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4"/>
  </p:notesMasterIdLst>
  <p:sldIdLst>
    <p:sldId id="571" r:id="rId2"/>
    <p:sldId id="562" r:id="rId3"/>
    <p:sldId id="546" r:id="rId4"/>
    <p:sldId id="548" r:id="rId5"/>
    <p:sldId id="549" r:id="rId6"/>
    <p:sldId id="550" r:id="rId7"/>
    <p:sldId id="551" r:id="rId8"/>
    <p:sldId id="662" r:id="rId9"/>
    <p:sldId id="552" r:id="rId10"/>
    <p:sldId id="553" r:id="rId11"/>
    <p:sldId id="554" r:id="rId12"/>
    <p:sldId id="555" r:id="rId13"/>
    <p:sldId id="556" r:id="rId14"/>
    <p:sldId id="570" r:id="rId15"/>
    <p:sldId id="560" r:id="rId16"/>
    <p:sldId id="576" r:id="rId17"/>
    <p:sldId id="577" r:id="rId18"/>
    <p:sldId id="578" r:id="rId19"/>
    <p:sldId id="579" r:id="rId20"/>
    <p:sldId id="580" r:id="rId21"/>
    <p:sldId id="581" r:id="rId22"/>
    <p:sldId id="582" r:id="rId23"/>
    <p:sldId id="583" r:id="rId24"/>
    <p:sldId id="584" r:id="rId25"/>
    <p:sldId id="585" r:id="rId26"/>
    <p:sldId id="586" r:id="rId27"/>
    <p:sldId id="587" r:id="rId28"/>
    <p:sldId id="588" r:id="rId29"/>
    <p:sldId id="595" r:id="rId30"/>
    <p:sldId id="596" r:id="rId31"/>
    <p:sldId id="660" r:id="rId32"/>
    <p:sldId id="661" r:id="rId33"/>
    <p:sldId id="599" r:id="rId34"/>
    <p:sldId id="601" r:id="rId35"/>
    <p:sldId id="602" r:id="rId36"/>
    <p:sldId id="603" r:id="rId37"/>
    <p:sldId id="597" r:id="rId38"/>
    <p:sldId id="598" r:id="rId39"/>
    <p:sldId id="600" r:id="rId40"/>
    <p:sldId id="604" r:id="rId41"/>
    <p:sldId id="605" r:id="rId42"/>
    <p:sldId id="606" r:id="rId43"/>
    <p:sldId id="607" r:id="rId44"/>
    <p:sldId id="608" r:id="rId45"/>
    <p:sldId id="609" r:id="rId46"/>
    <p:sldId id="610" r:id="rId47"/>
    <p:sldId id="611" r:id="rId48"/>
    <p:sldId id="612" r:id="rId49"/>
    <p:sldId id="613" r:id="rId50"/>
    <p:sldId id="614" r:id="rId51"/>
    <p:sldId id="615" r:id="rId52"/>
    <p:sldId id="616" r:id="rId53"/>
    <p:sldId id="617" r:id="rId54"/>
    <p:sldId id="618" r:id="rId55"/>
    <p:sldId id="619" r:id="rId56"/>
    <p:sldId id="620" r:id="rId57"/>
    <p:sldId id="621" r:id="rId58"/>
    <p:sldId id="622" r:id="rId59"/>
    <p:sldId id="623" r:id="rId60"/>
    <p:sldId id="624" r:id="rId61"/>
    <p:sldId id="627" r:id="rId62"/>
    <p:sldId id="628" r:id="rId63"/>
    <p:sldId id="629" r:id="rId64"/>
    <p:sldId id="630" r:id="rId65"/>
    <p:sldId id="631" r:id="rId66"/>
    <p:sldId id="632" r:id="rId67"/>
    <p:sldId id="633" r:id="rId68"/>
    <p:sldId id="634" r:id="rId69"/>
    <p:sldId id="635" r:id="rId70"/>
    <p:sldId id="636" r:id="rId71"/>
    <p:sldId id="637" r:id="rId72"/>
    <p:sldId id="638" r:id="rId73"/>
    <p:sldId id="639" r:id="rId74"/>
    <p:sldId id="640" r:id="rId75"/>
    <p:sldId id="641" r:id="rId76"/>
    <p:sldId id="642" r:id="rId77"/>
    <p:sldId id="643" r:id="rId78"/>
    <p:sldId id="644" r:id="rId79"/>
    <p:sldId id="645" r:id="rId80"/>
    <p:sldId id="646" r:id="rId81"/>
    <p:sldId id="647" r:id="rId82"/>
    <p:sldId id="648" r:id="rId83"/>
    <p:sldId id="649" r:id="rId84"/>
    <p:sldId id="650" r:id="rId85"/>
    <p:sldId id="651" r:id="rId86"/>
    <p:sldId id="652" r:id="rId87"/>
    <p:sldId id="653" r:id="rId88"/>
    <p:sldId id="654" r:id="rId89"/>
    <p:sldId id="655" r:id="rId90"/>
    <p:sldId id="656" r:id="rId91"/>
    <p:sldId id="657" r:id="rId92"/>
    <p:sldId id="658" r:id="rId93"/>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521415D9-36F7-43E2-AB2F-B90AF26B5E84}">
      <p14:sectionLst xmlns:p14="http://schemas.microsoft.com/office/powerpoint/2010/main">
        <p14:section name="Default Section" id="{B55C0016-1443-490A-BCF1-D771FDCBFD0C}">
          <p14:sldIdLst>
            <p14:sldId id="571"/>
            <p14:sldId id="562"/>
            <p14:sldId id="546"/>
            <p14:sldId id="548"/>
            <p14:sldId id="549"/>
            <p14:sldId id="550"/>
            <p14:sldId id="551"/>
            <p14:sldId id="662"/>
            <p14:sldId id="552"/>
            <p14:sldId id="553"/>
            <p14:sldId id="554"/>
            <p14:sldId id="555"/>
            <p14:sldId id="556"/>
            <p14:sldId id="570"/>
            <p14:sldId id="560"/>
          </p14:sldIdLst>
        </p14:section>
        <p14:section name="Fourier Transform" id="{BE47B8C3-F1DF-40B5-BC3A-50A1BB7CF6F8}">
          <p14:sldIdLst>
            <p14:sldId id="576"/>
            <p14:sldId id="577"/>
            <p14:sldId id="578"/>
            <p14:sldId id="579"/>
            <p14:sldId id="580"/>
            <p14:sldId id="581"/>
            <p14:sldId id="582"/>
            <p14:sldId id="583"/>
            <p14:sldId id="584"/>
            <p14:sldId id="585"/>
            <p14:sldId id="586"/>
            <p14:sldId id="587"/>
            <p14:sldId id="588"/>
            <p14:sldId id="595"/>
            <p14:sldId id="596"/>
            <p14:sldId id="660"/>
            <p14:sldId id="661"/>
            <p14:sldId id="599"/>
            <p14:sldId id="601"/>
            <p14:sldId id="602"/>
            <p14:sldId id="603"/>
            <p14:sldId id="597"/>
            <p14:sldId id="598"/>
            <p14:sldId id="600"/>
            <p14:sldId id="604"/>
            <p14:sldId id="605"/>
            <p14:sldId id="606"/>
            <p14:sldId id="607"/>
            <p14:sldId id="608"/>
            <p14:sldId id="609"/>
            <p14:sldId id="610"/>
            <p14:sldId id="611"/>
            <p14:sldId id="612"/>
            <p14:sldId id="613"/>
            <p14:sldId id="614"/>
            <p14:sldId id="615"/>
            <p14:sldId id="616"/>
          </p14:sldIdLst>
        </p14:section>
        <p14:section name="Fourier Transforms and convolution" id="{184E4093-7EBB-436C-993E-D3E999AE1DC7}">
          <p14:sldIdLst>
            <p14:sldId id="617"/>
            <p14:sldId id="618"/>
            <p14:sldId id="619"/>
            <p14:sldId id="620"/>
            <p14:sldId id="621"/>
            <p14:sldId id="622"/>
            <p14:sldId id="623"/>
            <p14:sldId id="624"/>
            <p14:sldId id="627"/>
            <p14:sldId id="628"/>
            <p14:sldId id="629"/>
            <p14:sldId id="630"/>
            <p14:sldId id="631"/>
            <p14:sldId id="632"/>
            <p14:sldId id="633"/>
            <p14:sldId id="634"/>
            <p14:sldId id="635"/>
            <p14:sldId id="636"/>
            <p14:sldId id="637"/>
            <p14:sldId id="638"/>
            <p14:sldId id="639"/>
            <p14:sldId id="640"/>
            <p14:sldId id="641"/>
            <p14:sldId id="642"/>
            <p14:sldId id="643"/>
            <p14:sldId id="644"/>
            <p14:sldId id="645"/>
            <p14:sldId id="646"/>
            <p14:sldId id="647"/>
            <p14:sldId id="648"/>
            <p14:sldId id="649"/>
            <p14:sldId id="650"/>
            <p14:sldId id="651"/>
            <p14:sldId id="652"/>
            <p14:sldId id="653"/>
            <p14:sldId id="654"/>
            <p14:sldId id="655"/>
            <p14:sldId id="656"/>
            <p14:sldId id="657"/>
            <p14:sldId id="658"/>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8365A"/>
    <a:srgbClr val="32000C"/>
    <a:srgbClr val="FF4A7E"/>
    <a:srgbClr val="CB6B30"/>
    <a:srgbClr val="0000FF"/>
    <a:srgbClr val="00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69" autoAdjust="0"/>
    <p:restoredTop sz="66957" autoAdjust="0"/>
  </p:normalViewPr>
  <p:slideViewPr>
    <p:cSldViewPr>
      <p:cViewPr varScale="1">
        <p:scale>
          <a:sx n="39" d="100"/>
          <a:sy n="39" d="100"/>
        </p:scale>
        <p:origin x="1992" y="40"/>
      </p:cViewPr>
      <p:guideLst>
        <p:guide orient="horz" pos="2160"/>
        <p:guide pos="2880"/>
      </p:guideLst>
    </p:cSldViewPr>
  </p:slideViewPr>
  <p:outlineViewPr>
    <p:cViewPr>
      <p:scale>
        <a:sx n="33" d="100"/>
        <a:sy n="33" d="100"/>
      </p:scale>
      <p:origin x="0" y="22105"/>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2" Type="http://schemas.openxmlformats.org/officeDocument/2006/relationships/image" Target="../media/image67.wmf"/><Relationship Id="rId1" Type="http://schemas.openxmlformats.org/officeDocument/2006/relationships/image" Target="../media/image6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7.wmf"/></Relationships>
</file>

<file path=ppt/drawings/_rels/vmlDrawing5.vml.rels><?xml version="1.0" encoding="UTF-8" standalone="yes"?>
<Relationships xmlns="http://schemas.openxmlformats.org/package/2006/relationships"><Relationship Id="rId2" Type="http://schemas.openxmlformats.org/officeDocument/2006/relationships/image" Target="../media/image79.wmf"/><Relationship Id="rId1" Type="http://schemas.openxmlformats.org/officeDocument/2006/relationships/image" Target="../media/image78.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91.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2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eaLnBrk="1" fontAlgn="auto" hangingPunct="1">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eaLnBrk="1" fontAlgn="auto" hangingPunct="1">
              <a:spcBef>
                <a:spcPts val="0"/>
              </a:spcBef>
              <a:spcAft>
                <a:spcPts val="0"/>
              </a:spcAft>
              <a:defRPr sz="1200">
                <a:latin typeface="+mn-lt"/>
                <a:cs typeface="+mn-cs"/>
              </a:defRPr>
            </a:lvl1pPr>
          </a:lstStyle>
          <a:p>
            <a:pPr>
              <a:defRPr/>
            </a:pPr>
            <a:fld id="{DEB3DC21-16FE-4C00-82FF-6B7B56280C87}" type="datetimeFigureOut">
              <a:rPr lang="en-US"/>
              <a:pPr>
                <a:defRPr/>
              </a:pPr>
              <a:t>1/29/2020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panose="020F0502020204030204" pitchFamily="34" charset="0"/>
              </a:defRPr>
            </a:lvl1pPr>
          </a:lstStyle>
          <a:p>
            <a:pPr>
              <a:defRPr/>
            </a:pPr>
            <a:fld id="{D2657577-2637-4D99-BDF4-BF55D712705F}" type="slidenum">
              <a:rPr lang="en-US" altLang="en-US"/>
              <a:pPr>
                <a:defRPr/>
              </a:pPr>
              <a:t>‹#›</a:t>
            </a:fld>
            <a:endParaRPr lang="en-US" altLang="en-US"/>
          </a:p>
        </p:txBody>
      </p:sp>
    </p:spTree>
    <p:extLst>
      <p:ext uri="{BB962C8B-B14F-4D97-AF65-F5344CB8AC3E}">
        <p14:creationId xmlns:p14="http://schemas.microsoft.com/office/powerpoint/2010/main" val="14326716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https://www.youtube.com/watch?v=Y1yHMy0-4TM</a:t>
            </a:r>
          </a:p>
          <a:p>
            <a:endParaRPr lang="en-US" dirty="0"/>
          </a:p>
          <a:p>
            <a:r>
              <a:rPr lang="en-US" dirty="0"/>
              <a:t>https://www.youtube.com/watch?v=jQDjJRYmeWg</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2</a:t>
            </a:fld>
            <a:endParaRPr lang="en-US" altLang="en-US"/>
          </a:p>
        </p:txBody>
      </p:sp>
    </p:spTree>
    <p:extLst>
      <p:ext uri="{BB962C8B-B14F-4D97-AF65-F5344CB8AC3E}">
        <p14:creationId xmlns:p14="http://schemas.microsoft.com/office/powerpoint/2010/main" val="31574750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1 - D</a:t>
            </a:r>
          </a:p>
          <a:p>
            <a:r>
              <a:rPr lang="en-US" altLang="en-US" dirty="0"/>
              <a:t>2 – B</a:t>
            </a:r>
          </a:p>
          <a:p>
            <a:r>
              <a:rPr lang="en-US" altLang="en-US" dirty="0"/>
              <a:t>3 – A</a:t>
            </a:r>
          </a:p>
          <a:p>
            <a:r>
              <a:rPr lang="en-US" altLang="en-US" dirty="0"/>
              <a:t>4 - E</a:t>
            </a:r>
          </a:p>
          <a:p>
            <a:r>
              <a:rPr lang="en-US" altLang="en-US" dirty="0"/>
              <a:t>5 - C</a:t>
            </a:r>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F5695FF2-A0D6-4EFD-A380-A6CC863BA6E7}" type="slidenum">
              <a:rPr lang="en-US" altLang="en-US" smtClean="0"/>
              <a:pPr>
                <a:spcBef>
                  <a:spcPct val="0"/>
                </a:spcBef>
              </a:pPr>
              <a:t>39</a:t>
            </a:fld>
            <a:endParaRPr lang="en-US" altLang="en-US"/>
          </a:p>
        </p:txBody>
      </p:sp>
    </p:spTree>
    <p:extLst>
      <p:ext uri="{BB962C8B-B14F-4D97-AF65-F5344CB8AC3E}">
        <p14:creationId xmlns:p14="http://schemas.microsoft.com/office/powerpoint/2010/main" val="40251665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Phase congruency edge detection:</a:t>
            </a:r>
            <a:r>
              <a:rPr lang="en-US" baseline="0" dirty="0"/>
              <a:t> http://homepages.inf.ed.ac.uk/rbf/CVonline/LOCAL_COPIES/OWENS/LECT7/node2.html</a:t>
            </a:r>
          </a:p>
          <a:p>
            <a:endParaRPr lang="en-US" baseline="0" dirty="0"/>
          </a:p>
          <a:p>
            <a:r>
              <a:rPr lang="en-US" baseline="0" dirty="0"/>
              <a:t>Magnitude Amplitude of combined cosine and sine </a:t>
            </a:r>
          </a:p>
          <a:p>
            <a:r>
              <a:rPr lang="en-US" baseline="0" dirty="0"/>
              <a:t>Phase Relative proportions of sine and cosine</a:t>
            </a:r>
          </a:p>
          <a:p>
            <a:endParaRPr lang="en-US" baseline="0" dirty="0"/>
          </a:p>
          <a:p>
            <a:r>
              <a:rPr lang="en-US" dirty="0"/>
              <a:t>Bryan Morse, BYU Computer Science</a:t>
            </a:r>
          </a:p>
          <a:p>
            <a:r>
              <a:rPr lang="en-US" dirty="0"/>
              <a:t>http://www.astro.umd.edu/~lgm/ASTR410/ft_ref2.pdf</a:t>
            </a:r>
          </a:p>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43</a:t>
            </a:fld>
            <a:endParaRPr lang="en-US" altLang="en-US"/>
          </a:p>
        </p:txBody>
      </p:sp>
    </p:spTree>
    <p:extLst>
      <p:ext uri="{BB962C8B-B14F-4D97-AF65-F5344CB8AC3E}">
        <p14:creationId xmlns:p14="http://schemas.microsoft.com/office/powerpoint/2010/main" val="15741273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https://www.cs.unm.edu/~brayer/vision/fourier.html</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48</a:t>
            </a:fld>
            <a:endParaRPr lang="en-US" altLang="en-US"/>
          </a:p>
        </p:txBody>
      </p:sp>
    </p:spTree>
    <p:extLst>
      <p:ext uri="{BB962C8B-B14F-4D97-AF65-F5344CB8AC3E}">
        <p14:creationId xmlns:p14="http://schemas.microsoft.com/office/powerpoint/2010/main" val="4055055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Things we can’t understand without thinking in frequency</a:t>
            </a:r>
          </a:p>
        </p:txBody>
      </p:sp>
      <p:sp>
        <p:nvSpPr>
          <p:cNvPr id="317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42DA7F5F-D9CB-4FD8-9CE8-A77D8C2C2F3D}" type="slidenum">
              <a:rPr lang="en-US" altLang="en-US" smtClean="0"/>
              <a:pPr>
                <a:spcBef>
                  <a:spcPct val="0"/>
                </a:spcBef>
              </a:pPr>
              <a:t>61</a:t>
            </a:fld>
            <a:endParaRPr lang="en-US" altLang="en-US"/>
          </a:p>
        </p:txBody>
      </p:sp>
    </p:spTree>
    <p:extLst>
      <p:ext uri="{BB962C8B-B14F-4D97-AF65-F5344CB8AC3E}">
        <p14:creationId xmlns:p14="http://schemas.microsoft.com/office/powerpoint/2010/main" val="6715175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a:t>
            </a:r>
            <a:r>
              <a:rPr lang="en-US" baseline="0" dirty="0"/>
              <a:t> functions – box(x) and </a:t>
            </a:r>
            <a:r>
              <a:rPr lang="en-US" baseline="0" dirty="0" err="1"/>
              <a:t>sinc</a:t>
            </a:r>
            <a:r>
              <a:rPr lang="en-US" baseline="0" dirty="0"/>
              <a:t>(x)</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63</a:t>
            </a:fld>
            <a:endParaRPr lang="en-US" altLang="en-US"/>
          </a:p>
        </p:txBody>
      </p:sp>
    </p:spTree>
    <p:extLst>
      <p:ext uri="{BB962C8B-B14F-4D97-AF65-F5344CB8AC3E}">
        <p14:creationId xmlns:p14="http://schemas.microsoft.com/office/powerpoint/2010/main" val="14362193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https://twitter.com/figmadesign/status/816356525748781056</a:t>
            </a:r>
          </a:p>
          <a:p>
            <a:endParaRPr lang="en-US" dirty="0"/>
          </a:p>
          <a:p>
            <a:r>
              <a:rPr lang="en-US" dirty="0"/>
              <a:t>http://www.browndailyherald.com/2012/09/10/cs-undergrad-wins-tech-fellowship/</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64</a:t>
            </a:fld>
            <a:endParaRPr lang="en-US" altLang="en-US"/>
          </a:p>
        </p:txBody>
      </p:sp>
    </p:spTree>
    <p:extLst>
      <p:ext uri="{BB962C8B-B14F-4D97-AF65-F5344CB8AC3E}">
        <p14:creationId xmlns:p14="http://schemas.microsoft.com/office/powerpoint/2010/main" val="10328050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Dual</a:t>
            </a:r>
            <a:r>
              <a:rPr lang="en-US" baseline="0" dirty="0"/>
              <a:t> functions – box(x) and </a:t>
            </a:r>
            <a:r>
              <a:rPr lang="en-US" baseline="0" dirty="0" err="1"/>
              <a:t>sinc</a:t>
            </a:r>
            <a:r>
              <a:rPr lang="en-US" baseline="0" dirty="0"/>
              <a:t>(x)</a:t>
            </a:r>
          </a:p>
          <a:p>
            <a:endParaRPr lang="en-US" baseline="0" dirty="0"/>
          </a:p>
          <a:p>
            <a:r>
              <a:rPr lang="en-US" baseline="0" dirty="0" err="1"/>
              <a:t>Sinc</a:t>
            </a:r>
            <a:r>
              <a:rPr lang="en-US" baseline="0" dirty="0"/>
              <a:t> function has components out to infinity, has zero crossings (lose signal), and has negative coefficients.</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65</a:t>
            </a:fld>
            <a:endParaRPr lang="en-US" altLang="en-US"/>
          </a:p>
        </p:txBody>
      </p:sp>
    </p:spTree>
    <p:extLst>
      <p:ext uri="{BB962C8B-B14F-4D97-AF65-F5344CB8AC3E}">
        <p14:creationId xmlns:p14="http://schemas.microsoft.com/office/powerpoint/2010/main" val="253589295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http://www.imagemagick.org/Usage/fourier/#blurring</a:t>
            </a:r>
          </a:p>
          <a:p>
            <a:r>
              <a:rPr lang="en-US" dirty="0"/>
              <a:t>http://www.imagemagick.org/Usage/fourier/#circle_spectrum</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67</a:t>
            </a:fld>
            <a:endParaRPr lang="en-US" altLang="en-US"/>
          </a:p>
        </p:txBody>
      </p:sp>
    </p:spTree>
    <p:extLst>
      <p:ext uri="{BB962C8B-B14F-4D97-AF65-F5344CB8AC3E}">
        <p14:creationId xmlns:p14="http://schemas.microsoft.com/office/powerpoint/2010/main" val="19357300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68</a:t>
            </a:fld>
            <a:endParaRPr lang="en-US" altLang="en-US">
              <a:solidFill>
                <a:prstClr val="black"/>
              </a:solidFill>
            </a:endParaRPr>
          </a:p>
        </p:txBody>
      </p:sp>
    </p:spTree>
    <p:extLst>
      <p:ext uri="{BB962C8B-B14F-4D97-AF65-F5344CB8AC3E}">
        <p14:creationId xmlns:p14="http://schemas.microsoft.com/office/powerpoint/2010/main" val="7941606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69</a:t>
            </a:fld>
            <a:endParaRPr lang="en-US" altLang="en-US"/>
          </a:p>
        </p:txBody>
      </p:sp>
    </p:spTree>
    <p:extLst>
      <p:ext uri="{BB962C8B-B14F-4D97-AF65-F5344CB8AC3E}">
        <p14:creationId xmlns:p14="http://schemas.microsoft.com/office/powerpoint/2010/main" val="3445874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Calibri" panose="020F0502020204030204" pitchFamily="34" charset="0"/>
              </a:defRPr>
            </a:lvl1pPr>
            <a:lvl2pPr marL="742950" indent="-285750">
              <a:spcBef>
                <a:spcPct val="30000"/>
              </a:spcBef>
              <a:defRPr sz="1200">
                <a:solidFill>
                  <a:schemeClr val="tx1"/>
                </a:solidFill>
                <a:latin typeface="Calibri" panose="020F0502020204030204" pitchFamily="34" charset="0"/>
              </a:defRPr>
            </a:lvl2pPr>
            <a:lvl3pPr marL="1143000" indent="-228600">
              <a:spcBef>
                <a:spcPct val="30000"/>
              </a:spcBef>
              <a:defRPr sz="1200">
                <a:solidFill>
                  <a:schemeClr val="tx1"/>
                </a:solidFill>
                <a:latin typeface="Calibri" panose="020F0502020204030204" pitchFamily="34" charset="0"/>
              </a:defRPr>
            </a:lvl3pPr>
            <a:lvl4pPr marL="1600200" indent="-228600">
              <a:spcBef>
                <a:spcPct val="30000"/>
              </a:spcBef>
              <a:defRPr sz="1200">
                <a:solidFill>
                  <a:schemeClr val="tx1"/>
                </a:solidFill>
                <a:latin typeface="Calibri" panose="020F0502020204030204" pitchFamily="34" charset="0"/>
              </a:defRPr>
            </a:lvl4pPr>
            <a:lvl5pPr marL="2057400" indent="-22860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a:spcBef>
                <a:spcPct val="0"/>
              </a:spcBef>
            </a:pPr>
            <a:fld id="{12D56585-AC1C-400B-B1A9-42872E0A745F}" type="slidenum">
              <a:rPr lang="en-US" altLang="en-US" smtClean="0">
                <a:solidFill>
                  <a:prstClr val="black"/>
                </a:solidFill>
              </a:rPr>
              <a:pPr>
                <a:spcBef>
                  <a:spcPct val="0"/>
                </a:spcBef>
              </a:pPr>
              <a:t>4</a:t>
            </a:fld>
            <a:endParaRPr lang="en-US" altLang="en-US">
              <a:solidFill>
                <a:prstClr val="black"/>
              </a:solidFill>
            </a:endParaRPr>
          </a:p>
        </p:txBody>
      </p:sp>
      <p:sp>
        <p:nvSpPr>
          <p:cNvPr id="92163" name="Rectangle 2"/>
          <p:cNvSpPr>
            <a:spLocks noGrp="1" noRot="1" noChangeAspect="1" noChangeArrowheads="1" noTextEdit="1"/>
          </p:cNvSpPr>
          <p:nvPr>
            <p:ph type="sldImg"/>
          </p:nvPr>
        </p:nvSpPr>
        <p:spPr bwMode="auto">
          <a:xfrm>
            <a:off x="1144588" y="685800"/>
            <a:ext cx="4570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4"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US" altLang="en-US"/>
          </a:p>
        </p:txBody>
      </p:sp>
    </p:spTree>
    <p:extLst>
      <p:ext uri="{BB962C8B-B14F-4D97-AF65-F5344CB8AC3E}">
        <p14:creationId xmlns:p14="http://schemas.microsoft.com/office/powerpoint/2010/main" val="40102211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works… if everything is double</a:t>
            </a:r>
            <a:r>
              <a:rPr lang="en-US" baseline="0" dirty="0"/>
              <a:t> precision with no noise</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70</a:t>
            </a:fld>
            <a:endParaRPr lang="en-US" altLang="en-US"/>
          </a:p>
        </p:txBody>
      </p:sp>
    </p:spTree>
    <p:extLst>
      <p:ext uri="{BB962C8B-B14F-4D97-AF65-F5344CB8AC3E}">
        <p14:creationId xmlns:p14="http://schemas.microsoft.com/office/powerpoint/2010/main" val="17200337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71</a:t>
            </a:fld>
            <a:endParaRPr lang="en-US" altLang="en-US"/>
          </a:p>
        </p:txBody>
      </p:sp>
    </p:spTree>
    <p:extLst>
      <p:ext uri="{BB962C8B-B14F-4D97-AF65-F5344CB8AC3E}">
        <p14:creationId xmlns:p14="http://schemas.microsoft.com/office/powerpoint/2010/main" val="409141277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72</a:t>
            </a:fld>
            <a:endParaRPr lang="en-US" altLang="en-US"/>
          </a:p>
        </p:txBody>
      </p:sp>
    </p:spTree>
    <p:extLst>
      <p:ext uri="{BB962C8B-B14F-4D97-AF65-F5344CB8AC3E}">
        <p14:creationId xmlns:p14="http://schemas.microsoft.com/office/powerpoint/2010/main" val="39492922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73</a:t>
            </a:fld>
            <a:endParaRPr lang="en-US" altLang="en-US"/>
          </a:p>
        </p:txBody>
      </p:sp>
    </p:spTree>
    <p:extLst>
      <p:ext uri="{BB962C8B-B14F-4D97-AF65-F5344CB8AC3E}">
        <p14:creationId xmlns:p14="http://schemas.microsoft.com/office/powerpoint/2010/main" val="15861415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Random filter is easier to invert / </a:t>
            </a:r>
            <a:r>
              <a:rPr lang="en-US" dirty="0" err="1"/>
              <a:t>deconvolve</a:t>
            </a:r>
            <a:r>
              <a:rPr lang="en-US" dirty="0"/>
              <a:t>. The inversion</a:t>
            </a:r>
            <a:r>
              <a:rPr lang="en-US" baseline="0" dirty="0"/>
              <a:t> isn’t perfect, still.</a:t>
            </a:r>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75</a:t>
            </a:fld>
            <a:endParaRPr lang="en-US" altLang="en-US"/>
          </a:p>
        </p:txBody>
      </p:sp>
    </p:spTree>
    <p:extLst>
      <p:ext uri="{BB962C8B-B14F-4D97-AF65-F5344CB8AC3E}">
        <p14:creationId xmlns:p14="http://schemas.microsoft.com/office/powerpoint/2010/main" val="159596798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solidFill>
                  <a:prstClr val="black"/>
                </a:solidFill>
              </a:rPr>
              <a:pPr>
                <a:defRPr/>
              </a:pPr>
              <a:t>76</a:t>
            </a:fld>
            <a:endParaRPr lang="en-US" altLang="en-US">
              <a:solidFill>
                <a:prstClr val="black"/>
              </a:solidFill>
            </a:endParaRPr>
          </a:p>
        </p:txBody>
      </p:sp>
    </p:spTree>
    <p:extLst>
      <p:ext uri="{BB962C8B-B14F-4D97-AF65-F5344CB8AC3E}">
        <p14:creationId xmlns:p14="http://schemas.microsoft.com/office/powerpoint/2010/main" val="39558830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30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7B97AA4-0F25-4711-91D4-A1BBE82FD726}"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9756424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https://en.wikipedia.org/wiki/Euler%27s_formula</a:t>
            </a:r>
          </a:p>
          <a:p>
            <a:endParaRPr lang="en-US" dirty="0"/>
          </a:p>
          <a:p>
            <a:r>
              <a:rPr lang="en-US" dirty="0"/>
              <a:t>http://www.bitweenie.com/listings/negative-frequency/</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79</a:t>
            </a:fld>
            <a:endParaRPr lang="en-US" altLang="en-US"/>
          </a:p>
        </p:txBody>
      </p:sp>
    </p:spTree>
    <p:extLst>
      <p:ext uri="{BB962C8B-B14F-4D97-AF65-F5344CB8AC3E}">
        <p14:creationId xmlns:p14="http://schemas.microsoft.com/office/powerpoint/2010/main" val="27801810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http://research.stowers-institute.org/efg/Report/FourierAnalysis.pdf</a:t>
            </a:r>
          </a:p>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82</a:t>
            </a:fld>
            <a:endParaRPr lang="en-US" altLang="en-US"/>
          </a:p>
        </p:txBody>
      </p:sp>
    </p:spTree>
    <p:extLst>
      <p:ext uri="{BB962C8B-B14F-4D97-AF65-F5344CB8AC3E}">
        <p14:creationId xmlns:p14="http://schemas.microsoft.com/office/powerpoint/2010/main" val="34282597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http://research.stowers-institute.org/efg/Report/FourierAnalysis.pdf</a:t>
            </a:r>
          </a:p>
          <a:p>
            <a:endParaRPr lang="en-US" dirty="0"/>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83</a:t>
            </a:fld>
            <a:endParaRPr lang="en-US" altLang="en-US"/>
          </a:p>
        </p:txBody>
      </p:sp>
    </p:spTree>
    <p:extLst>
      <p:ext uri="{BB962C8B-B14F-4D97-AF65-F5344CB8AC3E}">
        <p14:creationId xmlns:p14="http://schemas.microsoft.com/office/powerpoint/2010/main" val="3445295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15</a:t>
            </a:fld>
            <a:endParaRPr lang="en-US" altLang="en-US"/>
          </a:p>
        </p:txBody>
      </p:sp>
    </p:spTree>
    <p:extLst>
      <p:ext uri="{BB962C8B-B14F-4D97-AF65-F5344CB8AC3E}">
        <p14:creationId xmlns:p14="http://schemas.microsoft.com/office/powerpoint/2010/main" val="261859034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https://en.wikipedia.org/wiki/Diffraction</a:t>
            </a:r>
          </a:p>
          <a:p>
            <a:r>
              <a:rPr lang="en-US" dirty="0"/>
              <a:t>https://en.wikipedia.org/wiki/Fraunhofer_diffraction</a:t>
            </a:r>
          </a:p>
          <a:p>
            <a:r>
              <a:rPr lang="en-US" dirty="0"/>
              <a:t>http://hyperphysics.phy-astr.gsu.edu/hbase/phyopt/sinslitd.html</a:t>
            </a:r>
          </a:p>
          <a:p>
            <a:r>
              <a:rPr lang="en-US" dirty="0"/>
              <a:t>https://en.wikipedia.org/wiki/Airy_disk</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84</a:t>
            </a:fld>
            <a:endParaRPr lang="en-US" altLang="en-US"/>
          </a:p>
        </p:txBody>
      </p:sp>
    </p:spTree>
    <p:extLst>
      <p:ext uri="{BB962C8B-B14F-4D97-AF65-F5344CB8AC3E}">
        <p14:creationId xmlns:p14="http://schemas.microsoft.com/office/powerpoint/2010/main" val="36121822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The colorimetric difference between a given color in a television picture and a standard color of equal luminance.</a:t>
            </a:r>
            <a:endParaRPr lang="en-US" dirty="0"/>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90</a:t>
            </a:fld>
            <a:endParaRPr lang="en-US"/>
          </a:p>
        </p:txBody>
      </p:sp>
    </p:spTree>
    <p:extLst>
      <p:ext uri="{BB962C8B-B14F-4D97-AF65-F5344CB8AC3E}">
        <p14:creationId xmlns:p14="http://schemas.microsoft.com/office/powerpoint/2010/main" val="30965121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http://users.wfu.edu/matthews/misc/jpg_vs_gif/JpgCompTest/</a:t>
            </a:r>
          </a:p>
        </p:txBody>
      </p:sp>
      <p:sp>
        <p:nvSpPr>
          <p:cNvPr id="4" name="Slide Number Placeholder 3"/>
          <p:cNvSpPr>
            <a:spLocks noGrp="1"/>
          </p:cNvSpPr>
          <p:nvPr>
            <p:ph type="sldNum" sz="quarter" idx="10"/>
          </p:nvPr>
        </p:nvSpPr>
        <p:spPr/>
        <p:txBody>
          <a:bodyPr/>
          <a:lstStyle/>
          <a:p>
            <a:pPr>
              <a:defRPr/>
            </a:pPr>
            <a:fld id="{3EBB0408-F7D0-4348-886E-24DD55A4A6FC}" type="slidenum">
              <a:rPr lang="en-US" smtClean="0"/>
              <a:pPr>
                <a:defRPr/>
              </a:pPr>
              <a:t>91</a:t>
            </a:fld>
            <a:endParaRPr lang="en-US"/>
          </a:p>
        </p:txBody>
      </p:sp>
    </p:spTree>
    <p:extLst>
      <p:ext uri="{BB962C8B-B14F-4D97-AF65-F5344CB8AC3E}">
        <p14:creationId xmlns:p14="http://schemas.microsoft.com/office/powerpoint/2010/main" val="3281510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notation</a:t>
            </a:r>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19</a:t>
            </a:fld>
            <a:endParaRPr lang="en-US" altLang="en-US"/>
          </a:p>
        </p:txBody>
      </p:sp>
    </p:spTree>
    <p:extLst>
      <p:ext uri="{BB962C8B-B14F-4D97-AF65-F5344CB8AC3E}">
        <p14:creationId xmlns:p14="http://schemas.microsoft.com/office/powerpoint/2010/main" val="42459424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29</a:t>
            </a:fld>
            <a:endParaRPr lang="en-US" altLang="en-US"/>
          </a:p>
        </p:txBody>
      </p:sp>
    </p:spTree>
    <p:extLst>
      <p:ext uri="{BB962C8B-B14F-4D97-AF65-F5344CB8AC3E}">
        <p14:creationId xmlns:p14="http://schemas.microsoft.com/office/powerpoint/2010/main" val="6535584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22BD607-953E-44E2-9B6F-065F59282882}" type="slidenum">
              <a:rPr lang="en-US" altLang="en-US" smtClean="0"/>
              <a:pPr>
                <a:defRPr/>
              </a:pPr>
              <a:t>31</a:t>
            </a:fld>
            <a:endParaRPr lang="en-US" altLang="en-US"/>
          </a:p>
        </p:txBody>
      </p:sp>
    </p:spTree>
    <p:extLst>
      <p:ext uri="{BB962C8B-B14F-4D97-AF65-F5344CB8AC3E}">
        <p14:creationId xmlns:p14="http://schemas.microsoft.com/office/powerpoint/2010/main" val="11834785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http://math.stackexchange.com/questions/26432/discrete-fourier-transform-effects-of-zero-padding-compared-to-time-domain-inte</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33</a:t>
            </a:fld>
            <a:endParaRPr lang="en-US" altLang="en-US"/>
          </a:p>
        </p:txBody>
      </p:sp>
    </p:spTree>
    <p:extLst>
      <p:ext uri="{BB962C8B-B14F-4D97-AF65-F5344CB8AC3E}">
        <p14:creationId xmlns:p14="http://schemas.microsoft.com/office/powerpoint/2010/main" val="317181600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D2657577-2637-4D99-BDF4-BF55D712705F}" type="slidenum">
              <a:rPr lang="en-US" altLang="en-US" smtClean="0"/>
              <a:pPr>
                <a:defRPr/>
              </a:pPr>
              <a:t>37</a:t>
            </a:fld>
            <a:endParaRPr lang="en-US" altLang="en-US"/>
          </a:p>
        </p:txBody>
      </p:sp>
    </p:spTree>
    <p:extLst>
      <p:ext uri="{BB962C8B-B14F-4D97-AF65-F5344CB8AC3E}">
        <p14:creationId xmlns:p14="http://schemas.microsoft.com/office/powerpoint/2010/main" val="1151494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Maru</a:t>
            </a:r>
            <a:r>
              <a:rPr lang="en-US" dirty="0"/>
              <a:t> the cat: https://www.youtube.com/watch?v=2XID_W4neJo</a:t>
            </a:r>
          </a:p>
        </p:txBody>
      </p:sp>
      <p:sp>
        <p:nvSpPr>
          <p:cNvPr id="4" name="Slide Number Placeholder 3"/>
          <p:cNvSpPr>
            <a:spLocks noGrp="1"/>
          </p:cNvSpPr>
          <p:nvPr>
            <p:ph type="sldNum" sz="quarter" idx="10"/>
          </p:nvPr>
        </p:nvSpPr>
        <p:spPr/>
        <p:txBody>
          <a:bodyPr/>
          <a:lstStyle/>
          <a:p>
            <a:pPr>
              <a:defRPr/>
            </a:pPr>
            <a:fld id="{BC41724F-377A-42A1-BD28-C2898AAE5859}" type="slidenum">
              <a:rPr lang="en-US" altLang="en-US" smtClean="0"/>
              <a:pPr>
                <a:defRPr/>
              </a:pPr>
              <a:t>38</a:t>
            </a:fld>
            <a:endParaRPr lang="en-US" altLang="en-US"/>
          </a:p>
        </p:txBody>
      </p:sp>
    </p:spTree>
    <p:extLst>
      <p:ext uri="{BB962C8B-B14F-4D97-AF65-F5344CB8AC3E}">
        <p14:creationId xmlns:p14="http://schemas.microsoft.com/office/powerpoint/2010/main" val="33394727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600200"/>
            <a:ext cx="77724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371600" y="3355975"/>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10C4A705-D313-4EFD-A6AB-F38D7C172FC4}" type="datetimeFigureOut">
              <a:rPr lang="en-US"/>
              <a:pPr>
                <a:defRPr/>
              </a:pPr>
              <a:t>1/29/2020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681F604-D907-4814-A2FA-CAABD1F0572C}" type="slidenum">
              <a:rPr lang="en-US" altLang="en-US"/>
              <a:pPr>
                <a:defRPr/>
              </a:pPr>
              <a:t>‹#›</a:t>
            </a:fld>
            <a:endParaRPr lang="en-US" altLang="en-US"/>
          </a:p>
        </p:txBody>
      </p:sp>
    </p:spTree>
    <p:extLst>
      <p:ext uri="{BB962C8B-B14F-4D97-AF65-F5344CB8AC3E}">
        <p14:creationId xmlns:p14="http://schemas.microsoft.com/office/powerpoint/2010/main" val="9837681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17C2CEA-4109-47DA-9EC3-C0B08EB625DF}" type="datetimeFigureOut">
              <a:rPr lang="en-US"/>
              <a:pPr>
                <a:defRPr/>
              </a:pPr>
              <a:t>1/29/2020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6D67FEB-CFF4-4C23-9F36-FBEF47197C62}" type="slidenum">
              <a:rPr lang="en-US" altLang="en-US"/>
              <a:pPr>
                <a:defRPr/>
              </a:pPr>
              <a:t>‹#›</a:t>
            </a:fld>
            <a:endParaRPr lang="en-US" altLang="en-US"/>
          </a:p>
        </p:txBody>
      </p:sp>
    </p:spTree>
    <p:extLst>
      <p:ext uri="{BB962C8B-B14F-4D97-AF65-F5344CB8AC3E}">
        <p14:creationId xmlns:p14="http://schemas.microsoft.com/office/powerpoint/2010/main" val="27173350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E1304BA2-4198-40E8-BC6A-175F3AEA0779}" type="datetimeFigureOut">
              <a:rPr lang="en-US"/>
              <a:pPr>
                <a:defRPr/>
              </a:pPr>
              <a:t>1/29/2020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0B98B2A-C2ED-4DA2-A997-0232188A7854}" type="slidenum">
              <a:rPr lang="en-US" altLang="en-US"/>
              <a:pPr>
                <a:defRPr/>
              </a:pPr>
              <a:t>‹#›</a:t>
            </a:fld>
            <a:endParaRPr lang="en-US" altLang="en-US"/>
          </a:p>
        </p:txBody>
      </p:sp>
    </p:spTree>
    <p:extLst>
      <p:ext uri="{BB962C8B-B14F-4D97-AF65-F5344CB8AC3E}">
        <p14:creationId xmlns:p14="http://schemas.microsoft.com/office/powerpoint/2010/main" val="5922393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76200"/>
            <a:ext cx="7772400" cy="838200"/>
          </a:xfrm>
        </p:spPr>
        <p:txBody>
          <a:bodyPr/>
          <a:lstStyle/>
          <a:p>
            <a:r>
              <a:rPr lang="en-US"/>
              <a:t>Click to edit Master title style</a:t>
            </a:r>
          </a:p>
        </p:txBody>
      </p:sp>
      <p:sp>
        <p:nvSpPr>
          <p:cNvPr id="3" name="Text Placeholder 2"/>
          <p:cNvSpPr>
            <a:spLocks noGrp="1"/>
          </p:cNvSpPr>
          <p:nvPr>
            <p:ph type="body" sz="half" idx="1"/>
          </p:nvPr>
        </p:nvSpPr>
        <p:spPr>
          <a:xfrm>
            <a:off x="6858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14400"/>
            <a:ext cx="381000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AA89821F-FA92-4B9E-8D8F-DAEF5024B752}" type="slidenum">
              <a:rPr lang="en-US" altLang="en-US"/>
              <a:pPr>
                <a:defRPr/>
              </a:pPr>
              <a:t>‹#›</a:t>
            </a:fld>
            <a:endParaRPr lang="en-US" altLang="en-US"/>
          </a:p>
        </p:txBody>
      </p:sp>
    </p:spTree>
    <p:extLst>
      <p:ext uri="{BB962C8B-B14F-4D97-AF65-F5344CB8AC3E}">
        <p14:creationId xmlns:p14="http://schemas.microsoft.com/office/powerpoint/2010/main" val="36939057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457200" y="990600"/>
            <a:ext cx="82296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A16119F1-8371-4628-BAB9-691764FF1C0C}" type="datetimeFigureOut">
              <a:rPr lang="en-US"/>
              <a:pPr>
                <a:defRPr/>
              </a:pPr>
              <a:t>1/29/2020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403D575-D896-4DD7-9B23-6F4E8F41E272}" type="slidenum">
              <a:rPr lang="en-US" altLang="en-US"/>
              <a:pPr>
                <a:defRPr/>
              </a:pPr>
              <a:t>‹#›</a:t>
            </a:fld>
            <a:endParaRPr lang="en-US" altLang="en-US"/>
          </a:p>
        </p:txBody>
      </p:sp>
    </p:spTree>
    <p:extLst>
      <p:ext uri="{BB962C8B-B14F-4D97-AF65-F5344CB8AC3E}">
        <p14:creationId xmlns:p14="http://schemas.microsoft.com/office/powerpoint/2010/main" val="7413149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C2EA878-DEFB-4DB3-B543-3973160AA518}" type="datetimeFigureOut">
              <a:rPr lang="en-US"/>
              <a:pPr>
                <a:defRPr/>
              </a:pPr>
              <a:t>1/29/2020</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0DAA57A-B08C-4631-9664-78F05E26C068}" type="slidenum">
              <a:rPr lang="en-US" altLang="en-US"/>
              <a:pPr>
                <a:defRPr/>
              </a:pPr>
              <a:t>‹#›</a:t>
            </a:fld>
            <a:endParaRPr lang="en-US" altLang="en-US"/>
          </a:p>
        </p:txBody>
      </p:sp>
    </p:spTree>
    <p:extLst>
      <p:ext uri="{BB962C8B-B14F-4D97-AF65-F5344CB8AC3E}">
        <p14:creationId xmlns:p14="http://schemas.microsoft.com/office/powerpoint/2010/main" val="388762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EB45440-B17A-4F27-940B-69E5A8129907}" type="datetimeFigureOut">
              <a:rPr lang="en-US"/>
              <a:pPr>
                <a:defRPr/>
              </a:pPr>
              <a:t>1/29/2020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075A927-46BB-4438-9EF7-0111C7C3AF52}" type="slidenum">
              <a:rPr lang="en-US" altLang="en-US"/>
              <a:pPr>
                <a:defRPr/>
              </a:pPr>
              <a:t>‹#›</a:t>
            </a:fld>
            <a:endParaRPr lang="en-US" altLang="en-US"/>
          </a:p>
        </p:txBody>
      </p:sp>
    </p:spTree>
    <p:extLst>
      <p:ext uri="{BB962C8B-B14F-4D97-AF65-F5344CB8AC3E}">
        <p14:creationId xmlns:p14="http://schemas.microsoft.com/office/powerpoint/2010/main" val="30103830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1438035C-F054-40BE-AC2B-6041898D2FCA}" type="datetimeFigureOut">
              <a:rPr lang="en-US"/>
              <a:pPr>
                <a:defRPr/>
              </a:pPr>
              <a:t>1/29/2020</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91EFF9D5-2088-4BF5-982E-0DBC07C78417}" type="slidenum">
              <a:rPr lang="en-US" altLang="en-US"/>
              <a:pPr>
                <a:defRPr/>
              </a:pPr>
              <a:t>‹#›</a:t>
            </a:fld>
            <a:endParaRPr lang="en-US" altLang="en-US"/>
          </a:p>
        </p:txBody>
      </p:sp>
    </p:spTree>
    <p:extLst>
      <p:ext uri="{BB962C8B-B14F-4D97-AF65-F5344CB8AC3E}">
        <p14:creationId xmlns:p14="http://schemas.microsoft.com/office/powerpoint/2010/main" val="2803772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C12E9D5E-B77F-4EB0-95F9-6D34E3CA6C38}" type="datetimeFigureOut">
              <a:rPr lang="en-US"/>
              <a:pPr>
                <a:defRPr/>
              </a:pPr>
              <a:t>1/29/2020</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572601C-B815-4037-963E-16855F3DCB30}" type="slidenum">
              <a:rPr lang="en-US" altLang="en-US"/>
              <a:pPr>
                <a:defRPr/>
              </a:pPr>
              <a:t>‹#›</a:t>
            </a:fld>
            <a:endParaRPr lang="en-US" altLang="en-US"/>
          </a:p>
        </p:txBody>
      </p:sp>
    </p:spTree>
    <p:extLst>
      <p:ext uri="{BB962C8B-B14F-4D97-AF65-F5344CB8AC3E}">
        <p14:creationId xmlns:p14="http://schemas.microsoft.com/office/powerpoint/2010/main" val="36615779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8F14DB54-72E6-486F-84D8-6DEEA903B485}" type="datetimeFigureOut">
              <a:rPr lang="en-US"/>
              <a:pPr>
                <a:defRPr/>
              </a:pPr>
              <a:t>1/29/2020</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91F5221D-0DAF-447C-A187-EBAF4F7AEB52}" type="slidenum">
              <a:rPr lang="en-US" altLang="en-US"/>
              <a:pPr>
                <a:defRPr/>
              </a:pPr>
              <a:t>‹#›</a:t>
            </a:fld>
            <a:endParaRPr lang="en-US" altLang="en-US"/>
          </a:p>
        </p:txBody>
      </p:sp>
    </p:spTree>
    <p:extLst>
      <p:ext uri="{BB962C8B-B14F-4D97-AF65-F5344CB8AC3E}">
        <p14:creationId xmlns:p14="http://schemas.microsoft.com/office/powerpoint/2010/main" val="15016695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A2292C37-6C2F-4849-A2B6-E5EA6A9539DD}" type="datetimeFigureOut">
              <a:rPr lang="en-US"/>
              <a:pPr>
                <a:defRPr/>
              </a:pPr>
              <a:t>1/29/2020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DDF8BF0-A685-48C1-8377-3A1B91467E9F}" type="slidenum">
              <a:rPr lang="en-US" altLang="en-US"/>
              <a:pPr>
                <a:defRPr/>
              </a:pPr>
              <a:t>‹#›</a:t>
            </a:fld>
            <a:endParaRPr lang="en-US" altLang="en-US"/>
          </a:p>
        </p:txBody>
      </p:sp>
    </p:spTree>
    <p:extLst>
      <p:ext uri="{BB962C8B-B14F-4D97-AF65-F5344CB8AC3E}">
        <p14:creationId xmlns:p14="http://schemas.microsoft.com/office/powerpoint/2010/main" val="92592744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3A76618-B17D-4506-9C85-E6B6813E7695}" type="datetimeFigureOut">
              <a:rPr lang="en-US"/>
              <a:pPr>
                <a:defRPr/>
              </a:pPr>
              <a:t>1/29/2020</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7F22266-52AA-4A33-84E9-45B28D9DBFD8}" type="slidenum">
              <a:rPr lang="en-US" altLang="en-US"/>
              <a:pPr>
                <a:defRPr/>
              </a:pPr>
              <a:t>‹#›</a:t>
            </a:fld>
            <a:endParaRPr lang="en-US" altLang="en-US"/>
          </a:p>
        </p:txBody>
      </p:sp>
    </p:spTree>
    <p:extLst>
      <p:ext uri="{BB962C8B-B14F-4D97-AF65-F5344CB8AC3E}">
        <p14:creationId xmlns:p14="http://schemas.microsoft.com/office/powerpoint/2010/main" val="17378571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0"/>
            <a:ext cx="82296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457200" y="1066800"/>
            <a:ext cx="82296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C0C3EB54-3B01-4734-B8FA-7B52A81912EB}" type="datetimeFigureOut">
              <a:rPr lang="en-US"/>
              <a:pPr>
                <a:defRPr/>
              </a:pPr>
              <a:t>1/29/2020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DEADDFC9-9522-423D-AF71-66FCB416E213}"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924" r:id="rId1"/>
    <p:sldLayoutId id="2147483925" r:id="rId2"/>
    <p:sldLayoutId id="2147483926" r:id="rId3"/>
    <p:sldLayoutId id="2147483927" r:id="rId4"/>
    <p:sldLayoutId id="2147483928" r:id="rId5"/>
    <p:sldLayoutId id="2147483929" r:id="rId6"/>
    <p:sldLayoutId id="2147483930" r:id="rId7"/>
    <p:sldLayoutId id="2147483931" r:id="rId8"/>
    <p:sldLayoutId id="2147483932" r:id="rId9"/>
    <p:sldLayoutId id="2147483933" r:id="rId10"/>
    <p:sldLayoutId id="2147483934" r:id="rId11"/>
    <p:sldLayoutId id="2147483935" r:id="rId12"/>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png"/></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6.xml"/><Relationship Id="rId4" Type="http://schemas.openxmlformats.org/officeDocument/2006/relationships/image" Target="../media/image14.jpeg"/></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12.xml"/><Relationship Id="rId1" Type="http://schemas.openxmlformats.org/officeDocument/2006/relationships/vmlDrawing" Target="../drawings/vmlDrawing1.vml"/><Relationship Id="rId6" Type="http://schemas.openxmlformats.org/officeDocument/2006/relationships/image" Target="../media/image21.wmf"/><Relationship Id="rId5" Type="http://schemas.openxmlformats.org/officeDocument/2006/relationships/oleObject" Target="../embeddings/oleObject1.bin"/><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www.youtube.com/watch?v=jQDjJRYmeWg"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png"/><Relationship Id="rId5" Type="http://schemas.openxmlformats.org/officeDocument/2006/relationships/hyperlink" Target="https://www.youtube.com/watch?v=Y1yHMy0-4TM" TargetMode="External"/><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3.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6.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2.pn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image" Target="../media/image32.png"/></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510.png"/></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6.png"/><Relationship Id="rId2" Type="http://schemas.openxmlformats.org/officeDocument/2006/relationships/image" Target="../media/image39.png"/><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8.xml.rels><?xml version="1.0" encoding="UTF-8" standalone="yes"?>
<Relationships xmlns="http://schemas.openxmlformats.org/package/2006/relationships"><Relationship Id="rId3" Type="http://schemas.openxmlformats.org/officeDocument/2006/relationships/hyperlink" Target="https://www.youtube.com/watch?time_continue=18&amp;v=aiKrrGR57aI"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hyperlink" Target="http://www.lookingatnothing.com/index.php/archives/991"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png"/><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8.png"/><Relationship Id="rId11" Type="http://schemas.openxmlformats.org/officeDocument/2006/relationships/image" Target="../media/image63.png"/><Relationship Id="rId5" Type="http://schemas.openxmlformats.org/officeDocument/2006/relationships/image" Target="../media/image57.jpe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oleObject" Target="../embeddings/oleObject3.bin"/><Relationship Id="rId7" Type="http://schemas.openxmlformats.org/officeDocument/2006/relationships/image" Target="../media/image65.pn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67.wmf"/><Relationship Id="rId5" Type="http://schemas.openxmlformats.org/officeDocument/2006/relationships/oleObject" Target="../embeddings/oleObject4.bin"/><Relationship Id="rId4" Type="http://schemas.openxmlformats.org/officeDocument/2006/relationships/image" Target="../media/image66.wmf"/></Relationships>
</file>

<file path=ppt/slides/_rels/slide43.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4.vml"/><Relationship Id="rId4" Type="http://schemas.openxmlformats.org/officeDocument/2006/relationships/image" Target="../media/image77.wmf"/></Relationships>
</file>

<file path=ppt/slides/_rels/slide54.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4.xml"/><Relationship Id="rId1" Type="http://schemas.openxmlformats.org/officeDocument/2006/relationships/vmlDrawing" Target="../drawings/vmlDrawing5.vml"/><Relationship Id="rId6" Type="http://schemas.openxmlformats.org/officeDocument/2006/relationships/image" Target="../media/image79.wmf"/><Relationship Id="rId5" Type="http://schemas.openxmlformats.org/officeDocument/2006/relationships/oleObject" Target="../embeddings/oleObject7.bin"/><Relationship Id="rId4" Type="http://schemas.openxmlformats.org/officeDocument/2006/relationships/image" Target="../media/image78.wmf"/></Relationships>
</file>

<file path=ppt/slides/_rels/slide5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57.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6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image" Target="../media/image25.png"/><Relationship Id="rId5" Type="http://schemas.openxmlformats.org/officeDocument/2006/relationships/image" Target="../media/image91.wmf"/><Relationship Id="rId4" Type="http://schemas.openxmlformats.org/officeDocument/2006/relationships/oleObject" Target="../embeddings/oleObject8.bin"/></Relationships>
</file>

<file path=ppt/slides/_rels/slide63.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94.jpeg"/></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71.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2.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3.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7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10.png"/><Relationship Id="rId7" Type="http://schemas.openxmlformats.org/officeDocument/2006/relationships/image" Target="../media/image11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1300.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2.xml"/><Relationship Id="rId4" Type="http://schemas.openxmlformats.org/officeDocument/2006/relationships/image" Target="../media/image119.png"/></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22.gi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23.jpe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8" Type="http://schemas.openxmlformats.org/officeDocument/2006/relationships/image" Target="../media/image128.png"/><Relationship Id="rId3" Type="http://schemas.openxmlformats.org/officeDocument/2006/relationships/oleObject" Target="../embeddings/oleObject9.bin"/><Relationship Id="rId7"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vmlDrawing" Target="../drawings/vmlDrawing7.vml"/><Relationship Id="rId6" Type="http://schemas.openxmlformats.org/officeDocument/2006/relationships/image" Target="../media/image126.png"/><Relationship Id="rId5" Type="http://schemas.openxmlformats.org/officeDocument/2006/relationships/image" Target="../media/image125.png"/><Relationship Id="rId4" Type="http://schemas.openxmlformats.org/officeDocument/2006/relationships/image" Target="../media/image124.png"/></Relationships>
</file>

<file path=ppt/slides/_rels/slide8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2.xml"/><Relationship Id="rId4" Type="http://schemas.openxmlformats.org/officeDocument/2006/relationships/image" Target="../media/image133.png"/></Relationships>
</file>

<file path=ppt/slides/_rels/slide8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9.png"/><Relationship Id="rId1" Type="http://schemas.openxmlformats.org/officeDocument/2006/relationships/slideLayout" Target="../slideLayouts/slideLayout2.xml"/><Relationship Id="rId4" Type="http://schemas.openxmlformats.org/officeDocument/2006/relationships/image" Target="../media/image130.png"/></Relationships>
</file>

<file path=ppt/slides/_rels/slide9.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wmf"/><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4.png"/><Relationship Id="rId7" Type="http://schemas.openxmlformats.org/officeDocument/2006/relationships/image" Target="../media/image13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137.jpeg"/><Relationship Id="rId5" Type="http://schemas.openxmlformats.org/officeDocument/2006/relationships/image" Target="../media/image136.png"/><Relationship Id="rId4" Type="http://schemas.openxmlformats.org/officeDocument/2006/relationships/image" Target="../media/image135.png"/><Relationship Id="rId9" Type="http://schemas.openxmlformats.org/officeDocument/2006/relationships/image" Target="../media/image140.png"/></Relationships>
</file>

<file path=ppt/slides/_rels/slide9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hyperlink" Target="http://en.wikipedia.org/wiki/JPEG" TargetMode="External"/><Relationship Id="rId2" Type="http://schemas.openxmlformats.org/officeDocument/2006/relationships/hyperlink" Target="http://en.wikipedia.org/wiki/YCbCr"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Frequencies</a:t>
            </a:r>
          </a:p>
        </p:txBody>
      </p:sp>
      <p:sp>
        <p:nvSpPr>
          <p:cNvPr id="5" name="Subtitle 4"/>
          <p:cNvSpPr>
            <a:spLocks noGrp="1"/>
          </p:cNvSpPr>
          <p:nvPr>
            <p:ph type="subTitle" idx="1"/>
          </p:nvPr>
        </p:nvSpPr>
        <p:spPr/>
        <p:txBody>
          <a:bodyPr/>
          <a:lstStyle/>
          <a:p>
            <a:r>
              <a:rPr lang="en-US" dirty="0"/>
              <a:t>Samuel Cheng</a:t>
            </a:r>
          </a:p>
          <a:p>
            <a:r>
              <a:rPr lang="en-US" dirty="0"/>
              <a:t>Slide credits: James </a:t>
            </a:r>
            <a:r>
              <a:rPr lang="en-US" dirty="0" err="1"/>
              <a:t>Thompkin</a:t>
            </a:r>
            <a:endParaRPr lang="en-US" dirty="0"/>
          </a:p>
        </p:txBody>
      </p:sp>
    </p:spTree>
    <p:extLst>
      <p:ext uri="{BB962C8B-B14F-4D97-AF65-F5344CB8AC3E}">
        <p14:creationId xmlns:p14="http://schemas.microsoft.com/office/powerpoint/2010/main" val="17290840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4210" name="Title 1"/>
          <p:cNvSpPr>
            <a:spLocks noGrp="1"/>
          </p:cNvSpPr>
          <p:nvPr>
            <p:ph type="title"/>
          </p:nvPr>
        </p:nvSpPr>
        <p:spPr/>
        <p:txBody>
          <a:bodyPr/>
          <a:lstStyle/>
          <a:p>
            <a:r>
              <a:rPr lang="en-US" altLang="en-US"/>
              <a:t>Algorithm for downsampling by factor of 2</a:t>
            </a:r>
          </a:p>
        </p:txBody>
      </p:sp>
      <p:sp>
        <p:nvSpPr>
          <p:cNvPr id="3" name="Content Placeholder 2"/>
          <p:cNvSpPr txBox="1">
            <a:spLocks/>
          </p:cNvSpPr>
          <p:nvPr/>
        </p:nvSpPr>
        <p:spPr>
          <a:xfrm>
            <a:off x="457200" y="990600"/>
            <a:ext cx="8229600" cy="5135563"/>
          </a:xfrm>
          <a:prstGeom prst="rect">
            <a:avLst/>
          </a:prstGeom>
        </p:spPr>
        <p:txBody>
          <a:bodyPr/>
          <a:lstStyle/>
          <a:p>
            <a:pPr marL="514350" indent="-514350">
              <a:spcBef>
                <a:spcPct val="20000"/>
              </a:spcBef>
              <a:buFont typeface="+mj-lt"/>
              <a:buAutoNum type="arabicPeriod"/>
              <a:defRPr/>
            </a:pPr>
            <a:endParaRPr lang="en-US" sz="2800" dirty="0">
              <a:solidFill>
                <a:prstClr val="black"/>
              </a:solidFill>
              <a:latin typeface="Calibri"/>
            </a:endParaRPr>
          </a:p>
          <a:p>
            <a:pPr marL="514350" indent="-514350">
              <a:spcBef>
                <a:spcPct val="20000"/>
              </a:spcBef>
              <a:buFont typeface="+mj-lt"/>
              <a:buAutoNum type="arabicPeriod"/>
              <a:defRPr/>
            </a:pPr>
            <a:r>
              <a:rPr lang="en-US" sz="2800" dirty="0">
                <a:solidFill>
                  <a:prstClr val="black"/>
                </a:solidFill>
                <a:latin typeface="Calibri"/>
              </a:rPr>
              <a:t>Start with image(h, w)</a:t>
            </a:r>
          </a:p>
          <a:p>
            <a:pPr marL="514350" indent="-514350">
              <a:spcBef>
                <a:spcPct val="20000"/>
              </a:spcBef>
              <a:buFont typeface="+mj-lt"/>
              <a:buAutoNum type="arabicPeriod"/>
              <a:defRPr/>
            </a:pPr>
            <a:r>
              <a:rPr lang="en-US" sz="2800" dirty="0">
                <a:solidFill>
                  <a:prstClr val="black"/>
                </a:solidFill>
                <a:latin typeface="Calibri"/>
              </a:rPr>
              <a:t>Apply low-pass filter</a:t>
            </a:r>
          </a:p>
          <a:p>
            <a:pPr marL="800100" lvl="1" indent="-342900">
              <a:spcBef>
                <a:spcPct val="20000"/>
              </a:spcBef>
              <a:defRPr/>
            </a:pPr>
            <a:r>
              <a:rPr lang="en-US" sz="2400" dirty="0">
                <a:solidFill>
                  <a:prstClr val="black"/>
                </a:solidFill>
                <a:latin typeface="Calibri"/>
              </a:rPr>
              <a:t>	</a:t>
            </a:r>
            <a:r>
              <a:rPr lang="en-US" sz="2400" dirty="0" err="1">
                <a:solidFill>
                  <a:prstClr val="black"/>
                </a:solidFill>
                <a:latin typeface="Calibri"/>
              </a:rPr>
              <a:t>im_blur</a:t>
            </a:r>
            <a:r>
              <a:rPr lang="en-US" sz="2400" dirty="0">
                <a:solidFill>
                  <a:prstClr val="black"/>
                </a:solidFill>
                <a:latin typeface="Calibri"/>
              </a:rPr>
              <a:t> = </a:t>
            </a:r>
            <a:r>
              <a:rPr lang="en-US" sz="2400" dirty="0" err="1">
                <a:solidFill>
                  <a:prstClr val="black"/>
                </a:solidFill>
                <a:latin typeface="Calibri"/>
              </a:rPr>
              <a:t>imfilter</a:t>
            </a:r>
            <a:r>
              <a:rPr lang="en-US" sz="2400" dirty="0">
                <a:solidFill>
                  <a:prstClr val="black"/>
                </a:solidFill>
                <a:latin typeface="Calibri"/>
              </a:rPr>
              <a:t>( image, </a:t>
            </a:r>
            <a:r>
              <a:rPr lang="en-US" sz="2400" dirty="0" err="1">
                <a:solidFill>
                  <a:prstClr val="black"/>
                </a:solidFill>
                <a:latin typeface="Calibri"/>
              </a:rPr>
              <a:t>fspecial</a:t>
            </a:r>
            <a:r>
              <a:rPr lang="en-US" sz="2400" dirty="0">
                <a:solidFill>
                  <a:prstClr val="black"/>
                </a:solidFill>
                <a:latin typeface="Calibri"/>
              </a:rPr>
              <a:t>(‘gaussian’, 7, 1) )</a:t>
            </a:r>
          </a:p>
          <a:p>
            <a:pPr marL="514350" indent="-514350">
              <a:spcBef>
                <a:spcPct val="20000"/>
              </a:spcBef>
              <a:buFont typeface="+mj-lt"/>
              <a:buAutoNum type="arabicPeriod"/>
              <a:defRPr/>
            </a:pPr>
            <a:r>
              <a:rPr lang="en-US" sz="2800" dirty="0">
                <a:solidFill>
                  <a:prstClr val="black"/>
                </a:solidFill>
                <a:latin typeface="Calibri"/>
              </a:rPr>
              <a:t>Sample every other pixel</a:t>
            </a:r>
          </a:p>
          <a:p>
            <a:pPr marL="800100" lvl="1" indent="-342900">
              <a:spcBef>
                <a:spcPct val="20000"/>
              </a:spcBef>
              <a:defRPr/>
            </a:pPr>
            <a:r>
              <a:rPr lang="en-US" sz="2400" dirty="0">
                <a:solidFill>
                  <a:prstClr val="black"/>
                </a:solidFill>
                <a:latin typeface="Calibri"/>
              </a:rPr>
              <a:t>	</a:t>
            </a:r>
            <a:r>
              <a:rPr lang="en-US" sz="2400" dirty="0" err="1">
                <a:solidFill>
                  <a:prstClr val="black"/>
                </a:solidFill>
                <a:latin typeface="Calibri"/>
              </a:rPr>
              <a:t>im_small</a:t>
            </a:r>
            <a:r>
              <a:rPr lang="en-US" sz="2400" dirty="0">
                <a:solidFill>
                  <a:prstClr val="black"/>
                </a:solidFill>
                <a:latin typeface="Calibri"/>
              </a:rPr>
              <a:t> = </a:t>
            </a:r>
            <a:r>
              <a:rPr lang="en-US" sz="2400" dirty="0" err="1">
                <a:solidFill>
                  <a:prstClr val="black"/>
                </a:solidFill>
                <a:latin typeface="Calibri"/>
              </a:rPr>
              <a:t>im_blur</a:t>
            </a:r>
            <a:r>
              <a:rPr lang="en-US" sz="2400" dirty="0">
                <a:solidFill>
                  <a:prstClr val="black"/>
                </a:solidFill>
                <a:latin typeface="Calibri"/>
              </a:rPr>
              <a:t>( 1:2:end, 1:2:end );</a:t>
            </a:r>
          </a:p>
          <a:p>
            <a:pPr marL="342900" indent="-342900">
              <a:spcBef>
                <a:spcPct val="20000"/>
              </a:spcBef>
              <a:buFont typeface="Arial" charset="0"/>
              <a:buChar char="•"/>
              <a:defRPr/>
            </a:pPr>
            <a:endParaRPr lang="en-US" sz="2800" dirty="0">
              <a:solidFill>
                <a:prstClr val="black"/>
              </a:solidFill>
              <a:latin typeface="Calibri"/>
            </a:endParaRPr>
          </a:p>
          <a:p>
            <a:pPr marL="342900" indent="-342900">
              <a:spcBef>
                <a:spcPct val="20000"/>
              </a:spcBef>
              <a:defRPr/>
            </a:pPr>
            <a:endParaRPr lang="en-US" sz="2800" dirty="0">
              <a:solidFill>
                <a:prstClr val="black"/>
              </a:solidFill>
              <a:latin typeface="Calibri"/>
            </a:endParaRPr>
          </a:p>
        </p:txBody>
      </p:sp>
      <p:sp>
        <p:nvSpPr>
          <p:cNvPr id="4" name="TextBox 3"/>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334006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6258" name="Picture 2" descr="vg-nn-half"/>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49222" y="1295400"/>
            <a:ext cx="2891917"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1" name="Rectangle 5"/>
          <p:cNvSpPr>
            <a:spLocks noGrp="1" noChangeArrowheads="1"/>
          </p:cNvSpPr>
          <p:nvPr>
            <p:ph type="title"/>
          </p:nvPr>
        </p:nvSpPr>
        <p:spPr/>
        <p:txBody>
          <a:bodyPr/>
          <a:lstStyle/>
          <a:p>
            <a:r>
              <a:rPr lang="en-US" altLang="en-US"/>
              <a:t>Subsampling without pre-filtering</a:t>
            </a:r>
          </a:p>
        </p:txBody>
      </p:sp>
      <p:sp>
        <p:nvSpPr>
          <p:cNvPr id="96262" name="Text Box 6"/>
          <p:cNvSpPr txBox="1">
            <a:spLocks noChangeArrowheads="1"/>
          </p:cNvSpPr>
          <p:nvPr/>
        </p:nvSpPr>
        <p:spPr bwMode="auto">
          <a:xfrm>
            <a:off x="37338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prstClr val="black"/>
                </a:solidFill>
                <a:latin typeface="Arial" panose="020B0604020202020204" pitchFamily="34" charset="0"/>
              </a:rPr>
              <a:t>1/4  </a:t>
            </a:r>
            <a:r>
              <a:rPr lang="en-US" altLang="en-US" sz="1600">
                <a:solidFill>
                  <a:prstClr val="black"/>
                </a:solidFill>
                <a:latin typeface="Arial" panose="020B0604020202020204" pitchFamily="34" charset="0"/>
              </a:rPr>
              <a:t>(2x zoom)</a:t>
            </a:r>
          </a:p>
        </p:txBody>
      </p:sp>
      <p:sp>
        <p:nvSpPr>
          <p:cNvPr id="96263" name="Text Box 7"/>
          <p:cNvSpPr txBox="1">
            <a:spLocks noChangeArrowheads="1"/>
          </p:cNvSpPr>
          <p:nvPr/>
        </p:nvSpPr>
        <p:spPr bwMode="auto">
          <a:xfrm>
            <a:off x="6934200" y="5105400"/>
            <a:ext cx="168116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prstClr val="black"/>
                </a:solidFill>
                <a:latin typeface="Arial" panose="020B0604020202020204" pitchFamily="34" charset="0"/>
              </a:rPr>
              <a:t>1/8  </a:t>
            </a:r>
            <a:r>
              <a:rPr lang="en-US" altLang="en-US" sz="1600">
                <a:solidFill>
                  <a:prstClr val="black"/>
                </a:solidFill>
                <a:latin typeface="Arial" panose="020B0604020202020204" pitchFamily="34" charset="0"/>
              </a:rPr>
              <a:t>(4x zoom)</a:t>
            </a:r>
          </a:p>
        </p:txBody>
      </p:sp>
      <p:sp>
        <p:nvSpPr>
          <p:cNvPr id="96264" name="Text Box 8"/>
          <p:cNvSpPr txBox="1">
            <a:spLocks noChangeArrowheads="1"/>
          </p:cNvSpPr>
          <p:nvPr/>
        </p:nvSpPr>
        <p:spPr bwMode="auto">
          <a:xfrm>
            <a:off x="1295400" y="5105400"/>
            <a:ext cx="608013"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prstClr val="black"/>
                </a:solidFill>
                <a:latin typeface="Arial" panose="020B0604020202020204" pitchFamily="34" charset="0"/>
              </a:rPr>
              <a:t>1/2</a:t>
            </a:r>
          </a:p>
        </p:txBody>
      </p:sp>
      <p:sp>
        <p:nvSpPr>
          <p:cNvPr id="96265" name="Text Box 9"/>
          <p:cNvSpPr txBox="1">
            <a:spLocks noChangeArrowheads="1"/>
          </p:cNvSpPr>
          <p:nvPr/>
        </p:nvSpPr>
        <p:spPr bwMode="auto">
          <a:xfrm>
            <a:off x="8148637" y="6542901"/>
            <a:ext cx="99536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solidFill>
                  <a:schemeClr val="bg1">
                    <a:lumMod val="50000"/>
                  </a:schemeClr>
                </a:solidFill>
                <a:latin typeface="Arial" panose="020B0604020202020204" pitchFamily="34" charset="0"/>
              </a:rPr>
              <a:t>Steve Seitz</a:t>
            </a:r>
          </a:p>
        </p:txBody>
      </p:sp>
      <p:pic>
        <p:nvPicPr>
          <p:cNvPr id="2" name="Picture 1">
            <a:extLst>
              <a:ext uri="{FF2B5EF4-FFF2-40B4-BE49-F238E27FC236}">
                <a16:creationId xmlns:a16="http://schemas.microsoft.com/office/drawing/2014/main" id="{E8324B07-03B0-4205-A23B-E1EBD592DFFC}"/>
              </a:ext>
            </a:extLst>
          </p:cNvPr>
          <p:cNvPicPr>
            <a:picLocks noChangeAspect="1"/>
          </p:cNvPicPr>
          <p:nvPr/>
        </p:nvPicPr>
        <p:blipFill>
          <a:blip r:embed="rId3"/>
          <a:stretch>
            <a:fillRect/>
          </a:stretch>
        </p:blipFill>
        <p:spPr>
          <a:xfrm>
            <a:off x="3156381" y="1291693"/>
            <a:ext cx="2896004" cy="3810532"/>
          </a:xfrm>
          <a:prstGeom prst="rect">
            <a:avLst/>
          </a:prstGeom>
        </p:spPr>
      </p:pic>
      <p:pic>
        <p:nvPicPr>
          <p:cNvPr id="3" name="Picture 2">
            <a:extLst>
              <a:ext uri="{FF2B5EF4-FFF2-40B4-BE49-F238E27FC236}">
                <a16:creationId xmlns:a16="http://schemas.microsoft.com/office/drawing/2014/main" id="{AEC688C8-43E2-437B-A031-9D503DF1F025}"/>
              </a:ext>
            </a:extLst>
          </p:cNvPr>
          <p:cNvPicPr>
            <a:picLocks noChangeAspect="1"/>
          </p:cNvPicPr>
          <p:nvPr/>
        </p:nvPicPr>
        <p:blipFill>
          <a:blip r:embed="rId4"/>
          <a:stretch>
            <a:fillRect/>
          </a:stretch>
        </p:blipFill>
        <p:spPr>
          <a:xfrm>
            <a:off x="6171998" y="1291693"/>
            <a:ext cx="2896004" cy="3810532"/>
          </a:xfrm>
          <a:prstGeom prst="rect">
            <a:avLst/>
          </a:prstGeom>
        </p:spPr>
      </p:pic>
    </p:spTree>
    <p:extLst>
      <p:ext uri="{BB962C8B-B14F-4D97-AF65-F5344CB8AC3E}">
        <p14:creationId xmlns:p14="http://schemas.microsoft.com/office/powerpoint/2010/main" val="3496060774"/>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7282" name="Picture 2" descr="vg-gauss-eighth"/>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127495" y="1209675"/>
            <a:ext cx="2933955"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3" name="Picture 3" descr="vg-gauss-quarte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135488" y="1219200"/>
            <a:ext cx="2943049"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284" name="Picture 4" descr="vg-gauss-hal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52400" y="1219200"/>
            <a:ext cx="2939094"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Rectangle 5"/>
          <p:cNvSpPr>
            <a:spLocks noGrp="1" noChangeArrowheads="1"/>
          </p:cNvSpPr>
          <p:nvPr>
            <p:ph type="title"/>
          </p:nvPr>
        </p:nvSpPr>
        <p:spPr>
          <a:xfrm>
            <a:off x="685800" y="76200"/>
            <a:ext cx="7924800" cy="838200"/>
          </a:xfrm>
        </p:spPr>
        <p:txBody>
          <a:bodyPr/>
          <a:lstStyle/>
          <a:p>
            <a:r>
              <a:rPr lang="en-US" altLang="en-US"/>
              <a:t>Subsampling with Gaussian pre-filtering</a:t>
            </a:r>
          </a:p>
        </p:txBody>
      </p:sp>
      <p:sp>
        <p:nvSpPr>
          <p:cNvPr id="97286" name="Text Box 6"/>
          <p:cNvSpPr txBox="1">
            <a:spLocks noChangeArrowheads="1"/>
          </p:cNvSpPr>
          <p:nvPr/>
        </p:nvSpPr>
        <p:spPr bwMode="auto">
          <a:xfrm>
            <a:off x="4267200" y="5105400"/>
            <a:ext cx="10128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prstClr val="black"/>
                </a:solidFill>
                <a:latin typeface="Arial" panose="020B0604020202020204" pitchFamily="34" charset="0"/>
              </a:rPr>
              <a:t>G 1/4 </a:t>
            </a:r>
          </a:p>
        </p:txBody>
      </p:sp>
      <p:sp>
        <p:nvSpPr>
          <p:cNvPr id="97287" name="Text Box 7"/>
          <p:cNvSpPr txBox="1">
            <a:spLocks noChangeArrowheads="1"/>
          </p:cNvSpPr>
          <p:nvPr/>
        </p:nvSpPr>
        <p:spPr bwMode="auto">
          <a:xfrm>
            <a:off x="7377113" y="5105400"/>
            <a:ext cx="928687"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prstClr val="black"/>
                </a:solidFill>
                <a:latin typeface="Arial" panose="020B0604020202020204" pitchFamily="34" charset="0"/>
              </a:rPr>
              <a:t>G 1/8</a:t>
            </a:r>
          </a:p>
        </p:txBody>
      </p:sp>
      <p:sp>
        <p:nvSpPr>
          <p:cNvPr id="97288" name="Text Box 8"/>
          <p:cNvSpPr txBox="1">
            <a:spLocks noChangeArrowheads="1"/>
          </p:cNvSpPr>
          <p:nvPr/>
        </p:nvSpPr>
        <p:spPr bwMode="auto">
          <a:xfrm>
            <a:off x="533400" y="5105400"/>
            <a:ext cx="1981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prstClr val="black"/>
                </a:solidFill>
                <a:latin typeface="Arial" panose="020B0604020202020204" pitchFamily="34" charset="0"/>
              </a:rPr>
              <a:t>Gaussian 1/2</a:t>
            </a:r>
          </a:p>
        </p:txBody>
      </p:sp>
      <p:sp>
        <p:nvSpPr>
          <p:cNvPr id="10" name="Text Box 9">
            <a:extLst>
              <a:ext uri="{FF2B5EF4-FFF2-40B4-BE49-F238E27FC236}">
                <a16:creationId xmlns:a16="http://schemas.microsoft.com/office/drawing/2014/main" id="{3DFD3C41-1319-4360-8EA3-65865299E517}"/>
              </a:ext>
            </a:extLst>
          </p:cNvPr>
          <p:cNvSpPr txBox="1">
            <a:spLocks noChangeArrowheads="1"/>
          </p:cNvSpPr>
          <p:nvPr/>
        </p:nvSpPr>
        <p:spPr bwMode="auto">
          <a:xfrm>
            <a:off x="8148637" y="6542901"/>
            <a:ext cx="995363"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solidFill>
                  <a:schemeClr val="bg1">
                    <a:lumMod val="50000"/>
                  </a:schemeClr>
                </a:solidFill>
                <a:latin typeface="Arial" panose="020B0604020202020204" pitchFamily="34" charset="0"/>
              </a:rPr>
              <a:t>Steve Seitz</a:t>
            </a:r>
          </a:p>
        </p:txBody>
      </p:sp>
    </p:spTree>
    <p:extLst>
      <p:ext uri="{BB962C8B-B14F-4D97-AF65-F5344CB8AC3E}">
        <p14:creationId xmlns:p14="http://schemas.microsoft.com/office/powerpoint/2010/main" val="3601752233"/>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Image Pyramids</a:t>
            </a:r>
          </a:p>
        </p:txBody>
      </p:sp>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0" y="1338262"/>
            <a:ext cx="4800600" cy="4800600"/>
          </a:xfrm>
          <a:prstGeom prst="rect">
            <a:avLst/>
          </a:prstGeom>
        </p:spPr>
      </p:pic>
      <p:sp>
        <p:nvSpPr>
          <p:cNvPr id="4" name="Text Box 9"/>
          <p:cNvSpPr txBox="1">
            <a:spLocks noChangeArrowheads="1"/>
          </p:cNvSpPr>
          <p:nvPr/>
        </p:nvSpPr>
        <p:spPr bwMode="auto">
          <a:xfrm>
            <a:off x="7067550" y="6562725"/>
            <a:ext cx="2133600" cy="27699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a:solidFill>
                  <a:prstClr val="black"/>
                </a:solidFill>
                <a:latin typeface="Arial" panose="020B0604020202020204" pitchFamily="34" charset="0"/>
              </a:rPr>
              <a:t>Wikipedia – Image Pyramids</a:t>
            </a:r>
          </a:p>
        </p:txBody>
      </p:sp>
      <p:sp>
        <p:nvSpPr>
          <p:cNvPr id="5" name="TextBox 4">
            <a:extLst>
              <a:ext uri="{FF2B5EF4-FFF2-40B4-BE49-F238E27FC236}">
                <a16:creationId xmlns:a16="http://schemas.microsoft.com/office/drawing/2014/main" id="{1370BC4F-F27E-49D8-B6E3-1527309FFFC6}"/>
              </a:ext>
            </a:extLst>
          </p:cNvPr>
          <p:cNvSpPr txBox="1"/>
          <p:nvPr/>
        </p:nvSpPr>
        <p:spPr>
          <a:xfrm>
            <a:off x="6096000" y="1600200"/>
            <a:ext cx="2590800" cy="646331"/>
          </a:xfrm>
          <a:prstGeom prst="rect">
            <a:avLst/>
          </a:prstGeom>
          <a:noFill/>
        </p:spPr>
        <p:txBody>
          <a:bodyPr wrap="square" rtlCol="0">
            <a:spAutoFit/>
          </a:bodyPr>
          <a:lstStyle/>
          <a:p>
            <a:r>
              <a:rPr lang="en-US" dirty="0"/>
              <a:t>Project 1 function:</a:t>
            </a:r>
          </a:p>
          <a:p>
            <a:r>
              <a:rPr lang="en-US" dirty="0" err="1"/>
              <a:t>vis_hybrid_image.m</a:t>
            </a:r>
            <a:endParaRPr lang="en-US" dirty="0"/>
          </a:p>
        </p:txBody>
      </p:sp>
    </p:spTree>
    <p:extLst>
      <p:ext uri="{BB962C8B-B14F-4D97-AF65-F5344CB8AC3E}">
        <p14:creationId xmlns:p14="http://schemas.microsoft.com/office/powerpoint/2010/main" val="12796963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05474" name="Title 1"/>
          <p:cNvSpPr>
            <a:spLocks noGrp="1"/>
          </p:cNvSpPr>
          <p:nvPr>
            <p:ph type="title"/>
          </p:nvPr>
        </p:nvSpPr>
        <p:spPr/>
        <p:txBody>
          <a:bodyPr/>
          <a:lstStyle/>
          <a:p>
            <a:r>
              <a:rPr lang="en-US" altLang="en-US"/>
              <a:t>Hybrid Image in FFT</a:t>
            </a:r>
          </a:p>
        </p:txBody>
      </p:sp>
      <p:pic>
        <p:nvPicPr>
          <p:cNvPr id="105475" name="Picture 2"/>
          <p:cNvPicPr>
            <a:picLocks noChangeAspect="1" noChangeArrowheads="1"/>
          </p:cNvPicPr>
          <p:nvPr/>
        </p:nvPicPr>
        <p:blipFill>
          <a:blip r:embed="rId2">
            <a:extLst>
              <a:ext uri="{28A0092B-C50C-407E-A947-70E740481C1C}">
                <a14:useLocalDpi xmlns:a14="http://schemas.microsoft.com/office/drawing/2010/main" val="0"/>
              </a:ext>
            </a:extLst>
          </a:blip>
          <a:srcRect t="14722" r="66875" b="10031"/>
          <a:stretch>
            <a:fillRect/>
          </a:stretch>
        </p:blipFill>
        <p:spPr bwMode="auto">
          <a:xfrm>
            <a:off x="228600" y="2209800"/>
            <a:ext cx="27432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76" name="Picture 2"/>
          <p:cNvPicPr>
            <a:picLocks noChangeAspect="1" noChangeArrowheads="1"/>
          </p:cNvPicPr>
          <p:nvPr/>
        </p:nvPicPr>
        <p:blipFill>
          <a:blip r:embed="rId2">
            <a:extLst>
              <a:ext uri="{28A0092B-C50C-407E-A947-70E740481C1C}">
                <a14:useLocalDpi xmlns:a14="http://schemas.microsoft.com/office/drawing/2010/main" val="0"/>
              </a:ext>
            </a:extLst>
          </a:blip>
          <a:srcRect l="34045" t="13086" r="626" b="10031"/>
          <a:stretch>
            <a:fillRect/>
          </a:stretch>
        </p:blipFill>
        <p:spPr bwMode="auto">
          <a:xfrm>
            <a:off x="3505200" y="2209800"/>
            <a:ext cx="5410200" cy="358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Equal 5"/>
          <p:cNvSpPr/>
          <p:nvPr/>
        </p:nvSpPr>
        <p:spPr>
          <a:xfrm>
            <a:off x="3124200" y="3886200"/>
            <a:ext cx="304800" cy="381000"/>
          </a:xfrm>
          <a:prstGeom prst="mathEqual">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black"/>
              </a:solidFill>
            </a:endParaRPr>
          </a:p>
        </p:txBody>
      </p:sp>
      <p:sp>
        <p:nvSpPr>
          <p:cNvPr id="105478" name="TextBox 6"/>
          <p:cNvSpPr txBox="1">
            <a:spLocks noChangeArrowheads="1"/>
          </p:cNvSpPr>
          <p:nvPr/>
        </p:nvSpPr>
        <p:spPr bwMode="auto">
          <a:xfrm>
            <a:off x="762000" y="1828800"/>
            <a:ext cx="15573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Hybrid Image</a:t>
            </a:r>
          </a:p>
        </p:txBody>
      </p:sp>
      <p:sp>
        <p:nvSpPr>
          <p:cNvPr id="105479" name="TextBox 7"/>
          <p:cNvSpPr txBox="1">
            <a:spLocks noChangeArrowheads="1"/>
          </p:cNvSpPr>
          <p:nvPr/>
        </p:nvSpPr>
        <p:spPr bwMode="auto">
          <a:xfrm>
            <a:off x="3505200" y="1828800"/>
            <a:ext cx="2133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Low-passed Image</a:t>
            </a:r>
          </a:p>
        </p:txBody>
      </p:sp>
      <p:sp>
        <p:nvSpPr>
          <p:cNvPr id="105480" name="TextBox 8"/>
          <p:cNvSpPr txBox="1">
            <a:spLocks noChangeArrowheads="1"/>
          </p:cNvSpPr>
          <p:nvPr/>
        </p:nvSpPr>
        <p:spPr bwMode="auto">
          <a:xfrm>
            <a:off x="6248400" y="1828800"/>
            <a:ext cx="21859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High-passed Image</a:t>
            </a:r>
          </a:p>
        </p:txBody>
      </p:sp>
      <p:sp>
        <p:nvSpPr>
          <p:cNvPr id="11" name="Plus 10"/>
          <p:cNvSpPr/>
          <p:nvPr/>
        </p:nvSpPr>
        <p:spPr>
          <a:xfrm>
            <a:off x="5715000" y="1828800"/>
            <a:ext cx="381000" cy="38100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solidFill>
                <a:prstClr val="white"/>
              </a:solidFill>
            </a:endParaRPr>
          </a:p>
        </p:txBody>
      </p:sp>
    </p:spTree>
    <p:extLst>
      <p:ext uri="{BB962C8B-B14F-4D97-AF65-F5344CB8AC3E}">
        <p14:creationId xmlns:p14="http://schemas.microsoft.com/office/powerpoint/2010/main" val="15958342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0418" name="Rectangle 2"/>
          <p:cNvSpPr>
            <a:spLocks noChangeArrowheads="1"/>
          </p:cNvSpPr>
          <p:nvPr/>
        </p:nvSpPr>
        <p:spPr bwMode="auto">
          <a:xfrm>
            <a:off x="457200" y="609600"/>
            <a:ext cx="8458200" cy="6096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endParaRPr lang="en-US" altLang="en-US" sz="2400">
              <a:solidFill>
                <a:srgbClr val="000000"/>
              </a:solidFill>
              <a:latin typeface="Arial" panose="020B0604020202020204" pitchFamily="34" charset="0"/>
            </a:endParaRPr>
          </a:p>
        </p:txBody>
      </p:sp>
      <p:sp>
        <p:nvSpPr>
          <p:cNvPr id="60419" name="Rectangle 3"/>
          <p:cNvSpPr>
            <a:spLocks noGrp="1" noChangeArrowheads="1"/>
          </p:cNvSpPr>
          <p:nvPr>
            <p:ph type="title"/>
          </p:nvPr>
        </p:nvSpPr>
        <p:spPr/>
        <p:txBody>
          <a:bodyPr/>
          <a:lstStyle/>
          <a:p>
            <a:endParaRPr lang="ru-RU" altLang="en-US"/>
          </a:p>
        </p:txBody>
      </p:sp>
      <p:pic>
        <p:nvPicPr>
          <p:cNvPr id="60420" name="Picture 8"/>
          <p:cNvPicPr>
            <a:picLocks noChangeAspect="1" noChangeArrowheads="1"/>
          </p:cNvPicPr>
          <p:nvPr/>
        </p:nvPicPr>
        <p:blipFill>
          <a:blip r:embed="rId3" cstate="hqprint">
            <a:extLst>
              <a:ext uri="{28A0092B-C50C-407E-A947-70E740481C1C}">
                <a14:useLocalDpi xmlns:a14="http://schemas.microsoft.com/office/drawing/2010/main"/>
              </a:ext>
            </a:extLst>
          </a:blip>
          <a:srcRect l="12402" t="7170" r="10422" b="11575"/>
          <a:stretch>
            <a:fillRect/>
          </a:stretch>
        </p:blipFill>
        <p:spPr bwMode="auto">
          <a:xfrm>
            <a:off x="4038600" y="0"/>
            <a:ext cx="51054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363086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A98A1810-54DB-4ED7-93B2-B3932B76B2DF}"/>
              </a:ext>
            </a:extLst>
          </p:cNvPr>
          <p:cNvSpPr>
            <a:spLocks noGrp="1"/>
          </p:cNvSpPr>
          <p:nvPr>
            <p:ph idx="1"/>
          </p:nvPr>
        </p:nvSpPr>
        <p:spPr>
          <a:xfrm>
            <a:off x="457200" y="990600"/>
            <a:ext cx="8229600" cy="5638800"/>
          </a:xfrm>
        </p:spPr>
        <p:txBody>
          <a:bodyPr>
            <a:normAutofit/>
          </a:bodyPr>
          <a:lstStyle/>
          <a:p>
            <a:pPr marL="0" indent="0">
              <a:buNone/>
            </a:pPr>
            <a:r>
              <a:rPr lang="en-US" dirty="0"/>
              <a:t>I understand frequency as in waves…</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…but how does this relate to the complex</a:t>
            </a:r>
          </a:p>
          <a:p>
            <a:pPr marL="0" indent="0">
              <a:buNone/>
            </a:pPr>
            <a:r>
              <a:rPr lang="en-US" dirty="0"/>
              <a:t>               signals we see in natural images?</a:t>
            </a:r>
          </a:p>
          <a:p>
            <a:pPr marL="0" indent="0">
              <a:buNone/>
            </a:pPr>
            <a:r>
              <a:rPr lang="en-US" dirty="0"/>
              <a:t>                        …to image frequency?</a:t>
            </a:r>
          </a:p>
        </p:txBody>
      </p:sp>
      <p:pic>
        <p:nvPicPr>
          <p:cNvPr id="6" name="Picture 5" descr="a2">
            <a:extLst>
              <a:ext uri="{FF2B5EF4-FFF2-40B4-BE49-F238E27FC236}">
                <a16:creationId xmlns:a16="http://schemas.microsoft.com/office/drawing/2014/main" id="{7C4A5A49-962C-41AD-AD11-27ECE35A1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2600" y="1981200"/>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a4">
            <a:extLst>
              <a:ext uri="{FF2B5EF4-FFF2-40B4-BE49-F238E27FC236}">
                <a16:creationId xmlns:a16="http://schemas.microsoft.com/office/drawing/2014/main" id="{8435BE26-4B3D-4833-B9A1-C130E7429A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4336" y="1981200"/>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471064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D0082D1-D170-4C25-AEEC-61B392D2DECE}"/>
              </a:ext>
            </a:extLst>
          </p:cNvPr>
          <p:cNvSpPr>
            <a:spLocks noGrp="1"/>
          </p:cNvSpPr>
          <p:nvPr>
            <p:ph type="title"/>
          </p:nvPr>
        </p:nvSpPr>
        <p:spPr/>
        <p:txBody>
          <a:bodyPr/>
          <a:lstStyle/>
          <a:p>
            <a:r>
              <a:rPr lang="en-US" dirty="0"/>
              <a:t>Fourier Series &amp; </a:t>
            </a:r>
            <a:br>
              <a:rPr lang="en-US" dirty="0"/>
            </a:br>
            <a:r>
              <a:rPr lang="en-US" dirty="0"/>
              <a:t>Fourier Transforms</a:t>
            </a:r>
          </a:p>
        </p:txBody>
      </p:sp>
      <p:sp>
        <p:nvSpPr>
          <p:cNvPr id="5" name="Text Placeholder 4">
            <a:extLst>
              <a:ext uri="{FF2B5EF4-FFF2-40B4-BE49-F238E27FC236}">
                <a16:creationId xmlns:a16="http://schemas.microsoft.com/office/drawing/2014/main" id="{421B5672-8CCD-4B0C-9EA4-4919E9011B50}"/>
              </a:ext>
            </a:extLst>
          </p:cNvPr>
          <p:cNvSpPr>
            <a:spLocks noGrp="1"/>
          </p:cNvSpPr>
          <p:nvPr>
            <p:ph type="body" idx="1"/>
          </p:nvPr>
        </p:nvSpPr>
        <p:spPr/>
        <p:txBody>
          <a:bodyPr/>
          <a:lstStyle/>
          <a:p>
            <a:r>
              <a:rPr lang="en-US" dirty="0"/>
              <a:t>Another way of thinking about frequency</a:t>
            </a:r>
          </a:p>
        </p:txBody>
      </p:sp>
    </p:spTree>
    <p:extLst>
      <p:ext uri="{BB962C8B-B14F-4D97-AF65-F5344CB8AC3E}">
        <p14:creationId xmlns:p14="http://schemas.microsoft.com/office/powerpoint/2010/main" val="9161156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187036" y="45027"/>
            <a:ext cx="8458200" cy="838200"/>
          </a:xfrm>
        </p:spPr>
        <p:txBody>
          <a:bodyPr>
            <a:normAutofit/>
          </a:bodyPr>
          <a:lstStyle/>
          <a:p>
            <a:pPr>
              <a:defRPr/>
            </a:pPr>
            <a:r>
              <a:rPr lang="en-US" sz="3600" dirty="0"/>
              <a:t>Fourier series</a:t>
            </a:r>
          </a:p>
        </p:txBody>
      </p:sp>
      <p:sp>
        <p:nvSpPr>
          <p:cNvPr id="25603" name="Rectangle 3"/>
          <p:cNvSpPr>
            <a:spLocks noGrp="1" noChangeArrowheads="1"/>
          </p:cNvSpPr>
          <p:nvPr>
            <p:ph type="body" idx="1"/>
          </p:nvPr>
        </p:nvSpPr>
        <p:spPr>
          <a:xfrm>
            <a:off x="152400" y="914400"/>
            <a:ext cx="4114800" cy="1752600"/>
          </a:xfrm>
        </p:spPr>
        <p:txBody>
          <a:bodyPr>
            <a:normAutofit lnSpcReduction="10000"/>
          </a:bodyPr>
          <a:lstStyle/>
          <a:p>
            <a:pPr>
              <a:buFont typeface="Arial" charset="0"/>
              <a:buNone/>
              <a:defRPr/>
            </a:pPr>
            <a:r>
              <a:rPr lang="en-US" sz="2800" dirty="0"/>
              <a:t>A bold idea (1807):</a:t>
            </a:r>
          </a:p>
          <a:p>
            <a:pPr>
              <a:buFont typeface="Arial" charset="0"/>
              <a:buNone/>
              <a:defRPr/>
            </a:pPr>
            <a:r>
              <a:rPr lang="en-US" sz="2000" i="1" dirty="0"/>
              <a:t>	</a:t>
            </a:r>
            <a:r>
              <a:rPr lang="en-US" sz="2000" b="1" i="1" dirty="0"/>
              <a:t>Any</a:t>
            </a:r>
            <a:r>
              <a:rPr lang="en-US" sz="2000" i="1" dirty="0"/>
              <a:t> univariate function can be rewritten as a weighted sum of sines and cosines of different frequencies. </a:t>
            </a:r>
          </a:p>
        </p:txBody>
      </p:sp>
      <p:pic>
        <p:nvPicPr>
          <p:cNvPr id="25604" name="Picture 4" descr="J.B.J. Fourier (public domain ima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91000" y="838200"/>
            <a:ext cx="48006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TextBox 13"/>
          <p:cNvSpPr txBox="1"/>
          <p:nvPr/>
        </p:nvSpPr>
        <p:spPr>
          <a:xfrm>
            <a:off x="8553450"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
        <p:nvSpPr>
          <p:cNvPr id="2" name="Rectangle 1">
            <a:extLst>
              <a:ext uri="{FF2B5EF4-FFF2-40B4-BE49-F238E27FC236}">
                <a16:creationId xmlns:a16="http://schemas.microsoft.com/office/drawing/2014/main" id="{38DD9513-A168-45D7-81D4-EE6B1C63E5C2}"/>
              </a:ext>
            </a:extLst>
          </p:cNvPr>
          <p:cNvSpPr/>
          <p:nvPr/>
        </p:nvSpPr>
        <p:spPr>
          <a:xfrm>
            <a:off x="4417782" y="501134"/>
            <a:ext cx="4506362" cy="369332"/>
          </a:xfrm>
          <a:prstGeom prst="rect">
            <a:avLst/>
          </a:prstGeom>
        </p:spPr>
        <p:txBody>
          <a:bodyPr wrap="none">
            <a:spAutoFit/>
          </a:bodyPr>
          <a:lstStyle/>
          <a:p>
            <a:r>
              <a:rPr lang="en-US" dirty="0"/>
              <a:t>Jean Baptiste Joseph Fourier (1768-1830)</a:t>
            </a:r>
          </a:p>
        </p:txBody>
      </p:sp>
    </p:spTree>
    <p:extLst>
      <p:ext uri="{BB962C8B-B14F-4D97-AF65-F5344CB8AC3E}">
        <p14:creationId xmlns:p14="http://schemas.microsoft.com/office/powerpoint/2010/main" val="15573216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5" name="Rectangle 3"/>
          <p:cNvSpPr>
            <a:spLocks noGrp="1" noChangeArrowheads="1"/>
          </p:cNvSpPr>
          <p:nvPr>
            <p:ph type="body" sz="half" idx="1"/>
          </p:nvPr>
        </p:nvSpPr>
        <p:spPr>
          <a:xfrm>
            <a:off x="238991" y="3048000"/>
            <a:ext cx="3810000" cy="3810000"/>
          </a:xfrm>
        </p:spPr>
        <p:txBody>
          <a:bodyPr/>
          <a:lstStyle/>
          <a:p>
            <a:pPr marL="0" indent="0">
              <a:buFont typeface="Arial" panose="020B0604020202020204" pitchFamily="34" charset="0"/>
              <a:buNone/>
            </a:pPr>
            <a:r>
              <a:rPr lang="en-US" altLang="en-US" sz="2400" dirty="0"/>
              <a:t>Our building block:</a:t>
            </a:r>
          </a:p>
          <a:p>
            <a:pPr marL="0" indent="0">
              <a:buFont typeface="Arial" panose="020B0604020202020204" pitchFamily="34" charset="0"/>
              <a:buNone/>
            </a:pPr>
            <a:r>
              <a:rPr lang="en-US" altLang="en-US" sz="2400" dirty="0"/>
              <a:t>	</a:t>
            </a:r>
          </a:p>
          <a:p>
            <a:pPr marL="0" indent="0"/>
            <a:endParaRPr lang="en-US" altLang="en-US" sz="2400" dirty="0"/>
          </a:p>
          <a:p>
            <a:pPr marL="0" indent="0">
              <a:buFont typeface="Arial" panose="020B0604020202020204" pitchFamily="34" charset="0"/>
              <a:buNone/>
            </a:pPr>
            <a:r>
              <a:rPr lang="en-US" altLang="en-US" sz="2400" dirty="0"/>
              <a:t>Add enough of them to get any signal </a:t>
            </a:r>
            <a:r>
              <a:rPr lang="en-US" altLang="en-US" sz="2400" i="1" dirty="0"/>
              <a:t>g(t)</a:t>
            </a:r>
            <a:r>
              <a:rPr lang="en-US" altLang="en-US" sz="2400" dirty="0"/>
              <a:t> you want!</a:t>
            </a:r>
          </a:p>
          <a:p>
            <a:pPr marL="0" indent="0">
              <a:buFont typeface="Arial" panose="020B0604020202020204" pitchFamily="34" charset="0"/>
              <a:buNone/>
            </a:pPr>
            <a:endParaRPr lang="en-US" altLang="en-US" sz="2400" dirty="0"/>
          </a:p>
        </p:txBody>
      </p:sp>
      <p:pic>
        <p:nvPicPr>
          <p:cNvPr id="44036" name="Picture 4" descr="The image “http://mcdb.colorado.edu/courses/3280/images/crystal/fourier.gif” cannot be displayed, because it contains errors."/>
          <p:cNvPicPr>
            <a:picLocks noChangeAspect="1" noChangeArrowheads="1"/>
          </p:cNvPicPr>
          <p:nvPr/>
        </p:nvPicPr>
        <p:blipFill>
          <a:blip r:embed="rId4">
            <a:extLst>
              <a:ext uri="{28A0092B-C50C-407E-A947-70E740481C1C}">
                <a14:useLocalDpi xmlns:a14="http://schemas.microsoft.com/office/drawing/2010/main" val="0"/>
              </a:ext>
            </a:extLst>
          </a:blip>
          <a:srcRect t="2469" b="1234"/>
          <a:stretch>
            <a:fillRect/>
          </a:stretch>
        </p:blipFill>
        <p:spPr bwMode="auto">
          <a:xfrm>
            <a:off x="4667250" y="914400"/>
            <a:ext cx="4400550" cy="594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4037" name="Object 5"/>
          <p:cNvGraphicFramePr>
            <a:graphicFrameLocks noGrp="1" noChangeAspect="1"/>
          </p:cNvGraphicFramePr>
          <p:nvPr>
            <p:ph sz="half" idx="2"/>
          </p:nvPr>
        </p:nvGraphicFramePr>
        <p:xfrm>
          <a:off x="441325" y="3732213"/>
          <a:ext cx="3362325" cy="522287"/>
        </p:xfrm>
        <a:graphic>
          <a:graphicData uri="http://schemas.openxmlformats.org/presentationml/2006/ole">
            <mc:AlternateContent xmlns:mc="http://schemas.openxmlformats.org/markup-compatibility/2006">
              <mc:Choice xmlns:v="urn:schemas-microsoft-com:vml" Requires="v">
                <p:oleObj spid="_x0000_s147483" name="Equation" r:id="rId5" imgW="1307880" imgH="203040" progId="Equation.3">
                  <p:embed/>
                </p:oleObj>
              </mc:Choice>
              <mc:Fallback>
                <p:oleObj name="Equation" r:id="rId5" imgW="1307880" imgH="203040" progId="Equation.3">
                  <p:embed/>
                  <p:pic>
                    <p:nvPicPr>
                      <p:cNvPr id="0" name=""/>
                      <p:cNvPicPr>
                        <a:picLocks noChangeAspect="1" noChangeArrowheads="1"/>
                      </p:cNvPicPr>
                      <p:nvPr/>
                    </p:nvPicPr>
                    <p:blipFill>
                      <a:blip r:embed="rId6"/>
                      <a:srcRect/>
                      <a:stretch>
                        <a:fillRect/>
                      </a:stretch>
                    </p:blipFill>
                    <p:spPr bwMode="auto">
                      <a:xfrm>
                        <a:off x="441325" y="3732213"/>
                        <a:ext cx="3362325" cy="522287"/>
                      </a:xfrm>
                      <a:prstGeom prst="rect">
                        <a:avLst/>
                      </a:prstGeom>
                      <a:noFill/>
                      <a:ln>
                        <a:noFill/>
                      </a:ln>
                    </p:spPr>
                  </p:pic>
                </p:oleObj>
              </mc:Fallback>
            </mc:AlternateContent>
          </a:graphicData>
        </a:graphic>
      </p:graphicFrame>
      <p:sp>
        <p:nvSpPr>
          <p:cNvPr id="6" name="TextBox 5"/>
          <p:cNvSpPr txBox="1"/>
          <p:nvPr/>
        </p:nvSpPr>
        <p:spPr>
          <a:xfrm>
            <a:off x="864581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
        <p:nvSpPr>
          <p:cNvPr id="7" name="Rectangle 3">
            <a:extLst>
              <a:ext uri="{FF2B5EF4-FFF2-40B4-BE49-F238E27FC236}">
                <a16:creationId xmlns:a16="http://schemas.microsoft.com/office/drawing/2014/main" id="{7F281138-783C-4B52-87CD-E29A1C21506E}"/>
              </a:ext>
            </a:extLst>
          </p:cNvPr>
          <p:cNvSpPr txBox="1">
            <a:spLocks noChangeArrowheads="1"/>
          </p:cNvSpPr>
          <p:nvPr/>
        </p:nvSpPr>
        <p:spPr bwMode="auto">
          <a:xfrm>
            <a:off x="152400" y="914400"/>
            <a:ext cx="41148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lnSpcReduction="10000"/>
          </a:bodyPr>
          <a:lst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charset="0"/>
              <a:buNone/>
              <a:defRPr/>
            </a:pPr>
            <a:r>
              <a:rPr lang="en-US"/>
              <a:t>A bold idea (1807):</a:t>
            </a:r>
          </a:p>
          <a:p>
            <a:pPr>
              <a:buFont typeface="Arial" charset="0"/>
              <a:buNone/>
              <a:defRPr/>
            </a:pPr>
            <a:r>
              <a:rPr lang="en-US" sz="2000" i="1"/>
              <a:t>	</a:t>
            </a:r>
            <a:r>
              <a:rPr lang="en-US" sz="2000" b="1" i="1"/>
              <a:t>Any</a:t>
            </a:r>
            <a:r>
              <a:rPr lang="en-US" sz="2000" i="1"/>
              <a:t> univariate function can be rewritten as a weighted sum of sines and cosines of different frequencies. </a:t>
            </a:r>
            <a:endParaRPr lang="en-US" sz="2000" i="1" dirty="0"/>
          </a:p>
        </p:txBody>
      </p:sp>
      <p:sp>
        <p:nvSpPr>
          <p:cNvPr id="10" name="Rectangle 2">
            <a:extLst>
              <a:ext uri="{FF2B5EF4-FFF2-40B4-BE49-F238E27FC236}">
                <a16:creationId xmlns:a16="http://schemas.microsoft.com/office/drawing/2014/main" id="{E8E5C4BC-DF50-4601-AEDA-EABA3C8E1505}"/>
              </a:ext>
            </a:extLst>
          </p:cNvPr>
          <p:cNvSpPr txBox="1">
            <a:spLocks noChangeArrowheads="1"/>
          </p:cNvSpPr>
          <p:nvPr/>
        </p:nvSpPr>
        <p:spPr bwMode="auto">
          <a:xfrm>
            <a:off x="187036" y="45027"/>
            <a:ext cx="845820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normAutofit/>
          </a:bodyPr>
          <a:lst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eaLnBrk="1" fontAlgn="base" hangingPunct="1">
              <a:spcBef>
                <a:spcPct val="0"/>
              </a:spcBef>
              <a:spcAft>
                <a:spcPct val="0"/>
              </a:spcAft>
              <a:defRPr sz="3600">
                <a:solidFill>
                  <a:schemeClr val="tx1"/>
                </a:solidFill>
                <a:latin typeface="Calibri" pitchFamily="34" charset="0"/>
              </a:defRPr>
            </a:lvl6pPr>
            <a:lvl7pPr marL="914400" algn="l" rtl="0" eaLnBrk="1" fontAlgn="base" hangingPunct="1">
              <a:spcBef>
                <a:spcPct val="0"/>
              </a:spcBef>
              <a:spcAft>
                <a:spcPct val="0"/>
              </a:spcAft>
              <a:defRPr sz="3600">
                <a:solidFill>
                  <a:schemeClr val="tx1"/>
                </a:solidFill>
                <a:latin typeface="Calibri" pitchFamily="34" charset="0"/>
              </a:defRPr>
            </a:lvl7pPr>
            <a:lvl8pPr marL="1371600" algn="l" rtl="0" eaLnBrk="1" fontAlgn="base" hangingPunct="1">
              <a:spcBef>
                <a:spcPct val="0"/>
              </a:spcBef>
              <a:spcAft>
                <a:spcPct val="0"/>
              </a:spcAft>
              <a:defRPr sz="3600">
                <a:solidFill>
                  <a:schemeClr val="tx1"/>
                </a:solidFill>
                <a:latin typeface="Calibri" pitchFamily="34" charset="0"/>
              </a:defRPr>
            </a:lvl8pPr>
            <a:lvl9pPr marL="1828800" algn="l" rtl="0" eaLnBrk="1" fontAlgn="base" hangingPunct="1">
              <a:spcBef>
                <a:spcPct val="0"/>
              </a:spcBef>
              <a:spcAft>
                <a:spcPct val="0"/>
              </a:spcAft>
              <a:defRPr sz="3600">
                <a:solidFill>
                  <a:schemeClr val="tx1"/>
                </a:solidFill>
                <a:latin typeface="Calibri" pitchFamily="34" charset="0"/>
              </a:defRPr>
            </a:lvl9pPr>
          </a:lstStyle>
          <a:p>
            <a:pPr>
              <a:defRPr/>
            </a:pPr>
            <a:r>
              <a:rPr lang="en-US" dirty="0"/>
              <a:t>Fourier series</a:t>
            </a:r>
          </a:p>
        </p:txBody>
      </p:sp>
    </p:spTree>
    <p:extLst>
      <p:ext uri="{BB962C8B-B14F-4D97-AF65-F5344CB8AC3E}">
        <p14:creationId xmlns:p14="http://schemas.microsoft.com/office/powerpoint/2010/main" val="754811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2B566528-1B12-4246-9431-5C2D7D0811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8466C22A-2E01-4A98-B631-4EAB0C4306FA}"/>
              </a:ext>
            </a:extLst>
          </p:cNvPr>
          <p:cNvSpPr>
            <a:spLocks noGrp="1"/>
          </p:cNvSpPr>
          <p:nvPr>
            <p:ph type="title"/>
          </p:nvPr>
        </p:nvSpPr>
        <p:spPr>
          <a:xfrm>
            <a:off x="482600" y="321734"/>
            <a:ext cx="3852312" cy="1135737"/>
          </a:xfrm>
        </p:spPr>
        <p:txBody>
          <a:bodyPr>
            <a:normAutofit/>
          </a:bodyPr>
          <a:lstStyle/>
          <a:p>
            <a:r>
              <a:rPr lang="en-US" sz="3100" dirty="0"/>
              <a:t>Interesting videos</a:t>
            </a:r>
          </a:p>
        </p:txBody>
      </p:sp>
      <p:sp>
        <p:nvSpPr>
          <p:cNvPr id="3" name="Content Placeholder 2"/>
          <p:cNvSpPr>
            <a:spLocks noGrp="1"/>
          </p:cNvSpPr>
          <p:nvPr>
            <p:ph idx="1"/>
          </p:nvPr>
        </p:nvSpPr>
        <p:spPr>
          <a:xfrm>
            <a:off x="482601" y="1782981"/>
            <a:ext cx="3852312" cy="4393982"/>
          </a:xfrm>
        </p:spPr>
        <p:txBody>
          <a:bodyPr>
            <a:normAutofit/>
          </a:bodyPr>
          <a:lstStyle/>
          <a:p>
            <a:pPr marL="0" indent="0">
              <a:buNone/>
            </a:pPr>
            <a:endParaRPr lang="en-US" sz="1700" dirty="0"/>
          </a:p>
          <a:p>
            <a:endParaRPr lang="en-US" sz="1700" dirty="0">
              <a:hlinkClick r:id="rId3"/>
            </a:endParaRPr>
          </a:p>
          <a:p>
            <a:pPr marL="0" indent="0">
              <a:buNone/>
            </a:pPr>
            <a:endParaRPr lang="en-US" sz="1700" dirty="0">
              <a:hlinkClick r:id="rId3"/>
            </a:endParaRPr>
          </a:p>
        </p:txBody>
      </p:sp>
      <p:pic>
        <p:nvPicPr>
          <p:cNvPr id="5" name="Picture 4">
            <a:hlinkClick r:id="rId3"/>
            <a:extLst>
              <a:ext uri="{FF2B5EF4-FFF2-40B4-BE49-F238E27FC236}">
                <a16:creationId xmlns:a16="http://schemas.microsoft.com/office/drawing/2014/main" id="{1AA204B6-1F6A-4350-9B4E-BDB44359CA2C}"/>
              </a:ext>
            </a:extLst>
          </p:cNvPr>
          <p:cNvPicPr>
            <a:picLocks noChangeAspect="1"/>
          </p:cNvPicPr>
          <p:nvPr/>
        </p:nvPicPr>
        <p:blipFill rotWithShape="1">
          <a:blip r:embed="rId4"/>
          <a:srcRect l="2747" r="10339" b="-1"/>
          <a:stretch/>
        </p:blipFill>
        <p:spPr>
          <a:xfrm>
            <a:off x="4809087" y="-2"/>
            <a:ext cx="4334913" cy="3429000"/>
          </a:xfrm>
          <a:prstGeom prst="rect">
            <a:avLst/>
          </a:prstGeom>
        </p:spPr>
      </p:pic>
      <p:grpSp>
        <p:nvGrpSpPr>
          <p:cNvPr id="12" name="Group 11">
            <a:extLst>
              <a:ext uri="{FF2B5EF4-FFF2-40B4-BE49-F238E27FC236}">
                <a16:creationId xmlns:a16="http://schemas.microsoft.com/office/drawing/2014/main" id="{07EAA094-9CF6-4695-958A-33D9BCAA947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342340" y="713128"/>
            <a:ext cx="801649" cy="2126625"/>
            <a:chOff x="10918968" y="713127"/>
            <a:chExt cx="1273032" cy="2532832"/>
          </a:xfrm>
        </p:grpSpPr>
        <p:sp>
          <p:nvSpPr>
            <p:cNvPr id="13" name="Rectangle 12">
              <a:extLst>
                <a:ext uri="{FF2B5EF4-FFF2-40B4-BE49-F238E27FC236}">
                  <a16:creationId xmlns:a16="http://schemas.microsoft.com/office/drawing/2014/main" id="{2E80C965-DB6D-4F81-9E9E-B027384D0B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Isosceles Triangle 13">
              <a:extLst>
                <a:ext uri="{FF2B5EF4-FFF2-40B4-BE49-F238E27FC236}">
                  <a16:creationId xmlns:a16="http://schemas.microsoft.com/office/drawing/2014/main" id="{A580F890-B085-4E95-96AA-55AEBEC5CE6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6" name="Isosceles Triangle 15">
            <a:extLst>
              <a:ext uri="{FF2B5EF4-FFF2-40B4-BE49-F238E27FC236}">
                <a16:creationId xmlns:a16="http://schemas.microsoft.com/office/drawing/2014/main" id="{D3F51FEB-38FB-4F6C-9F7B-2F2AFAB654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28518" y="5230015"/>
            <a:ext cx="2017580" cy="760545"/>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1E547BA6-BAE0-43BB-A7CA-60F69CE252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260240" y="5789405"/>
            <a:ext cx="485578" cy="364184"/>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hlinkClick r:id="rId5"/>
            <a:extLst>
              <a:ext uri="{FF2B5EF4-FFF2-40B4-BE49-F238E27FC236}">
                <a16:creationId xmlns:a16="http://schemas.microsoft.com/office/drawing/2014/main" id="{7AAD0AB3-833F-4C2E-AFBF-0FE4EC4FE60A}"/>
              </a:ext>
            </a:extLst>
          </p:cNvPr>
          <p:cNvPicPr>
            <a:picLocks noChangeAspect="1"/>
          </p:cNvPicPr>
          <p:nvPr/>
        </p:nvPicPr>
        <p:blipFill rotWithShape="1">
          <a:blip r:embed="rId6"/>
          <a:srcRect l="11887" r="9416" b="-1"/>
          <a:stretch/>
        </p:blipFill>
        <p:spPr>
          <a:xfrm>
            <a:off x="4809087" y="3429002"/>
            <a:ext cx="4334913" cy="3428999"/>
          </a:xfrm>
          <a:prstGeom prst="rect">
            <a:avLst/>
          </a:prstGeom>
        </p:spPr>
      </p:pic>
    </p:spTree>
    <p:extLst>
      <p:ext uri="{BB962C8B-B14F-4D97-AF65-F5344CB8AC3E}">
        <p14:creationId xmlns:p14="http://schemas.microsoft.com/office/powerpoint/2010/main" val="85922419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9" name="Rectangle 3"/>
          <p:cNvSpPr>
            <a:spLocks noGrp="1" noChangeArrowheads="1"/>
          </p:cNvSpPr>
          <p:nvPr>
            <p:ph type="body" idx="1"/>
          </p:nvPr>
        </p:nvSpPr>
        <p:spPr>
          <a:xfrm>
            <a:off x="304800" y="1447801"/>
            <a:ext cx="8534400" cy="758032"/>
          </a:xfrm>
        </p:spPr>
        <p:txBody>
          <a:bodyPr>
            <a:normAutofit fontScale="92500"/>
          </a:bodyPr>
          <a:lstStyle/>
          <a:p>
            <a:pPr marL="0" indent="0">
              <a:buNone/>
            </a:pP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        g</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dirty="0">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f </a:t>
            </a:r>
            <a:r>
              <a:rPr lang="en-US" altLang="en-US" i="1" dirty="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      + </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1/3</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)sin(</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2</a:t>
            </a:r>
            <a:r>
              <a:rPr lang="el-GR" altLang="en-US" i="1" dirty="0">
                <a:latin typeface="Times New Roman" panose="02020603050405020304" pitchFamily="18" charset="0"/>
                <a:ea typeface="Arial Unicode MS" panose="020B0604020202020204" pitchFamily="34" charset="-128"/>
                <a:cs typeface="Times New Roman" panose="02020603050405020304" pitchFamily="18" charset="0"/>
              </a:rPr>
              <a:t>π</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r>
              <a:rPr lang="en-US" altLang="en-US" i="1" dirty="0">
                <a:latin typeface="Times New Roman" panose="02020603050405020304" pitchFamily="18" charset="0"/>
                <a:ea typeface="Arial Unicode MS" panose="020B0604020202020204" pitchFamily="34" charset="-128"/>
                <a:cs typeface="Times New Roman" panose="02020603050405020304" pitchFamily="18" charset="0"/>
              </a:rPr>
              <a:t>3f</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i="1" dirty="0">
                <a:solidFill>
                  <a:schemeClr val="hlink"/>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altLang="en-US" dirty="0">
                <a:latin typeface="Times New Roman" panose="02020603050405020304" pitchFamily="18" charset="0"/>
                <a:ea typeface="Arial Unicode MS" panose="020B0604020202020204" pitchFamily="34" charset="-128"/>
                <a:cs typeface="Times New Roman" panose="02020603050405020304" pitchFamily="18" charset="0"/>
              </a:rPr>
              <a:t>)</a:t>
            </a:r>
          </a:p>
        </p:txBody>
      </p:sp>
      <p:pic>
        <p:nvPicPr>
          <p:cNvPr id="45060" name="Picture 4" descr="a6"/>
          <p:cNvPicPr>
            <a:picLocks noChangeAspect="1" noChangeArrowheads="1"/>
          </p:cNvPicPr>
          <p:nvPr/>
        </p:nvPicPr>
        <p:blipFill rotWithShape="1">
          <a:blip r:embed="rId2">
            <a:extLst>
              <a:ext uri="{28A0092B-C50C-407E-A947-70E740481C1C}">
                <a14:useLocalDpi xmlns:a14="http://schemas.microsoft.com/office/drawing/2010/main" val="0"/>
              </a:ext>
            </a:extLst>
          </a:blip>
          <a:srcRect l="-1620" t="-7064" r="1620" b="388"/>
          <a:stretch/>
        </p:blipFill>
        <p:spPr bwMode="auto">
          <a:xfrm>
            <a:off x="150090" y="1995994"/>
            <a:ext cx="2565400" cy="235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1" name="Picture 5" descr="a2"/>
          <p:cNvPicPr>
            <a:picLocks noChangeAspect="1" noChangeArrowheads="1"/>
          </p:cNvPicPr>
          <p:nvPr/>
        </p:nvPicPr>
        <p:blipFill rotWithShape="1">
          <a:blip r:embed="rId3">
            <a:extLst>
              <a:ext uri="{28A0092B-C50C-407E-A947-70E740481C1C}">
                <a14:useLocalDpi xmlns:a14="http://schemas.microsoft.com/office/drawing/2010/main" val="0"/>
              </a:ext>
            </a:extLst>
          </a:blip>
          <a:srcRect t="-1" b="724"/>
          <a:stretch/>
        </p:blipFill>
        <p:spPr bwMode="auto">
          <a:xfrm>
            <a:off x="3220027" y="2153444"/>
            <a:ext cx="2514600" cy="2127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2" name="Picture 6" descr="a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27" y="2151857"/>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3" name="Text Box 7"/>
          <p:cNvSpPr txBox="1">
            <a:spLocks noChangeArrowheads="1"/>
          </p:cNvSpPr>
          <p:nvPr/>
        </p:nvSpPr>
        <p:spPr bwMode="auto">
          <a:xfrm>
            <a:off x="2762827" y="2915444"/>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5064" name="Text Box 8"/>
          <p:cNvSpPr txBox="1">
            <a:spLocks noChangeArrowheads="1"/>
          </p:cNvSpPr>
          <p:nvPr/>
        </p:nvSpPr>
        <p:spPr bwMode="auto">
          <a:xfrm>
            <a:off x="5734627" y="2991644"/>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5065" name="Picture 9" descr="a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0061" y="4505461"/>
            <a:ext cx="3429577" cy="229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extBox 9"/>
          <p:cNvSpPr txBox="1"/>
          <p:nvPr/>
        </p:nvSpPr>
        <p:spPr>
          <a:xfrm>
            <a:off x="7953375" y="6550025"/>
            <a:ext cx="1190625" cy="307975"/>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Slides: Efros</a:t>
            </a:r>
          </a:p>
        </p:txBody>
      </p:sp>
      <p:sp>
        <p:nvSpPr>
          <p:cNvPr id="2" name="TextBox 1"/>
          <p:cNvSpPr txBox="1"/>
          <p:nvPr/>
        </p:nvSpPr>
        <p:spPr>
          <a:xfrm rot="16200000">
            <a:off x="3412785" y="5405645"/>
            <a:ext cx="1190989" cy="307777"/>
          </a:xfrm>
          <a:prstGeom prst="rect">
            <a:avLst/>
          </a:prstGeom>
          <a:noFill/>
        </p:spPr>
        <p:txBody>
          <a:bodyPr wrap="square" rtlCol="0">
            <a:spAutoFit/>
          </a:bodyPr>
          <a:lstStyle/>
          <a:p>
            <a:r>
              <a:rPr lang="en-US" sz="1400" dirty="0"/>
              <a:t>Coefficient</a:t>
            </a:r>
          </a:p>
        </p:txBody>
      </p:sp>
      <p:sp>
        <p:nvSpPr>
          <p:cNvPr id="3" name="TextBox 2">
            <a:extLst>
              <a:ext uri="{FF2B5EF4-FFF2-40B4-BE49-F238E27FC236}">
                <a16:creationId xmlns:a16="http://schemas.microsoft.com/office/drawing/2014/main" id="{817A2698-8115-49AF-BC35-79FC9E0D7340}"/>
              </a:ext>
            </a:extLst>
          </p:cNvPr>
          <p:cNvSpPr txBox="1"/>
          <p:nvPr/>
        </p:nvSpPr>
        <p:spPr>
          <a:xfrm>
            <a:off x="1125044" y="527958"/>
            <a:ext cx="2743200" cy="584775"/>
          </a:xfrm>
          <a:prstGeom prst="rect">
            <a:avLst/>
          </a:prstGeom>
          <a:noFill/>
        </p:spPr>
        <p:txBody>
          <a:bodyPr wrap="square" rtlCol="0">
            <a:spAutoFit/>
          </a:bodyPr>
          <a:lstStyle/>
          <a:p>
            <a:r>
              <a:rPr lang="en-US" sz="3200" i="1" dirty="0">
                <a:solidFill>
                  <a:srgbClr val="0000FF"/>
                </a:solidFill>
                <a:latin typeface="Times New Roman" panose="02020603050405020304" pitchFamily="18" charset="0"/>
                <a:ea typeface="Arial Unicode MS" panose="020B0604020202020204" pitchFamily="34" charset="-128"/>
                <a:cs typeface="Times New Roman" panose="02020603050405020304" pitchFamily="18" charset="0"/>
              </a:rPr>
              <a:t>t</a:t>
            </a:r>
            <a:r>
              <a:rPr lang="en-US" sz="3200" dirty="0">
                <a:latin typeface="Times New Roman" panose="02020603050405020304" pitchFamily="18" charset="0"/>
                <a:cs typeface="Times New Roman" panose="02020603050405020304" pitchFamily="18" charset="0"/>
              </a:rPr>
              <a:t> = [0,2</a:t>
            </a:r>
            <a:r>
              <a:rPr lang="en-US" altLang="en-US" sz="3200" dirty="0">
                <a:latin typeface="Times New Roman" panose="02020603050405020304" pitchFamily="18" charset="0"/>
                <a:ea typeface="Arial Unicode MS" panose="020B0604020202020204" pitchFamily="34" charset="-128"/>
                <a:cs typeface="Times New Roman" panose="02020603050405020304" pitchFamily="18" charset="0"/>
              </a:rPr>
              <a:t>], </a:t>
            </a:r>
            <a:r>
              <a:rPr lang="en-US" altLang="en-US" sz="3200" i="1" dirty="0">
                <a:latin typeface="Times New Roman" panose="02020603050405020304" pitchFamily="18" charset="0"/>
                <a:ea typeface="Arial Unicode MS" panose="020B0604020202020204" pitchFamily="34" charset="-128"/>
                <a:cs typeface="Times New Roman" panose="02020603050405020304" pitchFamily="18" charset="0"/>
              </a:rPr>
              <a:t>f</a:t>
            </a:r>
            <a:r>
              <a:rPr lang="en-US" altLang="en-US" sz="3200" dirty="0">
                <a:latin typeface="Times New Roman" panose="02020603050405020304" pitchFamily="18" charset="0"/>
                <a:ea typeface="Arial Unicode MS" panose="020B0604020202020204" pitchFamily="34" charset="-128"/>
                <a:cs typeface="Times New Roman" panose="02020603050405020304" pitchFamily="18" charset="0"/>
              </a:rPr>
              <a:t> = 1 </a:t>
            </a:r>
            <a:endParaRPr lang="en-US" sz="32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7F202B73-F58C-4CE1-BC07-0BC266F0D6BA}"/>
              </a:ext>
            </a:extLst>
          </p:cNvPr>
          <p:cNvSpPr txBox="1"/>
          <p:nvPr/>
        </p:nvSpPr>
        <p:spPr>
          <a:xfrm>
            <a:off x="1291936" y="4337385"/>
            <a:ext cx="533400" cy="369332"/>
          </a:xfrm>
          <a:prstGeom prst="rect">
            <a:avLst/>
          </a:prstGeom>
          <a:noFill/>
        </p:spPr>
        <p:txBody>
          <a:bodyPr wrap="square" rtlCol="0">
            <a:spAutoFit/>
          </a:bodyPr>
          <a:lstStyle/>
          <a:p>
            <a:r>
              <a:rPr lang="en-US" dirty="0"/>
              <a:t>t</a:t>
            </a:r>
          </a:p>
        </p:txBody>
      </p:sp>
      <p:sp>
        <p:nvSpPr>
          <p:cNvPr id="14" name="TextBox 13">
            <a:extLst>
              <a:ext uri="{FF2B5EF4-FFF2-40B4-BE49-F238E27FC236}">
                <a16:creationId xmlns:a16="http://schemas.microsoft.com/office/drawing/2014/main" id="{720872A3-B0A6-42C4-BE34-DEB4B630DEBC}"/>
              </a:ext>
            </a:extLst>
          </p:cNvPr>
          <p:cNvSpPr txBox="1"/>
          <p:nvPr/>
        </p:nvSpPr>
        <p:spPr>
          <a:xfrm>
            <a:off x="-59413" y="3039283"/>
            <a:ext cx="790239" cy="369332"/>
          </a:xfrm>
          <a:prstGeom prst="rect">
            <a:avLst/>
          </a:prstGeom>
          <a:noFill/>
        </p:spPr>
        <p:txBody>
          <a:bodyPr wrap="square" rtlCol="0">
            <a:spAutoFit/>
          </a:bodyPr>
          <a:lstStyle/>
          <a:p>
            <a:r>
              <a:rPr lang="en-US" dirty="0"/>
              <a:t>g</a:t>
            </a:r>
          </a:p>
        </p:txBody>
      </p:sp>
    </p:spTree>
    <p:extLst>
      <p:ext uri="{BB962C8B-B14F-4D97-AF65-F5344CB8AC3E}">
        <p14:creationId xmlns:p14="http://schemas.microsoft.com/office/powerpoint/2010/main" val="9952883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dirty="0"/>
              <a:t>Square wave spectra</a:t>
            </a:r>
          </a:p>
        </p:txBody>
      </p:sp>
      <p:pic>
        <p:nvPicPr>
          <p:cNvPr id="46084" name="Picture 2" descr="File:Waveforms.svg"/>
          <p:cNvPicPr>
            <a:picLocks noChangeAspect="1" noChangeArrowheads="1"/>
          </p:cNvPicPr>
          <p:nvPr/>
        </p:nvPicPr>
        <p:blipFill>
          <a:blip r:embed="rId2">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14499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5" descr="a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52675"/>
            <a:ext cx="2514600"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7" name="Picture 6" descr="a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24600" y="2351088"/>
            <a:ext cx="2514600" cy="213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8" name="Text Box 7"/>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09" name="Text Box 8"/>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7110" name="Picture 9" descr="a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4684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1" name="Text Box 10"/>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7112" name="Rectangle 13"/>
          <p:cNvSpPr>
            <a:spLocks noGrp="1" noChangeArrowheads="1"/>
          </p:cNvSpPr>
          <p:nvPr>
            <p:ph type="title"/>
          </p:nvPr>
        </p:nvSpPr>
        <p:spPr/>
        <p:txBody>
          <a:bodyPr/>
          <a:lstStyle/>
          <a:p>
            <a:r>
              <a:rPr lang="en-US" altLang="en-US" dirty="0"/>
              <a:t>Square wave spectra</a:t>
            </a:r>
          </a:p>
        </p:txBody>
      </p:sp>
      <p:pic>
        <p:nvPicPr>
          <p:cNvPr id="47113"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66227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1"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8132"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8133" name="Picture 8" descr="a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398713"/>
            <a:ext cx="2438400" cy="209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4" name="Picture 9" descr="a3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81538"/>
            <a:ext cx="2514600" cy="194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5" name="Picture 10" descr="a3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24600" y="2476500"/>
            <a:ext cx="2438400"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6" name="Rectangle 13"/>
          <p:cNvSpPr>
            <a:spLocks noGrp="1" noChangeArrowheads="1"/>
          </p:cNvSpPr>
          <p:nvPr>
            <p:ph type="title"/>
          </p:nvPr>
        </p:nvSpPr>
        <p:spPr/>
        <p:txBody>
          <a:bodyPr/>
          <a:lstStyle/>
          <a:p>
            <a:r>
              <a:rPr lang="en-US" altLang="en-US" dirty="0"/>
              <a:t>Square wave spectra</a:t>
            </a:r>
          </a:p>
        </p:txBody>
      </p:sp>
      <p:pic>
        <p:nvPicPr>
          <p:cNvPr id="48137"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78278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5"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49156"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49157" name="Picture 8" descr="a3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514600"/>
            <a:ext cx="2514600" cy="1947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9" descr="a3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4665663"/>
            <a:ext cx="2514600" cy="1963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9" name="Picture 10" descr="a3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8400" y="2514600"/>
            <a:ext cx="2514600" cy="197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Rectangle 13"/>
          <p:cNvSpPr>
            <a:spLocks noGrp="1" noChangeArrowheads="1"/>
          </p:cNvSpPr>
          <p:nvPr>
            <p:ph type="title"/>
          </p:nvPr>
        </p:nvSpPr>
        <p:spPr/>
        <p:txBody>
          <a:bodyPr/>
          <a:lstStyle/>
          <a:p>
            <a:r>
              <a:rPr lang="en-US" altLang="en-US" dirty="0"/>
              <a:t>Square wave spectra</a:t>
            </a:r>
          </a:p>
        </p:txBody>
      </p:sp>
      <p:pic>
        <p:nvPicPr>
          <p:cNvPr id="49161"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59829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79"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0180" name="Text Box 7"/>
          <p:cNvSpPr txBox="1">
            <a:spLocks noChangeArrowheads="1"/>
          </p:cNvSpPr>
          <p:nvPr/>
        </p:nvSpPr>
        <p:spPr bwMode="auto">
          <a:xfrm>
            <a:off x="3048000" y="54244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0181" name="Picture 8" descr="a3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9000" y="2463800"/>
            <a:ext cx="257175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2" name="Picture 9" descr="a3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48400" y="2438400"/>
            <a:ext cx="2600325" cy="206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183"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7100" y="4668838"/>
            <a:ext cx="2552700" cy="2001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84" name="Rectangle 14"/>
          <p:cNvSpPr>
            <a:spLocks noGrp="1" noChangeArrowheads="1"/>
          </p:cNvSpPr>
          <p:nvPr>
            <p:ph type="title"/>
          </p:nvPr>
        </p:nvSpPr>
        <p:spPr/>
        <p:txBody>
          <a:bodyPr/>
          <a:lstStyle/>
          <a:p>
            <a:r>
              <a:rPr lang="en-US" altLang="en-US" dirty="0"/>
              <a:t>Square wave spectra</a:t>
            </a:r>
          </a:p>
        </p:txBody>
      </p:sp>
      <p:pic>
        <p:nvPicPr>
          <p:cNvPr id="50185"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7029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3" name="Text Box 6"/>
          <p:cNvSpPr txBox="1">
            <a:spLocks noChangeArrowheads="1"/>
          </p:cNvSpPr>
          <p:nvPr/>
        </p:nvSpPr>
        <p:spPr bwMode="auto">
          <a:xfrm>
            <a:off x="5943600" y="3190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a:t>
            </a:r>
            <a:endParaRPr lang="en-US" altLang="en-US" sz="1800">
              <a:solidFill>
                <a:srgbClr val="FF3300"/>
              </a:solidFill>
              <a:latin typeface="Comic Sans MS" panose="030F0702030302020204" pitchFamily="66" charset="0"/>
              <a:cs typeface="Times New Roman" panose="02020603050405020304" pitchFamily="18" charset="0"/>
            </a:endParaRPr>
          </a:p>
        </p:txBody>
      </p:sp>
      <p:sp>
        <p:nvSpPr>
          <p:cNvPr id="51204" name="Text Box 7"/>
          <p:cNvSpPr txBox="1">
            <a:spLocks noChangeArrowheads="1"/>
          </p:cNvSpPr>
          <p:nvPr/>
        </p:nvSpPr>
        <p:spPr bwMode="auto">
          <a:xfrm>
            <a:off x="3086100" y="5360988"/>
            <a:ext cx="6858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1205" name="Picture 8" descr="a3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48400" y="2446338"/>
            <a:ext cx="2590800" cy="203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9" descr="a3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67100" y="4668838"/>
            <a:ext cx="2514600" cy="197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7" name="Picture 10" descr="kk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2446338"/>
            <a:ext cx="2601913" cy="203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9" name="Rectangle 14"/>
          <p:cNvSpPr>
            <a:spLocks noGrp="1" noChangeArrowheads="1"/>
          </p:cNvSpPr>
          <p:nvPr>
            <p:ph type="title"/>
          </p:nvPr>
        </p:nvSpPr>
        <p:spPr/>
        <p:txBody>
          <a:bodyPr/>
          <a:lstStyle/>
          <a:p>
            <a:r>
              <a:rPr lang="en-US" altLang="en-US" dirty="0"/>
              <a:t>Square wave spectra</a:t>
            </a:r>
          </a:p>
        </p:txBody>
      </p:sp>
      <p:pic>
        <p:nvPicPr>
          <p:cNvPr id="51210" name="Picture 2" descr="File:Waveforms.svg"/>
          <p:cNvPicPr>
            <a:picLocks noChangeAspect="1" noChangeArrowheads="1"/>
          </p:cNvPicPr>
          <p:nvPr/>
        </p:nvPicPr>
        <p:blipFill>
          <a:blip r:embed="rId5">
            <a:extLst>
              <a:ext uri="{28A0092B-C50C-407E-A947-70E740481C1C}">
                <a14:useLocalDpi xmlns:a14="http://schemas.microsoft.com/office/drawing/2010/main" val="0"/>
              </a:ext>
            </a:extLst>
          </a:blip>
          <a:srcRect l="5263" t="29333" r="46317" b="53333"/>
          <a:stretch>
            <a:fillRect/>
          </a:stretch>
        </p:blipFill>
        <p:spPr bwMode="auto">
          <a:xfrm>
            <a:off x="381000" y="23622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27037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ext Box 5"/>
          <p:cNvSpPr txBox="1">
            <a:spLocks noChangeArrowheads="1"/>
          </p:cNvSpPr>
          <p:nvPr/>
        </p:nvSpPr>
        <p:spPr bwMode="auto">
          <a:xfrm>
            <a:off x="3048000" y="31146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2227" name="Picture 6" descr="a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6450" y="4064000"/>
            <a:ext cx="3968750" cy="2654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9" name="Rectangle 10"/>
          <p:cNvSpPr>
            <a:spLocks noGrp="1" noChangeArrowheads="1"/>
          </p:cNvSpPr>
          <p:nvPr>
            <p:ph type="title"/>
          </p:nvPr>
        </p:nvSpPr>
        <p:spPr/>
        <p:txBody>
          <a:bodyPr/>
          <a:lstStyle/>
          <a:p>
            <a:r>
              <a:rPr lang="en-US" altLang="en-US" dirty="0"/>
              <a:t>Square wave spectra</a:t>
            </a:r>
          </a:p>
        </p:txBody>
      </p:sp>
      <p:pic>
        <p:nvPicPr>
          <p:cNvPr id="52231" name="Picture 2" descr="File:Waveforms.svg"/>
          <p:cNvPicPr>
            <a:picLocks noChangeAspect="1" noChangeArrowheads="1"/>
          </p:cNvPicPr>
          <p:nvPr/>
        </p:nvPicPr>
        <p:blipFill>
          <a:blip r:embed="rId3">
            <a:extLst>
              <a:ext uri="{28A0092B-C50C-407E-A947-70E740481C1C}">
                <a14:useLocalDpi xmlns:a14="http://schemas.microsoft.com/office/drawing/2010/main" val="0"/>
              </a:ext>
            </a:extLst>
          </a:blip>
          <a:srcRect l="5263" t="29333" r="46317" b="53333"/>
          <a:stretch>
            <a:fillRect/>
          </a:stretch>
        </p:blipFill>
        <p:spPr bwMode="auto">
          <a:xfrm>
            <a:off x="381000" y="25146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2940600" y="5100519"/>
            <a:ext cx="1096964" cy="307777"/>
          </a:xfrm>
          <a:prstGeom prst="rect">
            <a:avLst/>
          </a:prstGeom>
          <a:noFill/>
        </p:spPr>
        <p:txBody>
          <a:bodyPr wrap="square" rtlCol="0">
            <a:spAutoFit/>
          </a:bodyPr>
          <a:lstStyle/>
          <a:p>
            <a:r>
              <a:rPr lang="en-US" sz="1400" dirty="0"/>
              <a:t>Coefficient</a:t>
            </a: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1FDAF0D3-B68C-49A2-99D0-3E284C53CB84}"/>
                  </a:ext>
                </a:extLst>
              </p:cNvPr>
              <p:cNvSpPr txBox="1"/>
              <p:nvPr/>
            </p:nvSpPr>
            <p:spPr>
              <a:xfrm>
                <a:off x="3489082" y="2841887"/>
                <a:ext cx="2477165" cy="10486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𝐴</m:t>
                      </m:r>
                      <m:nary>
                        <m:naryPr>
                          <m:chr m:val="∑"/>
                          <m:ctrlPr>
                            <a:rPr lang="en-US" sz="2400" b="0" i="1" smtClean="0">
                              <a:latin typeface="Cambria Math" panose="02040503050406030204" pitchFamily="18" charset="0"/>
                            </a:rPr>
                          </m:ctrlPr>
                        </m:naryPr>
                        <m:sub>
                          <m:r>
                            <m:rPr>
                              <m:brk m:alnAt="23"/>
                            </m:rPr>
                            <a:rPr lang="en-US" sz="2400" b="0" i="1" smtClean="0">
                              <a:latin typeface="Cambria Math" panose="02040503050406030204" pitchFamily="18" charset="0"/>
                            </a:rPr>
                            <m:t>𝑓</m:t>
                          </m:r>
                          <m:r>
                            <a:rPr lang="en-US" sz="2400" b="0" i="1" smtClean="0">
                              <a:latin typeface="Cambria Math" panose="02040503050406030204" pitchFamily="18" charset="0"/>
                            </a:rPr>
                            <m:t>=1</m:t>
                          </m:r>
                        </m:sub>
                        <m:sup>
                          <m:r>
                            <a:rPr lang="en-US" sz="2400" b="0" i="1" smtClean="0">
                              <a:latin typeface="Cambria Math" panose="02040503050406030204" pitchFamily="18" charset="0"/>
                              <a:ea typeface="Cambria Math" panose="02040503050406030204" pitchFamily="18" charset="0"/>
                            </a:rPr>
                            <m:t>∞</m:t>
                          </m:r>
                        </m:sup>
                        <m:e>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1</m:t>
                              </m:r>
                            </m:num>
                            <m:den>
                              <m:r>
                                <a:rPr lang="en-US" sz="2400" b="0" i="1" smtClean="0">
                                  <a:latin typeface="Cambria Math" panose="02040503050406030204" pitchFamily="18" charset="0"/>
                                </a:rPr>
                                <m:t>𝑓</m:t>
                              </m:r>
                            </m:den>
                          </m:f>
                          <m:func>
                            <m:funcPr>
                              <m:ctrlPr>
                                <a:rPr lang="en-US" sz="2400" b="0" i="1" smtClean="0">
                                  <a:latin typeface="Cambria Math" panose="02040503050406030204" pitchFamily="18" charset="0"/>
                                </a:rPr>
                              </m:ctrlPr>
                            </m:funcPr>
                            <m:fName>
                              <m:r>
                                <m:rPr>
                                  <m:sty m:val="p"/>
                                </m:rPr>
                                <a:rPr lang="en-US" sz="2400" b="0" i="0" smtClean="0">
                                  <a:latin typeface="Cambria Math" panose="02040503050406030204" pitchFamily="18" charset="0"/>
                                </a:rPr>
                                <m:t>sin</m:t>
                              </m:r>
                            </m:fName>
                            <m:e>
                              <m:r>
                                <a:rPr lang="en-US" sz="2400" b="0" i="1" smtClean="0">
                                  <a:latin typeface="Cambria Math" panose="02040503050406030204" pitchFamily="18" charset="0"/>
                                </a:rPr>
                                <m:t>(2</m:t>
                              </m:r>
                              <m:r>
                                <a:rPr lang="en-US" sz="2400" b="0" i="1" smtClean="0">
                                  <a:latin typeface="Cambria Math" panose="02040503050406030204" pitchFamily="18" charset="0"/>
                                  <a:ea typeface="Cambria Math" panose="02040503050406030204" pitchFamily="18" charset="0"/>
                                </a:rPr>
                                <m:t>𝜋</m:t>
                              </m:r>
                              <m:r>
                                <a:rPr lang="en-US" sz="2400" b="0" i="1" smtClean="0">
                                  <a:latin typeface="Cambria Math" panose="02040503050406030204" pitchFamily="18" charset="0"/>
                                  <a:ea typeface="Cambria Math" panose="02040503050406030204" pitchFamily="18" charset="0"/>
                                </a:rPr>
                                <m:t>𝑓𝑡</m:t>
                              </m:r>
                              <m:r>
                                <a:rPr lang="en-US" sz="2400" b="0" i="1" smtClean="0">
                                  <a:latin typeface="Cambria Math" panose="02040503050406030204" pitchFamily="18" charset="0"/>
                                  <a:ea typeface="Cambria Math" panose="02040503050406030204" pitchFamily="18" charset="0"/>
                                </a:rPr>
                                <m:t>)</m:t>
                              </m:r>
                            </m:e>
                          </m:func>
                        </m:e>
                      </m:nary>
                    </m:oMath>
                  </m:oMathPara>
                </a14:m>
                <a:endParaRPr lang="en-US" sz="2400" dirty="0"/>
              </a:p>
            </p:txBody>
          </p:sp>
        </mc:Choice>
        <mc:Fallback xmlns="">
          <p:sp>
            <p:nvSpPr>
              <p:cNvPr id="2" name="TextBox 1">
                <a:extLst>
                  <a:ext uri="{FF2B5EF4-FFF2-40B4-BE49-F238E27FC236}">
                    <a16:creationId xmlns:a16="http://schemas.microsoft.com/office/drawing/2014/main" xmlns:a14="http://schemas.microsoft.com/office/drawing/2010/main" xmlns="" id="{1FDAF0D3-B68C-49A2-99D0-3E284C53CB84}"/>
                  </a:ext>
                </a:extLst>
              </p:cNvPr>
              <p:cNvSpPr txBox="1">
                <a:spLocks noRot="1" noChangeAspect="1" noMove="1" noResize="1" noEditPoints="1" noAdjustHandles="1" noChangeArrowheads="1" noChangeShapeType="1" noTextEdit="1"/>
              </p:cNvSpPr>
              <p:nvPr/>
            </p:nvSpPr>
            <p:spPr>
              <a:xfrm>
                <a:off x="3489082" y="2841887"/>
                <a:ext cx="2477165" cy="1048685"/>
              </a:xfrm>
              <a:prstGeom prst="rect">
                <a:avLst/>
              </a:prstGeom>
              <a:blipFill rotWithShape="0">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8215208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685800" y="76200"/>
            <a:ext cx="8458200" cy="838200"/>
          </a:xfrm>
        </p:spPr>
        <p:txBody>
          <a:bodyPr>
            <a:normAutofit fontScale="90000"/>
          </a:bodyPr>
          <a:lstStyle/>
          <a:p>
            <a:pPr>
              <a:defRPr/>
            </a:pPr>
            <a:r>
              <a:rPr lang="en-US" dirty="0"/>
              <a:t>Jean </a:t>
            </a:r>
            <a:r>
              <a:rPr lang="en-US" dirty="0" err="1"/>
              <a:t>Baptiste</a:t>
            </a:r>
            <a:r>
              <a:rPr lang="en-US" dirty="0"/>
              <a:t> Joseph Fourier (1768-1830)</a:t>
            </a:r>
          </a:p>
        </p:txBody>
      </p:sp>
      <p:sp>
        <p:nvSpPr>
          <p:cNvPr id="25603" name="Rectangle 3"/>
          <p:cNvSpPr>
            <a:spLocks noGrp="1" noChangeArrowheads="1"/>
          </p:cNvSpPr>
          <p:nvPr>
            <p:ph type="body" idx="1"/>
          </p:nvPr>
        </p:nvSpPr>
        <p:spPr>
          <a:xfrm>
            <a:off x="152400" y="914400"/>
            <a:ext cx="4114800" cy="5943600"/>
          </a:xfrm>
        </p:spPr>
        <p:txBody>
          <a:bodyPr>
            <a:normAutofit lnSpcReduction="10000"/>
          </a:bodyPr>
          <a:lstStyle/>
          <a:p>
            <a:pPr>
              <a:buFont typeface="Arial" charset="0"/>
              <a:buNone/>
              <a:defRPr/>
            </a:pPr>
            <a:r>
              <a:rPr lang="en-US" sz="2800" dirty="0"/>
              <a:t>A bold idea (1807):</a:t>
            </a:r>
          </a:p>
          <a:p>
            <a:pPr>
              <a:buFont typeface="Arial" charset="0"/>
              <a:buNone/>
              <a:defRPr/>
            </a:pPr>
            <a:r>
              <a:rPr lang="en-US" sz="2000" i="1" dirty="0"/>
              <a:t>	</a:t>
            </a:r>
            <a:r>
              <a:rPr lang="en-US" sz="2000" b="1" i="1" dirty="0"/>
              <a:t>Any</a:t>
            </a:r>
            <a:r>
              <a:rPr lang="en-US" sz="2000" i="1" dirty="0"/>
              <a:t> </a:t>
            </a:r>
            <a:r>
              <a:rPr lang="en-US" sz="2000" i="1" dirty="0" err="1"/>
              <a:t>univariate</a:t>
            </a:r>
            <a:r>
              <a:rPr lang="en-US" sz="2000" i="1" dirty="0"/>
              <a:t> function can be rewritten as a weighted sum of </a:t>
            </a:r>
            <a:r>
              <a:rPr lang="en-US" sz="2000" i="1" dirty="0" err="1"/>
              <a:t>sines</a:t>
            </a:r>
            <a:r>
              <a:rPr lang="en-US" sz="2000" i="1" dirty="0"/>
              <a:t> and cosines of different frequencies. </a:t>
            </a:r>
          </a:p>
          <a:p>
            <a:pPr marL="0" indent="0">
              <a:buNone/>
              <a:defRPr/>
            </a:pPr>
            <a:r>
              <a:rPr lang="en-US" sz="2800" dirty="0"/>
              <a:t>Don’t believe it?  </a:t>
            </a:r>
          </a:p>
          <a:p>
            <a:pPr lvl="1">
              <a:buFont typeface="Arial" charset="0"/>
              <a:buChar char="–"/>
              <a:defRPr/>
            </a:pPr>
            <a:r>
              <a:rPr lang="en-US" sz="2400" dirty="0"/>
              <a:t>Neither did Lagrange, Laplace, Poisson and other big wigs</a:t>
            </a:r>
          </a:p>
          <a:p>
            <a:pPr lvl="1">
              <a:buFont typeface="Arial" charset="0"/>
              <a:buChar char="–"/>
              <a:defRPr/>
            </a:pPr>
            <a:r>
              <a:rPr lang="en-US" sz="2400" dirty="0"/>
              <a:t>Not translated into English until 1878!</a:t>
            </a:r>
          </a:p>
          <a:p>
            <a:pPr marL="0" indent="0">
              <a:buNone/>
              <a:defRPr/>
            </a:pPr>
            <a:r>
              <a:rPr lang="en-US" sz="2800" dirty="0"/>
              <a:t> But it’s (mostly) true!</a:t>
            </a:r>
          </a:p>
          <a:p>
            <a:pPr lvl="1">
              <a:buFont typeface="Arial" charset="0"/>
              <a:buChar char="–"/>
              <a:defRPr/>
            </a:pPr>
            <a:r>
              <a:rPr lang="en-US" sz="2400" dirty="0"/>
              <a:t>Called Fourier Series</a:t>
            </a:r>
          </a:p>
          <a:p>
            <a:pPr lvl="1">
              <a:buFont typeface="Arial" charset="0"/>
              <a:buChar char="–"/>
              <a:defRPr/>
            </a:pPr>
            <a:r>
              <a:rPr lang="en-US" sz="2400" dirty="0"/>
              <a:t>There are some subtle restrictions</a:t>
            </a:r>
          </a:p>
          <a:p>
            <a:pPr lvl="1">
              <a:buFont typeface="Arial" charset="0"/>
              <a:buChar char="–"/>
              <a:defRPr/>
            </a:pPr>
            <a:endParaRPr lang="en-US" sz="2400" dirty="0"/>
          </a:p>
        </p:txBody>
      </p:sp>
      <p:pic>
        <p:nvPicPr>
          <p:cNvPr id="55298" name="Picture 2" descr="http://upload.wikimedia.org/wikipedia/commons/thumb/d/d8/Langrange_portrait.jpg/225px-Langrange_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89318" y="3255818"/>
            <a:ext cx="2143125" cy="2409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2" name="Picture 6" descr="http://upload.wikimedia.org/wikipedia/commons/0/03/Legendr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32518" y="3636818"/>
            <a:ext cx="1524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300" name="Picture 4" descr="http://upload.wikimedia.org/wikipedia/commons/thumb/e/e3/Pierre-Simon_Laplace.jpg/225px-Pierre-Simon_Laplac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32318" y="2951018"/>
            <a:ext cx="21431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ounded Rectangular Callout 9"/>
          <p:cNvSpPr/>
          <p:nvPr/>
        </p:nvSpPr>
        <p:spPr>
          <a:xfrm>
            <a:off x="4381500" y="1028700"/>
            <a:ext cx="4495800" cy="1943100"/>
          </a:xfrm>
          <a:prstGeom prst="wedgeRoundRectCallout">
            <a:avLst>
              <a:gd name="adj1" fmla="val -8228"/>
              <a:gd name="adj2" fmla="val 84349"/>
              <a:gd name="adj3" fmla="val 16667"/>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eaLnBrk="1" hangingPunct="1">
              <a:defRPr/>
            </a:pPr>
            <a:endParaRPr lang="en-US" sz="1100" i="1" dirty="0">
              <a:solidFill>
                <a:schemeClr val="tx1"/>
              </a:solidFill>
            </a:endParaRPr>
          </a:p>
          <a:p>
            <a:pPr algn="just" eaLnBrk="1" hangingPunct="1">
              <a:defRPr/>
            </a:pPr>
            <a:r>
              <a:rPr lang="en-US" i="1" dirty="0">
                <a:solidFill>
                  <a:schemeClr val="tx1"/>
                </a:solidFill>
              </a:rPr>
              <a:t>...the manner in which the author arrives at these equations is not exempt of difficulties and...his analysis to integrate them still leaves something to be desired on the score of generality and even </a:t>
            </a:r>
            <a:r>
              <a:rPr lang="en-US" i="1" dirty="0" err="1">
                <a:solidFill>
                  <a:schemeClr val="tx1"/>
                </a:solidFill>
              </a:rPr>
              <a:t>rigour</a:t>
            </a:r>
            <a:r>
              <a:rPr lang="en-US" dirty="0">
                <a:solidFill>
                  <a:schemeClr val="tx1"/>
                </a:solidFill>
              </a:rPr>
              <a:t>.</a:t>
            </a:r>
          </a:p>
          <a:p>
            <a:pPr algn="just" eaLnBrk="1" hangingPunct="1">
              <a:defRPr/>
            </a:pPr>
            <a:endParaRPr lang="en-US" dirty="0"/>
          </a:p>
        </p:txBody>
      </p:sp>
      <p:sp>
        <p:nvSpPr>
          <p:cNvPr id="11" name="TextBox 10"/>
          <p:cNvSpPr txBox="1">
            <a:spLocks noChangeArrowheads="1"/>
          </p:cNvSpPr>
          <p:nvPr/>
        </p:nvSpPr>
        <p:spPr bwMode="auto">
          <a:xfrm>
            <a:off x="4586576" y="3246581"/>
            <a:ext cx="1044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Laplace</a:t>
            </a:r>
          </a:p>
        </p:txBody>
      </p:sp>
      <p:sp>
        <p:nvSpPr>
          <p:cNvPr id="12" name="TextBox 11"/>
          <p:cNvSpPr txBox="1">
            <a:spLocks noChangeArrowheads="1"/>
          </p:cNvSpPr>
          <p:nvPr/>
        </p:nvSpPr>
        <p:spPr bwMode="auto">
          <a:xfrm>
            <a:off x="5735781" y="5455227"/>
            <a:ext cx="1223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solidFill>
                  <a:schemeClr val="bg1"/>
                </a:solidFill>
                <a:latin typeface="Arial" panose="020B0604020202020204" pitchFamily="34" charset="0"/>
              </a:rPr>
              <a:t>Lagrange</a:t>
            </a:r>
          </a:p>
        </p:txBody>
      </p:sp>
      <p:sp>
        <p:nvSpPr>
          <p:cNvPr id="13" name="TextBox 12"/>
          <p:cNvSpPr txBox="1">
            <a:spLocks noChangeArrowheads="1"/>
          </p:cNvSpPr>
          <p:nvPr/>
        </p:nvSpPr>
        <p:spPr bwMode="auto">
          <a:xfrm>
            <a:off x="7772256" y="5257656"/>
            <a:ext cx="12239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dirty="0">
                <a:latin typeface="Arial" panose="020B0604020202020204" pitchFamily="34" charset="0"/>
              </a:rPr>
              <a:t>Legendre</a:t>
            </a:r>
          </a:p>
        </p:txBody>
      </p:sp>
      <p:sp>
        <p:nvSpPr>
          <p:cNvPr id="14" name="TextBox 13"/>
          <p:cNvSpPr txBox="1"/>
          <p:nvPr/>
        </p:nvSpPr>
        <p:spPr>
          <a:xfrm>
            <a:off x="8553450"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40959270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560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560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56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Title 1"/>
          <p:cNvSpPr>
            <a:spLocks noGrp="1"/>
          </p:cNvSpPr>
          <p:nvPr>
            <p:ph type="title"/>
          </p:nvPr>
        </p:nvSpPr>
        <p:spPr/>
        <p:txBody>
          <a:bodyPr/>
          <a:lstStyle/>
          <a:p>
            <a:r>
              <a:rPr lang="en-US" altLang="en-US"/>
              <a:t>Fourier analysis in images</a:t>
            </a:r>
          </a:p>
        </p:txBody>
      </p:sp>
      <p:pic>
        <p:nvPicPr>
          <p:cNvPr id="5529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2954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0"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7338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1"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12954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2"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00400" y="12954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3"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00400" y="37338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5304"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53200" y="3733800"/>
            <a:ext cx="2362200" cy="2362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5" name="TextBox 11"/>
          <p:cNvSpPr txBox="1">
            <a:spLocks noChangeArrowheads="1"/>
          </p:cNvSpPr>
          <p:nvPr/>
        </p:nvSpPr>
        <p:spPr bwMode="auto">
          <a:xfrm>
            <a:off x="68483" y="903566"/>
            <a:ext cx="2518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Spatial domain images</a:t>
            </a:r>
          </a:p>
        </p:txBody>
      </p:sp>
      <p:sp>
        <p:nvSpPr>
          <p:cNvPr id="55306" name="TextBox 12"/>
          <p:cNvSpPr txBox="1">
            <a:spLocks noChangeArrowheads="1"/>
          </p:cNvSpPr>
          <p:nvPr/>
        </p:nvSpPr>
        <p:spPr bwMode="auto">
          <a:xfrm>
            <a:off x="104172" y="6172200"/>
            <a:ext cx="54168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Fourier decomposition frequency amplitude images</a:t>
            </a:r>
          </a:p>
        </p:txBody>
      </p:sp>
      <p:sp>
        <p:nvSpPr>
          <p:cNvPr id="12" name="TextBox 12">
            <a:extLst>
              <a:ext uri="{FF2B5EF4-FFF2-40B4-BE49-F238E27FC236}">
                <a16:creationId xmlns:a16="http://schemas.microsoft.com/office/drawing/2014/main" id="{3FF246EC-A075-492A-801E-04F0EDE44E6E}"/>
              </a:ext>
            </a:extLst>
          </p:cNvPr>
          <p:cNvSpPr txBox="1">
            <a:spLocks noChangeArrowheads="1"/>
          </p:cNvSpPr>
          <p:nvPr/>
        </p:nvSpPr>
        <p:spPr bwMode="auto">
          <a:xfrm>
            <a:off x="178730" y="6549230"/>
            <a:ext cx="8994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solidFill>
                  <a:schemeClr val="bg1">
                    <a:lumMod val="50000"/>
                  </a:schemeClr>
                </a:solidFill>
                <a:latin typeface="Arial" panose="020B0604020202020204" pitchFamily="34" charset="0"/>
              </a:rPr>
              <a:t>http://sharp.bu.edu/~slehar/fourier/fourier.html#filtering  More: http://www.cs.unm.edu/~brayer/vision/fourier.html</a:t>
            </a:r>
          </a:p>
        </p:txBody>
      </p:sp>
    </p:spTree>
    <p:extLst>
      <p:ext uri="{BB962C8B-B14F-4D97-AF65-F5344CB8AC3E}">
        <p14:creationId xmlns:p14="http://schemas.microsoft.com/office/powerpoint/2010/main" val="37715735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lstStyle/>
          <a:p>
            <a:r>
              <a:rPr lang="en-US" altLang="en-US"/>
              <a:t>Aliasing in video</a:t>
            </a:r>
          </a:p>
        </p:txBody>
      </p:sp>
      <p:pic>
        <p:nvPicPr>
          <p:cNvPr id="87043" name="Picture 3"/>
          <p:cNvPicPr>
            <a:picLocks noChangeAspect="1" noChangeArrowheads="1"/>
          </p:cNvPicPr>
          <p:nvPr/>
        </p:nvPicPr>
        <p:blipFill>
          <a:blip r:embed="rId2" cstate="hqprint">
            <a:extLst>
              <a:ext uri="{28A0092B-C50C-407E-A947-70E740481C1C}">
                <a14:useLocalDpi xmlns:a14="http://schemas.microsoft.com/office/drawing/2010/main"/>
              </a:ext>
            </a:extLst>
          </a:blip>
          <a:srcRect/>
          <a:stretch>
            <a:fillRect/>
          </a:stretch>
        </p:blipFill>
        <p:spPr bwMode="auto">
          <a:xfrm>
            <a:off x="457200" y="1143000"/>
            <a:ext cx="8229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7044" name="Text Box 4"/>
          <p:cNvSpPr txBox="1">
            <a:spLocks noChangeArrowheads="1"/>
          </p:cNvSpPr>
          <p:nvPr/>
        </p:nvSpPr>
        <p:spPr bwMode="auto">
          <a:xfrm>
            <a:off x="7543800" y="6583363"/>
            <a:ext cx="1536700" cy="274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a:solidFill>
                  <a:prstClr val="black"/>
                </a:solidFill>
                <a:latin typeface="Arial" panose="020B0604020202020204" pitchFamily="34" charset="0"/>
              </a:rPr>
              <a:t>Slide by Steve Seitz</a:t>
            </a:r>
          </a:p>
        </p:txBody>
      </p:sp>
    </p:spTree>
    <p:extLst>
      <p:ext uri="{BB962C8B-B14F-4D97-AF65-F5344CB8AC3E}">
        <p14:creationId xmlns:p14="http://schemas.microsoft.com/office/powerpoint/2010/main" val="32241771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a:t>Signals can be composed</a:t>
            </a:r>
          </a:p>
        </p:txBody>
      </p:sp>
      <p:pic>
        <p:nvPicPr>
          <p:cNvPr id="5632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13716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38100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52800" y="13716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6"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52800" y="38100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7"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53200" y="13716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56328"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53200" y="3810000"/>
            <a:ext cx="2286000" cy="22860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6329" name="TextBox 10"/>
          <p:cNvSpPr txBox="1">
            <a:spLocks noChangeArrowheads="1"/>
          </p:cNvSpPr>
          <p:nvPr/>
        </p:nvSpPr>
        <p:spPr bwMode="auto">
          <a:xfrm>
            <a:off x="2745249" y="3312881"/>
            <a:ext cx="514885"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400" dirty="0">
                <a:latin typeface="Arial" panose="020B0604020202020204" pitchFamily="34" charset="0"/>
              </a:rPr>
              <a:t>+</a:t>
            </a:r>
          </a:p>
        </p:txBody>
      </p:sp>
      <p:sp>
        <p:nvSpPr>
          <p:cNvPr id="56330" name="TextBox 11"/>
          <p:cNvSpPr txBox="1">
            <a:spLocks noChangeArrowheads="1"/>
          </p:cNvSpPr>
          <p:nvPr/>
        </p:nvSpPr>
        <p:spPr bwMode="auto">
          <a:xfrm>
            <a:off x="5824130" y="3276600"/>
            <a:ext cx="54373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4800" dirty="0">
                <a:latin typeface="Arial" panose="020B0604020202020204" pitchFamily="34" charset="0"/>
              </a:rPr>
              <a:t>=</a:t>
            </a:r>
          </a:p>
        </p:txBody>
      </p:sp>
      <p:sp>
        <p:nvSpPr>
          <p:cNvPr id="56331" name="TextBox 12"/>
          <p:cNvSpPr txBox="1">
            <a:spLocks noChangeArrowheads="1"/>
          </p:cNvSpPr>
          <p:nvPr/>
        </p:nvSpPr>
        <p:spPr bwMode="auto">
          <a:xfrm>
            <a:off x="178730" y="6549230"/>
            <a:ext cx="899400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solidFill>
                  <a:schemeClr val="bg1">
                    <a:lumMod val="50000"/>
                  </a:schemeClr>
                </a:solidFill>
                <a:latin typeface="Arial" panose="020B0604020202020204" pitchFamily="34" charset="0"/>
              </a:rPr>
              <a:t>http://sharp.bu.edu/~slehar/fourier/fourier.html#filtering  More: http://www.cs.unm.edu/~brayer/vision/fourier.html</a:t>
            </a:r>
          </a:p>
        </p:txBody>
      </p:sp>
      <p:sp>
        <p:nvSpPr>
          <p:cNvPr id="12" name="TextBox 11">
            <a:extLst>
              <a:ext uri="{FF2B5EF4-FFF2-40B4-BE49-F238E27FC236}">
                <a16:creationId xmlns:a16="http://schemas.microsoft.com/office/drawing/2014/main" id="{ECE08041-4090-4B81-B602-B3FC4CA5453A}"/>
              </a:ext>
            </a:extLst>
          </p:cNvPr>
          <p:cNvSpPr txBox="1">
            <a:spLocks noChangeArrowheads="1"/>
          </p:cNvSpPr>
          <p:nvPr/>
        </p:nvSpPr>
        <p:spPr bwMode="auto">
          <a:xfrm>
            <a:off x="68483" y="903566"/>
            <a:ext cx="25186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Spatial domain images</a:t>
            </a:r>
          </a:p>
        </p:txBody>
      </p:sp>
      <p:sp>
        <p:nvSpPr>
          <p:cNvPr id="14" name="TextBox 12">
            <a:extLst>
              <a:ext uri="{FF2B5EF4-FFF2-40B4-BE49-F238E27FC236}">
                <a16:creationId xmlns:a16="http://schemas.microsoft.com/office/drawing/2014/main" id="{A867E9D6-9732-4217-B8C8-B39042C79A67}"/>
              </a:ext>
            </a:extLst>
          </p:cNvPr>
          <p:cNvSpPr txBox="1">
            <a:spLocks noChangeArrowheads="1"/>
          </p:cNvSpPr>
          <p:nvPr/>
        </p:nvSpPr>
        <p:spPr bwMode="auto">
          <a:xfrm>
            <a:off x="104172" y="6172200"/>
            <a:ext cx="541686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latin typeface="Arial" panose="020B0604020202020204" pitchFamily="34" charset="0"/>
              </a:rPr>
              <a:t>Fourier decomposition frequency amplitude images</a:t>
            </a:r>
          </a:p>
        </p:txBody>
      </p:sp>
    </p:spTree>
    <p:extLst>
      <p:ext uri="{BB962C8B-B14F-4D97-AF65-F5344CB8AC3E}">
        <p14:creationId xmlns:p14="http://schemas.microsoft.com/office/powerpoint/2010/main" val="2883599297"/>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8306" name="Title 1"/>
          <p:cNvSpPr>
            <a:spLocks noGrp="1"/>
          </p:cNvSpPr>
          <p:nvPr>
            <p:ph type="title"/>
          </p:nvPr>
        </p:nvSpPr>
        <p:spPr/>
        <p:txBody>
          <a:bodyPr/>
          <a:lstStyle/>
          <a:p>
            <a:r>
              <a:rPr lang="en-US" altLang="en-US" dirty="0"/>
              <a:t>Filtering in frequency domain</a:t>
            </a:r>
          </a:p>
        </p:txBody>
      </p:sp>
      <p:sp>
        <p:nvSpPr>
          <p:cNvPr id="98307" name="Content Placeholder 2"/>
          <p:cNvSpPr>
            <a:spLocks noGrp="1"/>
          </p:cNvSpPr>
          <p:nvPr>
            <p:ph idx="1"/>
          </p:nvPr>
        </p:nvSpPr>
        <p:spPr/>
        <p:txBody>
          <a:bodyPr/>
          <a:lstStyle/>
          <a:p>
            <a:r>
              <a:rPr lang="en-US" altLang="en-US" dirty="0"/>
              <a:t>Can be faster than filtering in spatial domain (for large filters)</a:t>
            </a:r>
          </a:p>
          <a:p>
            <a:r>
              <a:rPr lang="en-US" altLang="en-US" dirty="0"/>
              <a:t>Can help understand effect of filter</a:t>
            </a:r>
          </a:p>
          <a:p>
            <a:r>
              <a:rPr lang="en-US" altLang="en-US" dirty="0"/>
              <a:t>Algorithm:</a:t>
            </a:r>
          </a:p>
          <a:p>
            <a:pPr marL="914400" lvl="1" indent="-514350">
              <a:buFont typeface="Calibri" panose="020F0502020204030204" pitchFamily="34" charset="0"/>
              <a:buAutoNum type="arabicPeriod"/>
            </a:pPr>
            <a:r>
              <a:rPr lang="en-US" altLang="en-US" dirty="0"/>
              <a:t>Convert image and filter to </a:t>
            </a:r>
            <a:r>
              <a:rPr lang="en-US" altLang="en-US" dirty="0" err="1"/>
              <a:t>fft</a:t>
            </a:r>
            <a:r>
              <a:rPr lang="en-US" altLang="en-US" dirty="0"/>
              <a:t> (fft2 in </a:t>
            </a:r>
            <a:r>
              <a:rPr lang="en-US" altLang="en-US" dirty="0" err="1"/>
              <a:t>matlab</a:t>
            </a:r>
            <a:r>
              <a:rPr lang="en-US" altLang="en-US" dirty="0"/>
              <a:t>)</a:t>
            </a:r>
          </a:p>
          <a:p>
            <a:pPr marL="914400" lvl="1" indent="-514350">
              <a:buFont typeface="Calibri" panose="020F0502020204030204" pitchFamily="34" charset="0"/>
              <a:buAutoNum type="arabicPeriod"/>
            </a:pPr>
            <a:r>
              <a:rPr lang="en-US" altLang="en-US" dirty="0"/>
              <a:t>Pointwise-multiply </a:t>
            </a:r>
            <a:r>
              <a:rPr lang="en-US" altLang="en-US" dirty="0" err="1"/>
              <a:t>ffts</a:t>
            </a:r>
            <a:endParaRPr lang="en-US" altLang="en-US" dirty="0"/>
          </a:p>
          <a:p>
            <a:pPr marL="914400" lvl="1" indent="-514350">
              <a:buFont typeface="Calibri" panose="020F0502020204030204" pitchFamily="34" charset="0"/>
              <a:buAutoNum type="arabicPeriod"/>
            </a:pPr>
            <a:r>
              <a:rPr lang="en-US" altLang="en-US" dirty="0"/>
              <a:t>Convert result to spatial domain with ifft2</a:t>
            </a:r>
          </a:p>
          <a:p>
            <a:pPr marL="1371600" lvl="2" indent="-514350">
              <a:buFont typeface="Calibri" panose="020F0502020204030204" pitchFamily="34" charset="0"/>
              <a:buAutoNum type="arabicPeriod"/>
            </a:pPr>
            <a:endParaRPr lang="en-US" altLang="en-US" dirty="0"/>
          </a:p>
          <a:p>
            <a:pPr marL="457200" lvl="1" indent="0">
              <a:buNone/>
            </a:pPr>
            <a:endParaRPr lang="en-US" altLang="en-US" dirty="0"/>
          </a:p>
        </p:txBody>
      </p:sp>
      <p:sp>
        <p:nvSpPr>
          <p:cNvPr id="4" name="Rectangle 3"/>
          <p:cNvSpPr/>
          <p:nvPr/>
        </p:nvSpPr>
        <p:spPr>
          <a:xfrm>
            <a:off x="8613021" y="6581001"/>
            <a:ext cx="534121" cy="276999"/>
          </a:xfrm>
          <a:prstGeom prst="rect">
            <a:avLst/>
          </a:prstGeom>
        </p:spPr>
        <p:txBody>
          <a:bodyPr wrap="none">
            <a:spAutoFit/>
          </a:bodyPr>
          <a:lstStyle/>
          <a:p>
            <a:r>
              <a:rPr lang="en-US" sz="1200" dirty="0"/>
              <a:t>Hays</a:t>
            </a:r>
          </a:p>
        </p:txBody>
      </p:sp>
    </p:spTree>
    <p:extLst>
      <p:ext uri="{BB962C8B-B14F-4D97-AF65-F5344CB8AC3E}">
        <p14:creationId xmlns:p14="http://schemas.microsoft.com/office/powerpoint/2010/main" val="2462925202"/>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9330" name="Title 1"/>
          <p:cNvSpPr>
            <a:spLocks noGrp="1"/>
          </p:cNvSpPr>
          <p:nvPr>
            <p:ph type="title"/>
          </p:nvPr>
        </p:nvSpPr>
        <p:spPr/>
        <p:txBody>
          <a:bodyPr/>
          <a:lstStyle/>
          <a:p>
            <a:r>
              <a:rPr lang="en-US" altLang="en-US" dirty="0"/>
              <a:t>Examples</a:t>
            </a:r>
          </a:p>
        </p:txBody>
      </p:sp>
      <p:sp>
        <p:nvSpPr>
          <p:cNvPr id="99331" name="Content Placeholder 2"/>
          <p:cNvSpPr>
            <a:spLocks noGrp="1"/>
          </p:cNvSpPr>
          <p:nvPr>
            <p:ph idx="1"/>
          </p:nvPr>
        </p:nvSpPr>
        <p:spPr>
          <a:xfrm>
            <a:off x="549275" y="1467387"/>
            <a:ext cx="7886700" cy="4351338"/>
          </a:xfrm>
        </p:spPr>
        <p:txBody>
          <a:bodyPr/>
          <a:lstStyle/>
          <a:p>
            <a:r>
              <a:rPr lang="en-US" altLang="en-US" sz="3200" dirty="0"/>
              <a:t>Edge filter (high-pass)</a:t>
            </a:r>
          </a:p>
          <a:p>
            <a:r>
              <a:rPr lang="en-US" altLang="en-US" sz="3200" dirty="0"/>
              <a:t>Gaussian </a:t>
            </a:r>
            <a:r>
              <a:rPr lang="en-US" altLang="en-US" sz="3600" dirty="0"/>
              <a:t>filter (low-pass)</a:t>
            </a:r>
          </a:p>
          <a:p>
            <a:pPr lvl="1"/>
            <a:endParaRPr lang="en-US" altLang="en-US" sz="3200" dirty="0"/>
          </a:p>
        </p:txBody>
      </p:sp>
      <p:graphicFrame>
        <p:nvGraphicFramePr>
          <p:cNvPr id="99332" name="Object 3"/>
          <p:cNvGraphicFramePr>
            <a:graphicFrameLocks noChangeAspect="1"/>
          </p:cNvGraphicFramePr>
          <p:nvPr/>
        </p:nvGraphicFramePr>
        <p:xfrm>
          <a:off x="7315200" y="4495800"/>
          <a:ext cx="1314450" cy="923925"/>
        </p:xfrm>
        <a:graphic>
          <a:graphicData uri="http://schemas.openxmlformats.org/presentationml/2006/ole">
            <mc:AlternateContent xmlns:mc="http://schemas.openxmlformats.org/markup-compatibility/2006">
              <mc:Choice xmlns:v="urn:schemas-microsoft-com:vml" Requires="v">
                <p:oleObj spid="_x0000_s153619" name="Photo Editor Photo" r:id="rId3" imgW="4133333" imgH="2905531" progId="">
                  <p:embed/>
                </p:oleObj>
              </mc:Choice>
              <mc:Fallback>
                <p:oleObj name="Photo Editor Photo" r:id="rId3" imgW="4133333" imgH="2905531"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5200" y="4495800"/>
                        <a:ext cx="1314450" cy="923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99333" name="Text Box 6"/>
          <p:cNvSpPr txBox="1">
            <a:spLocks noChangeArrowheads="1"/>
          </p:cNvSpPr>
          <p:nvPr/>
        </p:nvSpPr>
        <p:spPr bwMode="auto">
          <a:xfrm>
            <a:off x="4789488" y="6300788"/>
            <a:ext cx="18986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FFT of Gaussian</a:t>
            </a:r>
          </a:p>
        </p:txBody>
      </p:sp>
      <p:sp>
        <p:nvSpPr>
          <p:cNvPr id="99334" name="TextBox 19"/>
          <p:cNvSpPr txBox="1">
            <a:spLocks noChangeArrowheads="1"/>
          </p:cNvSpPr>
          <p:nvPr/>
        </p:nvSpPr>
        <p:spPr bwMode="auto">
          <a:xfrm>
            <a:off x="1600200" y="2752725"/>
            <a:ext cx="10033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a:solidFill>
                  <a:prstClr val="black"/>
                </a:solidFill>
                <a:latin typeface="Arial" panose="020B0604020202020204" pitchFamily="34" charset="0"/>
              </a:rPr>
              <a:t>[-1 1]</a:t>
            </a:r>
          </a:p>
        </p:txBody>
      </p:sp>
      <p:pic>
        <p:nvPicPr>
          <p:cNvPr id="99335" name="Picture 3"/>
          <p:cNvPicPr>
            <a:picLocks noChangeAspect="1" noChangeArrowheads="1"/>
          </p:cNvPicPr>
          <p:nvPr/>
        </p:nvPicPr>
        <p:blipFill>
          <a:blip r:embed="rId5">
            <a:extLst>
              <a:ext uri="{28A0092B-C50C-407E-A947-70E740481C1C}">
                <a14:useLocalDpi xmlns:a14="http://schemas.microsoft.com/office/drawing/2010/main" val="0"/>
              </a:ext>
            </a:extLst>
          </a:blip>
          <a:srcRect l="39873" t="14542" r="38863" b="47655"/>
          <a:stretch>
            <a:fillRect/>
          </a:stretch>
        </p:blipFill>
        <p:spPr bwMode="auto">
          <a:xfrm>
            <a:off x="685800" y="32766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6" name="TextBox 21"/>
          <p:cNvSpPr txBox="1">
            <a:spLocks noChangeArrowheads="1"/>
          </p:cNvSpPr>
          <p:nvPr/>
        </p:nvSpPr>
        <p:spPr bwMode="auto">
          <a:xfrm>
            <a:off x="990600" y="6259513"/>
            <a:ext cx="238601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FFT of Gradient Filter</a:t>
            </a:r>
          </a:p>
        </p:txBody>
      </p:sp>
      <p:pic>
        <p:nvPicPr>
          <p:cNvPr id="99337" name="Picture 4"/>
          <p:cNvPicPr>
            <a:picLocks noChangeAspect="1" noChangeArrowheads="1"/>
          </p:cNvPicPr>
          <p:nvPr/>
        </p:nvPicPr>
        <p:blipFill>
          <a:blip r:embed="rId6">
            <a:extLst>
              <a:ext uri="{28A0092B-C50C-407E-A947-70E740481C1C}">
                <a14:useLocalDpi xmlns:a14="http://schemas.microsoft.com/office/drawing/2010/main" val="0"/>
              </a:ext>
            </a:extLst>
          </a:blip>
          <a:srcRect l="40083" t="14822" r="38849" b="47720"/>
          <a:stretch>
            <a:fillRect/>
          </a:stretch>
        </p:blipFill>
        <p:spPr bwMode="auto">
          <a:xfrm>
            <a:off x="4114800" y="3352800"/>
            <a:ext cx="297180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8" name="Text Box 6"/>
          <p:cNvSpPr txBox="1">
            <a:spLocks noChangeArrowheads="1"/>
          </p:cNvSpPr>
          <p:nvPr/>
        </p:nvSpPr>
        <p:spPr bwMode="auto">
          <a:xfrm>
            <a:off x="7391400" y="5410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a:solidFill>
                  <a:prstClr val="black"/>
                </a:solidFill>
                <a:latin typeface="Arial" panose="020B0604020202020204" pitchFamily="34" charset="0"/>
              </a:rPr>
              <a:t>Gaussian</a:t>
            </a:r>
          </a:p>
        </p:txBody>
      </p:sp>
      <p:sp>
        <p:nvSpPr>
          <p:cNvPr id="11" name="Rectangle 10"/>
          <p:cNvSpPr/>
          <p:nvPr/>
        </p:nvSpPr>
        <p:spPr>
          <a:xfrm>
            <a:off x="8613021" y="6581001"/>
            <a:ext cx="534121" cy="276999"/>
          </a:xfrm>
          <a:prstGeom prst="rect">
            <a:avLst/>
          </a:prstGeom>
        </p:spPr>
        <p:txBody>
          <a:bodyPr wrap="none">
            <a:spAutoFit/>
          </a:bodyPr>
          <a:lstStyle/>
          <a:p>
            <a:r>
              <a:rPr lang="en-US" sz="1200" dirty="0"/>
              <a:t>Hays</a:t>
            </a:r>
          </a:p>
        </p:txBody>
      </p:sp>
    </p:spTree>
    <p:extLst>
      <p:ext uri="{BB962C8B-B14F-4D97-AF65-F5344CB8AC3E}">
        <p14:creationId xmlns:p14="http://schemas.microsoft.com/office/powerpoint/2010/main" val="23212067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Periodicity</a:t>
            </a:r>
          </a:p>
        </p:txBody>
      </p:sp>
      <p:sp>
        <p:nvSpPr>
          <p:cNvPr id="3" name="Content Placeholder 2"/>
          <p:cNvSpPr>
            <a:spLocks noGrp="1"/>
          </p:cNvSpPr>
          <p:nvPr>
            <p:ph idx="1"/>
          </p:nvPr>
        </p:nvSpPr>
        <p:spPr/>
        <p:txBody>
          <a:bodyPr/>
          <a:lstStyle/>
          <a:p>
            <a:r>
              <a:rPr lang="en-US" dirty="0"/>
              <a:t>Fourier decomposition uses a basis of periodic signals (waves) with infinite extent.</a:t>
            </a:r>
          </a:p>
          <a:p>
            <a:pPr lvl="1"/>
            <a:r>
              <a:rPr lang="en-US" dirty="0"/>
              <a:t>E.G., our image is assumed to repeated forever</a:t>
            </a:r>
          </a:p>
          <a:p>
            <a:pPr lvl="1"/>
            <a:endParaRPr lang="en-US" dirty="0"/>
          </a:p>
          <a:p>
            <a:r>
              <a:rPr lang="en-US" dirty="0"/>
              <a:t>‘Fake’ signal is image wrapped around</a:t>
            </a:r>
          </a:p>
          <a:p>
            <a:r>
              <a:rPr lang="en-US" dirty="0"/>
              <a:t>Pad with zeros to prevent </a:t>
            </a:r>
            <a:r>
              <a:rPr lang="en-US" i="1" dirty="0"/>
              <a:t>circular </a:t>
            </a:r>
            <a:r>
              <a:rPr lang="en-US" dirty="0"/>
              <a:t>convolution!</a:t>
            </a:r>
          </a:p>
        </p:txBody>
      </p:sp>
      <p:pic>
        <p:nvPicPr>
          <p:cNvPr id="4" name="Picture 3"/>
          <p:cNvPicPr>
            <a:picLocks noChangeAspect="1"/>
          </p:cNvPicPr>
          <p:nvPr/>
        </p:nvPicPr>
        <p:blipFill>
          <a:blip r:embed="rId3"/>
          <a:stretch>
            <a:fillRect/>
          </a:stretch>
        </p:blipFill>
        <p:spPr>
          <a:xfrm>
            <a:off x="2157412" y="4343401"/>
            <a:ext cx="1609725" cy="1609725"/>
          </a:xfrm>
          <a:prstGeom prst="rect">
            <a:avLst/>
          </a:prstGeom>
        </p:spPr>
      </p:pic>
      <p:pic>
        <p:nvPicPr>
          <p:cNvPr id="5" name="Picture 4"/>
          <p:cNvPicPr>
            <a:picLocks noChangeAspect="1"/>
          </p:cNvPicPr>
          <p:nvPr/>
        </p:nvPicPr>
        <p:blipFill>
          <a:blip r:embed="rId3"/>
          <a:stretch>
            <a:fillRect/>
          </a:stretch>
        </p:blipFill>
        <p:spPr>
          <a:xfrm>
            <a:off x="3767137" y="4343400"/>
            <a:ext cx="1609725" cy="1609725"/>
          </a:xfrm>
          <a:prstGeom prst="rect">
            <a:avLst/>
          </a:prstGeom>
        </p:spPr>
      </p:pic>
      <p:pic>
        <p:nvPicPr>
          <p:cNvPr id="6" name="Picture 5"/>
          <p:cNvPicPr>
            <a:picLocks noChangeAspect="1"/>
          </p:cNvPicPr>
          <p:nvPr/>
        </p:nvPicPr>
        <p:blipFill>
          <a:blip r:embed="rId3"/>
          <a:stretch>
            <a:fillRect/>
          </a:stretch>
        </p:blipFill>
        <p:spPr>
          <a:xfrm>
            <a:off x="5376862" y="4343400"/>
            <a:ext cx="1609725" cy="1609725"/>
          </a:xfrm>
          <a:prstGeom prst="rect">
            <a:avLst/>
          </a:prstGeom>
        </p:spPr>
      </p:pic>
      <p:sp>
        <p:nvSpPr>
          <p:cNvPr id="7" name="Rectangle 6"/>
          <p:cNvSpPr/>
          <p:nvPr/>
        </p:nvSpPr>
        <p:spPr>
          <a:xfrm>
            <a:off x="3657600" y="4267200"/>
            <a:ext cx="247650" cy="4572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5238749" y="4267197"/>
            <a:ext cx="228600" cy="457203"/>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184870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altLang="en-US"/>
              <a:t>Fourier Bases</a:t>
            </a:r>
          </a:p>
        </p:txBody>
      </p:sp>
      <p:pic>
        <p:nvPicPr>
          <p:cNvPr id="61443"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228600" y="1371600"/>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4" name="Rectangle 5"/>
          <p:cNvSpPr>
            <a:spLocks noChangeArrowheads="1"/>
          </p:cNvSpPr>
          <p:nvPr/>
        </p:nvSpPr>
        <p:spPr bwMode="auto">
          <a:xfrm>
            <a:off x="4572000" y="2895600"/>
            <a:ext cx="4419600" cy="3733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2400">
              <a:latin typeface="Arial" panose="020B0604020202020204" pitchFamily="34" charset="0"/>
            </a:endParaRPr>
          </a:p>
        </p:txBody>
      </p:sp>
      <p:sp>
        <p:nvSpPr>
          <p:cNvPr id="444422" name="Text Box 6"/>
          <p:cNvSpPr txBox="1">
            <a:spLocks noChangeArrowheads="1"/>
          </p:cNvSpPr>
          <p:nvPr/>
        </p:nvSpPr>
        <p:spPr bwMode="auto">
          <a:xfrm>
            <a:off x="1468438" y="6248400"/>
            <a:ext cx="636111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latin typeface="Arial" panose="020B0604020202020204" pitchFamily="34" charset="0"/>
              </a:rPr>
              <a:t>This change of basis is the Fourier Transform</a:t>
            </a:r>
          </a:p>
        </p:txBody>
      </p:sp>
      <p:sp>
        <p:nvSpPr>
          <p:cNvPr id="61446" name="Text Box 10"/>
          <p:cNvSpPr txBox="1">
            <a:spLocks noChangeArrowheads="1"/>
          </p:cNvSpPr>
          <p:nvPr/>
        </p:nvSpPr>
        <p:spPr bwMode="auto">
          <a:xfrm>
            <a:off x="1252537" y="868101"/>
            <a:ext cx="695209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Teases away ‘fast vs. slow’ changes in the image.</a:t>
            </a:r>
          </a:p>
        </p:txBody>
      </p:sp>
      <p:sp>
        <p:nvSpPr>
          <p:cNvPr id="2" name="TextBox 1"/>
          <p:cNvSpPr txBox="1"/>
          <p:nvPr/>
        </p:nvSpPr>
        <p:spPr>
          <a:xfrm>
            <a:off x="4759065" y="5521106"/>
            <a:ext cx="3200400" cy="646331"/>
          </a:xfrm>
          <a:prstGeom prst="rect">
            <a:avLst/>
          </a:prstGeom>
          <a:noFill/>
        </p:spPr>
        <p:txBody>
          <a:bodyPr wrap="square" rtlCol="0">
            <a:spAutoFit/>
          </a:bodyPr>
          <a:lstStyle/>
          <a:p>
            <a:r>
              <a:rPr lang="en-US" dirty="0"/>
              <a:t>Blue = sine</a:t>
            </a:r>
          </a:p>
          <a:p>
            <a:r>
              <a:rPr lang="en-US" dirty="0"/>
              <a:t>Green = cosine</a:t>
            </a:r>
          </a:p>
        </p:txBody>
      </p:sp>
      <p:sp>
        <p:nvSpPr>
          <p:cNvPr id="9" name="TextBox 8"/>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6978383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444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4422" grpId="0"/>
    </p:bld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r>
              <a:rPr lang="en-US" altLang="en-US"/>
              <a:t>Fourier Bases</a:t>
            </a:r>
          </a:p>
        </p:txBody>
      </p:sp>
      <p:pic>
        <p:nvPicPr>
          <p:cNvPr id="62467" name="Picture 3"/>
          <p:cNvPicPr>
            <a:picLocks noChangeAspect="1" noChangeArrowheads="1"/>
          </p:cNvPicPr>
          <p:nvPr/>
        </p:nvPicPr>
        <p:blipFill>
          <a:blip r:embed="rId2">
            <a:extLst>
              <a:ext uri="{28A0092B-C50C-407E-A947-70E740481C1C}">
                <a14:useLocalDpi xmlns:a14="http://schemas.microsoft.com/office/drawing/2010/main" val="0"/>
              </a:ext>
            </a:extLst>
          </a:blip>
          <a:srcRect l="8858" t="19524" r="7715" b="18698"/>
          <a:stretch>
            <a:fillRect/>
          </a:stretch>
        </p:blipFill>
        <p:spPr bwMode="auto">
          <a:xfrm>
            <a:off x="228600" y="1371600"/>
            <a:ext cx="8686800" cy="482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32805459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Basis reconstruction</a:t>
            </a:r>
          </a:p>
        </p:txBody>
      </p:sp>
      <p:pic>
        <p:nvPicPr>
          <p:cNvPr id="3" name="Picture 2"/>
          <p:cNvPicPr>
            <a:picLocks noChangeAspect="1"/>
          </p:cNvPicPr>
          <p:nvPr/>
        </p:nvPicPr>
        <p:blipFill>
          <a:blip r:embed="rId2"/>
          <a:stretch>
            <a:fillRect/>
          </a:stretch>
        </p:blipFill>
        <p:spPr>
          <a:xfrm>
            <a:off x="768558" y="990600"/>
            <a:ext cx="7918242" cy="5519737"/>
          </a:xfrm>
          <a:prstGeom prst="rect">
            <a:avLst/>
          </a:prstGeom>
        </p:spPr>
      </p:pic>
      <p:sp>
        <p:nvSpPr>
          <p:cNvPr id="4" name="TextBox 3"/>
          <p:cNvSpPr txBox="1"/>
          <p:nvPr/>
        </p:nvSpPr>
        <p:spPr>
          <a:xfrm>
            <a:off x="7625915" y="6550223"/>
            <a:ext cx="1548565"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Danny Alexander</a:t>
            </a:r>
          </a:p>
        </p:txBody>
      </p:sp>
    </p:spTree>
    <p:extLst>
      <p:ext uri="{BB962C8B-B14F-4D97-AF65-F5344CB8AC3E}">
        <p14:creationId xmlns:p14="http://schemas.microsoft.com/office/powerpoint/2010/main" val="15346881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4"/>
          <p:cNvSpPr>
            <a:spLocks noGrp="1" noChangeArrowheads="1"/>
          </p:cNvSpPr>
          <p:nvPr>
            <p:ph type="title"/>
          </p:nvPr>
        </p:nvSpPr>
        <p:spPr/>
        <p:txBody>
          <a:bodyPr/>
          <a:lstStyle/>
          <a:p>
            <a:r>
              <a:rPr lang="en-US" altLang="en-US" dirty="0"/>
              <a:t>Natural image</a:t>
            </a:r>
          </a:p>
        </p:txBody>
      </p:sp>
      <p:pic>
        <p:nvPicPr>
          <p:cNvPr id="63491" name="Picture 7"/>
          <p:cNvPicPr>
            <a:picLocks noChangeAspect="1" noChangeArrowheads="1"/>
          </p:cNvPicPr>
          <p:nvPr/>
        </p:nvPicPr>
        <p:blipFill rotWithShape="1">
          <a:blip r:embed="rId3">
            <a:extLst>
              <a:ext uri="{28A0092B-C50C-407E-A947-70E740481C1C}">
                <a14:useLocalDpi xmlns:a14="http://schemas.microsoft.com/office/drawing/2010/main" val="0"/>
              </a:ext>
            </a:extLst>
          </a:blip>
          <a:srcRect l="12793" t="7437" r="9428" b="11045"/>
          <a:stretch/>
        </p:blipFill>
        <p:spPr bwMode="auto">
          <a:xfrm>
            <a:off x="4914900" y="2244436"/>
            <a:ext cx="3736975" cy="2937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2" name="Picture 1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2251075"/>
            <a:ext cx="3886200" cy="293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57200" y="5638800"/>
            <a:ext cx="8194675" cy="923330"/>
          </a:xfrm>
          <a:prstGeom prst="rect">
            <a:avLst/>
          </a:prstGeom>
          <a:noFill/>
        </p:spPr>
        <p:txBody>
          <a:bodyPr wrap="square" rtlCol="0">
            <a:spAutoFit/>
          </a:bodyPr>
          <a:lstStyle/>
          <a:p>
            <a:r>
              <a:rPr lang="en-US" dirty="0"/>
              <a:t>What does it mean to be at pixel </a:t>
            </a:r>
            <a:r>
              <a:rPr lang="en-US" dirty="0" err="1"/>
              <a:t>x,y</a:t>
            </a:r>
            <a:r>
              <a:rPr lang="en-US" dirty="0"/>
              <a:t>?</a:t>
            </a:r>
          </a:p>
          <a:p>
            <a:r>
              <a:rPr lang="en-US" dirty="0"/>
              <a:t>What does it mean to be more or less bright in the Fourier decomposition image?</a:t>
            </a:r>
          </a:p>
        </p:txBody>
      </p:sp>
      <p:sp>
        <p:nvSpPr>
          <p:cNvPr id="3" name="TextBox 2">
            <a:extLst>
              <a:ext uri="{FF2B5EF4-FFF2-40B4-BE49-F238E27FC236}">
                <a16:creationId xmlns:a16="http://schemas.microsoft.com/office/drawing/2014/main" id="{46534FB9-E2EC-47EA-9427-BEEBD7FE4092}"/>
              </a:ext>
            </a:extLst>
          </p:cNvPr>
          <p:cNvSpPr txBox="1"/>
          <p:nvPr/>
        </p:nvSpPr>
        <p:spPr>
          <a:xfrm>
            <a:off x="457200" y="1807730"/>
            <a:ext cx="2590800" cy="369332"/>
          </a:xfrm>
          <a:prstGeom prst="rect">
            <a:avLst/>
          </a:prstGeom>
          <a:noFill/>
        </p:spPr>
        <p:txBody>
          <a:bodyPr wrap="square" rtlCol="0">
            <a:spAutoFit/>
          </a:bodyPr>
          <a:lstStyle/>
          <a:p>
            <a:r>
              <a:rPr lang="en-US" dirty="0"/>
              <a:t>Natural image</a:t>
            </a:r>
          </a:p>
        </p:txBody>
      </p:sp>
      <p:sp>
        <p:nvSpPr>
          <p:cNvPr id="7" name="TextBox 6">
            <a:extLst>
              <a:ext uri="{FF2B5EF4-FFF2-40B4-BE49-F238E27FC236}">
                <a16:creationId xmlns:a16="http://schemas.microsoft.com/office/drawing/2014/main" id="{639B614F-012D-4D07-9062-F552EA266C5D}"/>
              </a:ext>
            </a:extLst>
          </p:cNvPr>
          <p:cNvSpPr txBox="1"/>
          <p:nvPr/>
        </p:nvSpPr>
        <p:spPr>
          <a:xfrm>
            <a:off x="4876800" y="1530731"/>
            <a:ext cx="3886200" cy="646331"/>
          </a:xfrm>
          <a:prstGeom prst="rect">
            <a:avLst/>
          </a:prstGeom>
          <a:noFill/>
        </p:spPr>
        <p:txBody>
          <a:bodyPr wrap="square" rtlCol="0">
            <a:spAutoFit/>
          </a:bodyPr>
          <a:lstStyle/>
          <a:p>
            <a:r>
              <a:rPr lang="en-US" dirty="0"/>
              <a:t>Fourier decomposition </a:t>
            </a:r>
          </a:p>
          <a:p>
            <a:r>
              <a:rPr lang="en-US" dirty="0"/>
              <a:t>Frequency coefficients (amplitude)</a:t>
            </a:r>
          </a:p>
        </p:txBody>
      </p:sp>
    </p:spTree>
    <p:extLst>
      <p:ext uri="{BB962C8B-B14F-4D97-AF65-F5344CB8AC3E}">
        <p14:creationId xmlns:p14="http://schemas.microsoft.com/office/powerpoint/2010/main" val="119369967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Brian </a:t>
            </a:r>
            <a:r>
              <a:rPr lang="en-US" dirty="0" err="1"/>
              <a:t>Pauw</a:t>
            </a:r>
            <a:r>
              <a:rPr lang="en-US" dirty="0"/>
              <a:t> demo</a:t>
            </a:r>
          </a:p>
        </p:txBody>
      </p:sp>
      <p:sp>
        <p:nvSpPr>
          <p:cNvPr id="3" name="Content Placeholder 2"/>
          <p:cNvSpPr>
            <a:spLocks noGrp="1"/>
          </p:cNvSpPr>
          <p:nvPr>
            <p:ph idx="1"/>
          </p:nvPr>
        </p:nvSpPr>
        <p:spPr/>
        <p:txBody>
          <a:bodyPr/>
          <a:lstStyle/>
          <a:p>
            <a:r>
              <a:rPr lang="en-US" dirty="0"/>
              <a:t>Live Fourier decomposition images</a:t>
            </a:r>
          </a:p>
          <a:p>
            <a:pPr lvl="1"/>
            <a:r>
              <a:rPr lang="en-US" dirty="0"/>
              <a:t>Using FFT2 function</a:t>
            </a:r>
          </a:p>
          <a:p>
            <a:pPr lvl="1"/>
            <a:r>
              <a:rPr lang="en-US" dirty="0"/>
              <a:t>YouTube </a:t>
            </a:r>
            <a:r>
              <a:rPr lang="en-US" dirty="0">
                <a:hlinkClick r:id="rId3"/>
              </a:rPr>
              <a:t>Demo</a:t>
            </a:r>
            <a:endParaRPr lang="en-US" dirty="0"/>
          </a:p>
          <a:p>
            <a:pPr lvl="1"/>
            <a:endParaRPr lang="en-US" dirty="0"/>
          </a:p>
          <a:p>
            <a:r>
              <a:rPr lang="en-US" dirty="0">
                <a:hlinkClick r:id="rId4"/>
              </a:rPr>
              <a:t>Source code</a:t>
            </a:r>
            <a:endParaRPr lang="en-US" dirty="0"/>
          </a:p>
          <a:p>
            <a:endParaRPr lang="en-US" dirty="0"/>
          </a:p>
        </p:txBody>
      </p:sp>
    </p:spTree>
    <p:extLst>
      <p:ext uri="{BB962C8B-B14F-4D97-AF65-F5344CB8AC3E}">
        <p14:creationId xmlns:p14="http://schemas.microsoft.com/office/powerpoint/2010/main" val="38467233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dirty="0"/>
              <a:t>Think-Pair-Share</a:t>
            </a:r>
          </a:p>
        </p:txBody>
      </p:sp>
      <p:sp>
        <p:nvSpPr>
          <p:cNvPr id="14339" name="Content Placeholder 2"/>
          <p:cNvSpPr>
            <a:spLocks noGrp="1"/>
          </p:cNvSpPr>
          <p:nvPr>
            <p:ph idx="1"/>
          </p:nvPr>
        </p:nvSpPr>
        <p:spPr/>
        <p:txBody>
          <a:bodyPr/>
          <a:lstStyle/>
          <a:p>
            <a:pPr marL="0" indent="0" eaLnBrk="1" hangingPunct="1">
              <a:buNone/>
            </a:pPr>
            <a:r>
              <a:rPr lang="en-US" altLang="en-US" dirty="0"/>
              <a:t>Match the spatial domain image to the Fourier magnitude image</a:t>
            </a:r>
          </a:p>
        </p:txBody>
      </p:sp>
      <p:pic>
        <p:nvPicPr>
          <p:cNvPr id="1434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12308" t="45232" r="61539" b="12923"/>
          <a:stretch>
            <a:fillRect/>
          </a:stretch>
        </p:blipFill>
        <p:spPr bwMode="auto">
          <a:xfrm>
            <a:off x="685800" y="5257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1" name="Picture 2"/>
          <p:cNvPicPr>
            <a:picLocks noChangeArrowheads="1"/>
          </p:cNvPicPr>
          <p:nvPr/>
        </p:nvPicPr>
        <p:blipFill>
          <a:blip r:embed="rId4">
            <a:extLst>
              <a:ext uri="{28A0092B-C50C-407E-A947-70E740481C1C}">
                <a14:useLocalDpi xmlns:a14="http://schemas.microsoft.com/office/drawing/2010/main" val="0"/>
              </a:ext>
            </a:extLst>
          </a:blip>
          <a:srcRect l="50603" t="52437" r="24097" b="18646"/>
          <a:stretch>
            <a:fillRect/>
          </a:stretch>
        </p:blipFill>
        <p:spPr bwMode="auto">
          <a:xfrm>
            <a:off x="3581400" y="2438400"/>
            <a:ext cx="1447800"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2" name="Picture 1"/>
          <p:cNvPicPr>
            <a:picLocks noChangeArrowheads="1"/>
          </p:cNvPicPr>
          <p:nvPr/>
        </p:nvPicPr>
        <p:blipFill>
          <a:blip r:embed="rId5" cstate="print">
            <a:extLst>
              <a:ext uri="{28A0092B-C50C-407E-A947-70E740481C1C}">
                <a14:useLocalDpi xmlns:a14="http://schemas.microsoft.com/office/drawing/2010/main" val="0"/>
              </a:ext>
            </a:extLst>
          </a:blip>
          <a:srcRect l="6902" t="17175" r="61354" b="6760"/>
          <a:stretch>
            <a:fillRect/>
          </a:stretch>
        </p:blipFill>
        <p:spPr bwMode="auto">
          <a:xfrm>
            <a:off x="1600200" y="4267200"/>
            <a:ext cx="17526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3" name="Picture 2" descr="C:\Users\Hoiem\Documents\Classes\Computational Photography - Fall 2010\lectures\demos\fftims\flowers_fft.png"/>
          <p:cNvPicPr>
            <a:picLocks noChangeArrowheads="1"/>
          </p:cNvPicPr>
          <p:nvPr/>
        </p:nvPicPr>
        <p:blipFill>
          <a:blip r:embed="rId6" cstate="print">
            <a:extLst>
              <a:ext uri="{28A0092B-C50C-407E-A947-70E740481C1C}">
                <a14:useLocalDpi xmlns:a14="http://schemas.microsoft.com/office/drawing/2010/main" val="0"/>
              </a:ext>
            </a:extLst>
          </a:blip>
          <a:srcRect l="29167" t="8333" r="26042" b="12500"/>
          <a:stretch>
            <a:fillRect/>
          </a:stretch>
        </p:blipFill>
        <p:spPr bwMode="auto">
          <a:xfrm>
            <a:off x="1828800" y="2362200"/>
            <a:ext cx="14478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4" name="Picture 2"/>
          <p:cNvPicPr>
            <a:picLocks noChangeAspect="1" noChangeArrowheads="1"/>
          </p:cNvPicPr>
          <p:nvPr/>
        </p:nvPicPr>
        <p:blipFill>
          <a:blip r:embed="rId7">
            <a:extLst>
              <a:ext uri="{28A0092B-C50C-407E-A947-70E740481C1C}">
                <a14:useLocalDpi xmlns:a14="http://schemas.microsoft.com/office/drawing/2010/main" val="0"/>
              </a:ext>
            </a:extLst>
          </a:blip>
          <a:srcRect l="41473" t="65628" r="43102" b="6952"/>
          <a:stretch>
            <a:fillRect/>
          </a:stretch>
        </p:blipFill>
        <p:spPr bwMode="auto">
          <a:xfrm>
            <a:off x="304800" y="2362200"/>
            <a:ext cx="129540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5" name="Picture 2"/>
          <p:cNvPicPr>
            <a:picLocks noChangeAspect="1" noChangeArrowheads="1"/>
          </p:cNvPicPr>
          <p:nvPr/>
        </p:nvPicPr>
        <p:blipFill>
          <a:blip r:embed="rId8">
            <a:extLst>
              <a:ext uri="{28A0092B-C50C-407E-A947-70E740481C1C}">
                <a14:useLocalDpi xmlns:a14="http://schemas.microsoft.com/office/drawing/2010/main" val="0"/>
              </a:ext>
            </a:extLst>
          </a:blip>
          <a:srcRect l="41586" t="14526" r="37196" b="49263"/>
          <a:stretch>
            <a:fillRect/>
          </a:stretch>
        </p:blipFill>
        <p:spPr bwMode="auto">
          <a:xfrm>
            <a:off x="5943600" y="5257800"/>
            <a:ext cx="873125"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3" descr="C:\Users\Hoiem\Documents\Classes\Computational Photography - Fall 2010\lectures\demos\fftims\sea.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934200" y="4953000"/>
            <a:ext cx="2032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4" descr="C:\Users\Hoiem\Documents\Classes\Computational Photography - Fall 2010\lectures\demos\fftims\sea_fft.png"/>
          <p:cNvPicPr>
            <a:picLocks noChangeArrowheads="1"/>
          </p:cNvPicPr>
          <p:nvPr/>
        </p:nvPicPr>
        <p:blipFill>
          <a:blip r:embed="rId10" cstate="print">
            <a:extLst>
              <a:ext uri="{28A0092B-C50C-407E-A947-70E740481C1C}">
                <a14:useLocalDpi xmlns:a14="http://schemas.microsoft.com/office/drawing/2010/main" val="0"/>
              </a:ext>
            </a:extLst>
          </a:blip>
          <a:srcRect l="13542" t="9721" r="10417" b="13889"/>
          <a:stretch>
            <a:fillRect/>
          </a:stretch>
        </p:blipFill>
        <p:spPr bwMode="auto">
          <a:xfrm>
            <a:off x="5410200" y="2514600"/>
            <a:ext cx="13716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8" name="Picture 5" descr="C:\Users\Hoiem\Documents\Classes\Computational Photography - Fall 2010\lectures\demos\fftims\beijing.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4800600"/>
            <a:ext cx="2057400"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9" name="Picture 6" descr="C:\Users\Hoiem\Documents\Classes\Computational Photography - Fall 2010\lectures\demos\fftims\beijing_fft.png"/>
          <p:cNvPicPr>
            <a:picLocks noChangeArrowheads="1"/>
          </p:cNvPicPr>
          <p:nvPr/>
        </p:nvPicPr>
        <p:blipFill>
          <a:blip r:embed="rId12" cstate="print">
            <a:extLst>
              <a:ext uri="{28A0092B-C50C-407E-A947-70E740481C1C}">
                <a14:useLocalDpi xmlns:a14="http://schemas.microsoft.com/office/drawing/2010/main" val="0"/>
              </a:ext>
            </a:extLst>
          </a:blip>
          <a:srcRect l="13542" t="11111" r="10417" b="13889"/>
          <a:stretch>
            <a:fillRect/>
          </a:stretch>
        </p:blipFill>
        <p:spPr bwMode="auto">
          <a:xfrm>
            <a:off x="7086600" y="2514600"/>
            <a:ext cx="129540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50" name="TextBox 14"/>
          <p:cNvSpPr txBox="1">
            <a:spLocks noChangeArrowheads="1"/>
          </p:cNvSpPr>
          <p:nvPr/>
        </p:nvSpPr>
        <p:spPr bwMode="auto">
          <a:xfrm>
            <a:off x="762000" y="206851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1</a:t>
            </a:r>
          </a:p>
        </p:txBody>
      </p:sp>
      <p:sp>
        <p:nvSpPr>
          <p:cNvPr id="14351" name="TextBox 15"/>
          <p:cNvSpPr txBox="1">
            <a:spLocks noChangeArrowheads="1"/>
          </p:cNvSpPr>
          <p:nvPr/>
        </p:nvSpPr>
        <p:spPr bwMode="auto">
          <a:xfrm>
            <a:off x="7543800" y="2133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5</a:t>
            </a:r>
          </a:p>
        </p:txBody>
      </p:sp>
      <p:sp>
        <p:nvSpPr>
          <p:cNvPr id="14352" name="TextBox 17"/>
          <p:cNvSpPr txBox="1">
            <a:spLocks noChangeArrowheads="1"/>
          </p:cNvSpPr>
          <p:nvPr/>
        </p:nvSpPr>
        <p:spPr bwMode="auto">
          <a:xfrm>
            <a:off x="5943600" y="21336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4</a:t>
            </a:r>
          </a:p>
        </p:txBody>
      </p:sp>
      <p:sp>
        <p:nvSpPr>
          <p:cNvPr id="14353" name="TextBox 18"/>
          <p:cNvSpPr txBox="1">
            <a:spLocks noChangeArrowheads="1"/>
          </p:cNvSpPr>
          <p:nvPr/>
        </p:nvSpPr>
        <p:spPr bwMode="auto">
          <a:xfrm>
            <a:off x="838200" y="45720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a:t>
            </a:r>
          </a:p>
        </p:txBody>
      </p:sp>
      <p:sp>
        <p:nvSpPr>
          <p:cNvPr id="14354" name="TextBox 19"/>
          <p:cNvSpPr txBox="1">
            <a:spLocks noChangeArrowheads="1"/>
          </p:cNvSpPr>
          <p:nvPr/>
        </p:nvSpPr>
        <p:spPr bwMode="auto">
          <a:xfrm>
            <a:off x="4191000" y="20574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3</a:t>
            </a:r>
          </a:p>
        </p:txBody>
      </p:sp>
      <p:sp>
        <p:nvSpPr>
          <p:cNvPr id="14355" name="TextBox 20"/>
          <p:cNvSpPr txBox="1">
            <a:spLocks noChangeArrowheads="1"/>
          </p:cNvSpPr>
          <p:nvPr/>
        </p:nvSpPr>
        <p:spPr bwMode="auto">
          <a:xfrm>
            <a:off x="2362200" y="1981200"/>
            <a:ext cx="31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2</a:t>
            </a:r>
          </a:p>
        </p:txBody>
      </p:sp>
      <p:sp>
        <p:nvSpPr>
          <p:cNvPr id="14356" name="TextBox 22"/>
          <p:cNvSpPr txBox="1">
            <a:spLocks noChangeArrowheads="1"/>
          </p:cNvSpPr>
          <p:nvPr/>
        </p:nvSpPr>
        <p:spPr bwMode="auto">
          <a:xfrm>
            <a:off x="4572000" y="44958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a:t>
            </a:r>
          </a:p>
        </p:txBody>
      </p:sp>
      <p:sp>
        <p:nvSpPr>
          <p:cNvPr id="14357" name="TextBox 23"/>
          <p:cNvSpPr txBox="1">
            <a:spLocks noChangeArrowheads="1"/>
          </p:cNvSpPr>
          <p:nvPr/>
        </p:nvSpPr>
        <p:spPr bwMode="auto">
          <a:xfrm>
            <a:off x="2362200" y="38862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B</a:t>
            </a:r>
          </a:p>
        </p:txBody>
      </p:sp>
      <p:sp>
        <p:nvSpPr>
          <p:cNvPr id="14358" name="TextBox 24"/>
          <p:cNvSpPr txBox="1">
            <a:spLocks noChangeArrowheads="1"/>
          </p:cNvSpPr>
          <p:nvPr/>
        </p:nvSpPr>
        <p:spPr bwMode="auto">
          <a:xfrm>
            <a:off x="6248400" y="4800600"/>
            <a:ext cx="3508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a:t>
            </a:r>
          </a:p>
        </p:txBody>
      </p:sp>
      <p:sp>
        <p:nvSpPr>
          <p:cNvPr id="14359" name="TextBox 26"/>
          <p:cNvSpPr txBox="1">
            <a:spLocks noChangeArrowheads="1"/>
          </p:cNvSpPr>
          <p:nvPr/>
        </p:nvSpPr>
        <p:spPr bwMode="auto">
          <a:xfrm>
            <a:off x="7848600" y="4495800"/>
            <a:ext cx="3381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E</a:t>
            </a:r>
          </a:p>
        </p:txBody>
      </p:sp>
      <p:sp>
        <p:nvSpPr>
          <p:cNvPr id="24" name="TextBox 23"/>
          <p:cNvSpPr txBox="1"/>
          <p:nvPr/>
        </p:nvSpPr>
        <p:spPr>
          <a:xfrm>
            <a:off x="8441564" y="6550223"/>
            <a:ext cx="702436"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Hoiem</a:t>
            </a:r>
            <a:endParaRPr lang="en-US" sz="1400" dirty="0">
              <a:solidFill>
                <a:schemeClr val="bg1">
                  <a:lumMod val="50000"/>
                </a:schemeClr>
              </a:solidFill>
              <a:latin typeface="Arial" charset="0"/>
              <a:cs typeface="+mn-cs"/>
            </a:endParaRPr>
          </a:p>
        </p:txBody>
      </p:sp>
      <p:cxnSp>
        <p:nvCxnSpPr>
          <p:cNvPr id="3" name="Straight Connector 2">
            <a:extLst>
              <a:ext uri="{FF2B5EF4-FFF2-40B4-BE49-F238E27FC236}">
                <a16:creationId xmlns:a16="http://schemas.microsoft.com/office/drawing/2014/main" id="{ED6E1692-62F5-41B5-9A94-3B2EF632894F}"/>
              </a:ext>
            </a:extLst>
          </p:cNvPr>
          <p:cNvCxnSpPr>
            <a:stCxn id="14353" idx="0"/>
            <a:endCxn id="14341" idx="2"/>
          </p:cNvCxnSpPr>
          <p:nvPr/>
        </p:nvCxnSpPr>
        <p:spPr>
          <a:xfrm flipV="1">
            <a:off x="1007269" y="3690938"/>
            <a:ext cx="3298031" cy="881062"/>
          </a:xfrm>
          <a:prstGeom prst="line">
            <a:avLst/>
          </a:prstGeom>
        </p:spPr>
        <p:style>
          <a:lnRef idx="1">
            <a:schemeClr val="accent2"/>
          </a:lnRef>
          <a:fillRef idx="0">
            <a:schemeClr val="accent2"/>
          </a:fillRef>
          <a:effectRef idx="0">
            <a:schemeClr val="accent2"/>
          </a:effectRef>
          <a:fontRef idx="minor">
            <a:schemeClr val="tx1"/>
          </a:fontRef>
        </p:style>
      </p:cxnSp>
      <p:cxnSp>
        <p:nvCxnSpPr>
          <p:cNvPr id="5" name="Straight Connector 4">
            <a:extLst>
              <a:ext uri="{FF2B5EF4-FFF2-40B4-BE49-F238E27FC236}">
                <a16:creationId xmlns:a16="http://schemas.microsoft.com/office/drawing/2014/main" id="{7745AA00-90A4-4CF4-8E09-50843A707DD6}"/>
              </a:ext>
            </a:extLst>
          </p:cNvPr>
          <p:cNvCxnSpPr>
            <a:cxnSpLocks/>
            <a:stCxn id="14356" idx="0"/>
            <a:endCxn id="14349" idx="2"/>
          </p:cNvCxnSpPr>
          <p:nvPr/>
        </p:nvCxnSpPr>
        <p:spPr>
          <a:xfrm flipV="1">
            <a:off x="4747419" y="3733800"/>
            <a:ext cx="2986881" cy="762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E43D6BD3-80A9-48B4-B686-87471A531433}"/>
              </a:ext>
            </a:extLst>
          </p:cNvPr>
          <p:cNvCxnSpPr>
            <a:cxnSpLocks/>
            <a:stCxn id="14357" idx="0"/>
            <a:endCxn id="14343" idx="2"/>
          </p:cNvCxnSpPr>
          <p:nvPr/>
        </p:nvCxnSpPr>
        <p:spPr>
          <a:xfrm flipV="1">
            <a:off x="2531269" y="3657600"/>
            <a:ext cx="21431" cy="2286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1CA04D3-9E75-4349-823B-62CBCB4FDAD5}"/>
              </a:ext>
            </a:extLst>
          </p:cNvPr>
          <p:cNvCxnSpPr>
            <a:stCxn id="14344" idx="2"/>
            <a:endCxn id="14358" idx="0"/>
          </p:cNvCxnSpPr>
          <p:nvPr/>
        </p:nvCxnSpPr>
        <p:spPr>
          <a:xfrm>
            <a:off x="952500" y="3657600"/>
            <a:ext cx="5471319" cy="11430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CEC4DB83-68BF-49A5-B6D1-25BE0A8BE11E}"/>
              </a:ext>
            </a:extLst>
          </p:cNvPr>
          <p:cNvCxnSpPr>
            <a:stCxn id="14359" idx="0"/>
            <a:endCxn id="14347" idx="2"/>
          </p:cNvCxnSpPr>
          <p:nvPr/>
        </p:nvCxnSpPr>
        <p:spPr>
          <a:xfrm flipH="1" flipV="1">
            <a:off x="6096000" y="3733800"/>
            <a:ext cx="1921669" cy="76200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35438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8" name="Title 1"/>
          <p:cNvSpPr txBox="1">
            <a:spLocks/>
          </p:cNvSpPr>
          <p:nvPr/>
        </p:nvSpPr>
        <p:spPr bwMode="auto">
          <a:xfrm>
            <a:off x="457200" y="0"/>
            <a:ext cx="8229600" cy="914400"/>
          </a:xfrm>
          <a:prstGeom prst="rect">
            <a:avLst/>
          </a:prstGeom>
          <a:noFill/>
          <a:ln w="9525">
            <a:noFill/>
            <a:miter lim="800000"/>
            <a:headEnd/>
            <a:tailEnd/>
          </a:ln>
        </p:spPr>
        <p:txBody>
          <a:bodyPr anchor="ctr">
            <a:normAutofit/>
          </a:bodyPr>
          <a:lstStyle/>
          <a:p>
            <a:pPr>
              <a:defRPr/>
            </a:pPr>
            <a:endParaRPr lang="en-US" sz="4000" dirty="0">
              <a:solidFill>
                <a:prstClr val="black"/>
              </a:solidFill>
              <a:latin typeface="Calibri"/>
            </a:endParaRPr>
          </a:p>
        </p:txBody>
      </p:sp>
      <p:sp>
        <p:nvSpPr>
          <p:cNvPr id="91139" name="Rectangle 3"/>
          <p:cNvSpPr>
            <a:spLocks noGrp="1" noChangeArrowheads="1"/>
          </p:cNvSpPr>
          <p:nvPr>
            <p:ph type="body" idx="1"/>
          </p:nvPr>
        </p:nvSpPr>
        <p:spPr>
          <a:xfrm>
            <a:off x="685800" y="1066800"/>
            <a:ext cx="7772400" cy="4114800"/>
          </a:xfrm>
        </p:spPr>
        <p:txBody>
          <a:bodyPr/>
          <a:lstStyle/>
          <a:p>
            <a:pPr eaLnBrk="1" hangingPunct="1"/>
            <a:r>
              <a:rPr lang="en-US" altLang="en-US" sz="2800"/>
              <a:t>When sampling a signal at discrete intervals, the sampling frequency must be </a:t>
            </a:r>
            <a:r>
              <a:rPr lang="en-US" altLang="en-US" sz="2800">
                <a:sym typeface="Symbol" panose="05050102010706020507" pitchFamily="18" charset="2"/>
              </a:rPr>
              <a:t></a:t>
            </a:r>
            <a:r>
              <a:rPr lang="en-US" altLang="en-US" sz="2800"/>
              <a:t> 2 </a:t>
            </a:r>
            <a:r>
              <a:rPr lang="en-US" altLang="en-US" sz="2800">
                <a:sym typeface="Symbol" panose="05050102010706020507" pitchFamily="18" charset="2"/>
              </a:rPr>
              <a:t> f</a:t>
            </a:r>
            <a:r>
              <a:rPr lang="en-US" altLang="en-US" sz="2800" baseline="-25000">
                <a:sym typeface="Symbol" panose="05050102010706020507" pitchFamily="18" charset="2"/>
              </a:rPr>
              <a:t>max</a:t>
            </a:r>
            <a:endParaRPr lang="en-US" altLang="en-US" sz="2800">
              <a:sym typeface="Symbol" panose="05050102010706020507" pitchFamily="18" charset="2"/>
            </a:endParaRPr>
          </a:p>
          <a:p>
            <a:pPr eaLnBrk="1" hangingPunct="1"/>
            <a:r>
              <a:rPr lang="en-US" altLang="en-US" sz="2800">
                <a:sym typeface="Symbol" panose="05050102010706020507" pitchFamily="18" charset="2"/>
              </a:rPr>
              <a:t>f</a:t>
            </a:r>
            <a:r>
              <a:rPr lang="en-US" altLang="en-US" sz="2800" baseline="-25000"/>
              <a:t>max</a:t>
            </a:r>
            <a:r>
              <a:rPr lang="en-US" altLang="en-US" sz="2800"/>
              <a:t> = max frequency of the input signal</a:t>
            </a:r>
          </a:p>
          <a:p>
            <a:pPr eaLnBrk="1" hangingPunct="1"/>
            <a:r>
              <a:rPr lang="en-US" altLang="en-US" sz="2800"/>
              <a:t>This will allows to reconstruct the original perfectly from the sampled version</a:t>
            </a:r>
          </a:p>
        </p:txBody>
      </p:sp>
      <p:pic>
        <p:nvPicPr>
          <p:cNvPr id="91140" name="Picture 5" descr="sine-sample-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71600" y="3657600"/>
            <a:ext cx="6096000" cy="1533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141" name="Picture 6" descr="sine-sample-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447800" y="5180013"/>
            <a:ext cx="5913438" cy="1487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2" name="Text Box 7"/>
          <p:cNvSpPr txBox="1">
            <a:spLocks noChangeArrowheads="1"/>
          </p:cNvSpPr>
          <p:nvPr/>
        </p:nvSpPr>
        <p:spPr bwMode="auto">
          <a:xfrm>
            <a:off x="7604125" y="4533900"/>
            <a:ext cx="7207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good</a:t>
            </a:r>
          </a:p>
        </p:txBody>
      </p:sp>
      <p:sp>
        <p:nvSpPr>
          <p:cNvPr id="91143" name="Text Box 8"/>
          <p:cNvSpPr txBox="1">
            <a:spLocks noChangeArrowheads="1"/>
          </p:cNvSpPr>
          <p:nvPr/>
        </p:nvSpPr>
        <p:spPr bwMode="auto">
          <a:xfrm>
            <a:off x="7620000" y="6034088"/>
            <a:ext cx="584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63500">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bad</a:t>
            </a:r>
          </a:p>
        </p:txBody>
      </p:sp>
      <p:sp>
        <p:nvSpPr>
          <p:cNvPr id="91144" name="Oval 7"/>
          <p:cNvSpPr>
            <a:spLocks noChangeArrowheads="1"/>
          </p:cNvSpPr>
          <p:nvPr/>
        </p:nvSpPr>
        <p:spPr bwMode="auto">
          <a:xfrm>
            <a:off x="15240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45" name="Oval 8"/>
          <p:cNvSpPr>
            <a:spLocks noChangeArrowheads="1"/>
          </p:cNvSpPr>
          <p:nvPr/>
        </p:nvSpPr>
        <p:spPr bwMode="auto">
          <a:xfrm>
            <a:off x="17526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46" name="Oval 9"/>
          <p:cNvSpPr>
            <a:spLocks noChangeArrowheads="1"/>
          </p:cNvSpPr>
          <p:nvPr/>
        </p:nvSpPr>
        <p:spPr bwMode="auto">
          <a:xfrm>
            <a:off x="1905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47" name="Oval 10"/>
          <p:cNvSpPr>
            <a:spLocks noChangeArrowheads="1"/>
          </p:cNvSpPr>
          <p:nvPr/>
        </p:nvSpPr>
        <p:spPr bwMode="auto">
          <a:xfrm>
            <a:off x="2286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v</a:t>
            </a:r>
          </a:p>
        </p:txBody>
      </p:sp>
      <p:sp>
        <p:nvSpPr>
          <p:cNvPr id="91148" name="Oval 11"/>
          <p:cNvSpPr>
            <a:spLocks noChangeArrowheads="1"/>
          </p:cNvSpPr>
          <p:nvPr/>
        </p:nvSpPr>
        <p:spPr bwMode="auto">
          <a:xfrm>
            <a:off x="2362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49" name="Oval 12"/>
          <p:cNvSpPr>
            <a:spLocks noChangeArrowheads="1"/>
          </p:cNvSpPr>
          <p:nvPr/>
        </p:nvSpPr>
        <p:spPr bwMode="auto">
          <a:xfrm>
            <a:off x="25908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50" name="Oval 13"/>
          <p:cNvSpPr>
            <a:spLocks noChangeArrowheads="1"/>
          </p:cNvSpPr>
          <p:nvPr/>
        </p:nvSpPr>
        <p:spPr bwMode="auto">
          <a:xfrm>
            <a:off x="27432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51" name="Oval 14"/>
          <p:cNvSpPr>
            <a:spLocks noChangeArrowheads="1"/>
          </p:cNvSpPr>
          <p:nvPr/>
        </p:nvSpPr>
        <p:spPr bwMode="auto">
          <a:xfrm>
            <a:off x="2895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52" name="Oval 15"/>
          <p:cNvSpPr>
            <a:spLocks noChangeArrowheads="1"/>
          </p:cNvSpPr>
          <p:nvPr/>
        </p:nvSpPr>
        <p:spPr bwMode="auto">
          <a:xfrm>
            <a:off x="20574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53" name="Oval 16"/>
          <p:cNvSpPr>
            <a:spLocks noChangeArrowheads="1"/>
          </p:cNvSpPr>
          <p:nvPr/>
        </p:nvSpPr>
        <p:spPr bwMode="auto">
          <a:xfrm>
            <a:off x="31242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54" name="Oval 17"/>
          <p:cNvSpPr>
            <a:spLocks noChangeArrowheads="1"/>
          </p:cNvSpPr>
          <p:nvPr/>
        </p:nvSpPr>
        <p:spPr bwMode="auto">
          <a:xfrm>
            <a:off x="35814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55" name="Oval 18"/>
          <p:cNvSpPr>
            <a:spLocks noChangeArrowheads="1"/>
          </p:cNvSpPr>
          <p:nvPr/>
        </p:nvSpPr>
        <p:spPr bwMode="auto">
          <a:xfrm>
            <a:off x="38100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56" name="Oval 19"/>
          <p:cNvSpPr>
            <a:spLocks noChangeArrowheads="1"/>
          </p:cNvSpPr>
          <p:nvPr/>
        </p:nvSpPr>
        <p:spPr bwMode="auto">
          <a:xfrm>
            <a:off x="3962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57" name="Oval 20"/>
          <p:cNvSpPr>
            <a:spLocks noChangeArrowheads="1"/>
          </p:cNvSpPr>
          <p:nvPr/>
        </p:nvSpPr>
        <p:spPr bwMode="auto">
          <a:xfrm>
            <a:off x="4267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v</a:t>
            </a:r>
          </a:p>
        </p:txBody>
      </p:sp>
      <p:sp>
        <p:nvSpPr>
          <p:cNvPr id="91158" name="Oval 21"/>
          <p:cNvSpPr>
            <a:spLocks noChangeArrowheads="1"/>
          </p:cNvSpPr>
          <p:nvPr/>
        </p:nvSpPr>
        <p:spPr bwMode="auto">
          <a:xfrm>
            <a:off x="4419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59" name="Oval 22"/>
          <p:cNvSpPr>
            <a:spLocks noChangeArrowheads="1"/>
          </p:cNvSpPr>
          <p:nvPr/>
        </p:nvSpPr>
        <p:spPr bwMode="auto">
          <a:xfrm>
            <a:off x="45720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60" name="Oval 23"/>
          <p:cNvSpPr>
            <a:spLocks noChangeArrowheads="1"/>
          </p:cNvSpPr>
          <p:nvPr/>
        </p:nvSpPr>
        <p:spPr bwMode="auto">
          <a:xfrm>
            <a:off x="48006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61" name="Oval 24"/>
          <p:cNvSpPr>
            <a:spLocks noChangeArrowheads="1"/>
          </p:cNvSpPr>
          <p:nvPr/>
        </p:nvSpPr>
        <p:spPr bwMode="auto">
          <a:xfrm>
            <a:off x="49530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62" name="Oval 25"/>
          <p:cNvSpPr>
            <a:spLocks noChangeArrowheads="1"/>
          </p:cNvSpPr>
          <p:nvPr/>
        </p:nvSpPr>
        <p:spPr bwMode="auto">
          <a:xfrm>
            <a:off x="4038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63" name="Oval 26"/>
          <p:cNvSpPr>
            <a:spLocks noChangeArrowheads="1"/>
          </p:cNvSpPr>
          <p:nvPr/>
        </p:nvSpPr>
        <p:spPr bwMode="auto">
          <a:xfrm>
            <a:off x="5181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64" name="Oval 27"/>
          <p:cNvSpPr>
            <a:spLocks noChangeArrowheads="1"/>
          </p:cNvSpPr>
          <p:nvPr/>
        </p:nvSpPr>
        <p:spPr bwMode="auto">
          <a:xfrm>
            <a:off x="5562600" y="3733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65" name="Oval 28"/>
          <p:cNvSpPr>
            <a:spLocks noChangeArrowheads="1"/>
          </p:cNvSpPr>
          <p:nvPr/>
        </p:nvSpPr>
        <p:spPr bwMode="auto">
          <a:xfrm>
            <a:off x="5791200" y="4114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66" name="Oval 29"/>
          <p:cNvSpPr>
            <a:spLocks noChangeArrowheads="1"/>
          </p:cNvSpPr>
          <p:nvPr/>
        </p:nvSpPr>
        <p:spPr bwMode="auto">
          <a:xfrm>
            <a:off x="59436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67" name="Oval 30"/>
          <p:cNvSpPr>
            <a:spLocks noChangeArrowheads="1"/>
          </p:cNvSpPr>
          <p:nvPr/>
        </p:nvSpPr>
        <p:spPr bwMode="auto">
          <a:xfrm>
            <a:off x="62484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rPr>
              <a:t>v</a:t>
            </a:r>
          </a:p>
        </p:txBody>
      </p:sp>
      <p:sp>
        <p:nvSpPr>
          <p:cNvPr id="91168" name="Oval 31"/>
          <p:cNvSpPr>
            <a:spLocks noChangeArrowheads="1"/>
          </p:cNvSpPr>
          <p:nvPr/>
        </p:nvSpPr>
        <p:spPr bwMode="auto">
          <a:xfrm>
            <a:off x="6400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69" name="Oval 32"/>
          <p:cNvSpPr>
            <a:spLocks noChangeArrowheads="1"/>
          </p:cNvSpPr>
          <p:nvPr/>
        </p:nvSpPr>
        <p:spPr bwMode="auto">
          <a:xfrm>
            <a:off x="6553200" y="3657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70" name="Oval 33"/>
          <p:cNvSpPr>
            <a:spLocks noChangeArrowheads="1"/>
          </p:cNvSpPr>
          <p:nvPr/>
        </p:nvSpPr>
        <p:spPr bwMode="auto">
          <a:xfrm>
            <a:off x="6781800" y="40386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71" name="Oval 34"/>
          <p:cNvSpPr>
            <a:spLocks noChangeArrowheads="1"/>
          </p:cNvSpPr>
          <p:nvPr/>
        </p:nvSpPr>
        <p:spPr bwMode="auto">
          <a:xfrm>
            <a:off x="6934200" y="45720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72" name="Oval 35"/>
          <p:cNvSpPr>
            <a:spLocks noChangeArrowheads="1"/>
          </p:cNvSpPr>
          <p:nvPr/>
        </p:nvSpPr>
        <p:spPr bwMode="auto">
          <a:xfrm>
            <a:off x="60960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73" name="Oval 36"/>
          <p:cNvSpPr>
            <a:spLocks noChangeArrowheads="1"/>
          </p:cNvSpPr>
          <p:nvPr/>
        </p:nvSpPr>
        <p:spPr bwMode="auto">
          <a:xfrm>
            <a:off x="7086600" y="4876800"/>
            <a:ext cx="228600" cy="228600"/>
          </a:xfrm>
          <a:prstGeom prst="ellipse">
            <a:avLst/>
          </a:prstGeom>
          <a:solidFill>
            <a:schemeClr val="tx1"/>
          </a:solidFill>
          <a:ln>
            <a:noFill/>
          </a:ln>
          <a:extLst>
            <a:ext uri="{91240B29-F687-4F45-9708-019B960494DF}">
              <a14:hiddenLine xmlns:a14="http://schemas.microsoft.com/office/drawing/2010/main" w="63500" algn="ctr">
                <a:solidFill>
                  <a:srgbClr val="000000"/>
                </a:solidFill>
                <a:round/>
                <a:headEnd/>
                <a:tailEnd type="triangle" w="med" len="med"/>
              </a14:hiddenLine>
            </a:ext>
          </a:extLst>
        </p:spPr>
        <p:txBody>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prstClr val="black"/>
              </a:solidFill>
              <a:latin typeface="Arial" panose="020B0604020202020204" pitchFamily="34" charset="0"/>
            </a:endParaRPr>
          </a:p>
        </p:txBody>
      </p:sp>
      <p:sp>
        <p:nvSpPr>
          <p:cNvPr id="91174" name="Title 38"/>
          <p:cNvSpPr>
            <a:spLocks noGrp="1"/>
          </p:cNvSpPr>
          <p:nvPr>
            <p:ph type="title"/>
          </p:nvPr>
        </p:nvSpPr>
        <p:spPr/>
        <p:txBody>
          <a:bodyPr/>
          <a:lstStyle/>
          <a:p>
            <a:r>
              <a:rPr lang="en-US" altLang="en-US"/>
              <a:t>Nyquist-Shannon Sampling Theorem</a:t>
            </a:r>
          </a:p>
        </p:txBody>
      </p:sp>
    </p:spTree>
    <p:extLst>
      <p:ext uri="{BB962C8B-B14F-4D97-AF65-F5344CB8AC3E}">
        <p14:creationId xmlns:p14="http://schemas.microsoft.com/office/powerpoint/2010/main" val="351394444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p:txBody>
          <a:bodyPr/>
          <a:lstStyle/>
          <a:p>
            <a:r>
              <a:rPr lang="en-US" altLang="en-US" sz="2400" dirty="0"/>
              <a:t>Stores the amplitude and phase at each frequency:</a:t>
            </a:r>
          </a:p>
          <a:p>
            <a:pPr lvl="1"/>
            <a:r>
              <a:rPr lang="en-US" altLang="en-US" sz="2000" dirty="0"/>
              <a:t>For mathematical convenience, this is often notated in terms of real and complex numbers</a:t>
            </a:r>
          </a:p>
          <a:p>
            <a:pPr lvl="1"/>
            <a:r>
              <a:rPr lang="en-US" altLang="en-US" sz="2000" dirty="0"/>
              <a:t>Related by Euler’s formula</a:t>
            </a:r>
          </a:p>
          <a:p>
            <a:pPr lvl="1"/>
            <a:endParaRPr lang="en-US" altLang="en-US" sz="2000" dirty="0"/>
          </a:p>
          <a:p>
            <a:pPr lvl="1"/>
            <a:endParaRPr lang="en-US" altLang="en-US" sz="2000" dirty="0"/>
          </a:p>
          <a:p>
            <a:endParaRPr lang="en-US" altLang="en-US" sz="2400" dirty="0"/>
          </a:p>
          <a:p>
            <a:endParaRPr lang="en-US" altLang="en-US" sz="2400" dirty="0"/>
          </a:p>
          <a:p>
            <a:endParaRPr lang="en-US" altLang="en-US" sz="2400" dirty="0"/>
          </a:p>
        </p:txBody>
      </p:sp>
      <p:sp>
        <p:nvSpPr>
          <p:cNvPr id="8" name="TextBox 7"/>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243364000"/>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p:txBody>
          <a:bodyPr/>
          <a:lstStyle/>
          <a:p>
            <a:r>
              <a:rPr lang="en-US" altLang="en-US" sz="2400" dirty="0"/>
              <a:t>Stores the amplitude and phase at each frequency:</a:t>
            </a:r>
          </a:p>
          <a:p>
            <a:pPr lvl="1"/>
            <a:r>
              <a:rPr lang="en-US" altLang="en-US" sz="2000" dirty="0"/>
              <a:t>For mathematical convenience, this is often notated in terms of real and complex numbers</a:t>
            </a:r>
          </a:p>
          <a:p>
            <a:pPr lvl="1"/>
            <a:r>
              <a:rPr lang="en-US" altLang="en-US" sz="2000" dirty="0"/>
              <a:t>Related by Euler’s formula</a:t>
            </a:r>
          </a:p>
          <a:p>
            <a:pPr lvl="1"/>
            <a:endParaRPr lang="en-US" altLang="en-US" sz="2000" dirty="0"/>
          </a:p>
          <a:p>
            <a:pPr lvl="1"/>
            <a:endParaRPr lang="en-US" altLang="en-US" sz="2000" dirty="0"/>
          </a:p>
          <a:p>
            <a:endParaRPr lang="en-US" altLang="en-US" sz="2400" dirty="0"/>
          </a:p>
          <a:p>
            <a:endParaRPr lang="en-US" altLang="en-US" sz="2400" dirty="0"/>
          </a:p>
          <a:p>
            <a:endParaRPr lang="en-US" altLang="en-US" sz="2400" dirty="0"/>
          </a:p>
        </p:txBody>
      </p:sp>
      <p:sp>
        <p:nvSpPr>
          <p:cNvPr id="8" name="TextBox 7"/>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pic>
        <p:nvPicPr>
          <p:cNvPr id="6" name="Content Placeholder 3">
            <a:extLst>
              <a:ext uri="{FF2B5EF4-FFF2-40B4-BE49-F238E27FC236}">
                <a16:creationId xmlns:a16="http://schemas.microsoft.com/office/drawing/2014/main" id="{F6EC6D8F-12DC-4CA8-9D39-1175C937B1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311972" y="2728669"/>
            <a:ext cx="3681534" cy="363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38448692"/>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a:t>Fourier Transform</a:t>
            </a:r>
          </a:p>
        </p:txBody>
      </p:sp>
      <p:sp>
        <p:nvSpPr>
          <p:cNvPr id="56323" name="Content Placeholder 2"/>
          <p:cNvSpPr>
            <a:spLocks noGrp="1"/>
          </p:cNvSpPr>
          <p:nvPr>
            <p:ph idx="1"/>
          </p:nvPr>
        </p:nvSpPr>
        <p:spPr>
          <a:xfrm>
            <a:off x="457200" y="990600"/>
            <a:ext cx="8229600" cy="1682651"/>
          </a:xfrm>
        </p:spPr>
        <p:txBody>
          <a:bodyPr/>
          <a:lstStyle/>
          <a:p>
            <a:r>
              <a:rPr lang="en-US" altLang="en-US" sz="2400" dirty="0"/>
              <a:t>Stores the amplitude and phase at each frequency:</a:t>
            </a:r>
          </a:p>
          <a:p>
            <a:pPr lvl="1"/>
            <a:r>
              <a:rPr lang="en-US" altLang="en-US" sz="2000" dirty="0"/>
              <a:t>For mathematical convenience, this is often notated in terms of real and complex numbers</a:t>
            </a:r>
          </a:p>
          <a:p>
            <a:pPr lvl="1"/>
            <a:r>
              <a:rPr lang="en-US" altLang="en-US" sz="2000" dirty="0"/>
              <a:t>Related by Euler’s formula</a:t>
            </a:r>
          </a:p>
          <a:p>
            <a:pPr marL="457200" lvl="1" indent="0">
              <a:buNone/>
            </a:pPr>
            <a:endParaRPr lang="en-US" altLang="en-US" sz="2000" dirty="0"/>
          </a:p>
          <a:p>
            <a:pPr lvl="1"/>
            <a:endParaRPr lang="en-US" altLang="en-US" sz="2000" dirty="0"/>
          </a:p>
          <a:p>
            <a:pPr lvl="1"/>
            <a:endParaRPr lang="en-US" altLang="en-US" sz="2000" dirty="0"/>
          </a:p>
          <a:p>
            <a:pPr lvl="1"/>
            <a:endParaRPr lang="en-US" altLang="en-US" sz="2000" dirty="0"/>
          </a:p>
          <a:p>
            <a:endParaRPr lang="en-US" altLang="en-US" sz="2400" dirty="0"/>
          </a:p>
          <a:p>
            <a:endParaRPr lang="en-US" altLang="en-US" sz="2400" dirty="0"/>
          </a:p>
          <a:p>
            <a:endParaRPr lang="en-US" altLang="en-US" sz="2400" dirty="0"/>
          </a:p>
        </p:txBody>
      </p:sp>
      <p:graphicFrame>
        <p:nvGraphicFramePr>
          <p:cNvPr id="14350" name="Object 27"/>
          <p:cNvGraphicFramePr>
            <a:graphicFrameLocks noChangeAspect="1"/>
          </p:cNvGraphicFramePr>
          <p:nvPr/>
        </p:nvGraphicFramePr>
        <p:xfrm>
          <a:off x="5275263" y="3667125"/>
          <a:ext cx="3233737" cy="596900"/>
        </p:xfrm>
        <a:graphic>
          <a:graphicData uri="http://schemas.openxmlformats.org/presentationml/2006/ole">
            <mc:AlternateContent xmlns:mc="http://schemas.openxmlformats.org/markup-compatibility/2006">
              <mc:Choice xmlns:v="urn:schemas-microsoft-com:vml" Requires="v">
                <p:oleObj spid="_x0000_s148532" name="Equation" r:id="rId3" imgW="1511280" imgH="279360" progId="Equation.3">
                  <p:embed/>
                </p:oleObj>
              </mc:Choice>
              <mc:Fallback>
                <p:oleObj name="Equation" r:id="rId3" imgW="1511280" imgH="279360" progId="Equation.3">
                  <p:embed/>
                  <p:pic>
                    <p:nvPicPr>
                      <p:cNvPr id="0" name=""/>
                      <p:cNvPicPr>
                        <a:picLocks noChangeAspect="1" noChangeArrowheads="1"/>
                      </p:cNvPicPr>
                      <p:nvPr/>
                    </p:nvPicPr>
                    <p:blipFill>
                      <a:blip r:embed="rId4"/>
                      <a:srcRect/>
                      <a:stretch>
                        <a:fillRect/>
                      </a:stretch>
                    </p:blipFill>
                    <p:spPr bwMode="auto">
                      <a:xfrm>
                        <a:off x="5275263" y="3667125"/>
                        <a:ext cx="3233737" cy="596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14351" name="Object 28"/>
          <p:cNvGraphicFramePr>
            <a:graphicFrameLocks noChangeAspect="1"/>
          </p:cNvGraphicFramePr>
          <p:nvPr/>
        </p:nvGraphicFramePr>
        <p:xfrm>
          <a:off x="5786438" y="5302250"/>
          <a:ext cx="2211387" cy="935038"/>
        </p:xfrm>
        <a:graphic>
          <a:graphicData uri="http://schemas.openxmlformats.org/presentationml/2006/ole">
            <mc:AlternateContent xmlns:mc="http://schemas.openxmlformats.org/markup-compatibility/2006">
              <mc:Choice xmlns:v="urn:schemas-microsoft-com:vml" Requires="v">
                <p:oleObj spid="_x0000_s148533" name="Equation" r:id="rId5" imgW="990360" imgH="419040" progId="Equation.3">
                  <p:embed/>
                </p:oleObj>
              </mc:Choice>
              <mc:Fallback>
                <p:oleObj name="Equation" r:id="rId5" imgW="990360" imgH="419040" progId="Equation.3">
                  <p:embed/>
                  <p:pic>
                    <p:nvPicPr>
                      <p:cNvPr id="0" name=""/>
                      <p:cNvPicPr>
                        <a:picLocks noChangeAspect="1" noChangeArrowheads="1"/>
                      </p:cNvPicPr>
                      <p:nvPr/>
                    </p:nvPicPr>
                    <p:blipFill>
                      <a:blip r:embed="rId6"/>
                      <a:srcRect/>
                      <a:stretch>
                        <a:fillRect/>
                      </a:stretch>
                    </p:blipFill>
                    <p:spPr bwMode="auto">
                      <a:xfrm>
                        <a:off x="5786438" y="5302250"/>
                        <a:ext cx="2211387"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 name="TextBox 7"/>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
        <p:nvSpPr>
          <p:cNvPr id="2" name="Rectangle 1">
            <a:extLst>
              <a:ext uri="{FF2B5EF4-FFF2-40B4-BE49-F238E27FC236}">
                <a16:creationId xmlns:a16="http://schemas.microsoft.com/office/drawing/2014/main" id="{407330BA-85B2-432F-BB74-1C141F6DD0B9}"/>
              </a:ext>
            </a:extLst>
          </p:cNvPr>
          <p:cNvSpPr/>
          <p:nvPr/>
        </p:nvSpPr>
        <p:spPr>
          <a:xfrm>
            <a:off x="4191000" y="4600673"/>
            <a:ext cx="4973781" cy="707886"/>
          </a:xfrm>
          <a:prstGeom prst="rect">
            <a:avLst/>
          </a:prstGeom>
        </p:spPr>
        <p:txBody>
          <a:bodyPr wrap="square">
            <a:spAutoFit/>
          </a:bodyPr>
          <a:lstStyle/>
          <a:p>
            <a:pPr lvl="1"/>
            <a:r>
              <a:rPr lang="en-US" altLang="en-US" sz="2000" dirty="0"/>
              <a:t>Phase encodes spatial information (indirectly):</a:t>
            </a:r>
          </a:p>
        </p:txBody>
      </p:sp>
      <p:sp>
        <p:nvSpPr>
          <p:cNvPr id="3" name="Rectangle 2">
            <a:extLst>
              <a:ext uri="{FF2B5EF4-FFF2-40B4-BE49-F238E27FC236}">
                <a16:creationId xmlns:a16="http://schemas.microsoft.com/office/drawing/2014/main" id="{FB31C00E-53BB-4CC3-84D3-D12808437F24}"/>
              </a:ext>
            </a:extLst>
          </p:cNvPr>
          <p:cNvSpPr/>
          <p:nvPr/>
        </p:nvSpPr>
        <p:spPr>
          <a:xfrm>
            <a:off x="4191000" y="2854018"/>
            <a:ext cx="4786744" cy="707886"/>
          </a:xfrm>
          <a:prstGeom prst="rect">
            <a:avLst/>
          </a:prstGeom>
        </p:spPr>
        <p:txBody>
          <a:bodyPr wrap="square">
            <a:spAutoFit/>
          </a:bodyPr>
          <a:lstStyle/>
          <a:p>
            <a:pPr lvl="1"/>
            <a:r>
              <a:rPr lang="en-US" altLang="en-US" sz="2000" dirty="0"/>
              <a:t>Amplitude encodes how much signal there is at a particular frequency:</a:t>
            </a:r>
          </a:p>
        </p:txBody>
      </p:sp>
      <p:pic>
        <p:nvPicPr>
          <p:cNvPr id="11" name="Content Placeholder 3">
            <a:extLst>
              <a:ext uri="{FF2B5EF4-FFF2-40B4-BE49-F238E27FC236}">
                <a16:creationId xmlns:a16="http://schemas.microsoft.com/office/drawing/2014/main" id="{C0388858-D039-40E2-A0ED-5B1249D8033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bwMode="auto">
          <a:xfrm>
            <a:off x="311972" y="2728669"/>
            <a:ext cx="3681534" cy="3633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1417014"/>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Amplitude / Phase</a:t>
            </a:r>
          </a:p>
        </p:txBody>
      </p:sp>
      <p:sp>
        <p:nvSpPr>
          <p:cNvPr id="3" name="Content Placeholder 2"/>
          <p:cNvSpPr>
            <a:spLocks noGrp="1"/>
          </p:cNvSpPr>
          <p:nvPr>
            <p:ph idx="1"/>
          </p:nvPr>
        </p:nvSpPr>
        <p:spPr>
          <a:xfrm>
            <a:off x="457200" y="990600"/>
            <a:ext cx="8229600" cy="5638800"/>
          </a:xfrm>
        </p:spPr>
        <p:txBody>
          <a:bodyPr>
            <a:normAutofit fontScale="92500" lnSpcReduction="10000"/>
          </a:bodyPr>
          <a:lstStyle/>
          <a:p>
            <a:endParaRPr lang="en-US" dirty="0"/>
          </a:p>
          <a:p>
            <a:endParaRPr lang="en-US" dirty="0"/>
          </a:p>
          <a:p>
            <a:endParaRPr lang="en-US" dirty="0"/>
          </a:p>
          <a:p>
            <a:endParaRPr lang="en-US" dirty="0"/>
          </a:p>
          <a:p>
            <a:endParaRPr lang="en-US" dirty="0"/>
          </a:p>
          <a:p>
            <a:r>
              <a:rPr lang="en-US" dirty="0"/>
              <a:t>Amplitude tells you “how much”</a:t>
            </a:r>
          </a:p>
          <a:p>
            <a:r>
              <a:rPr lang="en-US" dirty="0"/>
              <a:t>Phase tells you “where”</a:t>
            </a:r>
          </a:p>
          <a:p>
            <a:endParaRPr lang="en-US" dirty="0"/>
          </a:p>
          <a:p>
            <a:r>
              <a:rPr lang="en-US" dirty="0"/>
              <a:t>Translate the image? </a:t>
            </a:r>
          </a:p>
          <a:p>
            <a:pPr lvl="1"/>
            <a:r>
              <a:rPr lang="en-US" dirty="0"/>
              <a:t>Amplitude unchanged </a:t>
            </a:r>
          </a:p>
          <a:p>
            <a:pPr lvl="1"/>
            <a:r>
              <a:rPr lang="en-US" dirty="0"/>
              <a:t>Adds a constant to the phase.</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838200"/>
            <a:ext cx="3810000" cy="2714625"/>
          </a:xfrm>
          <a:prstGeom prst="rect">
            <a:avLst/>
          </a:prstGeom>
        </p:spPr>
      </p:pic>
      <p:sp>
        <p:nvSpPr>
          <p:cNvPr id="5" name="TextBox 4"/>
          <p:cNvSpPr txBox="1"/>
          <p:nvPr/>
        </p:nvSpPr>
        <p:spPr>
          <a:xfrm>
            <a:off x="8462403" y="6550223"/>
            <a:ext cx="681597"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Morse</a:t>
            </a:r>
          </a:p>
        </p:txBody>
      </p:sp>
    </p:spTree>
    <p:extLst>
      <p:ext uri="{BB962C8B-B14F-4D97-AF65-F5344CB8AC3E}">
        <p14:creationId xmlns:p14="http://schemas.microsoft.com/office/powerpoint/2010/main" val="165726847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phase?</a:t>
            </a:r>
          </a:p>
        </p:txBody>
      </p:sp>
      <p:pic>
        <p:nvPicPr>
          <p:cNvPr id="5" name="Picture 4"/>
          <p:cNvPicPr>
            <a:picLocks noChangeAspect="1"/>
          </p:cNvPicPr>
          <p:nvPr/>
        </p:nvPicPr>
        <p:blipFill>
          <a:blip r:embed="rId2"/>
          <a:stretch>
            <a:fillRect/>
          </a:stretch>
        </p:blipFill>
        <p:spPr>
          <a:xfrm>
            <a:off x="1914525" y="1219200"/>
            <a:ext cx="5314950" cy="5333842"/>
          </a:xfrm>
          <a:prstGeom prst="rect">
            <a:avLst/>
          </a:prstGeom>
        </p:spPr>
      </p:pic>
      <p:sp>
        <p:nvSpPr>
          <p:cNvPr id="6" name="TextBox 5"/>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79869476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phase?</a:t>
            </a:r>
          </a:p>
        </p:txBody>
      </p:sp>
      <p:pic>
        <p:nvPicPr>
          <p:cNvPr id="4" name="Picture 3"/>
          <p:cNvPicPr>
            <a:picLocks noChangeAspect="1"/>
          </p:cNvPicPr>
          <p:nvPr/>
        </p:nvPicPr>
        <p:blipFill>
          <a:blip r:embed="rId2"/>
          <a:stretch>
            <a:fillRect/>
          </a:stretch>
        </p:blipFill>
        <p:spPr>
          <a:xfrm>
            <a:off x="157612" y="1706563"/>
            <a:ext cx="4414388" cy="4419600"/>
          </a:xfrm>
          <a:prstGeom prst="rect">
            <a:avLst/>
          </a:prstGeom>
        </p:spPr>
      </p:pic>
      <p:pic>
        <p:nvPicPr>
          <p:cNvPr id="5" name="Picture 4"/>
          <p:cNvPicPr>
            <a:picLocks noChangeAspect="1"/>
          </p:cNvPicPr>
          <p:nvPr/>
        </p:nvPicPr>
        <p:blipFill>
          <a:blip r:embed="rId3"/>
          <a:stretch>
            <a:fillRect/>
          </a:stretch>
        </p:blipFill>
        <p:spPr>
          <a:xfrm>
            <a:off x="4572000" y="1706563"/>
            <a:ext cx="4414388" cy="4430042"/>
          </a:xfrm>
          <a:prstGeom prst="rect">
            <a:avLst/>
          </a:prstGeom>
        </p:spPr>
      </p:pic>
      <p:sp>
        <p:nvSpPr>
          <p:cNvPr id="6" name="TextBox 5"/>
          <p:cNvSpPr txBox="1"/>
          <p:nvPr/>
        </p:nvSpPr>
        <p:spPr>
          <a:xfrm>
            <a:off x="157612" y="1219200"/>
            <a:ext cx="3118988" cy="369332"/>
          </a:xfrm>
          <a:prstGeom prst="rect">
            <a:avLst/>
          </a:prstGeom>
          <a:noFill/>
        </p:spPr>
        <p:txBody>
          <a:bodyPr wrap="square" rtlCol="0">
            <a:spAutoFit/>
          </a:bodyPr>
          <a:lstStyle/>
          <a:p>
            <a:r>
              <a:rPr lang="en-US" dirty="0"/>
              <a:t>Amplitude</a:t>
            </a:r>
          </a:p>
        </p:txBody>
      </p:sp>
      <p:sp>
        <p:nvSpPr>
          <p:cNvPr id="7" name="TextBox 6"/>
          <p:cNvSpPr txBox="1"/>
          <p:nvPr/>
        </p:nvSpPr>
        <p:spPr>
          <a:xfrm>
            <a:off x="4572000" y="1219200"/>
            <a:ext cx="3118988" cy="369332"/>
          </a:xfrm>
          <a:prstGeom prst="rect">
            <a:avLst/>
          </a:prstGeom>
          <a:noFill/>
        </p:spPr>
        <p:txBody>
          <a:bodyPr wrap="square" rtlCol="0">
            <a:spAutoFit/>
          </a:bodyPr>
          <a:lstStyle/>
          <a:p>
            <a:r>
              <a:rPr lang="en-US" dirty="0"/>
              <a:t>Phase</a:t>
            </a:r>
          </a:p>
        </p:txBody>
      </p:sp>
      <p:sp>
        <p:nvSpPr>
          <p:cNvPr id="8" name="TextBox 7"/>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377865311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phase?</a:t>
            </a:r>
          </a:p>
        </p:txBody>
      </p:sp>
      <p:pic>
        <p:nvPicPr>
          <p:cNvPr id="4" name="Picture 3"/>
          <p:cNvPicPr>
            <a:picLocks noChangeAspect="1"/>
          </p:cNvPicPr>
          <p:nvPr/>
        </p:nvPicPr>
        <p:blipFill>
          <a:blip r:embed="rId2"/>
          <a:stretch>
            <a:fillRect/>
          </a:stretch>
        </p:blipFill>
        <p:spPr>
          <a:xfrm>
            <a:off x="1987310" y="1051243"/>
            <a:ext cx="5169379" cy="5181600"/>
          </a:xfrm>
          <a:prstGeom prst="rect">
            <a:avLst/>
          </a:prstGeom>
        </p:spPr>
      </p:pic>
      <p:sp>
        <p:nvSpPr>
          <p:cNvPr id="5" name="TextBox 4"/>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34136509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about phase?</a:t>
            </a:r>
          </a:p>
        </p:txBody>
      </p:sp>
      <p:pic>
        <p:nvPicPr>
          <p:cNvPr id="4" name="Picture 3"/>
          <p:cNvPicPr>
            <a:picLocks noChangeAspect="1"/>
          </p:cNvPicPr>
          <p:nvPr/>
        </p:nvPicPr>
        <p:blipFill>
          <a:blip r:embed="rId2"/>
          <a:stretch>
            <a:fillRect/>
          </a:stretch>
        </p:blipFill>
        <p:spPr>
          <a:xfrm>
            <a:off x="87027" y="1620618"/>
            <a:ext cx="4515453" cy="4520784"/>
          </a:xfrm>
          <a:prstGeom prst="rect">
            <a:avLst/>
          </a:prstGeom>
        </p:spPr>
      </p:pic>
      <p:pic>
        <p:nvPicPr>
          <p:cNvPr id="5" name="Picture 4"/>
          <p:cNvPicPr>
            <a:picLocks noChangeAspect="1"/>
          </p:cNvPicPr>
          <p:nvPr/>
        </p:nvPicPr>
        <p:blipFill>
          <a:blip r:embed="rId3"/>
          <a:stretch>
            <a:fillRect/>
          </a:stretch>
        </p:blipFill>
        <p:spPr>
          <a:xfrm>
            <a:off x="4602480" y="1620617"/>
            <a:ext cx="4520785" cy="4520785"/>
          </a:xfrm>
          <a:prstGeom prst="rect">
            <a:avLst/>
          </a:prstGeom>
        </p:spPr>
      </p:pic>
      <p:sp>
        <p:nvSpPr>
          <p:cNvPr id="6" name="TextBox 5"/>
          <p:cNvSpPr txBox="1"/>
          <p:nvPr/>
        </p:nvSpPr>
        <p:spPr>
          <a:xfrm>
            <a:off x="157612" y="1219200"/>
            <a:ext cx="3118988" cy="369332"/>
          </a:xfrm>
          <a:prstGeom prst="rect">
            <a:avLst/>
          </a:prstGeom>
          <a:noFill/>
        </p:spPr>
        <p:txBody>
          <a:bodyPr wrap="square" rtlCol="0">
            <a:spAutoFit/>
          </a:bodyPr>
          <a:lstStyle/>
          <a:p>
            <a:r>
              <a:rPr lang="en-US" dirty="0"/>
              <a:t>Amplitude</a:t>
            </a:r>
          </a:p>
        </p:txBody>
      </p:sp>
      <p:sp>
        <p:nvSpPr>
          <p:cNvPr id="7" name="TextBox 6"/>
          <p:cNvSpPr txBox="1"/>
          <p:nvPr/>
        </p:nvSpPr>
        <p:spPr>
          <a:xfrm>
            <a:off x="4572000" y="1219200"/>
            <a:ext cx="3118988" cy="369332"/>
          </a:xfrm>
          <a:prstGeom prst="rect">
            <a:avLst/>
          </a:prstGeom>
          <a:noFill/>
        </p:spPr>
        <p:txBody>
          <a:bodyPr wrap="square" rtlCol="0">
            <a:spAutoFit/>
          </a:bodyPr>
          <a:lstStyle/>
          <a:p>
            <a:r>
              <a:rPr lang="en-US" dirty="0"/>
              <a:t>Phase</a:t>
            </a:r>
          </a:p>
        </p:txBody>
      </p:sp>
      <p:sp>
        <p:nvSpPr>
          <p:cNvPr id="8" name="TextBox 7"/>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19423862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John Brayer, Uni. New Mexico</a:t>
            </a:r>
          </a:p>
        </p:txBody>
      </p:sp>
      <p:sp>
        <p:nvSpPr>
          <p:cNvPr id="3" name="Content Placeholder 2"/>
          <p:cNvSpPr>
            <a:spLocks noGrp="1"/>
          </p:cNvSpPr>
          <p:nvPr>
            <p:ph idx="1"/>
          </p:nvPr>
        </p:nvSpPr>
        <p:spPr/>
        <p:txBody>
          <a:bodyPr/>
          <a:lstStyle/>
          <a:p>
            <a:r>
              <a:rPr lang="en-US" dirty="0"/>
              <a:t>“We generally do not display PHASE images because most people who see them shortly thereafter succumb to </a:t>
            </a:r>
            <a:r>
              <a:rPr lang="en-US" dirty="0" err="1"/>
              <a:t>hallucinogenics</a:t>
            </a:r>
            <a:r>
              <a:rPr lang="en-US" dirty="0"/>
              <a:t> or end up in a Tibetan monastery.”</a:t>
            </a:r>
          </a:p>
          <a:p>
            <a:endParaRPr lang="en-US" dirty="0"/>
          </a:p>
          <a:p>
            <a:r>
              <a:rPr lang="en-US" sz="2800" dirty="0"/>
              <a:t>https://www.cs.unm.edu/~brayer/vision/fourier.html</a:t>
            </a:r>
            <a:endParaRPr lang="en-US" dirty="0"/>
          </a:p>
          <a:p>
            <a:endParaRPr lang="en-US" dirty="0"/>
          </a:p>
        </p:txBody>
      </p:sp>
    </p:spTree>
    <p:extLst>
      <p:ext uri="{BB962C8B-B14F-4D97-AF65-F5344CB8AC3E}">
        <p14:creationId xmlns:p14="http://schemas.microsoft.com/office/powerpoint/2010/main" val="5002794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Think-Pair-Share</a:t>
            </a:r>
          </a:p>
        </p:txBody>
      </p:sp>
      <p:sp>
        <p:nvSpPr>
          <p:cNvPr id="3" name="Content Placeholder 2"/>
          <p:cNvSpPr>
            <a:spLocks noGrp="1"/>
          </p:cNvSpPr>
          <p:nvPr>
            <p:ph idx="1"/>
          </p:nvPr>
        </p:nvSpPr>
        <p:spPr/>
        <p:txBody>
          <a:bodyPr/>
          <a:lstStyle/>
          <a:p>
            <a:r>
              <a:rPr lang="en-US" dirty="0"/>
              <a:t>In Fourier space, where is more of the information that we see in the visual world?</a:t>
            </a:r>
          </a:p>
          <a:p>
            <a:pPr lvl="1"/>
            <a:r>
              <a:rPr lang="en-US" dirty="0"/>
              <a:t>Amplitude</a:t>
            </a:r>
          </a:p>
          <a:p>
            <a:pPr lvl="1"/>
            <a:r>
              <a:rPr lang="en-US" dirty="0"/>
              <a:t>Phase</a:t>
            </a:r>
          </a:p>
        </p:txBody>
      </p:sp>
    </p:spTree>
    <p:extLst>
      <p:ext uri="{BB962C8B-B14F-4D97-AF65-F5344CB8AC3E}">
        <p14:creationId xmlns:p14="http://schemas.microsoft.com/office/powerpoint/2010/main" val="20273976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dirty="0"/>
              <a:t>How to fix 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a:p>
          <a:p>
            <a:pPr marL="457200" indent="-457200" eaLnBrk="1" hangingPunct="1">
              <a:buFontTx/>
              <a:buNone/>
              <a:defRPr/>
            </a:pPr>
            <a:r>
              <a:rPr lang="en-US" dirty="0"/>
              <a:t>Solutions?</a:t>
            </a:r>
          </a:p>
          <a:p>
            <a:pPr>
              <a:buFont typeface="Arial" charset="0"/>
              <a:buNone/>
              <a:defRPr/>
            </a:pPr>
            <a:endParaRPr lang="en-US" dirty="0"/>
          </a:p>
        </p:txBody>
      </p:sp>
    </p:spTree>
    <p:extLst>
      <p:ext uri="{BB962C8B-B14F-4D97-AF65-F5344CB8AC3E}">
        <p14:creationId xmlns:p14="http://schemas.microsoft.com/office/powerpoint/2010/main" val="283832475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Cheebra</a:t>
            </a:r>
            <a:endParaRPr lang="en-US" dirty="0"/>
          </a:p>
        </p:txBody>
      </p:sp>
      <p:pic>
        <p:nvPicPr>
          <p:cNvPr id="4" name="Picture 3"/>
          <p:cNvPicPr>
            <a:picLocks noChangeAspect="1"/>
          </p:cNvPicPr>
          <p:nvPr/>
        </p:nvPicPr>
        <p:blipFill>
          <a:blip r:embed="rId2"/>
          <a:stretch>
            <a:fillRect/>
          </a:stretch>
        </p:blipFill>
        <p:spPr>
          <a:xfrm>
            <a:off x="86394" y="1575889"/>
            <a:ext cx="4465114" cy="4486275"/>
          </a:xfrm>
          <a:prstGeom prst="rect">
            <a:avLst/>
          </a:prstGeom>
        </p:spPr>
      </p:pic>
      <p:pic>
        <p:nvPicPr>
          <p:cNvPr id="5" name="Picture 4"/>
          <p:cNvPicPr>
            <a:picLocks noChangeAspect="1"/>
          </p:cNvPicPr>
          <p:nvPr/>
        </p:nvPicPr>
        <p:blipFill>
          <a:blip r:embed="rId3"/>
          <a:stretch>
            <a:fillRect/>
          </a:stretch>
        </p:blipFill>
        <p:spPr>
          <a:xfrm>
            <a:off x="4572000" y="1575890"/>
            <a:ext cx="4470366" cy="4486275"/>
          </a:xfrm>
          <a:prstGeom prst="rect">
            <a:avLst/>
          </a:prstGeom>
        </p:spPr>
      </p:pic>
      <p:sp>
        <p:nvSpPr>
          <p:cNvPr id="6" name="TextBox 5"/>
          <p:cNvSpPr txBox="1"/>
          <p:nvPr/>
        </p:nvSpPr>
        <p:spPr>
          <a:xfrm>
            <a:off x="86394" y="1066800"/>
            <a:ext cx="4028406" cy="369332"/>
          </a:xfrm>
          <a:prstGeom prst="rect">
            <a:avLst/>
          </a:prstGeom>
          <a:noFill/>
        </p:spPr>
        <p:txBody>
          <a:bodyPr wrap="square" rtlCol="0">
            <a:spAutoFit/>
          </a:bodyPr>
          <a:lstStyle/>
          <a:p>
            <a:r>
              <a:rPr lang="en-US" dirty="0"/>
              <a:t>            phase,              amplitude</a:t>
            </a:r>
          </a:p>
        </p:txBody>
      </p:sp>
      <p:sp>
        <p:nvSpPr>
          <p:cNvPr id="7" name="TextBox 6"/>
          <p:cNvSpPr txBox="1"/>
          <p:nvPr/>
        </p:nvSpPr>
        <p:spPr>
          <a:xfrm>
            <a:off x="4587240" y="1060478"/>
            <a:ext cx="4333206" cy="369332"/>
          </a:xfrm>
          <a:prstGeom prst="rect">
            <a:avLst/>
          </a:prstGeom>
          <a:noFill/>
        </p:spPr>
        <p:txBody>
          <a:bodyPr wrap="square" rtlCol="0">
            <a:spAutoFit/>
          </a:bodyPr>
          <a:lstStyle/>
          <a:p>
            <a:r>
              <a:rPr lang="en-US" dirty="0">
                <a:solidFill>
                  <a:srgbClr val="FF0000"/>
                </a:solidFill>
              </a:rPr>
              <a:t>Cheetah</a:t>
            </a:r>
            <a:r>
              <a:rPr lang="en-US" dirty="0"/>
              <a:t> phase, </a:t>
            </a:r>
            <a:r>
              <a:rPr lang="en-US" dirty="0">
                <a:solidFill>
                  <a:srgbClr val="FF0000"/>
                </a:solidFill>
              </a:rPr>
              <a:t>zebra</a:t>
            </a:r>
            <a:r>
              <a:rPr lang="en-US" dirty="0"/>
              <a:t> amplitude</a:t>
            </a:r>
          </a:p>
        </p:txBody>
      </p:sp>
      <p:sp>
        <p:nvSpPr>
          <p:cNvPr id="8" name="TextBox 7"/>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
        <p:nvSpPr>
          <p:cNvPr id="9" name="TextBox 8"/>
          <p:cNvSpPr txBox="1"/>
          <p:nvPr/>
        </p:nvSpPr>
        <p:spPr>
          <a:xfrm>
            <a:off x="152400" y="1066800"/>
            <a:ext cx="2819400" cy="369332"/>
          </a:xfrm>
          <a:prstGeom prst="rect">
            <a:avLst/>
          </a:prstGeom>
          <a:noFill/>
        </p:spPr>
        <p:txBody>
          <a:bodyPr wrap="square" rtlCol="0">
            <a:spAutoFit/>
          </a:bodyPr>
          <a:lstStyle/>
          <a:p>
            <a:r>
              <a:rPr lang="en-US" dirty="0">
                <a:solidFill>
                  <a:srgbClr val="FF0000"/>
                </a:solidFill>
              </a:rPr>
              <a:t>Zebra             cheetah</a:t>
            </a:r>
          </a:p>
        </p:txBody>
      </p:sp>
      <p:sp>
        <p:nvSpPr>
          <p:cNvPr id="10" name="TextBox 9"/>
          <p:cNvSpPr txBox="1"/>
          <p:nvPr/>
        </p:nvSpPr>
        <p:spPr>
          <a:xfrm>
            <a:off x="312420" y="1078468"/>
            <a:ext cx="2895600" cy="369332"/>
          </a:xfrm>
          <a:prstGeom prst="rect">
            <a:avLst/>
          </a:prstGeom>
          <a:noFill/>
        </p:spPr>
        <p:txBody>
          <a:bodyPr wrap="square" rtlCol="0">
            <a:spAutoFit/>
          </a:bodyPr>
          <a:lstStyle/>
          <a:p>
            <a:r>
              <a:rPr lang="en-US" dirty="0">
                <a:solidFill>
                  <a:srgbClr val="FF0000"/>
                </a:solidFill>
              </a:rPr>
              <a:t>???               ???</a:t>
            </a:r>
          </a:p>
        </p:txBody>
      </p:sp>
    </p:spTree>
    <p:extLst>
      <p:ext uri="{BB962C8B-B14F-4D97-AF65-F5344CB8AC3E}">
        <p14:creationId xmlns:p14="http://schemas.microsoft.com/office/powerpoint/2010/main" val="11440197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dirty="0"/>
              <a:t>The frequency amplitude of natural images are quite similar</a:t>
            </a:r>
          </a:p>
          <a:p>
            <a:pPr lvl="1"/>
            <a:r>
              <a:rPr lang="en-US" dirty="0"/>
              <a:t>Heavy in low frequencies, falling off in high frequencies</a:t>
            </a:r>
          </a:p>
          <a:p>
            <a:pPr lvl="1"/>
            <a:r>
              <a:rPr lang="en-US" dirty="0"/>
              <a:t>Will </a:t>
            </a:r>
            <a:r>
              <a:rPr lang="en-US" i="1" dirty="0"/>
              <a:t>any</a:t>
            </a:r>
            <a:r>
              <a:rPr lang="en-US" dirty="0"/>
              <a:t> image be like that, or is it a property of the world we live in?</a:t>
            </a:r>
          </a:p>
          <a:p>
            <a:r>
              <a:rPr lang="en-US" dirty="0"/>
              <a:t>Most information in the image is “carried” in the phase, not the amplitude</a:t>
            </a:r>
          </a:p>
          <a:p>
            <a:pPr lvl="1"/>
            <a:r>
              <a:rPr lang="en-US" dirty="0"/>
              <a:t>Not quite clear why</a:t>
            </a:r>
          </a:p>
        </p:txBody>
      </p:sp>
      <p:sp>
        <p:nvSpPr>
          <p:cNvPr id="4" name="TextBox 3"/>
          <p:cNvSpPr txBox="1"/>
          <p:nvPr/>
        </p:nvSpPr>
        <p:spPr>
          <a:xfrm>
            <a:off x="8540950"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40223727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What is the relationship to phase in audio?</a:t>
            </a:r>
          </a:p>
        </p:txBody>
      </p:sp>
      <p:sp>
        <p:nvSpPr>
          <p:cNvPr id="3" name="Content Placeholder 2"/>
          <p:cNvSpPr>
            <a:spLocks noGrp="1"/>
          </p:cNvSpPr>
          <p:nvPr>
            <p:ph idx="1"/>
          </p:nvPr>
        </p:nvSpPr>
        <p:spPr/>
        <p:txBody>
          <a:bodyPr/>
          <a:lstStyle/>
          <a:p>
            <a:r>
              <a:rPr lang="en-US" dirty="0"/>
              <a:t>In audio perception, frequency is important but phase is not.</a:t>
            </a:r>
          </a:p>
          <a:p>
            <a:r>
              <a:rPr lang="en-US" dirty="0"/>
              <a:t>In visual perception, both are important.</a:t>
            </a:r>
          </a:p>
          <a:p>
            <a:endParaRPr lang="en-US" dirty="0"/>
          </a:p>
          <a:p>
            <a:r>
              <a:rPr lang="en-US" dirty="0"/>
              <a:t>???  : (</a:t>
            </a:r>
          </a:p>
        </p:txBody>
      </p:sp>
    </p:spTree>
    <p:extLst>
      <p:ext uri="{BB962C8B-B14F-4D97-AF65-F5344CB8AC3E}">
        <p14:creationId xmlns:p14="http://schemas.microsoft.com/office/powerpoint/2010/main" val="9379056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Title 4"/>
          <p:cNvSpPr>
            <a:spLocks noGrp="1"/>
          </p:cNvSpPr>
          <p:nvPr>
            <p:ph type="title"/>
          </p:nvPr>
        </p:nvSpPr>
        <p:spPr/>
        <p:txBody>
          <a:bodyPr/>
          <a:lstStyle/>
          <a:p>
            <a:r>
              <a:rPr lang="en-US" altLang="en-US"/>
              <a:t>Properties of Fourier Transforms</a:t>
            </a:r>
          </a:p>
        </p:txBody>
      </p:sp>
      <p:sp>
        <p:nvSpPr>
          <p:cNvPr id="68611" name="Content Placeholder 5"/>
          <p:cNvSpPr>
            <a:spLocks noGrp="1"/>
          </p:cNvSpPr>
          <p:nvPr>
            <p:ph idx="1"/>
          </p:nvPr>
        </p:nvSpPr>
        <p:spPr>
          <a:xfrm>
            <a:off x="533400" y="1066800"/>
            <a:ext cx="8229600" cy="5135563"/>
          </a:xfrm>
        </p:spPr>
        <p:txBody>
          <a:bodyPr>
            <a:normAutofit lnSpcReduction="10000"/>
          </a:bodyPr>
          <a:lstStyle/>
          <a:p>
            <a:endParaRPr lang="en-US" altLang="en-US" dirty="0"/>
          </a:p>
          <a:p>
            <a:r>
              <a:rPr lang="en-US" altLang="en-US" dirty="0"/>
              <a:t>Linearity</a:t>
            </a:r>
          </a:p>
          <a:p>
            <a:endParaRPr lang="en-US" altLang="en-US" dirty="0"/>
          </a:p>
          <a:p>
            <a:r>
              <a:rPr lang="en-US" altLang="en-US" dirty="0"/>
              <a:t>Fourier transform of a real signal is symmetric about the origin</a:t>
            </a:r>
          </a:p>
          <a:p>
            <a:endParaRPr lang="en-US" altLang="en-US" dirty="0"/>
          </a:p>
          <a:p>
            <a:r>
              <a:rPr lang="en-US" altLang="en-US" dirty="0"/>
              <a:t>Signal “energy” is conserved in frequency domain</a:t>
            </a:r>
          </a:p>
          <a:p>
            <a:pPr lvl="1"/>
            <a:r>
              <a:rPr lang="en-US" altLang="en-US" dirty="0"/>
              <a:t>The energy of the signal is the same as the energy of its Fourier transform</a:t>
            </a:r>
          </a:p>
          <a:p>
            <a:endParaRPr lang="en-US" altLang="en-US" dirty="0"/>
          </a:p>
          <a:p>
            <a:endParaRPr lang="en-US" altLang="en-US" dirty="0"/>
          </a:p>
        </p:txBody>
      </p:sp>
      <p:sp>
        <p:nvSpPr>
          <p:cNvPr id="68613" name="TextBox 9"/>
          <p:cNvSpPr txBox="1">
            <a:spLocks noChangeArrowheads="1"/>
          </p:cNvSpPr>
          <p:nvPr/>
        </p:nvSpPr>
        <p:spPr bwMode="auto">
          <a:xfrm>
            <a:off x="6573838" y="6488113"/>
            <a:ext cx="2570162"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See Szeliski Book (3.4)</a:t>
            </a:r>
          </a:p>
        </p:txBody>
      </p:sp>
      <p:graphicFrame>
        <p:nvGraphicFramePr>
          <p:cNvPr id="6" name="Object 4">
            <a:extLst>
              <a:ext uri="{FF2B5EF4-FFF2-40B4-BE49-F238E27FC236}">
                <a16:creationId xmlns:a16="http://schemas.microsoft.com/office/drawing/2014/main" id="{26E26A5A-94B2-4727-A6CB-0E66045C32CE}"/>
              </a:ext>
            </a:extLst>
          </p:cNvPr>
          <p:cNvGraphicFramePr>
            <a:graphicFrameLocks noChangeAspect="1"/>
          </p:cNvGraphicFramePr>
          <p:nvPr/>
        </p:nvGraphicFramePr>
        <p:xfrm>
          <a:off x="2758931" y="1713837"/>
          <a:ext cx="5676901" cy="470649"/>
        </p:xfrm>
        <a:graphic>
          <a:graphicData uri="http://schemas.openxmlformats.org/presentationml/2006/ole">
            <mc:AlternateContent xmlns:mc="http://schemas.openxmlformats.org/markup-compatibility/2006">
              <mc:Choice xmlns:v="urn:schemas-microsoft-com:vml" Requires="v">
                <p:oleObj spid="_x0000_s149530" name="Equation" r:id="rId3" imgW="2286000" imgH="203040" progId="Equation.3">
                  <p:embed/>
                </p:oleObj>
              </mc:Choice>
              <mc:Fallback>
                <p:oleObj name="Equation" r:id="rId3" imgW="2286000" imgH="203040" progId="Equation.3">
                  <p:embed/>
                  <p:pic>
                    <p:nvPicPr>
                      <p:cNvPr id="0" name=""/>
                      <p:cNvPicPr>
                        <a:picLocks noChangeAspect="1" noChangeArrowheads="1"/>
                      </p:cNvPicPr>
                      <p:nvPr/>
                    </p:nvPicPr>
                    <p:blipFill>
                      <a:blip r:embed="rId4"/>
                      <a:srcRect/>
                      <a:stretch>
                        <a:fillRect/>
                      </a:stretch>
                    </p:blipFill>
                    <p:spPr bwMode="auto">
                      <a:xfrm>
                        <a:off x="2758931" y="1713837"/>
                        <a:ext cx="5676901" cy="470649"/>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3352357449"/>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altLang="en-US"/>
              <a:t>The Convolution Theorem</a:t>
            </a:r>
          </a:p>
        </p:txBody>
      </p:sp>
      <p:sp>
        <p:nvSpPr>
          <p:cNvPr id="488451" name="Rectangle 3"/>
          <p:cNvSpPr>
            <a:spLocks noGrp="1" noChangeArrowheads="1"/>
          </p:cNvSpPr>
          <p:nvPr>
            <p:ph type="body" sz="half" idx="2"/>
          </p:nvPr>
        </p:nvSpPr>
        <p:spPr>
          <a:xfrm>
            <a:off x="533400" y="914400"/>
            <a:ext cx="7924800" cy="5257800"/>
          </a:xfrm>
        </p:spPr>
        <p:txBody>
          <a:bodyPr/>
          <a:lstStyle/>
          <a:p>
            <a:pPr>
              <a:lnSpc>
                <a:spcPct val="90000"/>
              </a:lnSpc>
            </a:pPr>
            <a:r>
              <a:rPr lang="en-US" altLang="en-US" dirty="0"/>
              <a:t>The Fourier transform of the convolution of two functions is the product of their Fourier transforms</a:t>
            </a:r>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endParaRPr lang="en-US" altLang="en-US" dirty="0"/>
          </a:p>
          <a:p>
            <a:pPr>
              <a:lnSpc>
                <a:spcPct val="90000"/>
              </a:lnSpc>
            </a:pPr>
            <a:r>
              <a:rPr lang="en-US" altLang="en-US" b="1" dirty="0"/>
              <a:t>Convolution</a:t>
            </a:r>
            <a:r>
              <a:rPr lang="en-US" altLang="en-US" dirty="0"/>
              <a:t> in spatial domain is equivalent to </a:t>
            </a:r>
            <a:r>
              <a:rPr lang="en-US" altLang="en-US" b="1" dirty="0"/>
              <a:t>multiplication</a:t>
            </a:r>
            <a:r>
              <a:rPr lang="en-US" altLang="en-US" dirty="0"/>
              <a:t> in frequency domain!</a:t>
            </a:r>
          </a:p>
          <a:p>
            <a:pPr>
              <a:lnSpc>
                <a:spcPct val="90000"/>
              </a:lnSpc>
            </a:pPr>
            <a:endParaRPr lang="en-US" altLang="en-US" dirty="0"/>
          </a:p>
        </p:txBody>
      </p:sp>
      <p:graphicFrame>
        <p:nvGraphicFramePr>
          <p:cNvPr id="67588" name="Object 4"/>
          <p:cNvGraphicFramePr>
            <a:graphicFrameLocks noChangeAspect="1"/>
          </p:cNvGraphicFramePr>
          <p:nvPr/>
        </p:nvGraphicFramePr>
        <p:xfrm>
          <a:off x="2397125" y="2051050"/>
          <a:ext cx="4003675" cy="615950"/>
        </p:xfrm>
        <a:graphic>
          <a:graphicData uri="http://schemas.openxmlformats.org/presentationml/2006/ole">
            <mc:AlternateContent xmlns:mc="http://schemas.openxmlformats.org/markup-compatibility/2006">
              <mc:Choice xmlns:v="urn:schemas-microsoft-com:vml" Requires="v">
                <p:oleObj spid="_x0000_s150576" name="Equation" r:id="rId3" imgW="1231366" imgH="203112" progId="Equation.3">
                  <p:embed/>
                </p:oleObj>
              </mc:Choice>
              <mc:Fallback>
                <p:oleObj name="Equation" r:id="rId3" imgW="1231366" imgH="203112"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97125" y="2051050"/>
                        <a:ext cx="4003675" cy="61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2" name="Object 1"/>
          <p:cNvGraphicFramePr>
            <a:graphicFrameLocks noChangeAspect="1"/>
          </p:cNvGraphicFramePr>
          <p:nvPr/>
        </p:nvGraphicFramePr>
        <p:xfrm>
          <a:off x="2336800" y="4724400"/>
          <a:ext cx="4470400" cy="720725"/>
        </p:xfrm>
        <a:graphic>
          <a:graphicData uri="http://schemas.openxmlformats.org/presentationml/2006/ole">
            <mc:AlternateContent xmlns:mc="http://schemas.openxmlformats.org/markup-compatibility/2006">
              <mc:Choice xmlns:v="urn:schemas-microsoft-com:vml" Requires="v">
                <p:oleObj spid="_x0000_s150577" name="Equation" r:id="rId5" imgW="1320800" imgH="228600" progId="Equation.3">
                  <p:embed/>
                </p:oleObj>
              </mc:Choice>
              <mc:Fallback>
                <p:oleObj name="Equation" r:id="rId5" imgW="1320800" imgH="22860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36800" y="4724400"/>
                        <a:ext cx="4470400" cy="72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6" name="TextBox 5"/>
          <p:cNvSpPr txBox="1"/>
          <p:nvPr/>
        </p:nvSpPr>
        <p:spPr>
          <a:xfrm>
            <a:off x="8553450" y="6507881"/>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80275989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88451">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8451"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p:nvPr>
        </p:nvSpPr>
        <p:spPr/>
        <p:txBody>
          <a:bodyPr/>
          <a:lstStyle/>
          <a:p>
            <a:r>
              <a:rPr lang="en-US" altLang="en-US"/>
              <a:t>Filtering in spatial domain</a:t>
            </a:r>
          </a:p>
        </p:txBody>
      </p:sp>
      <p:pic>
        <p:nvPicPr>
          <p:cNvPr id="6963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61539" t="12923" r="12308" b="45232"/>
          <a:stretch>
            <a:fillRect/>
          </a:stretch>
        </p:blipFill>
        <p:spPr bwMode="auto">
          <a:xfrm>
            <a:off x="3962400" y="37338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9636" name="Group 5"/>
          <p:cNvGrpSpPr>
            <a:grpSpLocks noChangeAspect="1"/>
          </p:cNvGrpSpPr>
          <p:nvPr/>
        </p:nvGrpSpPr>
        <p:grpSpPr bwMode="auto">
          <a:xfrm>
            <a:off x="7162800" y="685800"/>
            <a:ext cx="1390650" cy="1371600"/>
            <a:chOff x="144" y="144"/>
            <a:chExt cx="1152" cy="1136"/>
          </a:xfrm>
        </p:grpSpPr>
        <p:sp>
          <p:nvSpPr>
            <p:cNvPr id="69641" name="Rectangle 6"/>
            <p:cNvSpPr>
              <a:spLocks noChangeArrowheads="1"/>
            </p:cNvSpPr>
            <p:nvPr/>
          </p:nvSpPr>
          <p:spPr bwMode="auto">
            <a:xfrm>
              <a:off x="912"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-1</a:t>
              </a:r>
            </a:p>
          </p:txBody>
        </p:sp>
        <p:sp>
          <p:nvSpPr>
            <p:cNvPr id="69642" name="Rectangle 7"/>
            <p:cNvSpPr>
              <a:spLocks noChangeArrowheads="1"/>
            </p:cNvSpPr>
            <p:nvPr/>
          </p:nvSpPr>
          <p:spPr bwMode="auto">
            <a:xfrm>
              <a:off x="528"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0</a:t>
              </a:r>
            </a:p>
          </p:txBody>
        </p:sp>
        <p:sp>
          <p:nvSpPr>
            <p:cNvPr id="69643" name="Rectangle 8"/>
            <p:cNvSpPr>
              <a:spLocks noChangeArrowheads="1"/>
            </p:cNvSpPr>
            <p:nvPr/>
          </p:nvSpPr>
          <p:spPr bwMode="auto">
            <a:xfrm>
              <a:off x="144" y="901"/>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1</a:t>
              </a:r>
            </a:p>
          </p:txBody>
        </p:sp>
        <p:sp>
          <p:nvSpPr>
            <p:cNvPr id="69644" name="Rectangle 9"/>
            <p:cNvSpPr>
              <a:spLocks noChangeArrowheads="1"/>
            </p:cNvSpPr>
            <p:nvPr/>
          </p:nvSpPr>
          <p:spPr bwMode="auto">
            <a:xfrm>
              <a:off x="912"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-2</a:t>
              </a:r>
            </a:p>
          </p:txBody>
        </p:sp>
        <p:sp>
          <p:nvSpPr>
            <p:cNvPr id="69645" name="Rectangle 10"/>
            <p:cNvSpPr>
              <a:spLocks noChangeArrowheads="1"/>
            </p:cNvSpPr>
            <p:nvPr/>
          </p:nvSpPr>
          <p:spPr bwMode="auto">
            <a:xfrm>
              <a:off x="528"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0</a:t>
              </a:r>
            </a:p>
          </p:txBody>
        </p:sp>
        <p:sp>
          <p:nvSpPr>
            <p:cNvPr id="69646" name="Rectangle 11"/>
            <p:cNvSpPr>
              <a:spLocks noChangeArrowheads="1"/>
            </p:cNvSpPr>
            <p:nvPr/>
          </p:nvSpPr>
          <p:spPr bwMode="auto">
            <a:xfrm>
              <a:off x="144" y="523"/>
              <a:ext cx="384" cy="378"/>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2</a:t>
              </a:r>
            </a:p>
          </p:txBody>
        </p:sp>
        <p:sp>
          <p:nvSpPr>
            <p:cNvPr id="69647" name="Rectangle 12"/>
            <p:cNvSpPr>
              <a:spLocks noChangeArrowheads="1"/>
            </p:cNvSpPr>
            <p:nvPr/>
          </p:nvSpPr>
          <p:spPr bwMode="auto">
            <a:xfrm>
              <a:off x="912"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-1</a:t>
              </a:r>
            </a:p>
          </p:txBody>
        </p:sp>
        <p:sp>
          <p:nvSpPr>
            <p:cNvPr id="69648" name="Rectangle 13"/>
            <p:cNvSpPr>
              <a:spLocks noChangeArrowheads="1"/>
            </p:cNvSpPr>
            <p:nvPr/>
          </p:nvSpPr>
          <p:spPr bwMode="auto">
            <a:xfrm>
              <a:off x="528"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0</a:t>
              </a:r>
            </a:p>
          </p:txBody>
        </p:sp>
        <p:sp>
          <p:nvSpPr>
            <p:cNvPr id="69649" name="Rectangle 14"/>
            <p:cNvSpPr>
              <a:spLocks noChangeArrowheads="1"/>
            </p:cNvSpPr>
            <p:nvPr/>
          </p:nvSpPr>
          <p:spPr bwMode="auto">
            <a:xfrm>
              <a:off x="144" y="144"/>
              <a:ext cx="384" cy="379"/>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nchor="ctr" anchorCtr="1"/>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buFontTx/>
                <a:buNone/>
              </a:pPr>
              <a:r>
                <a:rPr lang="en-US" altLang="en-US" sz="2000">
                  <a:latin typeface="Arial" panose="020B0604020202020204" pitchFamily="34" charset="0"/>
                </a:rPr>
                <a:t>1</a:t>
              </a:r>
            </a:p>
          </p:txBody>
        </p:sp>
        <p:sp>
          <p:nvSpPr>
            <p:cNvPr id="69650" name="Line 15"/>
            <p:cNvSpPr>
              <a:spLocks noChangeShapeType="1"/>
            </p:cNvSpPr>
            <p:nvPr/>
          </p:nvSpPr>
          <p:spPr bwMode="auto">
            <a:xfrm>
              <a:off x="144" y="144"/>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1" name="Line 16"/>
            <p:cNvSpPr>
              <a:spLocks noChangeShapeType="1"/>
            </p:cNvSpPr>
            <p:nvPr/>
          </p:nvSpPr>
          <p:spPr bwMode="auto">
            <a:xfrm>
              <a:off x="144" y="523"/>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2" name="Line 17"/>
            <p:cNvSpPr>
              <a:spLocks noChangeShapeType="1"/>
            </p:cNvSpPr>
            <p:nvPr/>
          </p:nvSpPr>
          <p:spPr bwMode="auto">
            <a:xfrm>
              <a:off x="144" y="901"/>
              <a:ext cx="1152"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3" name="Line 18"/>
            <p:cNvSpPr>
              <a:spLocks noChangeShapeType="1"/>
            </p:cNvSpPr>
            <p:nvPr/>
          </p:nvSpPr>
          <p:spPr bwMode="auto">
            <a:xfrm>
              <a:off x="144" y="1280"/>
              <a:ext cx="1152"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4" name="Line 19"/>
            <p:cNvSpPr>
              <a:spLocks noChangeShapeType="1"/>
            </p:cNvSpPr>
            <p:nvPr/>
          </p:nvSpPr>
          <p:spPr bwMode="auto">
            <a:xfrm>
              <a:off x="144"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5" name="Line 20"/>
            <p:cNvSpPr>
              <a:spLocks noChangeShapeType="1"/>
            </p:cNvSpPr>
            <p:nvPr/>
          </p:nvSpPr>
          <p:spPr bwMode="auto">
            <a:xfrm>
              <a:off x="528"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6" name="Line 21"/>
            <p:cNvSpPr>
              <a:spLocks noChangeShapeType="1"/>
            </p:cNvSpPr>
            <p:nvPr/>
          </p:nvSpPr>
          <p:spPr bwMode="auto">
            <a:xfrm>
              <a:off x="912" y="144"/>
              <a:ext cx="0" cy="1136"/>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sp>
          <p:nvSpPr>
            <p:cNvPr id="69657" name="Line 22"/>
            <p:cNvSpPr>
              <a:spLocks noChangeShapeType="1"/>
            </p:cNvSpPr>
            <p:nvPr/>
          </p:nvSpPr>
          <p:spPr bwMode="auto">
            <a:xfrm>
              <a:off x="1296" y="144"/>
              <a:ext cx="0" cy="1136"/>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lIns="0" tIns="0" rIns="0" bIns="0" anchor="ctr" anchorCtr="1"/>
            <a:lstStyle/>
            <a:p>
              <a:endParaRPr lang="en-US"/>
            </a:p>
          </p:txBody>
        </p:sp>
      </p:grpSp>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l="24074" t="59259" r="44444" b="5185"/>
          <a:stretch>
            <a:fillRect/>
          </a:stretch>
        </p:blipFill>
        <p:spPr bwMode="auto">
          <a:xfrm>
            <a:off x="5473700" y="2743200"/>
            <a:ext cx="3670300"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63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3948" t="14815" r="45556" b="48246"/>
          <a:stretch/>
        </p:blipFill>
        <p:spPr bwMode="auto">
          <a:xfrm>
            <a:off x="0" y="2667000"/>
            <a:ext cx="3422826" cy="2590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TextBox 29"/>
          <p:cNvSpPr txBox="1"/>
          <p:nvPr/>
        </p:nvSpPr>
        <p:spPr>
          <a:xfrm>
            <a:off x="3352800" y="3581400"/>
            <a:ext cx="623888" cy="1446213"/>
          </a:xfrm>
          <a:prstGeom prst="rect">
            <a:avLst/>
          </a:prstGeom>
          <a:noFill/>
        </p:spPr>
        <p:txBody>
          <a:bodyPr wrap="none">
            <a:spAutoFit/>
          </a:bodyPr>
          <a:lstStyle/>
          <a:p>
            <a:pPr eaLnBrk="1" hangingPunct="1">
              <a:defRPr/>
            </a:pPr>
            <a:r>
              <a:rPr lang="en-US" sz="8800" dirty="0">
                <a:solidFill>
                  <a:schemeClr val="accent1">
                    <a:lumMod val="75000"/>
                  </a:schemeClr>
                </a:solidFill>
                <a:latin typeface="Arial" charset="0"/>
                <a:cs typeface="+mn-cs"/>
              </a:rPr>
              <a:t>*</a:t>
            </a:r>
          </a:p>
        </p:txBody>
      </p:sp>
      <p:sp>
        <p:nvSpPr>
          <p:cNvPr id="31" name="TextBox 30"/>
          <p:cNvSpPr txBox="1"/>
          <p:nvPr/>
        </p:nvSpPr>
        <p:spPr>
          <a:xfrm>
            <a:off x="4800600" y="3632200"/>
            <a:ext cx="633413" cy="1016000"/>
          </a:xfrm>
          <a:prstGeom prst="rect">
            <a:avLst/>
          </a:prstGeom>
          <a:noFill/>
        </p:spPr>
        <p:txBody>
          <a:bodyPr wrap="none">
            <a:spAutoFit/>
          </a:bodyPr>
          <a:lstStyle/>
          <a:p>
            <a:pPr eaLnBrk="1" hangingPunct="1">
              <a:defRPr/>
            </a:pPr>
            <a:r>
              <a:rPr lang="en-US" sz="6000" dirty="0">
                <a:solidFill>
                  <a:schemeClr val="accent1">
                    <a:lumMod val="75000"/>
                  </a:schemeClr>
                </a:solidFill>
                <a:latin typeface="Arial" charset="0"/>
                <a:cs typeface="+mn-cs"/>
              </a:rPr>
              <a:t>=</a:t>
            </a:r>
          </a:p>
        </p:txBody>
      </p:sp>
      <p:sp>
        <p:nvSpPr>
          <p:cNvPr id="26" name="TextBox 25"/>
          <p:cNvSpPr txBox="1"/>
          <p:nvPr/>
        </p:nvSpPr>
        <p:spPr>
          <a:xfrm>
            <a:off x="8553450" y="6507881"/>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28430617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1"/>
          <p:cNvSpPr>
            <a:spLocks noGrp="1"/>
          </p:cNvSpPr>
          <p:nvPr>
            <p:ph type="title"/>
          </p:nvPr>
        </p:nvSpPr>
        <p:spPr/>
        <p:txBody>
          <a:bodyPr/>
          <a:lstStyle/>
          <a:p>
            <a:r>
              <a:rPr lang="en-US" altLang="en-US"/>
              <a:t>Filtering in frequency domain</a:t>
            </a:r>
          </a:p>
        </p:txBody>
      </p:sp>
      <p:pic>
        <p:nvPicPr>
          <p:cNvPr id="7065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l="12308" t="45232" r="61539" b="12923"/>
          <a:stretch>
            <a:fillRect/>
          </a:stretch>
        </p:blipFill>
        <p:spPr bwMode="auto">
          <a:xfrm>
            <a:off x="7543800" y="533400"/>
            <a:ext cx="7620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0" name="Picture 2"/>
          <p:cNvPicPr>
            <a:picLocks noChangeAspect="1" noChangeArrowheads="1"/>
          </p:cNvPicPr>
          <p:nvPr/>
        </p:nvPicPr>
        <p:blipFill>
          <a:blip r:embed="rId3">
            <a:extLst>
              <a:ext uri="{28A0092B-C50C-407E-A947-70E740481C1C}">
                <a14:useLocalDpi xmlns:a14="http://schemas.microsoft.com/office/drawing/2010/main" val="0"/>
              </a:ext>
            </a:extLst>
          </a:blip>
          <a:srcRect l="50603" t="52437" r="24097" b="18646"/>
          <a:stretch>
            <a:fillRect/>
          </a:stretch>
        </p:blipFill>
        <p:spPr bwMode="auto">
          <a:xfrm>
            <a:off x="6477000" y="2514600"/>
            <a:ext cx="2286000" cy="163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3"/>
          <p:cNvPicPr>
            <a:picLocks noChangeAspect="1" noChangeArrowheads="1"/>
          </p:cNvPicPr>
          <p:nvPr/>
        </p:nvPicPr>
        <p:blipFill>
          <a:blip r:embed="rId4">
            <a:extLst>
              <a:ext uri="{28A0092B-C50C-407E-A947-70E740481C1C}">
                <a14:useLocalDpi xmlns:a14="http://schemas.microsoft.com/office/drawing/2010/main" val="0"/>
              </a:ext>
            </a:extLst>
          </a:blip>
          <a:srcRect l="24074" t="59259" r="44444" b="5185"/>
          <a:stretch>
            <a:fillRect/>
          </a:stretch>
        </p:blipFill>
        <p:spPr bwMode="auto">
          <a:xfrm>
            <a:off x="0" y="4867275"/>
            <a:ext cx="2819400" cy="199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62222" r="14815" b="8148"/>
          <a:stretch>
            <a:fillRect/>
          </a:stretch>
        </p:blipFill>
        <p:spPr bwMode="auto">
          <a:xfrm>
            <a:off x="4724400" y="4789488"/>
            <a:ext cx="2895600" cy="206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3" name="Picture 3"/>
          <p:cNvPicPr>
            <a:picLocks noChangeAspect="1" noChangeArrowheads="1"/>
          </p:cNvPicPr>
          <p:nvPr/>
        </p:nvPicPr>
        <p:blipFill>
          <a:blip r:embed="rId4">
            <a:extLst>
              <a:ext uri="{28A0092B-C50C-407E-A947-70E740481C1C}">
                <a14:useLocalDpi xmlns:a14="http://schemas.microsoft.com/office/drawing/2010/main" val="0"/>
              </a:ext>
            </a:extLst>
          </a:blip>
          <a:srcRect l="59259" t="14815" r="9259" b="46667"/>
          <a:stretch>
            <a:fillRect/>
          </a:stretch>
        </p:blipFill>
        <p:spPr bwMode="auto">
          <a:xfrm>
            <a:off x="3505200" y="2362200"/>
            <a:ext cx="2438400" cy="1865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4" name="Picture 3"/>
          <p:cNvPicPr>
            <a:picLocks noChangeAspect="1" noChangeArrowheads="1"/>
          </p:cNvPicPr>
          <p:nvPr/>
        </p:nvPicPr>
        <p:blipFill>
          <a:blip r:embed="rId4">
            <a:extLst>
              <a:ext uri="{28A0092B-C50C-407E-A947-70E740481C1C}">
                <a14:useLocalDpi xmlns:a14="http://schemas.microsoft.com/office/drawing/2010/main" val="0"/>
              </a:ext>
            </a:extLst>
          </a:blip>
          <a:srcRect l="22221" t="14815" r="44444" b="46667"/>
          <a:stretch>
            <a:fillRect/>
          </a:stretch>
        </p:blipFill>
        <p:spPr bwMode="auto">
          <a:xfrm>
            <a:off x="0" y="2286000"/>
            <a:ext cx="2819400" cy="2036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ight Arrow 28"/>
          <p:cNvSpPr/>
          <p:nvPr/>
        </p:nvSpPr>
        <p:spPr>
          <a:xfrm rot="5400000">
            <a:off x="7429500" y="1790700"/>
            <a:ext cx="10668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1" name="Right Arrow 30"/>
          <p:cNvSpPr/>
          <p:nvPr/>
        </p:nvSpPr>
        <p:spPr>
          <a:xfrm>
            <a:off x="2895600" y="3200400"/>
            <a:ext cx="533400" cy="304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3" name="Multiply 32"/>
          <p:cNvSpPr/>
          <p:nvPr/>
        </p:nvSpPr>
        <p:spPr>
          <a:xfrm>
            <a:off x="6019800" y="3048000"/>
            <a:ext cx="381000" cy="533400"/>
          </a:xfrm>
          <a:prstGeom prst="mathMultiply">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34" name="Right Arrow 33"/>
          <p:cNvSpPr/>
          <p:nvPr/>
        </p:nvSpPr>
        <p:spPr>
          <a:xfrm rot="10800000">
            <a:off x="3276600" y="5791200"/>
            <a:ext cx="914400" cy="228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70669" name="TextBox 34"/>
          <p:cNvSpPr txBox="1">
            <a:spLocks noChangeArrowheads="1"/>
          </p:cNvSpPr>
          <p:nvPr/>
        </p:nvSpPr>
        <p:spPr bwMode="auto">
          <a:xfrm>
            <a:off x="2895600" y="27432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FFT</a:t>
            </a:r>
          </a:p>
        </p:txBody>
      </p:sp>
      <p:sp>
        <p:nvSpPr>
          <p:cNvPr id="70670" name="TextBox 35"/>
          <p:cNvSpPr txBox="1">
            <a:spLocks noChangeArrowheads="1"/>
          </p:cNvSpPr>
          <p:nvPr/>
        </p:nvSpPr>
        <p:spPr bwMode="auto">
          <a:xfrm>
            <a:off x="7315200" y="1752600"/>
            <a:ext cx="6080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FFT</a:t>
            </a:r>
          </a:p>
        </p:txBody>
      </p:sp>
      <p:sp>
        <p:nvSpPr>
          <p:cNvPr id="70671" name="TextBox 37"/>
          <p:cNvSpPr txBox="1">
            <a:spLocks noChangeArrowheads="1"/>
          </p:cNvSpPr>
          <p:nvPr/>
        </p:nvSpPr>
        <p:spPr bwMode="auto">
          <a:xfrm>
            <a:off x="3048000" y="53340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Inverse FFT</a:t>
            </a:r>
          </a:p>
        </p:txBody>
      </p:sp>
      <p:sp>
        <p:nvSpPr>
          <p:cNvPr id="39" name="TextBox 38"/>
          <p:cNvSpPr txBox="1"/>
          <p:nvPr/>
        </p:nvSpPr>
        <p:spPr>
          <a:xfrm rot="5400000">
            <a:off x="5906293" y="3923507"/>
            <a:ext cx="633413" cy="1016000"/>
          </a:xfrm>
          <a:prstGeom prst="rect">
            <a:avLst/>
          </a:prstGeom>
          <a:noFill/>
        </p:spPr>
        <p:txBody>
          <a:bodyPr wrap="none">
            <a:spAutoFit/>
          </a:bodyPr>
          <a:lstStyle/>
          <a:p>
            <a:pPr eaLnBrk="1" hangingPunct="1">
              <a:defRPr/>
            </a:pPr>
            <a:r>
              <a:rPr lang="en-US" sz="6000" dirty="0">
                <a:solidFill>
                  <a:schemeClr val="accent1">
                    <a:lumMod val="75000"/>
                  </a:schemeClr>
                </a:solidFill>
                <a:latin typeface="Arial" charset="0"/>
                <a:cs typeface="+mn-cs"/>
              </a:rPr>
              <a:t>=</a:t>
            </a:r>
          </a:p>
        </p:txBody>
      </p:sp>
      <p:sp>
        <p:nvSpPr>
          <p:cNvPr id="17" name="TextBox 16"/>
          <p:cNvSpPr txBox="1"/>
          <p:nvPr/>
        </p:nvSpPr>
        <p:spPr>
          <a:xfrm>
            <a:off x="7942263" y="6550025"/>
            <a:ext cx="1201737" cy="307975"/>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Slide: </a:t>
            </a:r>
            <a:r>
              <a:rPr lang="en-US" sz="1400" dirty="0" err="1">
                <a:solidFill>
                  <a:schemeClr val="bg1">
                    <a:lumMod val="50000"/>
                  </a:schemeClr>
                </a:solidFill>
                <a:latin typeface="Arial" charset="0"/>
                <a:cs typeface="+mn-cs"/>
              </a:rPr>
              <a:t>Hoiem</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9133529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p:cNvSpPr>
            <a:spLocks noGrp="1" noChangeArrowheads="1"/>
          </p:cNvSpPr>
          <p:nvPr>
            <p:ph type="title"/>
          </p:nvPr>
        </p:nvSpPr>
        <p:spPr>
          <a:xfrm>
            <a:off x="457200" y="152400"/>
            <a:ext cx="8229600" cy="914400"/>
          </a:xfrm>
        </p:spPr>
        <p:txBody>
          <a:bodyPr>
            <a:normAutofit/>
          </a:bodyPr>
          <a:lstStyle/>
          <a:p>
            <a:pPr>
              <a:defRPr/>
            </a:pPr>
            <a:r>
              <a:rPr lang="en-US" altLang="en-US" dirty="0"/>
              <a:t>Now we can edit frequencies!</a:t>
            </a:r>
          </a:p>
        </p:txBody>
      </p:sp>
      <p:pic>
        <p:nvPicPr>
          <p:cNvPr id="6451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85" y="1371600"/>
            <a:ext cx="9256069" cy="50291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1456663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p:txBody>
          <a:bodyPr/>
          <a:lstStyle/>
          <a:p>
            <a:r>
              <a:rPr lang="en-US" altLang="en-US" dirty="0"/>
              <a:t>Low and High Pass filtering</a:t>
            </a:r>
          </a:p>
        </p:txBody>
      </p:sp>
      <p:pic>
        <p:nvPicPr>
          <p:cNvPr id="65539"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l="798" t="2271" r="948" b="2570"/>
          <a:stretch/>
        </p:blipFill>
        <p:spPr bwMode="auto">
          <a:xfrm>
            <a:off x="327724" y="762000"/>
            <a:ext cx="8488551" cy="29910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540"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1210" t="2509" r="1760" b="4253"/>
          <a:stretch/>
        </p:blipFill>
        <p:spPr bwMode="auto">
          <a:xfrm>
            <a:off x="266216" y="3753091"/>
            <a:ext cx="8611565" cy="3030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157500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Removing frequency bands</a:t>
            </a:r>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674019" y="914400"/>
            <a:ext cx="5795962" cy="5810729"/>
          </a:xfrm>
          <a:prstGeom prst="rect">
            <a:avLst/>
          </a:prstGeom>
        </p:spPr>
      </p:pic>
      <p:sp>
        <p:nvSpPr>
          <p:cNvPr id="5" name="TextBox 4"/>
          <p:cNvSpPr txBox="1"/>
          <p:nvPr/>
        </p:nvSpPr>
        <p:spPr>
          <a:xfrm>
            <a:off x="8431946" y="6550223"/>
            <a:ext cx="712054"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Brayer</a:t>
            </a:r>
          </a:p>
        </p:txBody>
      </p:sp>
    </p:spTree>
    <p:extLst>
      <p:ext uri="{BB962C8B-B14F-4D97-AF65-F5344CB8AC3E}">
        <p14:creationId xmlns:p14="http://schemas.microsoft.com/office/powerpoint/2010/main" val="4248671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dirty="0"/>
              <a:t>Better sensors</a:t>
            </a:r>
          </a:p>
        </p:txBody>
      </p:sp>
      <p:sp>
        <p:nvSpPr>
          <p:cNvPr id="3" name="Content Placeholder 2"/>
          <p:cNvSpPr>
            <a:spLocks noGrp="1"/>
          </p:cNvSpPr>
          <p:nvPr>
            <p:ph idx="1"/>
          </p:nvPr>
        </p:nvSpPr>
        <p:spPr/>
        <p:txBody>
          <a:bodyPr/>
          <a:lstStyle/>
          <a:p>
            <a:pPr marL="457200" indent="-457200" eaLnBrk="1" hangingPunct="1">
              <a:buFontTx/>
              <a:buNone/>
              <a:defRPr/>
            </a:pPr>
            <a:endParaRPr lang="en-US" dirty="0"/>
          </a:p>
          <a:p>
            <a:pPr marL="457200" indent="-457200" eaLnBrk="1" hangingPunct="1">
              <a:buFontTx/>
              <a:buNone/>
              <a:defRPr/>
            </a:pPr>
            <a:r>
              <a:rPr lang="en-US" dirty="0"/>
              <a:t>Solutions:</a:t>
            </a:r>
          </a:p>
          <a:p>
            <a:pPr marL="457200" indent="-457200" eaLnBrk="1" hangingPunct="1">
              <a:buFont typeface="Arial" charset="0"/>
              <a:buChar char="•"/>
              <a:defRPr/>
            </a:pPr>
            <a:r>
              <a:rPr lang="en-US" dirty="0"/>
              <a:t>Sample more often</a:t>
            </a:r>
          </a:p>
          <a:p>
            <a:pPr marL="0" indent="0" eaLnBrk="1" hangingPunct="1">
              <a:buNone/>
              <a:defRPr/>
            </a:pPr>
            <a:endParaRPr lang="en-US" dirty="0"/>
          </a:p>
        </p:txBody>
      </p:sp>
    </p:spTree>
    <p:extLst>
      <p:ext uri="{BB962C8B-B14F-4D97-AF65-F5344CB8AC3E}">
        <p14:creationId xmlns:p14="http://schemas.microsoft.com/office/powerpoint/2010/main" val="387060129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High pass filtering + orientation</a:t>
            </a:r>
          </a:p>
        </p:txBody>
      </p:sp>
      <p:pic>
        <p:nvPicPr>
          <p:cNvPr id="4" name="Picture 3"/>
          <p:cNvPicPr>
            <a:picLocks noChangeAspect="1"/>
          </p:cNvPicPr>
          <p:nvPr/>
        </p:nvPicPr>
        <p:blipFill>
          <a:blip r:embed="rId2"/>
          <a:stretch>
            <a:fillRect/>
          </a:stretch>
        </p:blipFill>
        <p:spPr>
          <a:xfrm>
            <a:off x="1319212" y="914400"/>
            <a:ext cx="6505575" cy="5789138"/>
          </a:xfrm>
          <a:prstGeom prst="rect">
            <a:avLst/>
          </a:prstGeom>
        </p:spPr>
      </p:pic>
    </p:spTree>
    <p:extLst>
      <p:ext uri="{BB962C8B-B14F-4D97-AF65-F5344CB8AC3E}">
        <p14:creationId xmlns:p14="http://schemas.microsoft.com/office/powerpoint/2010/main" val="531624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1"/>
            <a:ext cx="8305800" cy="1219200"/>
          </a:xfrm>
        </p:spPr>
        <p:txBody>
          <a:bodyPr/>
          <a:lstStyle/>
          <a:p>
            <a:pPr marL="0">
              <a:buFont typeface="Arial" charset="0"/>
              <a:buNone/>
              <a:defRPr/>
            </a:pPr>
            <a:r>
              <a:rPr lang="en-US" b="1" dirty="0">
                <a:solidFill>
                  <a:schemeClr val="tx2">
                    <a:lumMod val="75000"/>
                  </a:schemeClr>
                </a:solidFill>
              </a:rPr>
              <a:t>Why does the Gaussian filter give a nice smooth image, but the square filter give edgy artifacts?</a:t>
            </a:r>
          </a:p>
        </p:txBody>
      </p:sp>
      <p:pic>
        <p:nvPicPr>
          <p:cNvPr id="30723"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4"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8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5"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362200"/>
            <a:ext cx="4495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726"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7400" y="1981200"/>
            <a:ext cx="317500" cy="31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7" name="TextBox 7"/>
          <p:cNvSpPr txBox="1">
            <a:spLocks noChangeArrowheads="1"/>
          </p:cNvSpPr>
          <p:nvPr/>
        </p:nvSpPr>
        <p:spPr bwMode="auto">
          <a:xfrm>
            <a:off x="0" y="19812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Gaussian</a:t>
            </a:r>
          </a:p>
        </p:txBody>
      </p:sp>
      <p:sp>
        <p:nvSpPr>
          <p:cNvPr id="30728" name="TextBox 8"/>
          <p:cNvSpPr txBox="1">
            <a:spLocks noChangeArrowheads="1"/>
          </p:cNvSpPr>
          <p:nvPr/>
        </p:nvSpPr>
        <p:spPr bwMode="auto">
          <a:xfrm>
            <a:off x="4648200" y="1981200"/>
            <a:ext cx="10826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Box filter</a:t>
            </a:r>
          </a:p>
        </p:txBody>
      </p:sp>
      <p:sp>
        <p:nvSpPr>
          <p:cNvPr id="9" name="TextBox 8"/>
          <p:cNvSpPr txBox="1"/>
          <p:nvPr/>
        </p:nvSpPr>
        <p:spPr>
          <a:xfrm>
            <a:off x="8550568" y="4423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332400180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Why do we have those lines in the image?</a:t>
            </a:r>
          </a:p>
        </p:txBody>
      </p:sp>
      <p:sp>
        <p:nvSpPr>
          <p:cNvPr id="3" name="Content Placeholder 2"/>
          <p:cNvSpPr>
            <a:spLocks noGrp="1"/>
          </p:cNvSpPr>
          <p:nvPr>
            <p:ph idx="1"/>
          </p:nvPr>
        </p:nvSpPr>
        <p:spPr/>
        <p:txBody>
          <a:bodyPr/>
          <a:lstStyle/>
          <a:p>
            <a:r>
              <a:rPr lang="en-US" dirty="0"/>
              <a:t>Sharp edges in the image need _all_ frequencies to represent them.</a:t>
            </a:r>
          </a:p>
        </p:txBody>
      </p:sp>
      <p:sp>
        <p:nvSpPr>
          <p:cNvPr id="4" name="Text Box 5"/>
          <p:cNvSpPr txBox="1">
            <a:spLocks noChangeArrowheads="1"/>
          </p:cNvSpPr>
          <p:nvPr/>
        </p:nvSpPr>
        <p:spPr bwMode="auto">
          <a:xfrm>
            <a:off x="4219575" y="3444875"/>
            <a:ext cx="68580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a:solidFill>
                  <a:schemeClr val="accent2"/>
                </a:solidFill>
                <a:latin typeface="Comic Sans MS" panose="030F0702030302020204" pitchFamily="66" charset="0"/>
                <a:cs typeface="Times New Roman" panose="02020603050405020304" pitchFamily="18" charset="0"/>
              </a:rPr>
              <a:t>= </a:t>
            </a:r>
            <a:endParaRPr lang="en-US" altLang="en-US" sz="1800">
              <a:solidFill>
                <a:srgbClr val="FF3300"/>
              </a:solidFill>
              <a:latin typeface="Comic Sans MS" panose="030F0702030302020204" pitchFamily="66" charset="0"/>
              <a:cs typeface="Times New Roman" panose="02020603050405020304" pitchFamily="18" charset="0"/>
            </a:endParaRPr>
          </a:p>
        </p:txBody>
      </p:sp>
      <p:pic>
        <p:nvPicPr>
          <p:cNvPr id="5" name="Picture 6" descr="a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8025" y="4394200"/>
            <a:ext cx="2990850" cy="200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6" name="Object 8"/>
          <p:cNvGraphicFramePr>
            <a:graphicFrameLocks noChangeAspect="1"/>
          </p:cNvGraphicFramePr>
          <p:nvPr/>
        </p:nvGraphicFramePr>
        <p:xfrm>
          <a:off x="4724400" y="3200400"/>
          <a:ext cx="2352675" cy="989013"/>
        </p:xfrm>
        <a:graphic>
          <a:graphicData uri="http://schemas.openxmlformats.org/presentationml/2006/ole">
            <mc:AlternateContent xmlns:mc="http://schemas.openxmlformats.org/markup-compatibility/2006">
              <mc:Choice xmlns:v="urn:schemas-microsoft-com:vml" Requires="v">
                <p:oleObj spid="_x0000_s151577" name="Equation" r:id="rId4" imgW="1028254" imgH="431613" progId="">
                  <p:embed/>
                </p:oleObj>
              </mc:Choice>
              <mc:Fallback>
                <p:oleObj name="Equation" r:id="rId4" imgW="1028254" imgH="431613"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24400" y="3200400"/>
                        <a:ext cx="2352675" cy="989013"/>
                      </a:xfrm>
                      <a:prstGeom prst="rect">
                        <a:avLst/>
                      </a:prstGeom>
                      <a:noFill/>
                      <a:ln w="9525">
                        <a:solidFill>
                          <a:srgbClr val="FF0000"/>
                        </a:solidFill>
                        <a:miter lim="800000"/>
                        <a:headEnd/>
                        <a:tailEnd/>
                      </a:ln>
                      <a:extLst>
                        <a:ext uri="{909E8E84-426E-40DD-AFC4-6F175D3DCCD1}">
                          <a14:hiddenFill xmlns:a14="http://schemas.microsoft.com/office/drawing/2010/main">
                            <a:solidFill>
                              <a:srgbClr val="FFFFFF"/>
                            </a:solidFill>
                          </a14:hiddenFill>
                        </a:ext>
                      </a:extLst>
                    </p:spPr>
                  </p:pic>
                </p:oleObj>
              </mc:Fallback>
            </mc:AlternateContent>
          </a:graphicData>
        </a:graphic>
      </p:graphicFrame>
      <p:pic>
        <p:nvPicPr>
          <p:cNvPr id="7" name="Picture 2" descr="File:Waveforms.svg"/>
          <p:cNvPicPr>
            <a:picLocks noChangeAspect="1" noChangeArrowheads="1"/>
          </p:cNvPicPr>
          <p:nvPr/>
        </p:nvPicPr>
        <p:blipFill>
          <a:blip r:embed="rId6">
            <a:extLst>
              <a:ext uri="{28A0092B-C50C-407E-A947-70E740481C1C}">
                <a14:useLocalDpi xmlns:a14="http://schemas.microsoft.com/office/drawing/2010/main" val="0"/>
              </a:ext>
            </a:extLst>
          </a:blip>
          <a:srcRect l="5263" t="29333" r="46317" b="53333"/>
          <a:stretch>
            <a:fillRect/>
          </a:stretch>
        </p:blipFill>
        <p:spPr bwMode="auto">
          <a:xfrm>
            <a:off x="1552575" y="2844800"/>
            <a:ext cx="22860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rot="16200000">
            <a:off x="4022030" y="5236467"/>
            <a:ext cx="1096964" cy="307777"/>
          </a:xfrm>
          <a:prstGeom prst="rect">
            <a:avLst/>
          </a:prstGeom>
          <a:noFill/>
        </p:spPr>
        <p:txBody>
          <a:bodyPr wrap="square" rtlCol="0">
            <a:spAutoFit/>
          </a:bodyPr>
          <a:lstStyle/>
          <a:p>
            <a:r>
              <a:rPr lang="en-US" sz="1400" dirty="0"/>
              <a:t>coefficient</a:t>
            </a:r>
          </a:p>
        </p:txBody>
      </p:sp>
      <p:sp>
        <p:nvSpPr>
          <p:cNvPr id="9" name="TextBox 8"/>
          <p:cNvSpPr txBox="1"/>
          <p:nvPr/>
        </p:nvSpPr>
        <p:spPr>
          <a:xfrm>
            <a:off x="8550568" y="6550223"/>
            <a:ext cx="603050" cy="307777"/>
          </a:xfrm>
          <a:prstGeom prst="rect">
            <a:avLst/>
          </a:prstGeom>
          <a:noFill/>
        </p:spPr>
        <p:txBody>
          <a:bodyPr wrap="none">
            <a:spAutoFit/>
          </a:bodyPr>
          <a:lstStyle/>
          <a:p>
            <a:pPr eaLnBrk="1" hangingPunct="1">
              <a:defRPr/>
            </a:pPr>
            <a:r>
              <a:rPr lang="en-US" sz="1400" dirty="0" err="1">
                <a:solidFill>
                  <a:schemeClr val="bg1">
                    <a:lumMod val="50000"/>
                  </a:schemeClr>
                </a:solidFill>
                <a:latin typeface="Arial" charset="0"/>
                <a:cs typeface="+mn-cs"/>
              </a:rPr>
              <a:t>Efros</a:t>
            </a:r>
            <a:endParaRPr lang="en-US" sz="1400" dirty="0">
              <a:solidFill>
                <a:schemeClr val="bg1">
                  <a:lumMod val="50000"/>
                </a:schemeClr>
              </a:solidFill>
              <a:latin typeface="Arial" charset="0"/>
              <a:cs typeface="+mn-cs"/>
            </a:endParaRPr>
          </a:p>
        </p:txBody>
      </p:sp>
    </p:spTree>
    <p:extLst>
      <p:ext uri="{BB962C8B-B14F-4D97-AF65-F5344CB8AC3E}">
        <p14:creationId xmlns:p14="http://schemas.microsoft.com/office/powerpoint/2010/main" val="400630271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314" name="Content Placeholder 2"/>
          <p:cNvSpPr txBox="1">
            <a:spLocks/>
          </p:cNvSpPr>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3200" dirty="0"/>
              <a:t>What is the spatial representation of the hard cutoff (box) in the frequency domain?</a:t>
            </a:r>
          </a:p>
          <a:p>
            <a:pPr eaLnBrk="1" hangingPunct="1"/>
            <a:r>
              <a:rPr lang="en-US" sz="3200" dirty="0"/>
              <a:t>http://madebyevan.com/dft/</a:t>
            </a:r>
          </a:p>
          <a:p>
            <a:pPr eaLnBrk="1" hangingPunct="1"/>
            <a:endParaRPr lang="en-US" altLang="en-US" sz="3200" dirty="0"/>
          </a:p>
        </p:txBody>
      </p:sp>
      <p:sp>
        <p:nvSpPr>
          <p:cNvPr id="13315" name="Title 1"/>
          <p:cNvSpPr>
            <a:spLocks noGrp="1"/>
          </p:cNvSpPr>
          <p:nvPr>
            <p:ph type="title"/>
          </p:nvPr>
        </p:nvSpPr>
        <p:spPr/>
        <p:txBody>
          <a:bodyPr/>
          <a:lstStyle/>
          <a:p>
            <a:r>
              <a:rPr lang="en-US" altLang="en-US" dirty="0"/>
              <a:t>Box filter / </a:t>
            </a:r>
            <a:r>
              <a:rPr lang="en-US" altLang="en-US" dirty="0" err="1"/>
              <a:t>sinc</a:t>
            </a:r>
            <a:r>
              <a:rPr lang="en-US" altLang="en-US" dirty="0"/>
              <a:t> filter duality</a:t>
            </a:r>
          </a:p>
        </p:txBody>
      </p:sp>
      <p:sp>
        <p:nvSpPr>
          <p:cNvPr id="12" name="TextBox 11"/>
          <p:cNvSpPr txBox="1"/>
          <p:nvPr/>
        </p:nvSpPr>
        <p:spPr>
          <a:xfrm>
            <a:off x="8550568" y="0"/>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pic>
        <p:nvPicPr>
          <p:cNvPr id="9" name="Picture 8">
            <a:extLst>
              <a:ext uri="{FF2B5EF4-FFF2-40B4-BE49-F238E27FC236}">
                <a16:creationId xmlns:a16="http://schemas.microsoft.com/office/drawing/2014/main" id="{AD8724E0-0018-4464-96D9-E3E7AD79A317}"/>
              </a:ext>
            </a:extLst>
          </p:cNvPr>
          <p:cNvPicPr>
            <a:picLocks noChangeAspect="1"/>
          </p:cNvPicPr>
          <p:nvPr/>
        </p:nvPicPr>
        <p:blipFill>
          <a:blip r:embed="rId3"/>
          <a:stretch>
            <a:fillRect/>
          </a:stretch>
        </p:blipFill>
        <p:spPr>
          <a:xfrm>
            <a:off x="1524000" y="2743200"/>
            <a:ext cx="6210300" cy="3904048"/>
          </a:xfrm>
          <a:prstGeom prst="rect">
            <a:avLst/>
          </a:prstGeom>
        </p:spPr>
      </p:pic>
    </p:spTree>
    <p:extLst>
      <p:ext uri="{BB962C8B-B14F-4D97-AF65-F5344CB8AC3E}">
        <p14:creationId xmlns:p14="http://schemas.microsoft.com/office/powerpoint/2010/main" val="412752354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Evan Wallace demo</a:t>
            </a:r>
          </a:p>
        </p:txBody>
      </p:sp>
      <p:sp>
        <p:nvSpPr>
          <p:cNvPr id="3" name="Content Placeholder 2"/>
          <p:cNvSpPr>
            <a:spLocks noGrp="1"/>
          </p:cNvSpPr>
          <p:nvPr>
            <p:ph idx="1"/>
          </p:nvPr>
        </p:nvSpPr>
        <p:spPr>
          <a:xfrm>
            <a:off x="381000" y="1011381"/>
            <a:ext cx="8229600" cy="5135563"/>
          </a:xfrm>
        </p:spPr>
        <p:txBody>
          <a:bodyPr/>
          <a:lstStyle/>
          <a:p>
            <a:r>
              <a:rPr lang="en-US" dirty="0"/>
              <a:t>Made for CS123</a:t>
            </a:r>
          </a:p>
          <a:p>
            <a:r>
              <a:rPr lang="en-US" dirty="0"/>
              <a:t>1D example</a:t>
            </a:r>
          </a:p>
          <a:p>
            <a:r>
              <a:rPr lang="en-US" dirty="0"/>
              <a:t>Forbes 30 under 30 </a:t>
            </a:r>
          </a:p>
          <a:p>
            <a:pPr lvl="1"/>
            <a:r>
              <a:rPr lang="en-US" dirty="0" err="1"/>
              <a:t>Figma</a:t>
            </a:r>
            <a:r>
              <a:rPr lang="en-US" dirty="0"/>
              <a:t> (collaborative design tools)</a:t>
            </a:r>
          </a:p>
          <a:p>
            <a:endParaRPr lang="en-US" dirty="0"/>
          </a:p>
          <a:p>
            <a:r>
              <a:rPr lang="en-US" dirty="0"/>
              <a:t>http://madebyevan.com/dft/</a:t>
            </a:r>
          </a:p>
        </p:txBody>
      </p:sp>
      <p:pic>
        <p:nvPicPr>
          <p:cNvPr id="108546" name="Picture 2" descr="https://pbs.twimg.com/media/C1RH6EgUcAAorvI.jpg">
            <a:extLst>
              <a:ext uri="{FF2B5EF4-FFF2-40B4-BE49-F238E27FC236}">
                <a16:creationId xmlns:a16="http://schemas.microsoft.com/office/drawing/2014/main" id="{218AD617-1515-497F-A402-579C0AED1B15}"/>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89" t="22223" r="13687" b="7777"/>
          <a:stretch/>
        </p:blipFill>
        <p:spPr bwMode="auto">
          <a:xfrm>
            <a:off x="6553200" y="181336"/>
            <a:ext cx="2454586" cy="3397827"/>
          </a:xfrm>
          <a:prstGeom prst="rect">
            <a:avLst/>
          </a:prstGeom>
          <a:noFill/>
          <a:extLst>
            <a:ext uri="{909E8E84-426E-40DD-AFC4-6F175D3DCCD1}">
              <a14:hiddenFill xmlns:a14="http://schemas.microsoft.com/office/drawing/2010/main">
                <a:solidFill>
                  <a:srgbClr val="FFFFFF"/>
                </a:solidFill>
              </a14:hiddenFill>
            </a:ext>
          </a:extLst>
        </p:spPr>
      </p:pic>
      <p:pic>
        <p:nvPicPr>
          <p:cNvPr id="108548" name="Picture 4" descr="http://www.browndailyherald.com/wp-content/uploads/2012/09/1076748403.jpg">
            <a:extLst>
              <a:ext uri="{FF2B5EF4-FFF2-40B4-BE49-F238E27FC236}">
                <a16:creationId xmlns:a16="http://schemas.microsoft.com/office/drawing/2014/main" id="{CBBDEAD2-12CB-45B9-B1E6-96CFF410759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53200" y="3725863"/>
            <a:ext cx="2454586" cy="18348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21B37FB0-DD7A-43CE-A495-9744B41F76D9}"/>
              </a:ext>
            </a:extLst>
          </p:cNvPr>
          <p:cNvSpPr txBox="1"/>
          <p:nvPr/>
        </p:nvSpPr>
        <p:spPr>
          <a:xfrm>
            <a:off x="7453746" y="5597236"/>
            <a:ext cx="1616386" cy="338554"/>
          </a:xfrm>
          <a:prstGeom prst="rect">
            <a:avLst/>
          </a:prstGeom>
          <a:noFill/>
        </p:spPr>
        <p:txBody>
          <a:bodyPr wrap="square" rtlCol="0">
            <a:spAutoFit/>
          </a:bodyPr>
          <a:lstStyle/>
          <a:p>
            <a:r>
              <a:rPr lang="en-US" sz="1600" dirty="0"/>
              <a:t>with Dylan Field</a:t>
            </a:r>
          </a:p>
        </p:txBody>
      </p:sp>
    </p:spTree>
    <p:extLst>
      <p:ext uri="{BB962C8B-B14F-4D97-AF65-F5344CB8AC3E}">
        <p14:creationId xmlns:p14="http://schemas.microsoft.com/office/powerpoint/2010/main" val="179542161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Content Placeholder 2"/>
          <p:cNvSpPr txBox="1">
            <a:spLocks/>
          </p:cNvSpPr>
          <p:nvPr/>
        </p:nvSpPr>
        <p:spPr bwMode="auto">
          <a:xfrm>
            <a:off x="457200" y="990600"/>
            <a:ext cx="8229600"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r>
              <a:rPr lang="en-US" altLang="en-US" sz="3200" dirty="0"/>
              <a:t>What is the spatial representation of the hard cutoff (box) in the frequency domain?</a:t>
            </a:r>
          </a:p>
          <a:p>
            <a:pPr eaLnBrk="1" hangingPunct="1"/>
            <a:endParaRPr lang="en-US" altLang="en-US" sz="3200" dirty="0"/>
          </a:p>
        </p:txBody>
      </p:sp>
      <p:sp>
        <p:nvSpPr>
          <p:cNvPr id="13315" name="Title 1"/>
          <p:cNvSpPr>
            <a:spLocks noGrp="1"/>
          </p:cNvSpPr>
          <p:nvPr>
            <p:ph type="title"/>
          </p:nvPr>
        </p:nvSpPr>
        <p:spPr/>
        <p:txBody>
          <a:bodyPr/>
          <a:lstStyle/>
          <a:p>
            <a:r>
              <a:rPr lang="en-US" altLang="en-US" dirty="0"/>
              <a:t>Box filter / </a:t>
            </a:r>
            <a:r>
              <a:rPr lang="en-US" altLang="en-US" dirty="0" err="1"/>
              <a:t>sinc</a:t>
            </a:r>
            <a:r>
              <a:rPr lang="en-US" altLang="en-US" dirty="0"/>
              <a:t> filter duality</a:t>
            </a:r>
          </a:p>
        </p:txBody>
      </p:sp>
      <p:sp>
        <p:nvSpPr>
          <p:cNvPr id="3" name="Content Placeholder 2"/>
          <p:cNvSpPr>
            <a:spLocks noGrp="1"/>
          </p:cNvSpPr>
          <p:nvPr>
            <p:ph idx="1"/>
          </p:nvPr>
        </p:nvSpPr>
        <p:spPr>
          <a:xfrm>
            <a:off x="1143000" y="5410200"/>
            <a:ext cx="6629400" cy="1447800"/>
          </a:xfrm>
        </p:spPr>
        <p:txBody>
          <a:bodyPr/>
          <a:lstStyle/>
          <a:p>
            <a:pPr marL="0" indent="0">
              <a:buFont typeface="Arial" panose="020B0604020202020204" pitchFamily="34" charset="0"/>
              <a:buNone/>
            </a:pPr>
            <a:r>
              <a:rPr lang="en-US" altLang="en-US" sz="2800" dirty="0"/>
              <a:t>     Spatial Domain         Frequency Domain</a:t>
            </a:r>
          </a:p>
          <a:p>
            <a:pPr marL="0" indent="0">
              <a:buNone/>
            </a:pPr>
            <a:r>
              <a:rPr lang="en-US" altLang="en-US" sz="2800" dirty="0"/>
              <a:t> Frequency Domain         Spatial Domain</a:t>
            </a:r>
          </a:p>
        </p:txBody>
      </p:sp>
      <p:pic>
        <p:nvPicPr>
          <p:cNvPr id="106498" name="Picture 2" descr="C:\Users\James\Desktop\220px-Rectangular_function.svg.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913" y="2999304"/>
            <a:ext cx="2652712" cy="183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6499" name="Picture 3" descr="C:\Users\James\Desktop\220px-Sinc_function_(normalized).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0088" y="3004066"/>
            <a:ext cx="2652712" cy="1820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eft-Right Arrow 1"/>
          <p:cNvSpPr/>
          <p:nvPr/>
        </p:nvSpPr>
        <p:spPr>
          <a:xfrm>
            <a:off x="4143375" y="6096000"/>
            <a:ext cx="4572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Left-Right Arrow 7"/>
          <p:cNvSpPr/>
          <p:nvPr/>
        </p:nvSpPr>
        <p:spPr>
          <a:xfrm>
            <a:off x="3990975" y="5581650"/>
            <a:ext cx="457200" cy="152400"/>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2262188" y="2623066"/>
            <a:ext cx="1090612" cy="376238"/>
          </a:xfrm>
          <a:prstGeom prst="rect">
            <a:avLst/>
          </a:prstGeom>
          <a:noFill/>
        </p:spPr>
        <p:txBody>
          <a:bodyPr wrap="square" rtlCol="0">
            <a:spAutoFit/>
          </a:bodyPr>
          <a:lstStyle/>
          <a:p>
            <a:r>
              <a:rPr lang="en-US" dirty="0"/>
              <a:t>Box filter</a:t>
            </a:r>
          </a:p>
        </p:txBody>
      </p:sp>
      <p:sp>
        <p:nvSpPr>
          <p:cNvPr id="10" name="TextBox 9"/>
          <p:cNvSpPr txBox="1"/>
          <p:nvPr/>
        </p:nvSpPr>
        <p:spPr>
          <a:xfrm>
            <a:off x="5159375" y="2623066"/>
            <a:ext cx="1447800" cy="376238"/>
          </a:xfrm>
          <a:prstGeom prst="rect">
            <a:avLst/>
          </a:prstGeom>
          <a:noFill/>
        </p:spPr>
        <p:txBody>
          <a:bodyPr wrap="square" rtlCol="0">
            <a:spAutoFit/>
          </a:bodyPr>
          <a:lstStyle/>
          <a:p>
            <a:r>
              <a:rPr lang="en-US" dirty="0" err="1"/>
              <a:t>Sinc</a:t>
            </a:r>
            <a:r>
              <a:rPr lang="en-US" dirty="0"/>
              <a:t> filter</a:t>
            </a:r>
          </a:p>
        </p:txBody>
      </p:sp>
      <p:sp>
        <p:nvSpPr>
          <p:cNvPr id="5" name="TextBox 4"/>
          <p:cNvSpPr txBox="1"/>
          <p:nvPr/>
        </p:nvSpPr>
        <p:spPr>
          <a:xfrm>
            <a:off x="6858000" y="2590800"/>
            <a:ext cx="1981200" cy="369332"/>
          </a:xfrm>
          <a:prstGeom prst="rect">
            <a:avLst/>
          </a:prstGeom>
          <a:noFill/>
        </p:spPr>
        <p:txBody>
          <a:bodyPr wrap="square" rtlCol="0">
            <a:spAutoFit/>
          </a:bodyPr>
          <a:lstStyle/>
          <a:p>
            <a:r>
              <a:rPr lang="en-US" dirty="0" err="1"/>
              <a:t>sinc</a:t>
            </a:r>
            <a:r>
              <a:rPr lang="en-US" dirty="0"/>
              <a:t>(x) = sin(x) / x</a:t>
            </a:r>
          </a:p>
        </p:txBody>
      </p:sp>
      <p:sp>
        <p:nvSpPr>
          <p:cNvPr id="12" name="TextBox 11"/>
          <p:cNvSpPr txBox="1"/>
          <p:nvPr/>
        </p:nvSpPr>
        <p:spPr>
          <a:xfrm>
            <a:off x="8550568" y="0"/>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284432708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8117" y="4648199"/>
            <a:ext cx="1981200" cy="1981200"/>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7418" y="4648199"/>
            <a:ext cx="1981201" cy="1981201"/>
          </a:xfrm>
          <a:prstGeom prst="rect">
            <a:avLst/>
          </a:prstGeom>
        </p:spPr>
      </p:pic>
      <p:sp>
        <p:nvSpPr>
          <p:cNvPr id="6" name="TextBox 5"/>
          <p:cNvSpPr txBox="1"/>
          <p:nvPr/>
        </p:nvSpPr>
        <p:spPr>
          <a:xfrm>
            <a:off x="115491" y="4309645"/>
            <a:ext cx="1957385" cy="338554"/>
          </a:xfrm>
          <a:prstGeom prst="rect">
            <a:avLst/>
          </a:prstGeom>
          <a:noFill/>
        </p:spPr>
        <p:txBody>
          <a:bodyPr wrap="square" rtlCol="0">
            <a:spAutoFit/>
          </a:bodyPr>
          <a:lstStyle/>
          <a:p>
            <a:r>
              <a:rPr lang="en-US" sz="1600" dirty="0"/>
              <a:t>Box filter (spatial)</a:t>
            </a:r>
          </a:p>
        </p:txBody>
      </p:sp>
      <p:sp>
        <p:nvSpPr>
          <p:cNvPr id="7" name="TextBox 6"/>
          <p:cNvSpPr txBox="1"/>
          <p:nvPr/>
        </p:nvSpPr>
        <p:spPr>
          <a:xfrm>
            <a:off x="2124075" y="4094945"/>
            <a:ext cx="2447925" cy="584775"/>
          </a:xfrm>
          <a:prstGeom prst="rect">
            <a:avLst/>
          </a:prstGeom>
          <a:noFill/>
        </p:spPr>
        <p:txBody>
          <a:bodyPr wrap="square" rtlCol="0">
            <a:spAutoFit/>
          </a:bodyPr>
          <a:lstStyle/>
          <a:p>
            <a:r>
              <a:rPr lang="en-US" sz="1600" dirty="0"/>
              <a:t>Frequency domain magnitude</a:t>
            </a:r>
          </a:p>
        </p:txBody>
      </p:sp>
    </p:spTree>
    <p:extLst>
      <p:ext uri="{BB962C8B-B14F-4D97-AF65-F5344CB8AC3E}">
        <p14:creationId xmlns:p14="http://schemas.microsoft.com/office/powerpoint/2010/main" val="35394556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Gaussian filter duality</a:t>
            </a:r>
          </a:p>
        </p:txBody>
      </p:sp>
      <p:sp>
        <p:nvSpPr>
          <p:cNvPr id="3" name="Content Placeholder 2"/>
          <p:cNvSpPr>
            <a:spLocks noGrp="1"/>
          </p:cNvSpPr>
          <p:nvPr>
            <p:ph idx="1"/>
          </p:nvPr>
        </p:nvSpPr>
        <p:spPr>
          <a:xfrm>
            <a:off x="457200" y="990600"/>
            <a:ext cx="8229600" cy="3200399"/>
          </a:xfrm>
        </p:spPr>
        <p:txBody>
          <a:bodyPr>
            <a:normAutofit fontScale="92500" lnSpcReduction="20000"/>
          </a:bodyPr>
          <a:lstStyle/>
          <a:p>
            <a:r>
              <a:rPr lang="en-US" dirty="0"/>
              <a:t>Fourier transform of one Gaussian…</a:t>
            </a:r>
          </a:p>
          <a:p>
            <a:pPr marL="0" indent="0">
              <a:buNone/>
            </a:pPr>
            <a:r>
              <a:rPr lang="en-US" dirty="0"/>
              <a:t>	…is </a:t>
            </a:r>
            <a:r>
              <a:rPr lang="en-US" i="1" dirty="0"/>
              <a:t>another Gaussian (with inverse variance).</a:t>
            </a:r>
          </a:p>
          <a:p>
            <a:r>
              <a:rPr lang="en-US" dirty="0"/>
              <a:t>Why is this useful?</a:t>
            </a:r>
          </a:p>
          <a:p>
            <a:pPr lvl="1"/>
            <a:r>
              <a:rPr lang="en-US" dirty="0"/>
              <a:t>Smooth degradation in frequency components</a:t>
            </a:r>
          </a:p>
          <a:p>
            <a:pPr lvl="1"/>
            <a:r>
              <a:rPr lang="en-US" dirty="0"/>
              <a:t>No sharp cut-off</a:t>
            </a:r>
          </a:p>
          <a:p>
            <a:pPr lvl="1"/>
            <a:r>
              <a:rPr lang="en-US" dirty="0"/>
              <a:t>No negative values</a:t>
            </a:r>
          </a:p>
          <a:p>
            <a:pPr lvl="1"/>
            <a:r>
              <a:rPr lang="en-US" dirty="0"/>
              <a:t>Never zero (infinite extent)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8117" y="4648199"/>
            <a:ext cx="1981200" cy="19812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07418" y="4648199"/>
            <a:ext cx="1981201" cy="1981201"/>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38722" y="4648200"/>
            <a:ext cx="1981200" cy="198120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58023" y="4648199"/>
            <a:ext cx="1981201" cy="1981201"/>
          </a:xfrm>
          <a:prstGeom prst="rect">
            <a:avLst/>
          </a:prstGeom>
        </p:spPr>
      </p:pic>
      <p:sp>
        <p:nvSpPr>
          <p:cNvPr id="8" name="TextBox 7"/>
          <p:cNvSpPr txBox="1"/>
          <p:nvPr/>
        </p:nvSpPr>
        <p:spPr>
          <a:xfrm>
            <a:off x="115491" y="4309645"/>
            <a:ext cx="1957385" cy="338554"/>
          </a:xfrm>
          <a:prstGeom prst="rect">
            <a:avLst/>
          </a:prstGeom>
          <a:noFill/>
        </p:spPr>
        <p:txBody>
          <a:bodyPr wrap="square" rtlCol="0">
            <a:spAutoFit/>
          </a:bodyPr>
          <a:lstStyle/>
          <a:p>
            <a:r>
              <a:rPr lang="en-US" sz="1600" dirty="0"/>
              <a:t>Box filter (spatial)</a:t>
            </a:r>
          </a:p>
        </p:txBody>
      </p:sp>
      <p:sp>
        <p:nvSpPr>
          <p:cNvPr id="10" name="TextBox 9"/>
          <p:cNvSpPr txBox="1"/>
          <p:nvPr/>
        </p:nvSpPr>
        <p:spPr>
          <a:xfrm>
            <a:off x="2124075" y="4094945"/>
            <a:ext cx="2447925" cy="584775"/>
          </a:xfrm>
          <a:prstGeom prst="rect">
            <a:avLst/>
          </a:prstGeom>
          <a:noFill/>
        </p:spPr>
        <p:txBody>
          <a:bodyPr wrap="square" rtlCol="0">
            <a:spAutoFit/>
          </a:bodyPr>
          <a:lstStyle/>
          <a:p>
            <a:r>
              <a:rPr lang="en-US" sz="1600" dirty="0"/>
              <a:t>Frequency domain magnitude</a:t>
            </a:r>
          </a:p>
        </p:txBody>
      </p:sp>
      <p:sp>
        <p:nvSpPr>
          <p:cNvPr id="12" name="TextBox 11"/>
          <p:cNvSpPr txBox="1"/>
          <p:nvPr/>
        </p:nvSpPr>
        <p:spPr>
          <a:xfrm>
            <a:off x="4953000" y="4084615"/>
            <a:ext cx="2105023" cy="584775"/>
          </a:xfrm>
          <a:prstGeom prst="rect">
            <a:avLst/>
          </a:prstGeom>
          <a:noFill/>
        </p:spPr>
        <p:txBody>
          <a:bodyPr wrap="square" rtlCol="0">
            <a:spAutoFit/>
          </a:bodyPr>
          <a:lstStyle/>
          <a:p>
            <a:r>
              <a:rPr lang="en-US" sz="1600" dirty="0"/>
              <a:t>Gaussian filter (spatial)</a:t>
            </a:r>
          </a:p>
        </p:txBody>
      </p:sp>
      <p:sp>
        <p:nvSpPr>
          <p:cNvPr id="13" name="TextBox 12"/>
          <p:cNvSpPr txBox="1"/>
          <p:nvPr/>
        </p:nvSpPr>
        <p:spPr>
          <a:xfrm>
            <a:off x="7019921" y="4084615"/>
            <a:ext cx="2447925" cy="584775"/>
          </a:xfrm>
          <a:prstGeom prst="rect">
            <a:avLst/>
          </a:prstGeom>
          <a:noFill/>
        </p:spPr>
        <p:txBody>
          <a:bodyPr wrap="square" rtlCol="0">
            <a:spAutoFit/>
          </a:bodyPr>
          <a:lstStyle/>
          <a:p>
            <a:r>
              <a:rPr lang="en-US" sz="1600" dirty="0"/>
              <a:t>Frequency domain magnitude</a:t>
            </a:r>
          </a:p>
        </p:txBody>
      </p:sp>
    </p:spTree>
    <p:extLst>
      <p:ext uri="{BB962C8B-B14F-4D97-AF65-F5344CB8AC3E}">
        <p14:creationId xmlns:p14="http://schemas.microsoft.com/office/powerpoint/2010/main" val="155135033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Is convolution invertible?</a:t>
            </a:r>
          </a:p>
        </p:txBody>
      </p:sp>
      <p:sp>
        <p:nvSpPr>
          <p:cNvPr id="3" name="Content Placeholder 2"/>
          <p:cNvSpPr>
            <a:spLocks noGrp="1"/>
          </p:cNvSpPr>
          <p:nvPr>
            <p:ph idx="1"/>
          </p:nvPr>
        </p:nvSpPr>
        <p:spPr>
          <a:xfrm>
            <a:off x="304800" y="990600"/>
            <a:ext cx="8610600" cy="5135563"/>
          </a:xfrm>
        </p:spPr>
        <p:txBody>
          <a:bodyPr/>
          <a:lstStyle/>
          <a:p>
            <a:r>
              <a:rPr lang="en-US" dirty="0"/>
              <a:t>If convolution is just multiplication in the Fourier domain, isn’t deconvolution just division?</a:t>
            </a:r>
          </a:p>
          <a:p>
            <a:endParaRPr lang="en-US" dirty="0"/>
          </a:p>
          <a:p>
            <a:r>
              <a:rPr lang="en-US" dirty="0"/>
              <a:t>Sometimes, it clearly is invertible (e.g. a convolution with an identity filter)</a:t>
            </a:r>
          </a:p>
          <a:p>
            <a:r>
              <a:rPr lang="en-US" dirty="0"/>
              <a:t>In one case, it clearly isn’t invertible (e.g. convolution with an all zero filter)</a:t>
            </a:r>
          </a:p>
          <a:p>
            <a:r>
              <a:rPr lang="en-US" dirty="0"/>
              <a:t>What about for common filters like a Gaussian?</a:t>
            </a:r>
          </a:p>
        </p:txBody>
      </p:sp>
    </p:spTree>
    <p:extLst>
      <p:ext uri="{BB962C8B-B14F-4D97-AF65-F5344CB8AC3E}">
        <p14:creationId xmlns:p14="http://schemas.microsoft.com/office/powerpoint/2010/main" val="154526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fade">
                                      <p:cBhvr>
                                        <p:cTn id="17" dur="500"/>
                                        <p:tgtEl>
                                          <p:spTgt spid="3">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137663" y="1350371"/>
            <a:ext cx="2971800" cy="175260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0" name="TextBox 9"/>
          <p:cNvSpPr txBox="1"/>
          <p:nvPr/>
        </p:nvSpPr>
        <p:spPr>
          <a:xfrm>
            <a:off x="3039373" y="1905000"/>
            <a:ext cx="685800" cy="830997"/>
          </a:xfrm>
          <a:prstGeom prst="rect">
            <a:avLst/>
          </a:prstGeom>
          <a:noFill/>
        </p:spPr>
        <p:txBody>
          <a:bodyPr wrap="square" rtlCol="0">
            <a:spAutoFit/>
          </a:bodyPr>
          <a:lstStyle/>
          <a:p>
            <a:pPr algn="ctr"/>
            <a:r>
              <a:rPr lang="en-US" sz="4800" dirty="0"/>
              <a:t>*</a:t>
            </a:r>
          </a:p>
        </p:txBody>
      </p:sp>
      <p:sp>
        <p:nvSpPr>
          <p:cNvPr id="11" name="TextBox 10"/>
          <p:cNvSpPr txBox="1"/>
          <p:nvPr/>
        </p:nvSpPr>
        <p:spPr>
          <a:xfrm>
            <a:off x="5229045" y="1811172"/>
            <a:ext cx="685800" cy="830997"/>
          </a:xfrm>
          <a:prstGeom prst="rect">
            <a:avLst/>
          </a:prstGeom>
          <a:noFill/>
        </p:spPr>
        <p:txBody>
          <a:bodyPr wrap="square" rtlCol="0">
            <a:spAutoFit/>
          </a:bodyPr>
          <a:lstStyle/>
          <a:p>
            <a:pPr algn="ctr"/>
            <a:r>
              <a:rPr lang="en-US" sz="4800" dirty="0"/>
              <a:t>=</a:t>
            </a:r>
          </a:p>
        </p:txBody>
      </p:sp>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a:t>FFT</a:t>
            </a:r>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2300148" y="4631357"/>
            <a:ext cx="1752600" cy="830997"/>
          </a:xfrm>
          <a:prstGeom prst="rect">
            <a:avLst/>
          </a:prstGeom>
          <a:noFill/>
        </p:spPr>
        <p:txBody>
          <a:bodyPr wrap="square" rtlCol="0">
            <a:spAutoFit/>
          </a:bodyPr>
          <a:lstStyle/>
          <a:p>
            <a:pPr algn="ctr"/>
            <a:r>
              <a:rPr lang="en-US" sz="4800" dirty="0"/>
              <a:t>.x</a:t>
            </a:r>
          </a:p>
        </p:txBody>
      </p:sp>
      <p:sp>
        <p:nvSpPr>
          <p:cNvPr id="15" name="TextBox 14"/>
          <p:cNvSpPr txBox="1"/>
          <p:nvPr/>
        </p:nvSpPr>
        <p:spPr>
          <a:xfrm>
            <a:off x="5839562" y="4554048"/>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err="1"/>
              <a:t>iFFT</a:t>
            </a:r>
            <a:endParaRPr lang="en-US" sz="4000" dirty="0"/>
          </a:p>
        </p:txBody>
      </p:sp>
      <p:sp>
        <p:nvSpPr>
          <p:cNvPr id="17" name="Down Arrow 16"/>
          <p:cNvSpPr/>
          <p:nvPr/>
        </p:nvSpPr>
        <p:spPr>
          <a:xfrm>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rot="10800000">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9CB1E060-C348-4DEA-A938-EBEE69144059}"/>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3377777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93186" name="Title 1"/>
          <p:cNvSpPr>
            <a:spLocks noGrp="1"/>
          </p:cNvSpPr>
          <p:nvPr>
            <p:ph type="title"/>
          </p:nvPr>
        </p:nvSpPr>
        <p:spPr/>
        <p:txBody>
          <a:bodyPr/>
          <a:lstStyle/>
          <a:p>
            <a:r>
              <a:rPr lang="en-US" altLang="en-US"/>
              <a:t>Anti-aliasing</a:t>
            </a:r>
          </a:p>
        </p:txBody>
      </p:sp>
      <p:sp>
        <p:nvSpPr>
          <p:cNvPr id="3" name="Content Placeholder 2"/>
          <p:cNvSpPr>
            <a:spLocks noGrp="1"/>
          </p:cNvSpPr>
          <p:nvPr>
            <p:ph idx="1"/>
          </p:nvPr>
        </p:nvSpPr>
        <p:spPr/>
        <p:txBody>
          <a:bodyPr/>
          <a:lstStyle/>
          <a:p>
            <a:pPr marL="457200" indent="-457200" eaLnBrk="1" hangingPunct="1">
              <a:buFontTx/>
              <a:buNone/>
              <a:defRPr/>
            </a:pPr>
            <a:endParaRPr lang="en-US" dirty="0"/>
          </a:p>
          <a:p>
            <a:pPr marL="457200" indent="-457200" eaLnBrk="1" hangingPunct="1">
              <a:buFontTx/>
              <a:buNone/>
              <a:defRPr/>
            </a:pPr>
            <a:r>
              <a:rPr lang="en-US" dirty="0"/>
              <a:t>Solutions:</a:t>
            </a:r>
          </a:p>
          <a:p>
            <a:pPr marL="457200" indent="-457200" eaLnBrk="1" hangingPunct="1">
              <a:buFont typeface="Arial" charset="0"/>
              <a:buChar char="•"/>
              <a:defRPr/>
            </a:pPr>
            <a:r>
              <a:rPr lang="en-US" dirty="0"/>
              <a:t>Sample more often</a:t>
            </a:r>
          </a:p>
          <a:p>
            <a:pPr marL="457200" indent="-457200" eaLnBrk="1" hangingPunct="1">
              <a:buFont typeface="Arial" charset="0"/>
              <a:buChar char="•"/>
              <a:defRPr/>
            </a:pPr>
            <a:endParaRPr lang="en-US" dirty="0"/>
          </a:p>
          <a:p>
            <a:pPr marL="457200" indent="-457200" eaLnBrk="1" hangingPunct="1">
              <a:buFont typeface="Arial" charset="0"/>
              <a:buChar char="•"/>
              <a:defRPr/>
            </a:pPr>
            <a:r>
              <a:rPr lang="en-US" dirty="0"/>
              <a:t>Get rid of all frequencies that are greater than half the new sampling frequency</a:t>
            </a:r>
          </a:p>
          <a:p>
            <a:pPr marL="838200" lvl="1" indent="-381000" eaLnBrk="1" hangingPunct="1">
              <a:buFont typeface="Arial" charset="0"/>
              <a:buChar char="–"/>
              <a:defRPr/>
            </a:pPr>
            <a:r>
              <a:rPr lang="en-US" dirty="0"/>
              <a:t>Will lose information</a:t>
            </a:r>
          </a:p>
          <a:p>
            <a:pPr marL="838200" lvl="1" indent="-381000" eaLnBrk="1" hangingPunct="1">
              <a:buFont typeface="Arial" charset="0"/>
              <a:buChar char="–"/>
              <a:defRPr/>
            </a:pPr>
            <a:r>
              <a:rPr lang="en-US" dirty="0"/>
              <a:t>But it’s better than aliasing</a:t>
            </a:r>
          </a:p>
          <a:p>
            <a:pPr marL="838200" lvl="1" indent="-381000" eaLnBrk="1" hangingPunct="1">
              <a:buFont typeface="Arial" charset="0"/>
              <a:buChar char="–"/>
              <a:defRPr/>
            </a:pPr>
            <a:r>
              <a:rPr lang="en-US" dirty="0"/>
              <a:t>Apply a smoothing (</a:t>
            </a:r>
            <a:r>
              <a:rPr lang="en-US" i="1" dirty="0"/>
              <a:t>low pass</a:t>
            </a:r>
            <a:r>
              <a:rPr lang="en-US" dirty="0"/>
              <a:t>) filter</a:t>
            </a:r>
            <a:endParaRPr lang="ru-RU" dirty="0"/>
          </a:p>
          <a:p>
            <a:pPr>
              <a:buFont typeface="Arial" charset="0"/>
              <a:buNone/>
              <a:defRPr/>
            </a:pPr>
            <a:endParaRPr lang="en-US" dirty="0"/>
          </a:p>
        </p:txBody>
      </p:sp>
      <p:sp>
        <p:nvSpPr>
          <p:cNvPr id="4" name="TextBox 3"/>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253360471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a:t>
            </a:r>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l="23456" t="31159" r="22734" b="34714"/>
          <a:stretch/>
        </p:blipFill>
        <p:spPr>
          <a:xfrm>
            <a:off x="198797" y="1234129"/>
            <a:ext cx="3334111" cy="1966271"/>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5">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6">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7"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8"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8FCB6E16-F368-4EB9-9542-D7F541D2B0A1}"/>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5177061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fade">
                                      <p:cBhvr>
                                        <p:cTn id="22" dur="500"/>
                                        <p:tgtEl>
                                          <p:spTgt spid="14"/>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fade">
                                      <p:cBhvr>
                                        <p:cTn id="34" dur="500"/>
                                        <p:tgtEl>
                                          <p:spTgt spid="1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animBg="1"/>
      <p:bldP spid="18" grpId="0" animBg="1"/>
      <p:bldP spid="19"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91200" y="990600"/>
            <a:ext cx="3352800" cy="338554"/>
          </a:xfrm>
          <a:prstGeom prst="rect">
            <a:avLst/>
          </a:prstGeom>
          <a:noFill/>
        </p:spPr>
        <p:txBody>
          <a:bodyPr wrap="square" rtlCol="0">
            <a:spAutoFit/>
          </a:bodyPr>
          <a:lstStyle/>
          <a:p>
            <a:r>
              <a:rPr lang="en-US" sz="1600" dirty="0"/>
              <a:t>Random noise, .000001 magnitude</a:t>
            </a:r>
          </a:p>
        </p:txBody>
      </p:sp>
      <p:pic>
        <p:nvPicPr>
          <p:cNvPr id="11" name="Picture 10"/>
          <p:cNvPicPr>
            <a:picLocks noChangeAspect="1"/>
          </p:cNvPicPr>
          <p:nvPr/>
        </p:nvPicPr>
        <p:blipFill rotWithShape="1">
          <a:blip r:embed="rId8">
            <a:extLst>
              <a:ext uri="{28A0092B-C50C-407E-A947-70E740481C1C}">
                <a14:useLocalDpi xmlns:a14="http://schemas.microsoft.com/office/drawing/2010/main" val="0"/>
              </a:ext>
            </a:extLst>
          </a:blip>
          <a:srcRect l="22104" t="31110" r="23137" b="34214"/>
          <a:stretch/>
        </p:blipFill>
        <p:spPr>
          <a:xfrm>
            <a:off x="114299" y="1229590"/>
            <a:ext cx="3399899" cy="2001983"/>
          </a:xfrm>
          <a:prstGeom prst="rect">
            <a:avLst/>
          </a:prstGeom>
        </p:spPr>
      </p:pic>
      <p:sp>
        <p:nvSpPr>
          <p:cNvPr id="20" name="TextBox 19">
            <a:extLst>
              <a:ext uri="{FF2B5EF4-FFF2-40B4-BE49-F238E27FC236}">
                <a16:creationId xmlns:a16="http://schemas.microsoft.com/office/drawing/2014/main" id="{4625E84F-0771-4BE5-AD5E-4D1E8BC2FEAE}"/>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351917925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91200" y="990600"/>
            <a:ext cx="3352800" cy="338554"/>
          </a:xfrm>
          <a:prstGeom prst="rect">
            <a:avLst/>
          </a:prstGeom>
          <a:noFill/>
        </p:spPr>
        <p:txBody>
          <a:bodyPr wrap="square" rtlCol="0">
            <a:spAutoFit/>
          </a:bodyPr>
          <a:lstStyle/>
          <a:p>
            <a:r>
              <a:rPr lang="en-US" sz="1600" dirty="0"/>
              <a:t>Random noise, .0001 magnitude</a:t>
            </a:r>
          </a:p>
        </p:txBody>
      </p:sp>
      <p:pic>
        <p:nvPicPr>
          <p:cNvPr id="4" name="Picture 3"/>
          <p:cNvPicPr>
            <a:picLocks noChangeAspect="1"/>
          </p:cNvPicPr>
          <p:nvPr/>
        </p:nvPicPr>
        <p:blipFill rotWithShape="1">
          <a:blip r:embed="rId8">
            <a:extLst>
              <a:ext uri="{28A0092B-C50C-407E-A947-70E740481C1C}">
                <a14:useLocalDpi xmlns:a14="http://schemas.microsoft.com/office/drawing/2010/main" val="0"/>
              </a:ext>
            </a:extLst>
          </a:blip>
          <a:srcRect l="23137" t="31112" r="23136" b="34444"/>
          <a:stretch/>
        </p:blipFill>
        <p:spPr>
          <a:xfrm>
            <a:off x="180618" y="1222634"/>
            <a:ext cx="3334973" cy="1988157"/>
          </a:xfrm>
          <a:prstGeom prst="rect">
            <a:avLst/>
          </a:prstGeom>
        </p:spPr>
      </p:pic>
      <p:sp>
        <p:nvSpPr>
          <p:cNvPr id="20" name="TextBox 19">
            <a:extLst>
              <a:ext uri="{FF2B5EF4-FFF2-40B4-BE49-F238E27FC236}">
                <a16:creationId xmlns:a16="http://schemas.microsoft.com/office/drawing/2014/main" id="{4EB29A55-FC1D-4954-B134-5177E8849E2B}"/>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6245394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But under more realistic conditions</a:t>
            </a:r>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15710" t="5550" r="13805" b="4280"/>
          <a:stretch/>
        </p:blipFill>
        <p:spPr>
          <a:xfrm>
            <a:off x="3581400" y="1349342"/>
            <a:ext cx="1828800" cy="1754659"/>
          </a:xfrm>
          <a:prstGeom prst="rect">
            <a:avLst/>
          </a:prstGeom>
        </p:spPr>
      </p:pic>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34502" t="44444" r="9705" b="21112"/>
          <a:stretch/>
        </p:blipFill>
        <p:spPr>
          <a:xfrm>
            <a:off x="5791200" y="1351782"/>
            <a:ext cx="3048000" cy="1749778"/>
          </a:xfrm>
          <a:prstGeom prst="rect">
            <a:avLst/>
          </a:prstGeom>
        </p:spPr>
      </p:pic>
      <p:pic>
        <p:nvPicPr>
          <p:cNvPr id="7" name="Picture 6"/>
          <p:cNvPicPr>
            <a:picLocks noChangeAspect="1"/>
          </p:cNvPicPr>
          <p:nvPr/>
        </p:nvPicPr>
        <p:blipFill rotWithShape="1">
          <a:blip r:embed="rId5">
            <a:extLst>
              <a:ext uri="{28A0092B-C50C-407E-A947-70E740481C1C}">
                <a14:useLocalDpi xmlns:a14="http://schemas.microsoft.com/office/drawing/2010/main" val="0"/>
              </a:ext>
            </a:extLst>
          </a:blip>
          <a:srcRect l="9043" t="4280" r="11900" b="3010"/>
          <a:stretch/>
        </p:blipFill>
        <p:spPr>
          <a:xfrm>
            <a:off x="91132" y="3930398"/>
            <a:ext cx="2915433" cy="2564176"/>
          </a:xfrm>
          <a:prstGeom prst="rect">
            <a:avLst/>
          </a:prstGeom>
        </p:spPr>
      </p:pic>
      <p:pic>
        <p:nvPicPr>
          <p:cNvPr id="8" name="Picture 7"/>
          <p:cNvPicPr>
            <a:picLocks noChangeAspect="1"/>
          </p:cNvPicPr>
          <p:nvPr/>
        </p:nvPicPr>
        <p:blipFill rotWithShape="1">
          <a:blip r:embed="rId6" cstate="print">
            <a:extLst>
              <a:ext uri="{28A0092B-C50C-407E-A947-70E740481C1C}">
                <a14:useLocalDpi xmlns:a14="http://schemas.microsoft.com/office/drawing/2010/main" val="0"/>
              </a:ext>
            </a:extLst>
          </a:blip>
          <a:srcRect l="8090" t="5550" r="9995" b="1740"/>
          <a:stretch/>
        </p:blipFill>
        <p:spPr>
          <a:xfrm>
            <a:off x="3450859" y="4094657"/>
            <a:ext cx="2544861" cy="2160172"/>
          </a:xfrm>
          <a:prstGeom prst="rect">
            <a:avLst/>
          </a:prstGeom>
        </p:spPr>
      </p:pic>
      <p:pic>
        <p:nvPicPr>
          <p:cNvPr id="9" name="Picture 8"/>
          <p:cNvPicPr>
            <a:picLocks noChangeAspect="1"/>
          </p:cNvPicPr>
          <p:nvPr/>
        </p:nvPicPr>
        <p:blipFill rotWithShape="1">
          <a:blip r:embed="rId7" cstate="print">
            <a:extLst>
              <a:ext uri="{28A0092B-C50C-407E-A947-70E740481C1C}">
                <a14:useLocalDpi xmlns:a14="http://schemas.microsoft.com/office/drawing/2010/main" val="0"/>
              </a:ext>
            </a:extLst>
          </a:blip>
          <a:srcRect l="9043" t="5550" r="9995" b="3010"/>
          <a:stretch/>
        </p:blipFill>
        <p:spPr>
          <a:xfrm>
            <a:off x="6369203" y="3999535"/>
            <a:ext cx="2774797" cy="2350416"/>
          </a:xfrm>
          <a:prstGeom prst="rect">
            <a:avLst/>
          </a:prstGeom>
        </p:spPr>
      </p:pic>
      <p:sp>
        <p:nvSpPr>
          <p:cNvPr id="12" name="TextBox 11"/>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3" name="TextBox 12"/>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4" name="TextBox 13"/>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5" name="TextBox 14"/>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6" name="TextBox 15"/>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7" name="Down Arrow 16"/>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Down Arrow 17"/>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Down Arrow 18"/>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791200" y="990600"/>
            <a:ext cx="3352800" cy="338554"/>
          </a:xfrm>
          <a:prstGeom prst="rect">
            <a:avLst/>
          </a:prstGeom>
          <a:noFill/>
        </p:spPr>
        <p:txBody>
          <a:bodyPr wrap="square" rtlCol="0">
            <a:spAutoFit/>
          </a:bodyPr>
          <a:lstStyle/>
          <a:p>
            <a:r>
              <a:rPr lang="en-US" sz="1600" dirty="0"/>
              <a:t>Random noise, .001 magnitude</a:t>
            </a:r>
          </a:p>
        </p:txBody>
      </p:sp>
      <p:pic>
        <p:nvPicPr>
          <p:cNvPr id="10" name="Picture 9"/>
          <p:cNvPicPr>
            <a:picLocks noChangeAspect="1"/>
          </p:cNvPicPr>
          <p:nvPr/>
        </p:nvPicPr>
        <p:blipFill rotWithShape="1">
          <a:blip r:embed="rId8">
            <a:extLst>
              <a:ext uri="{28A0092B-C50C-407E-A947-70E740481C1C}">
                <a14:useLocalDpi xmlns:a14="http://schemas.microsoft.com/office/drawing/2010/main" val="0"/>
              </a:ext>
            </a:extLst>
          </a:blip>
          <a:srcRect l="22104" t="31112" r="23137" b="34444"/>
          <a:stretch/>
        </p:blipFill>
        <p:spPr>
          <a:xfrm>
            <a:off x="114300" y="1226937"/>
            <a:ext cx="3401291" cy="1989435"/>
          </a:xfrm>
          <a:prstGeom prst="rect">
            <a:avLst/>
          </a:prstGeom>
        </p:spPr>
      </p:pic>
      <p:sp>
        <p:nvSpPr>
          <p:cNvPr id="20" name="TextBox 19">
            <a:extLst>
              <a:ext uri="{FF2B5EF4-FFF2-40B4-BE49-F238E27FC236}">
                <a16:creationId xmlns:a16="http://schemas.microsoft.com/office/drawing/2014/main" id="{3D2FB4C0-E6D8-4BF8-BCA5-FEBD2780BE46}"/>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201057801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458200" cy="914400"/>
          </a:xfrm>
        </p:spPr>
        <p:txBody>
          <a:bodyPr>
            <a:normAutofit/>
          </a:bodyPr>
          <a:lstStyle/>
          <a:p>
            <a:r>
              <a:rPr lang="en-US" dirty="0"/>
              <a:t>But you can’t invert multiplication by 0!</a:t>
            </a:r>
          </a:p>
        </p:txBody>
      </p:sp>
      <p:sp>
        <p:nvSpPr>
          <p:cNvPr id="3" name="Content Placeholder 2"/>
          <p:cNvSpPr>
            <a:spLocks noGrp="1"/>
          </p:cNvSpPr>
          <p:nvPr>
            <p:ph idx="1"/>
          </p:nvPr>
        </p:nvSpPr>
        <p:spPr/>
        <p:txBody>
          <a:bodyPr/>
          <a:lstStyle/>
          <a:p>
            <a:r>
              <a:rPr lang="en-US" dirty="0"/>
              <a:t>A Gaussian is only zero at infinity…</a:t>
            </a:r>
          </a:p>
        </p:txBody>
      </p:sp>
      <p:pic>
        <p:nvPicPr>
          <p:cNvPr id="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614" t="10002" r="2409" b="4319"/>
          <a:stretch/>
        </p:blipFill>
        <p:spPr bwMode="auto">
          <a:xfrm>
            <a:off x="152400" y="1981200"/>
            <a:ext cx="89154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6A9D55DC-614C-42F0-932F-CE2AE90F648E}"/>
              </a:ext>
            </a:extLst>
          </p:cNvPr>
          <p:cNvSpPr txBox="1"/>
          <p:nvPr/>
        </p:nvSpPr>
        <p:spPr>
          <a:xfrm>
            <a:off x="8550568" y="6550223"/>
            <a:ext cx="593432" cy="307777"/>
          </a:xfrm>
          <a:prstGeom prst="rect">
            <a:avLst/>
          </a:prstGeom>
          <a:noFill/>
        </p:spPr>
        <p:txBody>
          <a:bodyPr wrap="none">
            <a:spAutoFit/>
          </a:bodyPr>
          <a:lstStyle/>
          <a:p>
            <a:pPr eaLnBrk="1" hangingPunct="1">
              <a:defRPr/>
            </a:pPr>
            <a:r>
              <a:rPr lang="en-US" sz="1400" dirty="0">
                <a:solidFill>
                  <a:schemeClr val="bg1">
                    <a:lumMod val="50000"/>
                  </a:schemeClr>
                </a:solidFill>
                <a:latin typeface="Arial" charset="0"/>
                <a:cs typeface="+mn-cs"/>
              </a:rPr>
              <a:t>Hays</a:t>
            </a:r>
          </a:p>
        </p:txBody>
      </p:sp>
    </p:spTree>
    <p:extLst>
      <p:ext uri="{BB962C8B-B14F-4D97-AF65-F5344CB8AC3E}">
        <p14:creationId xmlns:p14="http://schemas.microsoft.com/office/powerpoint/2010/main" val="411091384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3" name="Picture 2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3987998"/>
            <a:ext cx="3390400" cy="2542800"/>
          </a:xfrm>
          <a:prstGeom prst="rect">
            <a:avLst/>
          </a:prstGeom>
        </p:spPr>
      </p:pic>
      <p:pic>
        <p:nvPicPr>
          <p:cNvPr id="22" name="Picture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42" y="4024537"/>
            <a:ext cx="3200400" cy="2400300"/>
          </a:xfrm>
          <a:prstGeom prst="rect">
            <a:avLst/>
          </a:prstGeom>
        </p:spPr>
      </p:pic>
      <p:pic>
        <p:nvPicPr>
          <p:cNvPr id="20" name="Picture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1657" y="4058988"/>
            <a:ext cx="3112457" cy="2334343"/>
          </a:xfrm>
          <a:prstGeom prst="rect">
            <a:avLst/>
          </a:prstGeom>
        </p:spPr>
      </p:pic>
      <p:sp>
        <p:nvSpPr>
          <p:cNvPr id="2" name="Title 1"/>
          <p:cNvSpPr>
            <a:spLocks noGrp="1"/>
          </p:cNvSpPr>
          <p:nvPr>
            <p:ph type="title"/>
          </p:nvPr>
        </p:nvSpPr>
        <p:spPr/>
        <p:txBody>
          <a:bodyPr/>
          <a:lstStyle/>
          <a:p>
            <a:r>
              <a:rPr lang="en-US" dirty="0"/>
              <a:t>With a random filter…</a:t>
            </a:r>
          </a:p>
        </p:txBody>
      </p:sp>
      <p:sp>
        <p:nvSpPr>
          <p:cNvPr id="9" name="TextBox 8"/>
          <p:cNvSpPr txBox="1"/>
          <p:nvPr/>
        </p:nvSpPr>
        <p:spPr>
          <a:xfrm>
            <a:off x="228600" y="3222569"/>
            <a:ext cx="2133600" cy="707886"/>
          </a:xfrm>
          <a:prstGeom prst="rect">
            <a:avLst/>
          </a:prstGeom>
          <a:noFill/>
        </p:spPr>
        <p:txBody>
          <a:bodyPr wrap="square" rtlCol="0">
            <a:spAutoFit/>
          </a:bodyPr>
          <a:lstStyle/>
          <a:p>
            <a:pPr algn="ctr"/>
            <a:r>
              <a:rPr lang="en-US" sz="4000" dirty="0" err="1"/>
              <a:t>iFFT</a:t>
            </a:r>
            <a:endParaRPr lang="en-US" sz="4000" dirty="0"/>
          </a:p>
        </p:txBody>
      </p:sp>
      <p:sp>
        <p:nvSpPr>
          <p:cNvPr id="10" name="TextBox 9"/>
          <p:cNvSpPr txBox="1"/>
          <p:nvPr/>
        </p:nvSpPr>
        <p:spPr>
          <a:xfrm>
            <a:off x="3505200" y="3222569"/>
            <a:ext cx="2133600" cy="707886"/>
          </a:xfrm>
          <a:prstGeom prst="rect">
            <a:avLst/>
          </a:prstGeom>
          <a:noFill/>
        </p:spPr>
        <p:txBody>
          <a:bodyPr wrap="square" rtlCol="0">
            <a:spAutoFit/>
          </a:bodyPr>
          <a:lstStyle/>
          <a:p>
            <a:pPr algn="ctr"/>
            <a:r>
              <a:rPr lang="en-US" sz="4000" dirty="0"/>
              <a:t>FFT</a:t>
            </a:r>
          </a:p>
        </p:txBody>
      </p:sp>
      <p:sp>
        <p:nvSpPr>
          <p:cNvPr id="11" name="TextBox 10"/>
          <p:cNvSpPr txBox="1"/>
          <p:nvPr/>
        </p:nvSpPr>
        <p:spPr>
          <a:xfrm>
            <a:off x="5295900" y="4578732"/>
            <a:ext cx="1752600" cy="830997"/>
          </a:xfrm>
          <a:prstGeom prst="rect">
            <a:avLst/>
          </a:prstGeom>
          <a:noFill/>
        </p:spPr>
        <p:txBody>
          <a:bodyPr wrap="square" rtlCol="0">
            <a:spAutoFit/>
          </a:bodyPr>
          <a:lstStyle/>
          <a:p>
            <a:pPr algn="ctr"/>
            <a:r>
              <a:rPr lang="en-US" sz="4800" dirty="0"/>
              <a:t>./</a:t>
            </a:r>
          </a:p>
        </p:txBody>
      </p:sp>
      <p:sp>
        <p:nvSpPr>
          <p:cNvPr id="12" name="TextBox 11"/>
          <p:cNvSpPr txBox="1"/>
          <p:nvPr/>
        </p:nvSpPr>
        <p:spPr>
          <a:xfrm>
            <a:off x="2850407" y="4638284"/>
            <a:ext cx="685800" cy="830997"/>
          </a:xfrm>
          <a:prstGeom prst="rect">
            <a:avLst/>
          </a:prstGeom>
          <a:noFill/>
        </p:spPr>
        <p:txBody>
          <a:bodyPr wrap="square" rtlCol="0">
            <a:spAutoFit/>
          </a:bodyPr>
          <a:lstStyle/>
          <a:p>
            <a:pPr algn="ctr"/>
            <a:r>
              <a:rPr lang="en-US" sz="4800" dirty="0"/>
              <a:t>=</a:t>
            </a:r>
          </a:p>
        </p:txBody>
      </p:sp>
      <p:sp>
        <p:nvSpPr>
          <p:cNvPr id="13" name="TextBox 12"/>
          <p:cNvSpPr txBox="1"/>
          <p:nvPr/>
        </p:nvSpPr>
        <p:spPr>
          <a:xfrm>
            <a:off x="6172200" y="3222569"/>
            <a:ext cx="2667000" cy="707886"/>
          </a:xfrm>
          <a:prstGeom prst="rect">
            <a:avLst/>
          </a:prstGeom>
          <a:noFill/>
        </p:spPr>
        <p:txBody>
          <a:bodyPr wrap="square" rtlCol="0">
            <a:spAutoFit/>
          </a:bodyPr>
          <a:lstStyle/>
          <a:p>
            <a:pPr algn="ctr"/>
            <a:r>
              <a:rPr lang="en-US" sz="4000" dirty="0"/>
              <a:t>FFT</a:t>
            </a:r>
          </a:p>
        </p:txBody>
      </p:sp>
      <p:sp>
        <p:nvSpPr>
          <p:cNvPr id="14" name="Down Arrow 13"/>
          <p:cNvSpPr/>
          <p:nvPr/>
        </p:nvSpPr>
        <p:spPr>
          <a:xfrm rot="10800000">
            <a:off x="1752600" y="3329912"/>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Down Arrow 14"/>
          <p:cNvSpPr/>
          <p:nvPr/>
        </p:nvSpPr>
        <p:spPr>
          <a:xfrm>
            <a:off x="5029200" y="3361166"/>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Down Arrow 15"/>
          <p:cNvSpPr/>
          <p:nvPr/>
        </p:nvSpPr>
        <p:spPr>
          <a:xfrm>
            <a:off x="8077200" y="3283848"/>
            <a:ext cx="442268" cy="5334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5791200" y="990600"/>
            <a:ext cx="3352800" cy="338554"/>
          </a:xfrm>
          <a:prstGeom prst="rect">
            <a:avLst/>
          </a:prstGeom>
          <a:noFill/>
        </p:spPr>
        <p:txBody>
          <a:bodyPr wrap="square" rtlCol="0">
            <a:spAutoFit/>
          </a:bodyPr>
          <a:lstStyle/>
          <a:p>
            <a:r>
              <a:rPr lang="en-US" sz="1600" dirty="0"/>
              <a:t>Random noise, .001 magnitude</a:t>
            </a:r>
          </a:p>
        </p:txBody>
      </p:sp>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7022" y="1470503"/>
            <a:ext cx="1949956" cy="1462467"/>
          </a:xfrm>
          <a:prstGeom prst="rect">
            <a:avLst/>
          </a:prstGeom>
        </p:spPr>
      </p:pic>
      <p:pic>
        <p:nvPicPr>
          <p:cNvPr id="21" name="Picture 20"/>
          <p:cNvPicPr>
            <a:picLocks noChangeAspect="1"/>
          </p:cNvPicPr>
          <p:nvPr/>
        </p:nvPicPr>
        <p:blipFill rotWithShape="1">
          <a:blip r:embed="rId7">
            <a:extLst>
              <a:ext uri="{28A0092B-C50C-407E-A947-70E740481C1C}">
                <a14:useLocalDpi xmlns:a14="http://schemas.microsoft.com/office/drawing/2010/main" val="0"/>
              </a:ext>
            </a:extLst>
          </a:blip>
          <a:srcRect l="23137" t="30000" r="21070" b="33333"/>
          <a:stretch/>
        </p:blipFill>
        <p:spPr>
          <a:xfrm>
            <a:off x="5867400" y="1294575"/>
            <a:ext cx="3048000" cy="1862667"/>
          </a:xfrm>
          <a:prstGeom prst="rect">
            <a:avLst/>
          </a:prstGeom>
        </p:spPr>
      </p:pic>
      <p:pic>
        <p:nvPicPr>
          <p:cNvPr id="24" name="Picture 23"/>
          <p:cNvPicPr>
            <a:picLocks noChangeAspect="1"/>
          </p:cNvPicPr>
          <p:nvPr/>
        </p:nvPicPr>
        <p:blipFill rotWithShape="1">
          <a:blip r:embed="rId8">
            <a:extLst>
              <a:ext uri="{28A0092B-C50C-407E-A947-70E740481C1C}">
                <a14:useLocalDpi xmlns:a14="http://schemas.microsoft.com/office/drawing/2010/main" val="0"/>
              </a:ext>
            </a:extLst>
          </a:blip>
          <a:srcRect l="22104" t="30000" r="22104" b="34444"/>
          <a:stretch/>
        </p:blipFill>
        <p:spPr>
          <a:xfrm>
            <a:off x="160556" y="1193517"/>
            <a:ext cx="3344644" cy="1982011"/>
          </a:xfrm>
          <a:prstGeom prst="rect">
            <a:avLst/>
          </a:prstGeom>
        </p:spPr>
      </p:pic>
    </p:spTree>
    <p:extLst>
      <p:ext uri="{BB962C8B-B14F-4D97-AF65-F5344CB8AC3E}">
        <p14:creationId xmlns:p14="http://schemas.microsoft.com/office/powerpoint/2010/main" val="20275997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Deconvolution is hard</a:t>
            </a:r>
          </a:p>
        </p:txBody>
      </p:sp>
      <p:sp>
        <p:nvSpPr>
          <p:cNvPr id="3" name="Content Placeholder 2"/>
          <p:cNvSpPr>
            <a:spLocks noGrp="1"/>
          </p:cNvSpPr>
          <p:nvPr>
            <p:ph idx="1"/>
          </p:nvPr>
        </p:nvSpPr>
        <p:spPr>
          <a:xfrm>
            <a:off x="304800" y="1143000"/>
            <a:ext cx="8991600" cy="5135563"/>
          </a:xfrm>
        </p:spPr>
        <p:txBody>
          <a:bodyPr/>
          <a:lstStyle/>
          <a:p>
            <a:endParaRPr lang="en-US" dirty="0"/>
          </a:p>
          <a:p>
            <a:r>
              <a:rPr lang="en-US" dirty="0"/>
              <a:t>Even if you know the filter (non-blind deconvolution), it is still hard and requires </a:t>
            </a:r>
            <a:br>
              <a:rPr lang="en-US" dirty="0"/>
            </a:br>
            <a:r>
              <a:rPr lang="en-US" dirty="0"/>
              <a:t>strong </a:t>
            </a:r>
            <a:r>
              <a:rPr lang="en-US" i="1" dirty="0"/>
              <a:t>regularization </a:t>
            </a:r>
            <a:r>
              <a:rPr lang="en-US" dirty="0"/>
              <a:t>to counteract noise</a:t>
            </a:r>
            <a:endParaRPr lang="en-US" i="1" dirty="0"/>
          </a:p>
          <a:p>
            <a:endParaRPr lang="en-US" i="1" dirty="0"/>
          </a:p>
          <a:p>
            <a:r>
              <a:rPr lang="en-US" dirty="0"/>
              <a:t>If you don’t know the filter (blind deconvolution),</a:t>
            </a:r>
            <a:br>
              <a:rPr lang="en-US" dirty="0"/>
            </a:br>
            <a:r>
              <a:rPr lang="en-US" dirty="0"/>
              <a:t>then it is harder still</a:t>
            </a:r>
          </a:p>
        </p:txBody>
      </p:sp>
    </p:spTree>
    <p:extLst>
      <p:ext uri="{BB962C8B-B14F-4D97-AF65-F5344CB8AC3E}">
        <p14:creationId xmlns:p14="http://schemas.microsoft.com/office/powerpoint/2010/main" val="93396375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itle 1"/>
          <p:cNvSpPr>
            <a:spLocks noGrp="1"/>
          </p:cNvSpPr>
          <p:nvPr>
            <p:ph type="title"/>
          </p:nvPr>
        </p:nvSpPr>
        <p:spPr/>
        <p:txBody>
          <a:bodyPr/>
          <a:lstStyle/>
          <a:p>
            <a:endParaRPr lang="en-US" altLang="en-US"/>
          </a:p>
        </p:txBody>
      </p:sp>
      <p:pic>
        <p:nvPicPr>
          <p:cNvPr id="41987" name="Picture 6"/>
          <p:cNvPicPr>
            <a:picLocks noChangeAspect="1"/>
          </p:cNvPicPr>
          <p:nvPr/>
        </p:nvPicPr>
        <p:blipFill>
          <a:blip r:embed="rId3">
            <a:extLst>
              <a:ext uri="{28A0092B-C50C-407E-A947-70E740481C1C}">
                <a14:useLocalDpi xmlns:a14="http://schemas.microsoft.com/office/drawing/2010/main" val="0"/>
              </a:ext>
            </a:extLst>
          </a:blip>
          <a:srcRect l="12500" t="12889" r="35001" b="41779"/>
          <a:stretch>
            <a:fillRect/>
          </a:stretch>
        </p:blipFill>
        <p:spPr bwMode="auto">
          <a:xfrm>
            <a:off x="0" y="0"/>
            <a:ext cx="9144000" cy="493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a:spLocks noChangeArrowheads="1"/>
          </p:cNvSpPr>
          <p:nvPr/>
        </p:nvSpPr>
        <p:spPr bwMode="auto">
          <a:xfrm>
            <a:off x="2162175" y="5257800"/>
            <a:ext cx="4819650"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How would math have changed if the onesie had been invented?!?! : (</a:t>
            </a:r>
          </a:p>
        </p:txBody>
      </p:sp>
      <p:sp>
        <p:nvSpPr>
          <p:cNvPr id="7" name="TextBox 6"/>
          <p:cNvSpPr txBox="1"/>
          <p:nvPr/>
        </p:nvSpPr>
        <p:spPr>
          <a:xfrm>
            <a:off x="8581048" y="6550223"/>
            <a:ext cx="593432" cy="307777"/>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rial" charset="0"/>
                <a:ea typeface="+mn-ea"/>
                <a:cs typeface="Arial" panose="020B0604020202020204" pitchFamily="34" charset="0"/>
              </a:rPr>
              <a:t>Hays</a:t>
            </a:r>
          </a:p>
        </p:txBody>
      </p:sp>
    </p:spTree>
    <p:extLst>
      <p:ext uri="{BB962C8B-B14F-4D97-AF65-F5344CB8AC3E}">
        <p14:creationId xmlns:p14="http://schemas.microsoft.com/office/powerpoint/2010/main" val="36930809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AEB133-36FB-41D5-AE77-A18019F991EB}"/>
              </a:ext>
            </a:extLst>
          </p:cNvPr>
          <p:cNvSpPr>
            <a:spLocks noGrp="1"/>
          </p:cNvSpPr>
          <p:nvPr>
            <p:ph type="title"/>
          </p:nvPr>
        </p:nvSpPr>
        <p:spPr/>
        <p:txBody>
          <a:bodyPr/>
          <a:lstStyle/>
          <a:p>
            <a:r>
              <a:rPr lang="en-US" dirty="0"/>
              <a:t>A few questions…</a:t>
            </a:r>
          </a:p>
        </p:txBody>
      </p:sp>
      <p:sp>
        <p:nvSpPr>
          <p:cNvPr id="3" name="Content Placeholder 2">
            <a:extLst>
              <a:ext uri="{FF2B5EF4-FFF2-40B4-BE49-F238E27FC236}">
                <a16:creationId xmlns:a16="http://schemas.microsoft.com/office/drawing/2014/main" id="{CA3D956A-B340-429C-9593-5D54D49DCB0F}"/>
              </a:ext>
            </a:extLst>
          </p:cNvPr>
          <p:cNvSpPr>
            <a:spLocks noGrp="1"/>
          </p:cNvSpPr>
          <p:nvPr>
            <p:ph idx="1"/>
          </p:nvPr>
        </p:nvSpPr>
        <p:spPr>
          <a:xfrm>
            <a:off x="457200" y="990600"/>
            <a:ext cx="8229600" cy="5486400"/>
          </a:xfrm>
        </p:spPr>
        <p:txBody>
          <a:bodyPr>
            <a:normAutofit/>
          </a:bodyPr>
          <a:lstStyle/>
          <a:p>
            <a:pPr marL="0" indent="0">
              <a:buNone/>
            </a:pPr>
            <a:r>
              <a:rPr lang="en-US" dirty="0"/>
              <a:t>If we have infinite frequencies, why does the image end?</a:t>
            </a:r>
            <a:br>
              <a:rPr lang="en-US" dirty="0"/>
            </a:br>
            <a:endParaRPr lang="en-US" dirty="0"/>
          </a:p>
          <a:p>
            <a:pPr lvl="1"/>
            <a:r>
              <a:rPr lang="en-US" dirty="0"/>
              <a:t>Sampling theory. Frequencies higher than Nyquist frequency end up falling on an existing sample.</a:t>
            </a:r>
          </a:p>
          <a:p>
            <a:pPr lvl="2"/>
            <a:r>
              <a:rPr lang="en-US" dirty="0"/>
              <a:t>i.e., they are ‘aliases’ for existing samples!</a:t>
            </a:r>
          </a:p>
          <a:p>
            <a:pPr lvl="1"/>
            <a:r>
              <a:rPr lang="en-US" dirty="0"/>
              <a:t>Nyquist frequency is half the sampling frequency.</a:t>
            </a:r>
          </a:p>
          <a:p>
            <a:pPr lvl="1"/>
            <a:endParaRPr lang="en-US" dirty="0"/>
          </a:p>
          <a:p>
            <a:pPr lvl="1"/>
            <a:r>
              <a:rPr lang="en-US" dirty="0"/>
              <a:t>(Nyquist frequency is not Nyquist-Shannon rate, which is sampling required to reconstruct alias-free signal. Both are derived from same theory.)</a:t>
            </a:r>
          </a:p>
        </p:txBody>
      </p:sp>
    </p:spTree>
    <p:extLst>
      <p:ext uri="{BB962C8B-B14F-4D97-AF65-F5344CB8AC3E}">
        <p14:creationId xmlns:p14="http://schemas.microsoft.com/office/powerpoint/2010/main" val="329177917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9E0C8B-2B95-4654-92C3-3A4D6A508A03}"/>
              </a:ext>
            </a:extLst>
          </p:cNvPr>
          <p:cNvSpPr>
            <a:spLocks noGrp="1"/>
          </p:cNvSpPr>
          <p:nvPr>
            <p:ph type="title"/>
          </p:nvPr>
        </p:nvSpPr>
        <p:spPr/>
        <p:txBody>
          <a:bodyPr/>
          <a:lstStyle/>
          <a:p>
            <a:r>
              <a:rPr lang="en-US" dirty="0"/>
              <a:t>A few questions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CF11E8A-E084-4053-9EE2-89305311F7F1}"/>
                  </a:ext>
                </a:extLst>
              </p:cNvPr>
              <p:cNvSpPr>
                <a:spLocks noGrp="1"/>
              </p:cNvSpPr>
              <p:nvPr>
                <p:ph idx="1"/>
              </p:nvPr>
            </p:nvSpPr>
            <p:spPr/>
            <p:txBody>
              <a:bodyPr>
                <a:normAutofit fontScale="92500" lnSpcReduction="10000"/>
              </a:bodyPr>
              <a:lstStyle/>
              <a:p>
                <a:pPr marL="0" indent="0">
                  <a:buNone/>
                </a:pPr>
                <a:r>
                  <a:rPr lang="en-US" dirty="0"/>
                  <a:t>Why is frequency decomposition centered in middle, and duplicated and rotated?</a:t>
                </a:r>
                <a:br>
                  <a:rPr lang="en-US" dirty="0"/>
                </a:br>
                <a:endParaRPr lang="en-US" dirty="0"/>
              </a:p>
              <a:p>
                <a:pPr lvl="1"/>
                <a:r>
                  <a:rPr lang="en-US" dirty="0"/>
                  <a:t>From Euler: </a:t>
                </a:r>
              </a:p>
              <a:p>
                <a:pPr lvl="2"/>
                <a14:m>
                  <m:oMath xmlns:m="http://schemas.openxmlformats.org/officeDocument/2006/math">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cos</m:t>
                        </m:r>
                      </m:fName>
                      <m:e>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func>
                    <m:r>
                      <a:rPr lang="en-US" b="0" i="1" smtClean="0">
                        <a:latin typeface="Cambria Math" panose="02040503050406030204" pitchFamily="18" charset="0"/>
                      </a:rPr>
                      <m:t>+</m:t>
                    </m:r>
                    <m:r>
                      <a:rPr lang="en-US" b="0" i="1" smtClean="0">
                        <a:latin typeface="Cambria Math" panose="02040503050406030204" pitchFamily="18" charset="0"/>
                      </a:rPr>
                      <m:t>𝑖</m:t>
                    </m:r>
                    <m:func>
                      <m:funcPr>
                        <m:ctrlPr>
                          <a:rPr lang="en-US" b="0" i="1" smtClean="0">
                            <a:latin typeface="Cambria Math" panose="02040503050406030204" pitchFamily="18" charset="0"/>
                          </a:rPr>
                        </m:ctrlPr>
                      </m:funcPr>
                      <m:fName>
                        <m:r>
                          <m:rPr>
                            <m:sty m:val="p"/>
                          </m:rPr>
                          <a:rPr lang="en-US" b="0" i="0" smtClean="0">
                            <a:latin typeface="Cambria Math" panose="02040503050406030204" pitchFamily="18" charset="0"/>
                          </a:rPr>
                          <m:t>sin</m:t>
                        </m:r>
                      </m:fName>
                      <m:e>
                        <m:r>
                          <a:rPr lang="en-US" b="0" i="1" smtClean="0">
                            <a:latin typeface="Cambria Math" panose="02040503050406030204" pitchFamily="18" charset="0"/>
                          </a:rPr>
                          <m:t>(</m:t>
                        </m:r>
                        <m:r>
                          <a:rPr lang="en-US" b="0" i="1" smtClean="0">
                            <a:latin typeface="Cambria Math" panose="02040503050406030204" pitchFamily="18" charset="0"/>
                          </a:rPr>
                          <m:t>𝑥</m:t>
                        </m:r>
                        <m:r>
                          <a:rPr lang="en-US" b="0" i="1" smtClean="0">
                            <a:latin typeface="Cambria Math" panose="02040503050406030204" pitchFamily="18" charset="0"/>
                          </a:rPr>
                          <m:t>)</m:t>
                        </m:r>
                      </m:e>
                    </m:func>
                    <m:r>
                      <a:rPr lang="en-US" b="0" i="1" smtClean="0">
                        <a:latin typeface="Cambria Math" panose="02040503050406030204" pitchFamily="18" charset="0"/>
                      </a:rPr>
                      <m:t>=</m:t>
                    </m:r>
                    <m:sSup>
                      <m:sSupPr>
                        <m:ctrlPr>
                          <a:rPr lang="en-US" b="0" i="1" smtClean="0">
                            <a:latin typeface="Cambria Math" panose="02040503050406030204" pitchFamily="18" charset="0"/>
                          </a:rPr>
                        </m:ctrlPr>
                      </m:sSupPr>
                      <m:e>
                        <m:r>
                          <a:rPr lang="en-US" b="0" i="1" smtClean="0">
                            <a:latin typeface="Cambria Math" panose="02040503050406030204" pitchFamily="18" charset="0"/>
                          </a:rPr>
                          <m:t>𝑒</m:t>
                        </m:r>
                      </m:e>
                      <m:sup>
                        <m:r>
                          <a:rPr lang="en-US" b="0" i="1" smtClean="0">
                            <a:latin typeface="Cambria Math" panose="02040503050406030204" pitchFamily="18" charset="0"/>
                          </a:rPr>
                          <m:t>𝑖𝑥</m:t>
                        </m:r>
                      </m:sup>
                    </m:sSup>
                  </m:oMath>
                </a14:m>
                <a:endParaRPr lang="en-US" i="1" dirty="0">
                  <a:latin typeface="Cambria Math" panose="02040503050406030204" pitchFamily="18" charset="0"/>
                </a:endParaRPr>
              </a:p>
              <a:p>
                <a:pPr lvl="2"/>
                <a14:m>
                  <m:oMath xmlns:m="http://schemas.openxmlformats.org/officeDocument/2006/math">
                    <m:func>
                      <m:funcPr>
                        <m:ctrlPr>
                          <a:rPr lang="en-US" i="1" smtClean="0">
                            <a:latin typeface="Cambria Math" panose="02040503050406030204" pitchFamily="18" charset="0"/>
                          </a:rPr>
                        </m:ctrlPr>
                      </m:funcPr>
                      <m:fName>
                        <m:r>
                          <m:rPr>
                            <m:sty m:val="p"/>
                          </m:rPr>
                          <a:rPr lang="en-US" i="0" smtClean="0">
                            <a:latin typeface="Cambria Math" panose="02040503050406030204" pitchFamily="18" charset="0"/>
                          </a:rPr>
                          <m:t>cos</m:t>
                        </m:r>
                      </m:fName>
                      <m:e>
                        <m:d>
                          <m:dPr>
                            <m:ctrlPr>
                              <a:rPr lang="en-US" i="1" smtClean="0">
                                <a:latin typeface="Cambria Math" panose="02040503050406030204" pitchFamily="18" charset="0"/>
                              </a:rPr>
                            </m:ctrlPr>
                          </m:dPr>
                          <m:e>
                            <m:r>
                              <a:rPr lang="en-US" i="1" smtClean="0">
                                <a:latin typeface="Cambria Math" panose="02040503050406030204" pitchFamily="18" charset="0"/>
                                <a:ea typeface="Cambria Math" panose="02040503050406030204" pitchFamily="18" charset="0"/>
                              </a:rPr>
                              <m:t>𝜔</m:t>
                            </m:r>
                            <m:r>
                              <a:rPr lang="en-US" b="0" i="1" smtClean="0">
                                <a:latin typeface="Cambria Math" panose="02040503050406030204" pitchFamily="18" charset="0"/>
                                <a:ea typeface="Cambria Math" panose="02040503050406030204" pitchFamily="18" charset="0"/>
                              </a:rPr>
                              <m:t>𝑡</m:t>
                            </m:r>
                          </m:e>
                        </m:d>
                      </m:e>
                    </m:func>
                    <m:r>
                      <a:rPr lang="en-US" dirty="0">
                        <a:latin typeface="Cambria Math" panose="02040503050406030204" pitchFamily="18" charset="0"/>
                        <a:ea typeface="Cambria Math" panose="02040503050406030204" pitchFamily="18" charset="0"/>
                      </a:rPr>
                      <m:t>=</m:t>
                    </m:r>
                    <m:f>
                      <m:fPr>
                        <m:ctrlPr>
                          <a:rPr lang="en-US" i="1" dirty="0" smtClean="0">
                            <a:latin typeface="Cambria Math" panose="02040503050406030204" pitchFamily="18" charset="0"/>
                            <a:ea typeface="Cambria Math" panose="02040503050406030204" pitchFamily="18" charset="0"/>
                          </a:rPr>
                        </m:ctrlPr>
                      </m:fPr>
                      <m:num>
                        <m:r>
                          <a:rPr lang="en-US" b="0" i="1" dirty="0" smtClean="0">
                            <a:latin typeface="Cambria Math" panose="02040503050406030204" pitchFamily="18" charset="0"/>
                            <a:ea typeface="Cambria Math" panose="02040503050406030204" pitchFamily="18" charset="0"/>
                          </a:rPr>
                          <m:t>1</m:t>
                        </m:r>
                      </m:num>
                      <m:den>
                        <m:r>
                          <a:rPr lang="en-US" b="0" i="1" dirty="0" smtClean="0">
                            <a:latin typeface="Cambria Math" panose="02040503050406030204" pitchFamily="18" charset="0"/>
                            <a:ea typeface="Cambria Math" panose="02040503050406030204" pitchFamily="18" charset="0"/>
                          </a:rPr>
                          <m:t>2</m:t>
                        </m:r>
                      </m:den>
                    </m:f>
                    <m:d>
                      <m:dPr>
                        <m:ctrlPr>
                          <a:rPr lang="en-US" i="1" dirty="0" smtClean="0">
                            <a:latin typeface="Cambria Math" panose="02040503050406030204" pitchFamily="18" charset="0"/>
                            <a:ea typeface="Cambria Math" panose="02040503050406030204" pitchFamily="18" charset="0"/>
                          </a:rPr>
                        </m:ctrlPr>
                      </m:dPr>
                      <m:e>
                        <m:sSup>
                          <m:sSupPr>
                            <m:ctrlPr>
                              <a:rPr lang="en-US" i="1" dirty="0" smtClean="0">
                                <a:latin typeface="Cambria Math" panose="02040503050406030204" pitchFamily="18" charset="0"/>
                                <a:ea typeface="Cambria Math" panose="02040503050406030204" pitchFamily="18" charset="0"/>
                              </a:rPr>
                            </m:ctrlPr>
                          </m:sSupPr>
                          <m:e>
                            <m:sSup>
                              <m:sSupPr>
                                <m:ctrlPr>
                                  <a:rPr lang="en-US" i="1" dirty="0" smtClean="0">
                                    <a:latin typeface="Cambria Math" panose="02040503050406030204" pitchFamily="18" charset="0"/>
                                    <a:ea typeface="Cambria Math" panose="02040503050406030204" pitchFamily="18" charset="0"/>
                                  </a:rPr>
                                </m:ctrlPr>
                              </m:sSupPr>
                              <m:e>
                                <m:r>
                                  <a:rPr lang="en-US" i="1" dirty="0" smtClean="0">
                                    <a:latin typeface="Cambria Math" panose="02040503050406030204" pitchFamily="18" charset="0"/>
                                    <a:ea typeface="Cambria Math" panose="02040503050406030204" pitchFamily="18" charset="0"/>
                                  </a:rPr>
                                  <m:t>𝑒</m:t>
                                </m:r>
                              </m:e>
                              <m:sup>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𝑖</m:t>
                                </m:r>
                                <m:r>
                                  <a:rPr lang="el-GR" i="1" dirty="0" smtClean="0">
                                    <a:latin typeface="Cambria Math" panose="02040503050406030204" pitchFamily="18" charset="0"/>
                                    <a:ea typeface="Cambria Math" panose="02040503050406030204" pitchFamily="18" charset="0"/>
                                  </a:rPr>
                                  <m:t>𝜔</m:t>
                                </m:r>
                                <m:r>
                                  <a:rPr lang="en-US" i="1" dirty="0" smtClean="0">
                                    <a:latin typeface="Cambria Math" panose="02040503050406030204" pitchFamily="18" charset="0"/>
                                    <a:ea typeface="Cambria Math" panose="02040503050406030204" pitchFamily="18" charset="0"/>
                                  </a:rPr>
                                  <m:t>𝑡</m:t>
                                </m:r>
                              </m:sup>
                            </m:sSup>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𝑒</m:t>
                            </m:r>
                          </m:e>
                          <m:sup>
                            <m:r>
                              <a:rPr lang="en-US" b="0" i="1" dirty="0" smtClean="0">
                                <a:latin typeface="Cambria Math" panose="02040503050406030204" pitchFamily="18" charset="0"/>
                                <a:ea typeface="Cambria Math" panose="02040503050406030204" pitchFamily="18" charset="0"/>
                              </a:rPr>
                              <m:t>+</m:t>
                            </m:r>
                            <m:r>
                              <a:rPr lang="en-US" i="1" dirty="0" smtClean="0">
                                <a:latin typeface="Cambria Math" panose="02040503050406030204" pitchFamily="18" charset="0"/>
                                <a:ea typeface="Cambria Math" panose="02040503050406030204" pitchFamily="18" charset="0"/>
                              </a:rPr>
                              <m:t>𝑖</m:t>
                            </m:r>
                            <m:r>
                              <a:rPr lang="el-GR" i="1" dirty="0" smtClean="0">
                                <a:latin typeface="Cambria Math" panose="02040503050406030204" pitchFamily="18" charset="0"/>
                                <a:ea typeface="Cambria Math" panose="02040503050406030204" pitchFamily="18" charset="0"/>
                              </a:rPr>
                              <m:t>𝜔</m:t>
                            </m:r>
                            <m:r>
                              <a:rPr lang="en-US" i="1" dirty="0" smtClean="0">
                                <a:latin typeface="Cambria Math" panose="02040503050406030204" pitchFamily="18" charset="0"/>
                                <a:ea typeface="Cambria Math" panose="02040503050406030204" pitchFamily="18" charset="0"/>
                              </a:rPr>
                              <m:t>𝑡</m:t>
                            </m:r>
                          </m:sup>
                        </m:sSup>
                      </m:e>
                    </m:d>
                  </m:oMath>
                </a14:m>
                <a:r>
                  <a:rPr lang="en-US" dirty="0"/>
                  <a:t> </a:t>
                </a:r>
              </a:p>
              <a:p>
                <a:pPr lvl="1"/>
                <a:r>
                  <a:rPr lang="en-US" dirty="0"/>
                  <a:t>Coefficients for negative frequencies</a:t>
                </a:r>
                <a:br>
                  <a:rPr lang="en-US" dirty="0"/>
                </a:br>
                <a:r>
                  <a:rPr lang="en-US" dirty="0"/>
                  <a:t>(i.e., ‘backwards traveling’ waves)</a:t>
                </a:r>
              </a:p>
              <a:p>
                <a:pPr lvl="1"/>
                <a:endParaRPr lang="en-US" dirty="0"/>
              </a:p>
              <a:p>
                <a:pPr lvl="1"/>
                <a:r>
                  <a:rPr lang="en-US" dirty="0"/>
                  <a:t>FFT of a real signal is conjugate symmetric </a:t>
                </a:r>
              </a:p>
              <a:p>
                <a:pPr lvl="2"/>
                <a:r>
                  <a:rPr lang="en-US" dirty="0"/>
                  <a:t>i.e., f(-x) = f*(x)</a:t>
                </a:r>
              </a:p>
              <a:p>
                <a:pPr lvl="1"/>
                <a:endParaRPr lang="en-US" dirty="0"/>
              </a:p>
            </p:txBody>
          </p:sp>
        </mc:Choice>
        <mc:Fallback xmlns="">
          <p:sp>
            <p:nvSpPr>
              <p:cNvPr id="3" name="Content Placeholder 2">
                <a:extLst>
                  <a:ext uri="{FF2B5EF4-FFF2-40B4-BE49-F238E27FC236}">
                    <a16:creationId xmlns:a16="http://schemas.microsoft.com/office/drawing/2014/main" xmlns:a14="http://schemas.microsoft.com/office/drawing/2010/main" xmlns="" id="{6CF11E8A-E084-4053-9EE2-89305311F7F1}"/>
                  </a:ext>
                </a:extLst>
              </p:cNvPr>
              <p:cNvSpPr>
                <a:spLocks noGrp="1" noRot="1" noChangeAspect="1" noMove="1" noResize="1" noEditPoints="1" noAdjustHandles="1" noChangeArrowheads="1" noChangeShapeType="1" noTextEdit="1"/>
              </p:cNvSpPr>
              <p:nvPr>
                <p:ph idx="1"/>
              </p:nvPr>
            </p:nvSpPr>
            <p:spPr>
              <a:blipFill rotWithShape="0">
                <a:blip r:embed="rId3"/>
                <a:stretch>
                  <a:fillRect l="-1704" t="-2375"/>
                </a:stretch>
              </a:blipFill>
            </p:spPr>
            <p:txBody>
              <a:bodyPr/>
              <a:lstStyle/>
              <a:p>
                <a:r>
                  <a:rPr lang="en-US">
                    <a:noFill/>
                  </a:rPr>
                  <a:t> </a:t>
                </a:r>
              </a:p>
            </p:txBody>
          </p:sp>
        </mc:Fallback>
      </mc:AlternateContent>
    </p:spTree>
    <p:extLst>
      <p:ext uri="{BB962C8B-B14F-4D97-AF65-F5344CB8AC3E}">
        <p14:creationId xmlns:p14="http://schemas.microsoft.com/office/powerpoint/2010/main" val="31838212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from DSP</a:t>
            </a:r>
          </a:p>
        </p:txBody>
      </p:sp>
      <p:pic>
        <p:nvPicPr>
          <p:cNvPr id="155652" name="Picture 4" descr="Image result for frequency aliasi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6400" y="1066800"/>
            <a:ext cx="5562600" cy="5540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50759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19938C-7C1D-4FD3-A450-90484979A58E}"/>
              </a:ext>
            </a:extLst>
          </p:cNvPr>
          <p:cNvSpPr>
            <a:spLocks noGrp="1"/>
          </p:cNvSpPr>
          <p:nvPr>
            <p:ph type="title"/>
          </p:nvPr>
        </p:nvSpPr>
        <p:spPr/>
        <p:txBody>
          <a:bodyPr/>
          <a:lstStyle/>
          <a:p>
            <a:r>
              <a:rPr lang="en-US" dirty="0"/>
              <a:t>A few questions</a:t>
            </a:r>
          </a:p>
        </p:txBody>
      </p:sp>
      <p:sp>
        <p:nvSpPr>
          <p:cNvPr id="3" name="Content Placeholder 2">
            <a:extLst>
              <a:ext uri="{FF2B5EF4-FFF2-40B4-BE49-F238E27FC236}">
                <a16:creationId xmlns:a16="http://schemas.microsoft.com/office/drawing/2014/main" id="{6E6BEE87-3772-4441-AACA-46B76747CE6D}"/>
              </a:ext>
            </a:extLst>
          </p:cNvPr>
          <p:cNvSpPr>
            <a:spLocks noGrp="1"/>
          </p:cNvSpPr>
          <p:nvPr>
            <p:ph idx="1"/>
          </p:nvPr>
        </p:nvSpPr>
        <p:spPr/>
        <p:txBody>
          <a:bodyPr/>
          <a:lstStyle/>
          <a:p>
            <a:pPr marL="0" indent="0">
              <a:buNone/>
            </a:pPr>
            <a:r>
              <a:rPr lang="en-US" dirty="0"/>
              <a:t>How is the Fourier decomposition computed?</a:t>
            </a:r>
          </a:p>
          <a:p>
            <a:pPr marL="0" indent="0">
              <a:buNone/>
            </a:pPr>
            <a:endParaRPr lang="en-US" dirty="0"/>
          </a:p>
          <a:p>
            <a:pPr marL="0" indent="0">
              <a:buNone/>
            </a:pPr>
            <a:r>
              <a:rPr lang="en-US" dirty="0"/>
              <a:t>Intuitively, by correlating the signal with a set of waves of increasing signal!</a:t>
            </a:r>
          </a:p>
          <a:p>
            <a:pPr marL="0" indent="0">
              <a:buNone/>
            </a:pPr>
            <a:endParaRPr lang="en-US" dirty="0"/>
          </a:p>
          <a:p>
            <a:pPr marL="0" indent="0">
              <a:buNone/>
            </a:pPr>
            <a:r>
              <a:rPr lang="en-US" dirty="0"/>
              <a:t>Notes in hidden slides.</a:t>
            </a:r>
          </a:p>
          <a:p>
            <a:pPr marL="0" indent="0">
              <a:buNone/>
            </a:pPr>
            <a:r>
              <a:rPr lang="en-US" dirty="0"/>
              <a:t>Plus: http://research.stowers-institute.org/efg/Report/FourierAnalysis.pdf</a:t>
            </a:r>
          </a:p>
          <a:p>
            <a:pPr marL="0" indent="0">
              <a:buNone/>
            </a:pPr>
            <a:endParaRPr lang="en-US" dirty="0"/>
          </a:p>
        </p:txBody>
      </p:sp>
    </p:spTree>
    <p:extLst>
      <p:ext uri="{BB962C8B-B14F-4D97-AF65-F5344CB8AC3E}">
        <p14:creationId xmlns:p14="http://schemas.microsoft.com/office/powerpoint/2010/main" val="35205654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6562" name="Title 1"/>
          <p:cNvSpPr>
            <a:spLocks noGrp="1"/>
          </p:cNvSpPr>
          <p:nvPr>
            <p:ph type="title"/>
          </p:nvPr>
        </p:nvSpPr>
        <p:spPr/>
        <p:txBody>
          <a:bodyPr/>
          <a:lstStyle/>
          <a:p>
            <a:r>
              <a:rPr lang="en-US" altLang="en-US"/>
              <a:t>Computing the Fourier Transform</a:t>
            </a:r>
          </a:p>
        </p:txBody>
      </p:sp>
      <p:sp>
        <p:nvSpPr>
          <p:cNvPr id="66563" name="TextBox 4"/>
          <p:cNvSpPr txBox="1">
            <a:spLocks noChangeArrowheads="1"/>
          </p:cNvSpPr>
          <p:nvPr/>
        </p:nvSpPr>
        <p:spPr bwMode="auto">
          <a:xfrm>
            <a:off x="3276600" y="2057400"/>
            <a:ext cx="1350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Continuous</a:t>
            </a:r>
          </a:p>
        </p:txBody>
      </p:sp>
      <p:pic>
        <p:nvPicPr>
          <p:cNvPr id="66564" name="Picture 1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2438400"/>
            <a:ext cx="34671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1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962400"/>
            <a:ext cx="3543300" cy="126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6" name="TextBox 7"/>
          <p:cNvSpPr txBox="1">
            <a:spLocks noChangeArrowheads="1"/>
          </p:cNvSpPr>
          <p:nvPr/>
        </p:nvSpPr>
        <p:spPr bwMode="auto">
          <a:xfrm>
            <a:off x="3200400" y="3733800"/>
            <a:ext cx="103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Discrete</a:t>
            </a:r>
          </a:p>
        </p:txBody>
      </p:sp>
      <p:sp>
        <p:nvSpPr>
          <p:cNvPr id="66567" name="TextBox 8"/>
          <p:cNvSpPr txBox="1">
            <a:spLocks noChangeArrowheads="1"/>
          </p:cNvSpPr>
          <p:nvPr/>
        </p:nvSpPr>
        <p:spPr bwMode="auto">
          <a:xfrm>
            <a:off x="6172200" y="4506913"/>
            <a:ext cx="14859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i="1">
                <a:latin typeface="Arial" panose="020B0604020202020204" pitchFamily="34" charset="0"/>
              </a:rPr>
              <a:t>k = -N/2..N/2</a:t>
            </a:r>
          </a:p>
        </p:txBody>
      </p:sp>
      <p:pic>
        <p:nvPicPr>
          <p:cNvPr id="6656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00" y="914400"/>
            <a:ext cx="3448050" cy="71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569" name="TextBox 11"/>
          <p:cNvSpPr txBox="1">
            <a:spLocks noChangeArrowheads="1"/>
          </p:cNvSpPr>
          <p:nvPr/>
        </p:nvSpPr>
        <p:spPr bwMode="auto">
          <a:xfrm>
            <a:off x="1295400" y="5791200"/>
            <a:ext cx="39417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Fast Fourier Transform (FFT): NlogN</a:t>
            </a:r>
          </a:p>
        </p:txBody>
      </p:sp>
    </p:spTree>
    <p:extLst>
      <p:ext uri="{BB962C8B-B14F-4D97-AF65-F5344CB8AC3E}">
        <p14:creationId xmlns:p14="http://schemas.microsoft.com/office/powerpoint/2010/main" val="135088246"/>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762" y="4762"/>
            <a:ext cx="9134475" cy="6848475"/>
          </a:xfrm>
          <a:prstGeom prst="rect">
            <a:avLst/>
          </a:prstGeom>
        </p:spPr>
      </p:pic>
      <p:sp>
        <p:nvSpPr>
          <p:cNvPr id="5" name="Rectangle 4"/>
          <p:cNvSpPr/>
          <p:nvPr/>
        </p:nvSpPr>
        <p:spPr>
          <a:xfrm>
            <a:off x="7934053" y="6545460"/>
            <a:ext cx="1209947" cy="307777"/>
          </a:xfrm>
          <a:prstGeom prst="rect">
            <a:avLst/>
          </a:prstGeom>
        </p:spPr>
        <p:txBody>
          <a:bodyPr wrap="none">
            <a:spAutoFit/>
          </a:bodyPr>
          <a:lstStyle/>
          <a:p>
            <a:r>
              <a:rPr lang="en-US" sz="1400" dirty="0"/>
              <a:t>Earl F. Glynn</a:t>
            </a:r>
          </a:p>
        </p:txBody>
      </p:sp>
    </p:spTree>
    <p:extLst>
      <p:ext uri="{BB962C8B-B14F-4D97-AF65-F5344CB8AC3E}">
        <p14:creationId xmlns:p14="http://schemas.microsoft.com/office/powerpoint/2010/main" val="158792504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3"/>
          <a:stretch>
            <a:fillRect/>
          </a:stretch>
        </p:blipFill>
        <p:spPr>
          <a:xfrm>
            <a:off x="4762" y="4762"/>
            <a:ext cx="9134475" cy="6848475"/>
          </a:xfrm>
          <a:prstGeom prst="rect">
            <a:avLst/>
          </a:prstGeom>
        </p:spPr>
      </p:pic>
      <p:sp>
        <p:nvSpPr>
          <p:cNvPr id="5" name="Rectangle 4"/>
          <p:cNvSpPr/>
          <p:nvPr/>
        </p:nvSpPr>
        <p:spPr>
          <a:xfrm>
            <a:off x="7934053" y="6545460"/>
            <a:ext cx="1209947" cy="307777"/>
          </a:xfrm>
          <a:prstGeom prst="rect">
            <a:avLst/>
          </a:prstGeom>
        </p:spPr>
        <p:txBody>
          <a:bodyPr wrap="none">
            <a:spAutoFit/>
          </a:bodyPr>
          <a:lstStyle/>
          <a:p>
            <a:r>
              <a:rPr lang="en-US" sz="1400" dirty="0"/>
              <a:t>Earl F. Glynn</a:t>
            </a:r>
          </a:p>
        </p:txBody>
      </p:sp>
    </p:spTree>
    <p:extLst>
      <p:ext uri="{BB962C8B-B14F-4D97-AF65-F5344CB8AC3E}">
        <p14:creationId xmlns:p14="http://schemas.microsoft.com/office/powerpoint/2010/main" val="287440931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FAD6A-3170-417A-B9AD-2705AF99F942}"/>
              </a:ext>
            </a:extLst>
          </p:cNvPr>
          <p:cNvSpPr>
            <a:spLocks noGrp="1"/>
          </p:cNvSpPr>
          <p:nvPr>
            <p:ph type="title"/>
          </p:nvPr>
        </p:nvSpPr>
        <p:spPr/>
        <p:txBody>
          <a:bodyPr/>
          <a:lstStyle/>
          <a:p>
            <a:r>
              <a:rPr lang="en-US" dirty="0"/>
              <a:t>Applications of Fourier analysis</a:t>
            </a:r>
          </a:p>
        </p:txBody>
      </p:sp>
      <p:sp>
        <p:nvSpPr>
          <p:cNvPr id="3" name="Content Placeholder 2">
            <a:extLst>
              <a:ext uri="{FF2B5EF4-FFF2-40B4-BE49-F238E27FC236}">
                <a16:creationId xmlns:a16="http://schemas.microsoft.com/office/drawing/2014/main" id="{DAED4CA8-37D7-415B-8B0E-ACAA1559E4B5}"/>
              </a:ext>
            </a:extLst>
          </p:cNvPr>
          <p:cNvSpPr>
            <a:spLocks noGrp="1"/>
          </p:cNvSpPr>
          <p:nvPr>
            <p:ph idx="1"/>
          </p:nvPr>
        </p:nvSpPr>
        <p:spPr>
          <a:xfrm>
            <a:off x="457200" y="990600"/>
            <a:ext cx="8229600" cy="5562600"/>
          </a:xfrm>
        </p:spPr>
        <p:txBody>
          <a:bodyPr>
            <a:normAutofit lnSpcReduction="10000"/>
          </a:bodyPr>
          <a:lstStyle/>
          <a:p>
            <a:r>
              <a:rPr lang="en-US" dirty="0"/>
              <a:t>Fast filtering with large kernels</a:t>
            </a:r>
          </a:p>
          <a:p>
            <a:endParaRPr lang="en-US" dirty="0"/>
          </a:p>
          <a:p>
            <a:r>
              <a:rPr lang="en-US" dirty="0"/>
              <a:t>Fourier Optics</a:t>
            </a:r>
          </a:p>
          <a:p>
            <a:pPr lvl="1"/>
            <a:r>
              <a:rPr lang="en-US" dirty="0"/>
              <a:t>Fraunhofer diffraction is Fourier transform of slit in the ‘far field’.</a:t>
            </a:r>
          </a:p>
          <a:p>
            <a:pPr lvl="1"/>
            <a:endParaRPr lang="en-US" dirty="0"/>
          </a:p>
          <a:p>
            <a:pPr lvl="1"/>
            <a:endParaRPr lang="en-US" dirty="0"/>
          </a:p>
          <a:p>
            <a:pPr lvl="1"/>
            <a:endParaRPr lang="en-US" dirty="0"/>
          </a:p>
          <a:p>
            <a:pPr lvl="1"/>
            <a:endParaRPr lang="en-US" dirty="0"/>
          </a:p>
          <a:p>
            <a:pPr lvl="1"/>
            <a:endParaRPr lang="en-US" dirty="0"/>
          </a:p>
          <a:p>
            <a:pPr lvl="1"/>
            <a:r>
              <a:rPr lang="en-US" dirty="0"/>
              <a:t>Light spectrometry for astronomy</a:t>
            </a:r>
          </a:p>
          <a:p>
            <a:pPr lvl="1"/>
            <a:endParaRPr lang="en-US" dirty="0"/>
          </a:p>
        </p:txBody>
      </p:sp>
      <p:pic>
        <p:nvPicPr>
          <p:cNvPr id="110596" name="Picture 4" descr="https://upload.wikimedia.org/wikipedia/commons/thumb/4/46/Wavelength%3Dslitwidthspectrum.gif/220px-Wavelength%3Dslitwidthspectrum.gif">
            <a:extLst>
              <a:ext uri="{FF2B5EF4-FFF2-40B4-BE49-F238E27FC236}">
                <a16:creationId xmlns:a16="http://schemas.microsoft.com/office/drawing/2014/main" id="{BF257E42-82CB-47DD-AA1C-210E56F3889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4332" y="3474027"/>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10600" name="Picture 8" descr="https://upload.wikimedia.org/wikipedia/commons/thumb/9/96/Airy-pattern2.jpg/150px-Airy-pattern2.jpg">
            <a:extLst>
              <a:ext uri="{FF2B5EF4-FFF2-40B4-BE49-F238E27FC236}">
                <a16:creationId xmlns:a16="http://schemas.microsoft.com/office/drawing/2014/main" id="{F83CAD91-F0CA-431F-B5B3-FD84A50784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399" y="3474027"/>
            <a:ext cx="2112589" cy="212667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97CF82EE-427C-4BF6-9FD2-B04496E10B86}"/>
              </a:ext>
            </a:extLst>
          </p:cNvPr>
          <p:cNvSpPr txBox="1"/>
          <p:nvPr/>
        </p:nvSpPr>
        <p:spPr>
          <a:xfrm>
            <a:off x="7273405" y="4862036"/>
            <a:ext cx="1676400" cy="738664"/>
          </a:xfrm>
          <a:prstGeom prst="rect">
            <a:avLst/>
          </a:prstGeom>
          <a:noFill/>
        </p:spPr>
        <p:txBody>
          <a:bodyPr wrap="square" rtlCol="0">
            <a:spAutoFit/>
          </a:bodyPr>
          <a:lstStyle/>
          <a:p>
            <a:r>
              <a:rPr lang="en-US" sz="1400" dirty="0"/>
              <a:t>Circular aperture = Airy disc diffraction pattern</a:t>
            </a:r>
          </a:p>
        </p:txBody>
      </p:sp>
      <p:sp>
        <p:nvSpPr>
          <p:cNvPr id="9" name="TextBox 8">
            <a:extLst>
              <a:ext uri="{FF2B5EF4-FFF2-40B4-BE49-F238E27FC236}">
                <a16:creationId xmlns:a16="http://schemas.microsoft.com/office/drawing/2014/main" id="{EEB28A31-67BA-421F-A8CA-F96B92923C0C}"/>
              </a:ext>
            </a:extLst>
          </p:cNvPr>
          <p:cNvSpPr txBox="1"/>
          <p:nvPr/>
        </p:nvSpPr>
        <p:spPr>
          <a:xfrm>
            <a:off x="7228379" y="6550223"/>
            <a:ext cx="1946367" cy="307777"/>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white">
                    <a:lumMod val="50000"/>
                  </a:prstClr>
                </a:solidFill>
                <a:effectLst/>
                <a:uLnTx/>
                <a:uFillTx/>
                <a:latin typeface="Arial" charset="0"/>
                <a:ea typeface="+mn-ea"/>
                <a:cs typeface="Arial" panose="020B0604020202020204" pitchFamily="34" charset="0"/>
              </a:rPr>
              <a:t>Wikipedia for graphics</a:t>
            </a:r>
          </a:p>
        </p:txBody>
      </p:sp>
    </p:spTree>
    <p:extLst>
      <p:ext uri="{BB962C8B-B14F-4D97-AF65-F5344CB8AC3E}">
        <p14:creationId xmlns:p14="http://schemas.microsoft.com/office/powerpoint/2010/main" val="222971491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4960" y="1610361"/>
            <a:ext cx="8534400" cy="1219200"/>
          </a:xfrm>
        </p:spPr>
        <p:txBody>
          <a:bodyPr/>
          <a:lstStyle/>
          <a:p>
            <a:pPr marL="0" eaLnBrk="1" hangingPunct="1">
              <a:buFont typeface="Arial" charset="0"/>
              <a:buNone/>
              <a:defRPr/>
            </a:pPr>
            <a:r>
              <a:rPr lang="en-US" b="1" dirty="0">
                <a:solidFill>
                  <a:schemeClr val="tx2">
                    <a:lumMod val="75000"/>
                  </a:schemeClr>
                </a:solidFill>
              </a:rPr>
              <a:t>How is it that a 4MP image can be compressed to a few hundred KB without a noticeable change?</a:t>
            </a:r>
          </a:p>
        </p:txBody>
      </p:sp>
      <p:sp>
        <p:nvSpPr>
          <p:cNvPr id="67587" name="Title 4"/>
          <p:cNvSpPr>
            <a:spLocks noGrp="1"/>
          </p:cNvSpPr>
          <p:nvPr>
            <p:ph type="title"/>
          </p:nvPr>
        </p:nvSpPr>
        <p:spPr/>
        <p:txBody>
          <a:bodyPr/>
          <a:lstStyle/>
          <a:p>
            <a:pPr eaLnBrk="1" hangingPunct="1"/>
            <a:r>
              <a:rPr lang="en-US" altLang="en-US" dirty="0"/>
              <a:t>Thinking in Frequency - Compression</a:t>
            </a:r>
          </a:p>
        </p:txBody>
      </p:sp>
    </p:spTree>
    <p:extLst>
      <p:ext uri="{BB962C8B-B14F-4D97-AF65-F5344CB8AC3E}">
        <p14:creationId xmlns:p14="http://schemas.microsoft.com/office/powerpoint/2010/main" val="633289213"/>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685800" y="76200"/>
            <a:ext cx="8229600" cy="838200"/>
          </a:xfrm>
        </p:spPr>
        <p:txBody>
          <a:bodyPr/>
          <a:lstStyle/>
          <a:p>
            <a:pPr eaLnBrk="1" hangingPunct="1"/>
            <a:r>
              <a:rPr lang="en-US" altLang="en-US"/>
              <a:t>Lossy Image Compression (JPEG)</a:t>
            </a:r>
          </a:p>
        </p:txBody>
      </p:sp>
      <p:graphicFrame>
        <p:nvGraphicFramePr>
          <p:cNvPr id="68611" name="Object 4"/>
          <p:cNvGraphicFramePr>
            <a:graphicFrameLocks noChangeAspect="1"/>
          </p:cNvGraphicFramePr>
          <p:nvPr/>
        </p:nvGraphicFramePr>
        <p:xfrm>
          <a:off x="4191000" y="1777207"/>
          <a:ext cx="4572000" cy="4529138"/>
        </p:xfrm>
        <a:graphic>
          <a:graphicData uri="http://schemas.openxmlformats.org/presentationml/2006/ole">
            <mc:AlternateContent xmlns:mc="http://schemas.openxmlformats.org/markup-compatibility/2006">
              <mc:Choice xmlns:v="urn:schemas-microsoft-com:vml" Requires="v">
                <p:oleObj spid="_x0000_s152601" name="Bitmap Image" r:id="rId3" imgW="4990476" imgH="4944165" progId="PBrush">
                  <p:embed/>
                </p:oleObj>
              </mc:Choice>
              <mc:Fallback>
                <p:oleObj name="Bitmap Image" r:id="rId3" imgW="4990476" imgH="4944165" progId="PBrush">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00" y="1777207"/>
                        <a:ext cx="4572000" cy="4529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68613" name="Rectangle 6"/>
          <p:cNvSpPr>
            <a:spLocks noChangeArrowheads="1"/>
          </p:cNvSpPr>
          <p:nvPr/>
        </p:nvSpPr>
        <p:spPr bwMode="auto">
          <a:xfrm>
            <a:off x="4000500" y="6118781"/>
            <a:ext cx="4953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srgbClr val="1F497D"/>
                </a:solidFill>
                <a:latin typeface="Arial" panose="020B0604020202020204" pitchFamily="34" charset="0"/>
              </a:rPr>
              <a:t>Block-based Discrete Cosine Transform (DCT)</a:t>
            </a:r>
          </a:p>
        </p:txBody>
      </p:sp>
      <p:sp>
        <p:nvSpPr>
          <p:cNvPr id="6" name="TextBox 5"/>
          <p:cNvSpPr txBox="1"/>
          <p:nvPr/>
        </p:nvSpPr>
        <p:spPr>
          <a:xfrm>
            <a:off x="7664450" y="6488113"/>
            <a:ext cx="1479550" cy="369887"/>
          </a:xfrm>
          <a:prstGeom prst="rect">
            <a:avLst/>
          </a:prstGeom>
          <a:noFill/>
        </p:spPr>
        <p:txBody>
          <a:bodyPr wrap="none">
            <a:spAutoFit/>
          </a:bodyPr>
          <a:lstStyle/>
          <a:p>
            <a:pPr eaLnBrk="1" hangingPunct="1">
              <a:defRPr/>
            </a:pPr>
            <a:r>
              <a:rPr lang="en-US" dirty="0">
                <a:solidFill>
                  <a:prstClr val="white">
                    <a:lumMod val="50000"/>
                  </a:prstClr>
                </a:solidFill>
                <a:latin typeface="Arial" charset="0"/>
              </a:rPr>
              <a:t>Slides: Efros</a:t>
            </a:r>
          </a:p>
        </p:txBody>
      </p:sp>
      <p:sp>
        <p:nvSpPr>
          <p:cNvPr id="2" name="Rectangle 1"/>
          <p:cNvSpPr/>
          <p:nvPr/>
        </p:nvSpPr>
        <p:spPr>
          <a:xfrm>
            <a:off x="274320" y="4187190"/>
            <a:ext cx="4572000" cy="646331"/>
          </a:xfrm>
          <a:prstGeom prst="rect">
            <a:avLst/>
          </a:prstGeom>
        </p:spPr>
        <p:txBody>
          <a:bodyPr>
            <a:spAutoFit/>
          </a:bodyPr>
          <a:lstStyle/>
          <a:p>
            <a:pPr eaLnBrk="1" hangingPunct="1"/>
            <a:r>
              <a:rPr lang="en-US" altLang="en-US" dirty="0"/>
              <a:t>The first coefficient </a:t>
            </a:r>
            <a:r>
              <a:rPr lang="en-US" altLang="en-US" dirty="0">
                <a:latin typeface="Times New Roman" panose="02020603050405020304" pitchFamily="18" charset="0"/>
                <a:cs typeface="Times New Roman" panose="02020603050405020304" pitchFamily="18" charset="0"/>
              </a:rPr>
              <a:t>B(0,0)</a:t>
            </a:r>
            <a:r>
              <a:rPr lang="en-US" altLang="en-US" dirty="0"/>
              <a:t> is the DC component, the average intensity</a:t>
            </a:r>
          </a:p>
        </p:txBody>
      </p:sp>
      <p:sp>
        <p:nvSpPr>
          <p:cNvPr id="3" name="Rectangle 2"/>
          <p:cNvSpPr/>
          <p:nvPr/>
        </p:nvSpPr>
        <p:spPr>
          <a:xfrm>
            <a:off x="274320" y="5147330"/>
            <a:ext cx="3535680" cy="923330"/>
          </a:xfrm>
          <a:prstGeom prst="rect">
            <a:avLst/>
          </a:prstGeom>
        </p:spPr>
        <p:txBody>
          <a:bodyPr wrap="square">
            <a:spAutoFit/>
          </a:bodyPr>
          <a:lstStyle/>
          <a:p>
            <a:pPr eaLnBrk="1" hangingPunct="1"/>
            <a:r>
              <a:rPr lang="en-US" altLang="en-US" dirty="0"/>
              <a:t>The top-left </a:t>
            </a:r>
            <a:r>
              <a:rPr lang="en-US" altLang="en-US" dirty="0" err="1"/>
              <a:t>coeffs</a:t>
            </a:r>
            <a:r>
              <a:rPr lang="en-US" altLang="en-US" dirty="0"/>
              <a:t> represent low frequencies, the bottom right represent high frequencies</a:t>
            </a:r>
          </a:p>
        </p:txBody>
      </p:sp>
      <p:sp>
        <p:nvSpPr>
          <p:cNvPr id="4" name="TextBox 3"/>
          <p:cNvSpPr txBox="1"/>
          <p:nvPr/>
        </p:nvSpPr>
        <p:spPr>
          <a:xfrm>
            <a:off x="2362200" y="874514"/>
            <a:ext cx="1295400" cy="369332"/>
          </a:xfrm>
          <a:prstGeom prst="rect">
            <a:avLst/>
          </a:prstGeom>
          <a:noFill/>
        </p:spPr>
        <p:txBody>
          <a:bodyPr wrap="square" rtlCol="0">
            <a:spAutoFit/>
          </a:bodyPr>
          <a:lstStyle/>
          <a:p>
            <a:r>
              <a:rPr lang="en-US" dirty="0"/>
              <a:t>8x8 blocks</a:t>
            </a:r>
          </a:p>
        </p:txBody>
      </p:sp>
      <p:sp>
        <p:nvSpPr>
          <p:cNvPr id="10" name="TextBox 9"/>
          <p:cNvSpPr txBox="1"/>
          <p:nvPr/>
        </p:nvSpPr>
        <p:spPr>
          <a:xfrm>
            <a:off x="5829300" y="1407875"/>
            <a:ext cx="1295400" cy="369332"/>
          </a:xfrm>
          <a:prstGeom prst="rect">
            <a:avLst/>
          </a:prstGeom>
          <a:noFill/>
        </p:spPr>
        <p:txBody>
          <a:bodyPr wrap="square" rtlCol="0">
            <a:spAutoFit/>
          </a:bodyPr>
          <a:lstStyle/>
          <a:p>
            <a:r>
              <a:rPr lang="en-US" dirty="0"/>
              <a:t>8x8 blocks</a:t>
            </a:r>
          </a:p>
        </p:txBody>
      </p:sp>
      <p:pic>
        <p:nvPicPr>
          <p:cNvPr id="5" name="Picture 4"/>
          <p:cNvPicPr>
            <a:picLocks noChangeAspect="1"/>
          </p:cNvPicPr>
          <p:nvPr/>
        </p:nvPicPr>
        <p:blipFill>
          <a:blip r:embed="rId5"/>
          <a:stretch>
            <a:fillRect/>
          </a:stretch>
        </p:blipFill>
        <p:spPr>
          <a:xfrm>
            <a:off x="534638" y="1481455"/>
            <a:ext cx="1893884" cy="1893884"/>
          </a:xfrm>
          <a:prstGeom prst="rect">
            <a:avLst/>
          </a:prstGeom>
        </p:spPr>
      </p:pic>
      <p:pic>
        <p:nvPicPr>
          <p:cNvPr id="7" name="Picture 6"/>
          <p:cNvPicPr>
            <a:picLocks noChangeAspect="1"/>
          </p:cNvPicPr>
          <p:nvPr/>
        </p:nvPicPr>
        <p:blipFill>
          <a:blip r:embed="rId6"/>
          <a:stretch>
            <a:fillRect/>
          </a:stretch>
        </p:blipFill>
        <p:spPr>
          <a:xfrm>
            <a:off x="2612330" y="1235168"/>
            <a:ext cx="721540" cy="721540"/>
          </a:xfrm>
          <a:prstGeom prst="rect">
            <a:avLst/>
          </a:prstGeom>
        </p:spPr>
      </p:pic>
      <p:pic>
        <p:nvPicPr>
          <p:cNvPr id="8" name="Picture 7"/>
          <p:cNvPicPr>
            <a:picLocks noChangeAspect="1"/>
          </p:cNvPicPr>
          <p:nvPr/>
        </p:nvPicPr>
        <p:blipFill>
          <a:blip r:embed="rId7"/>
          <a:stretch>
            <a:fillRect/>
          </a:stretch>
        </p:blipFill>
        <p:spPr>
          <a:xfrm>
            <a:off x="2615153" y="2042160"/>
            <a:ext cx="721540" cy="721540"/>
          </a:xfrm>
          <a:prstGeom prst="rect">
            <a:avLst/>
          </a:prstGeom>
        </p:spPr>
      </p:pic>
      <p:pic>
        <p:nvPicPr>
          <p:cNvPr id="9" name="Picture 8"/>
          <p:cNvPicPr>
            <a:picLocks noChangeAspect="1"/>
          </p:cNvPicPr>
          <p:nvPr/>
        </p:nvPicPr>
        <p:blipFill>
          <a:blip r:embed="rId8"/>
          <a:stretch>
            <a:fillRect/>
          </a:stretch>
        </p:blipFill>
        <p:spPr>
          <a:xfrm>
            <a:off x="2612330" y="2849152"/>
            <a:ext cx="721540" cy="721540"/>
          </a:xfrm>
          <a:prstGeom prst="rect">
            <a:avLst/>
          </a:prstGeom>
        </p:spPr>
      </p:pic>
      <p:sp>
        <p:nvSpPr>
          <p:cNvPr id="13" name="Arc 12"/>
          <p:cNvSpPr/>
          <p:nvPr/>
        </p:nvSpPr>
        <p:spPr>
          <a:xfrm>
            <a:off x="571470" y="1287919"/>
            <a:ext cx="2443420" cy="313809"/>
          </a:xfrm>
          <a:prstGeom prst="arc">
            <a:avLst>
              <a:gd name="adj1" fmla="val 10825882"/>
              <a:gd name="adj2" fmla="val 21042653"/>
            </a:avLst>
          </a:prstGeom>
          <a:ln>
            <a:headEnd type="none" w="med" len="med"/>
            <a:tailEnd type="arrow" w="med" len="med"/>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rgbClr val="C00000"/>
              </a:solidFill>
            </a:endParaRPr>
          </a:p>
        </p:txBody>
      </p:sp>
      <p:sp>
        <p:nvSpPr>
          <p:cNvPr id="14" name="Rectangle 13"/>
          <p:cNvSpPr/>
          <p:nvPr/>
        </p:nvSpPr>
        <p:spPr>
          <a:xfrm>
            <a:off x="534638" y="1461305"/>
            <a:ext cx="193100" cy="19310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19" name="Rectangle 18"/>
          <p:cNvSpPr/>
          <p:nvPr/>
        </p:nvSpPr>
        <p:spPr>
          <a:xfrm>
            <a:off x="1143000" y="2317029"/>
            <a:ext cx="193100" cy="19310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0" name="Rectangle 19"/>
          <p:cNvSpPr/>
          <p:nvPr/>
        </p:nvSpPr>
        <p:spPr>
          <a:xfrm>
            <a:off x="2019127" y="2889350"/>
            <a:ext cx="193100" cy="193100"/>
          </a:xfrm>
          <a:prstGeom prst="rect">
            <a:avLst/>
          </a:prstGeom>
          <a:noFill/>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a:p>
        </p:txBody>
      </p:sp>
      <p:cxnSp>
        <p:nvCxnSpPr>
          <p:cNvPr id="16" name="Straight Arrow Connector 15"/>
          <p:cNvCxnSpPr>
            <a:stCxn id="19" idx="3"/>
            <a:endCxn id="8" idx="1"/>
          </p:cNvCxnSpPr>
          <p:nvPr/>
        </p:nvCxnSpPr>
        <p:spPr>
          <a:xfrm flipV="1">
            <a:off x="1336100" y="2402930"/>
            <a:ext cx="1279053" cy="10649"/>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cxnSp>
        <p:nvCxnSpPr>
          <p:cNvPr id="18" name="Straight Arrow Connector 17"/>
          <p:cNvCxnSpPr>
            <a:stCxn id="20" idx="3"/>
            <a:endCxn id="9" idx="1"/>
          </p:cNvCxnSpPr>
          <p:nvPr/>
        </p:nvCxnSpPr>
        <p:spPr>
          <a:xfrm>
            <a:off x="2212227" y="2985900"/>
            <a:ext cx="400103" cy="224022"/>
          </a:xfrm>
          <a:prstGeom prst="straightConnector1">
            <a:avLst/>
          </a:prstGeom>
          <a:ln>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1942644253"/>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4" name="Rectangle 2"/>
          <p:cNvSpPr>
            <a:spLocks noGrp="1" noChangeArrowheads="1"/>
          </p:cNvSpPr>
          <p:nvPr>
            <p:ph type="title"/>
          </p:nvPr>
        </p:nvSpPr>
        <p:spPr/>
        <p:txBody>
          <a:bodyPr/>
          <a:lstStyle/>
          <a:p>
            <a:pPr eaLnBrk="1" hangingPunct="1"/>
            <a:r>
              <a:rPr lang="en-US" altLang="en-US"/>
              <a:t>Using DCT in JPEG </a:t>
            </a:r>
            <a:r>
              <a:rPr lang="en-US" altLang="en-US">
                <a:solidFill>
                  <a:schemeClr val="accent2"/>
                </a:solidFill>
                <a:latin typeface="Comic Sans MS" panose="030F0702030302020204" pitchFamily="66" charset="0"/>
              </a:rPr>
              <a:t>  </a:t>
            </a:r>
          </a:p>
        </p:txBody>
      </p:sp>
      <p:sp>
        <p:nvSpPr>
          <p:cNvPr id="69635" name="Rectangle 3"/>
          <p:cNvSpPr>
            <a:spLocks noGrp="1" noChangeArrowheads="1"/>
          </p:cNvSpPr>
          <p:nvPr>
            <p:ph type="body" idx="1"/>
          </p:nvPr>
        </p:nvSpPr>
        <p:spPr/>
        <p:txBody>
          <a:bodyPr/>
          <a:lstStyle/>
          <a:p>
            <a:pPr eaLnBrk="1" hangingPunct="1"/>
            <a:r>
              <a:rPr lang="en-US" altLang="en-US" dirty="0"/>
              <a:t>The first coefficient </a:t>
            </a:r>
            <a:r>
              <a:rPr lang="en-US" altLang="en-US" dirty="0">
                <a:latin typeface="Times New Roman" panose="02020603050405020304" pitchFamily="18" charset="0"/>
                <a:cs typeface="Times New Roman" panose="02020603050405020304" pitchFamily="18" charset="0"/>
              </a:rPr>
              <a:t>B(0,0)</a:t>
            </a:r>
            <a:r>
              <a:rPr lang="en-US" altLang="en-US" dirty="0"/>
              <a:t> is the DC component, the average intensity</a:t>
            </a:r>
          </a:p>
          <a:p>
            <a:pPr eaLnBrk="1" hangingPunct="1"/>
            <a:r>
              <a:rPr lang="en-US" altLang="en-US" dirty="0"/>
              <a:t>The top-left </a:t>
            </a:r>
            <a:r>
              <a:rPr lang="en-US" altLang="en-US" dirty="0" err="1"/>
              <a:t>coeffs</a:t>
            </a:r>
            <a:r>
              <a:rPr lang="en-US" altLang="en-US" dirty="0"/>
              <a:t> represent low frequencies, the bottom right – high frequencies</a:t>
            </a:r>
          </a:p>
          <a:p>
            <a:pPr eaLnBrk="1" hangingPunct="1"/>
            <a:endParaRPr lang="en-US" altLang="en-US" dirty="0"/>
          </a:p>
        </p:txBody>
      </p:sp>
      <p:pic>
        <p:nvPicPr>
          <p:cNvPr id="69636"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24400" y="3581400"/>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6963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505200"/>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44118107"/>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pPr eaLnBrk="1" hangingPunct="1"/>
            <a:r>
              <a:rPr lang="en-US" altLang="en-US"/>
              <a:t>Image compression using DCT</a:t>
            </a:r>
            <a:endParaRPr lang="en-US" altLang="en-US">
              <a:solidFill>
                <a:schemeClr val="accent2"/>
              </a:solidFill>
              <a:latin typeface="Comic Sans MS" panose="030F0702030302020204" pitchFamily="66" charset="0"/>
            </a:endParaRPr>
          </a:p>
        </p:txBody>
      </p:sp>
      <p:sp>
        <p:nvSpPr>
          <p:cNvPr id="70659" name="Rectangle 3"/>
          <p:cNvSpPr>
            <a:spLocks noGrp="1" noChangeArrowheads="1"/>
          </p:cNvSpPr>
          <p:nvPr>
            <p:ph type="body" idx="1"/>
          </p:nvPr>
        </p:nvSpPr>
        <p:spPr>
          <a:xfrm>
            <a:off x="228600" y="990600"/>
            <a:ext cx="8763000" cy="5135563"/>
          </a:xfrm>
        </p:spPr>
        <p:txBody>
          <a:bodyPr/>
          <a:lstStyle/>
          <a:p>
            <a:pPr eaLnBrk="1" hangingPunct="1"/>
            <a:r>
              <a:rPr lang="en-US" altLang="en-US" sz="2400" dirty="0">
                <a:sym typeface="Wingdings" panose="05000000000000000000" pitchFamily="2" charset="2"/>
              </a:rPr>
              <a:t>Compute DCT filter responses in each 8x8 block</a:t>
            </a:r>
          </a:p>
          <a:p>
            <a:pPr eaLnBrk="1" hangingPunct="1"/>
            <a:endParaRPr lang="en-US" altLang="en-US" sz="2400" dirty="0">
              <a:sym typeface="Wingdings" panose="05000000000000000000" pitchFamily="2" charset="2"/>
            </a:endParaRPr>
          </a:p>
          <a:p>
            <a:pPr eaLnBrk="1" hangingPunct="1"/>
            <a:endParaRPr lang="en-US" altLang="en-US" sz="2400" dirty="0">
              <a:sym typeface="Wingdings" panose="05000000000000000000" pitchFamily="2" charset="2"/>
            </a:endParaRPr>
          </a:p>
          <a:p>
            <a:pPr eaLnBrk="1" hangingPunct="1"/>
            <a:endParaRPr lang="en-US" altLang="en-US" sz="2400" dirty="0">
              <a:sym typeface="Wingdings" panose="05000000000000000000" pitchFamily="2" charset="2"/>
            </a:endParaRPr>
          </a:p>
          <a:p>
            <a:pPr eaLnBrk="1" hangingPunct="1"/>
            <a:endParaRPr lang="en-US" altLang="en-US" sz="2400" dirty="0">
              <a:sym typeface="Wingdings" panose="05000000000000000000" pitchFamily="2" charset="2"/>
            </a:endParaRPr>
          </a:p>
          <a:p>
            <a:pPr eaLnBrk="1" hangingPunct="1"/>
            <a:r>
              <a:rPr lang="en-US" altLang="en-US" sz="2400" dirty="0">
                <a:sym typeface="Wingdings" panose="05000000000000000000" pitchFamily="2" charset="2"/>
              </a:rPr>
              <a:t>Quantize to integer (div. by magic number; round)</a:t>
            </a:r>
          </a:p>
          <a:p>
            <a:pPr lvl="1" eaLnBrk="1" hangingPunct="1"/>
            <a:r>
              <a:rPr lang="en-US" altLang="en-US" sz="2000" dirty="0">
                <a:sym typeface="Wingdings" panose="05000000000000000000" pitchFamily="2" charset="2"/>
              </a:rPr>
              <a:t>More coarsely for high frequencies (which also tend to have smaller values)</a:t>
            </a:r>
          </a:p>
          <a:p>
            <a:pPr lvl="1" eaLnBrk="1" hangingPunct="1"/>
            <a:r>
              <a:rPr lang="en-US" altLang="en-US" sz="2000" dirty="0">
                <a:sym typeface="Wingdings" panose="05000000000000000000" pitchFamily="2" charset="2"/>
              </a:rPr>
              <a:t>Many quantized high frequency values will be zero</a:t>
            </a:r>
          </a:p>
        </p:txBody>
      </p:sp>
      <p:pic>
        <p:nvPicPr>
          <p:cNvPr id="70660" name="Picture 8" descr="G=&#10;\begin{array}{c}&#10;u \\&#10;\longrightarrow \\&#10;\left[&#10;\begin{array}{rrrrrrrr}&#10; -415.38 &amp; -30.19 &amp; -61.20 &amp;  27.24 &amp;  56.13 &amp; -20.10 &amp; -2.39 &amp;  0.46 \\&#10;    4.47 &amp; -21.86 &amp; -60.76 &amp;  10.25 &amp;  13.15 &amp;  -7.09 &amp; -8.54 &amp;  4.88 \\&#10;  -46.83 &amp;   7.37 &amp;  77.13 &amp; -24.56 &amp; -28.91 &amp;   9.93 &amp;  5.42 &amp; -5.65 \\&#10;  -48.53 &amp;  12.07 &amp;  34.10 &amp; -14.76 &amp; -10.24 &amp;   6.30 &amp;  1.83 &amp;  1.95 \\&#10;   12.12 &amp;  -6.55 &amp; -13.20 &amp;  -3.95 &amp;  -1.88 &amp;   1.75 &amp; -2.79 &amp;  3.14 \\&#10;   -7.73 &amp;   2.91 &amp;   2.38 &amp;  -5.94 &amp;  -2.38 &amp;   0.94 &amp;  4.30 &amp;  1.85 \\&#10;   -1.03 &amp;   0.18 &amp;   0.42 &amp;  -2.42 &amp;  -0.88 &amp;  -3.02 &amp;  4.12 &amp; -0.66 \\&#10;   -0.17 &amp;   0.14 &amp;  -1.07 &amp;  -4.19 &amp;  -1.17 &amp;  -0.10 &amp;  0.50 &amp;  1.68&#10;\end{array}&#10;\right]&#10;\end{array}&#10;\Bigg\downarrow v"/>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45945" y="1413986"/>
            <a:ext cx="4899025"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1" name="Picture 10" descr="Q=&#10;\begin{bmatrix}&#10; 16 &amp; 11 &amp; 10 &amp; 16 &amp; 24 &amp; 40 &amp; 51 &amp; 61 \\&#10; 12 &amp; 12 &amp; 14 &amp; 19 &amp; 26 &amp; 58 &amp; 60 &amp; 55 \\&#10; 14 &amp; 13 &amp; 16 &amp; 24 &amp; 40 &amp; 57 &amp; 69 &amp; 56 \\&#10; 14 &amp; 17 &amp; 22 &amp; 29 &amp; 51 &amp; 87 &amp; 80 &amp; 62 \\&#10; 18 &amp; 22 &amp; 37 &amp; 56 &amp; 68 &amp; 109 &amp; 103 &amp; 77 \\&#10; 24 &amp; 35 &amp; 55 &amp; 64 &amp; 81 &amp; 104 &amp; 113 &amp; 92 \\&#10; 49 &amp; 64 &amp; 78 &amp; 87 &amp; 103 &amp; 121 &amp; 120 &amp; 101 \\&#10; 72 &amp; 92 &amp; 95 &amp; 98 &amp; 112 &amp; 100 &amp; 103 &amp; 99&#10;\end{bmatr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377" y="4916964"/>
            <a:ext cx="3200400" cy="1647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662"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35880" y="4928909"/>
            <a:ext cx="3149158" cy="16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4" name="TextBox 15"/>
          <p:cNvSpPr txBox="1">
            <a:spLocks noChangeArrowheads="1"/>
          </p:cNvSpPr>
          <p:nvPr/>
        </p:nvSpPr>
        <p:spPr bwMode="auto">
          <a:xfrm>
            <a:off x="57497" y="4434799"/>
            <a:ext cx="390363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prstClr val="black"/>
                </a:solidFill>
                <a:latin typeface="Arial" panose="020B0604020202020204" pitchFamily="34" charset="0"/>
              </a:rPr>
              <a:t>Quantization </a:t>
            </a:r>
            <a:r>
              <a:rPr lang="en-US" altLang="en-US" sz="1800" dirty="0" err="1">
                <a:solidFill>
                  <a:prstClr val="black"/>
                </a:solidFill>
                <a:latin typeface="Arial" panose="020B0604020202020204" pitchFamily="34" charset="0"/>
              </a:rPr>
              <a:t>divisers</a:t>
            </a:r>
            <a:r>
              <a:rPr lang="en-US" altLang="en-US" sz="1800" dirty="0">
                <a:solidFill>
                  <a:prstClr val="black"/>
                </a:solidFill>
                <a:latin typeface="Arial" panose="020B0604020202020204" pitchFamily="34" charset="0"/>
              </a:rPr>
              <a:t> (element-wise)</a:t>
            </a:r>
          </a:p>
        </p:txBody>
      </p:sp>
      <p:sp>
        <p:nvSpPr>
          <p:cNvPr id="70665" name="TextBox 16"/>
          <p:cNvSpPr txBox="1">
            <a:spLocks noChangeArrowheads="1"/>
          </p:cNvSpPr>
          <p:nvPr/>
        </p:nvSpPr>
        <p:spPr bwMode="auto">
          <a:xfrm>
            <a:off x="71120" y="1615520"/>
            <a:ext cx="18256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prstClr val="black"/>
                </a:solidFill>
                <a:latin typeface="Arial" panose="020B0604020202020204" pitchFamily="34" charset="0"/>
              </a:rPr>
              <a:t>Filter responses</a:t>
            </a:r>
          </a:p>
        </p:txBody>
      </p:sp>
      <p:sp>
        <p:nvSpPr>
          <p:cNvPr id="70666" name="TextBox 17"/>
          <p:cNvSpPr txBox="1">
            <a:spLocks noChangeArrowheads="1"/>
          </p:cNvSpPr>
          <p:nvPr/>
        </p:nvSpPr>
        <p:spPr bwMode="auto">
          <a:xfrm>
            <a:off x="5638800" y="4449998"/>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prstClr val="black"/>
                </a:solidFill>
                <a:latin typeface="Arial" panose="020B0604020202020204" pitchFamily="34" charset="0"/>
              </a:rPr>
              <a:t>Quantized values</a:t>
            </a:r>
          </a:p>
        </p:txBody>
      </p:sp>
    </p:spTree>
    <p:extLst>
      <p:ext uri="{BB962C8B-B14F-4D97-AF65-F5344CB8AC3E}">
        <p14:creationId xmlns:p14="http://schemas.microsoft.com/office/powerpoint/2010/main" val="457318694"/>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JPEG Encoding</a:t>
            </a:r>
          </a:p>
        </p:txBody>
      </p:sp>
      <p:sp>
        <p:nvSpPr>
          <p:cNvPr id="3" name="Content Placeholder 2"/>
          <p:cNvSpPr>
            <a:spLocks noGrp="1"/>
          </p:cNvSpPr>
          <p:nvPr>
            <p:ph idx="1"/>
          </p:nvPr>
        </p:nvSpPr>
        <p:spPr/>
        <p:txBody>
          <a:bodyPr/>
          <a:lstStyle/>
          <a:p>
            <a:r>
              <a:rPr lang="en-US" dirty="0"/>
              <a:t>Entropy coding (Huffman-variant)</a:t>
            </a:r>
          </a:p>
        </p:txBody>
      </p:sp>
      <p:pic>
        <p:nvPicPr>
          <p:cNvPr id="4"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4025672"/>
            <a:ext cx="2667000" cy="264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pic>
      <p:pic>
        <p:nvPicPr>
          <p:cNvPr id="5" name="Picture 12" descr="B=&#10;\left[&#10;\begin{array}{rrrrrrrr}&#10; -26 &amp; -3 &amp; -6 &amp; 2 &amp; 2 &amp; -1 &amp; 0 &amp; 0 \\&#10; 0 &amp; -2 &amp; -4 &amp; 1 &amp; 1 &amp; 0 &amp; 0 &amp; 0 \\&#10; -3 &amp; 1 &amp; 5 &amp; -1 &amp; -1 &amp; 0 &amp; 0 &amp; 0 \\&#10; -3 &amp; 1 &amp; 2 &amp; -1 &amp; 0 &amp; 0 &amp; 0 &amp; 0 \\&#10; 1 &amp; 0 &amp; 0 &amp; 0 &amp; 0 &amp; 0 &amp; 0 &amp; 0 \\&#10; 0 &amp; 0 &amp; 0 &amp; 0 &amp; 0 &amp; 0 &amp; 0 &amp; 0 \\&#10; 0 &amp; 0 &amp; 0 &amp; 0 &amp; 0 &amp; 0 &amp; 0 &amp; 0 \\&#10; 0 &amp; 0 &amp; 0 &amp; 0 &amp; 0 &amp; 0 &amp; 0 &amp; 0&#10;\end{array}&#10;\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722" y="2133600"/>
            <a:ext cx="3149158" cy="16073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17"/>
          <p:cNvSpPr txBox="1">
            <a:spLocks noChangeArrowheads="1"/>
          </p:cNvSpPr>
          <p:nvPr/>
        </p:nvSpPr>
        <p:spPr bwMode="auto">
          <a:xfrm>
            <a:off x="1290762" y="1654689"/>
            <a:ext cx="19669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dirty="0">
                <a:solidFill>
                  <a:prstClr val="black"/>
                </a:solidFill>
                <a:latin typeface="Arial" panose="020B0604020202020204" pitchFamily="34" charset="0"/>
              </a:rPr>
              <a:t>Quantized values</a:t>
            </a:r>
          </a:p>
        </p:txBody>
      </p:sp>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370" y="4058798"/>
            <a:ext cx="2819400" cy="279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p:cNvSpPr txBox="1"/>
          <p:nvPr/>
        </p:nvSpPr>
        <p:spPr>
          <a:xfrm>
            <a:off x="62230" y="3924818"/>
            <a:ext cx="1447800" cy="646331"/>
          </a:xfrm>
          <a:prstGeom prst="rect">
            <a:avLst/>
          </a:prstGeom>
          <a:noFill/>
        </p:spPr>
        <p:txBody>
          <a:bodyPr wrap="square" rtlCol="0">
            <a:spAutoFit/>
          </a:bodyPr>
          <a:lstStyle/>
          <a:p>
            <a:r>
              <a:rPr lang="en-US" dirty="0"/>
              <a:t>Linearize </a:t>
            </a:r>
            <a:r>
              <a:rPr lang="en-US" i="1" dirty="0"/>
              <a:t>B</a:t>
            </a:r>
            <a:r>
              <a:rPr lang="en-US" dirty="0"/>
              <a:t> like this.</a:t>
            </a:r>
          </a:p>
        </p:txBody>
      </p:sp>
      <p:sp>
        <p:nvSpPr>
          <p:cNvPr id="9" name="TextBox 8"/>
          <p:cNvSpPr txBox="1"/>
          <p:nvPr/>
        </p:nvSpPr>
        <p:spPr>
          <a:xfrm>
            <a:off x="4038600" y="4057256"/>
            <a:ext cx="2247900" cy="3139321"/>
          </a:xfrm>
          <a:prstGeom prst="rect">
            <a:avLst/>
          </a:prstGeom>
          <a:noFill/>
        </p:spPr>
        <p:txBody>
          <a:bodyPr wrap="square" rtlCol="0">
            <a:spAutoFit/>
          </a:bodyPr>
          <a:lstStyle/>
          <a:p>
            <a:r>
              <a:rPr lang="en-US" dirty="0"/>
              <a:t>Helps compression:</a:t>
            </a:r>
          </a:p>
          <a:p>
            <a:pPr marL="285750" indent="-285750">
              <a:buFontTx/>
              <a:buChar char="-"/>
            </a:pPr>
            <a:r>
              <a:rPr lang="en-US" dirty="0"/>
              <a:t>We throw away the high frequencies (‘0’).</a:t>
            </a:r>
          </a:p>
          <a:p>
            <a:pPr marL="285750" indent="-285750">
              <a:buFontTx/>
              <a:buChar char="-"/>
            </a:pPr>
            <a:r>
              <a:rPr lang="en-US" dirty="0"/>
              <a:t>The zig zag pattern increases in frequency space, so long runs of zeros.</a:t>
            </a:r>
          </a:p>
          <a:p>
            <a:pPr marL="285750" indent="-285750">
              <a:buFontTx/>
              <a:buChar char="-"/>
            </a:pPr>
            <a:endParaRPr lang="en-US" dirty="0"/>
          </a:p>
          <a:p>
            <a:endParaRPr lang="en-US" dirty="0"/>
          </a:p>
        </p:txBody>
      </p:sp>
    </p:spTree>
    <p:extLst>
      <p:ext uri="{BB962C8B-B14F-4D97-AF65-F5344CB8AC3E}">
        <p14:creationId xmlns:p14="http://schemas.microsoft.com/office/powerpoint/2010/main" val="2212363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95234" name="Picture 4"/>
          <p:cNvPicPr>
            <a:picLocks noChangeAspect="1" noChangeArrowheads="1"/>
          </p:cNvPicPr>
          <p:nvPr/>
        </p:nvPicPr>
        <p:blipFill>
          <a:blip r:embed="rId2" cstate="hqprint">
            <a:extLst>
              <a:ext uri="{28A0092B-C50C-407E-A947-70E740481C1C}">
                <a14:useLocalDpi xmlns:a14="http://schemas.microsoft.com/office/drawing/2010/main"/>
              </a:ext>
            </a:extLst>
          </a:blip>
          <a:srcRect b="43549"/>
          <a:stretch>
            <a:fillRect/>
          </a:stretch>
        </p:blipFill>
        <p:spPr bwMode="auto">
          <a:xfrm>
            <a:off x="38100" y="3745665"/>
            <a:ext cx="8896350" cy="27313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5" name="Rectangle 8"/>
          <p:cNvSpPr>
            <a:spLocks noGrp="1" noChangeArrowheads="1"/>
          </p:cNvSpPr>
          <p:nvPr>
            <p:ph type="title"/>
          </p:nvPr>
        </p:nvSpPr>
        <p:spPr>
          <a:xfrm>
            <a:off x="685800" y="228600"/>
            <a:ext cx="7772400" cy="1143000"/>
          </a:xfrm>
        </p:spPr>
        <p:txBody>
          <a:bodyPr/>
          <a:lstStyle/>
          <a:p>
            <a:pPr eaLnBrk="1" hangingPunct="1"/>
            <a:r>
              <a:rPr lang="en-US" altLang="en-US" sz="4800" dirty="0"/>
              <a:t>Anti-aliasing</a:t>
            </a:r>
            <a:endParaRPr lang="ru-RU" altLang="en-US" sz="4800" dirty="0"/>
          </a:p>
        </p:txBody>
      </p:sp>
      <p:pic>
        <p:nvPicPr>
          <p:cNvPr id="95236" name="Picture 14"/>
          <p:cNvPicPr>
            <a:picLocks noChangeAspect="1" noChangeArrowheads="1"/>
          </p:cNvPicPr>
          <p:nvPr/>
        </p:nvPicPr>
        <p:blipFill>
          <a:blip r:embed="rId3" cstate="hqprint">
            <a:extLst>
              <a:ext uri="{28A0092B-C50C-407E-A947-70E740481C1C}">
                <a14:useLocalDpi xmlns:a14="http://schemas.microsoft.com/office/drawing/2010/main"/>
              </a:ext>
            </a:extLst>
          </a:blip>
          <a:srcRect b="47307"/>
          <a:stretch>
            <a:fillRect/>
          </a:stretch>
        </p:blipFill>
        <p:spPr bwMode="auto">
          <a:xfrm>
            <a:off x="0" y="1295400"/>
            <a:ext cx="8915400" cy="2376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Box 4"/>
          <p:cNvSpPr txBox="1">
            <a:spLocks noChangeArrowheads="1"/>
          </p:cNvSpPr>
          <p:nvPr/>
        </p:nvSpPr>
        <p:spPr bwMode="auto">
          <a:xfrm>
            <a:off x="7010400" y="6550025"/>
            <a:ext cx="21336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dirty="0">
                <a:solidFill>
                  <a:schemeClr val="bg1">
                    <a:lumMod val="50000"/>
                  </a:schemeClr>
                </a:solidFill>
                <a:latin typeface="Arial" panose="020B0604020202020204" pitchFamily="34" charset="0"/>
              </a:rPr>
              <a:t>Forsyth and Ponce 2002</a:t>
            </a:r>
          </a:p>
        </p:txBody>
      </p:sp>
    </p:spTree>
    <p:extLst>
      <p:ext uri="{BB962C8B-B14F-4D97-AF65-F5344CB8AC3E}">
        <p14:creationId xmlns:p14="http://schemas.microsoft.com/office/powerpoint/2010/main" val="2410816993"/>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Title 1"/>
          <p:cNvSpPr>
            <a:spLocks noGrp="1"/>
          </p:cNvSpPr>
          <p:nvPr>
            <p:ph type="title"/>
          </p:nvPr>
        </p:nvSpPr>
        <p:spPr/>
        <p:txBody>
          <a:bodyPr/>
          <a:lstStyle/>
          <a:p>
            <a:r>
              <a:rPr lang="en-US" altLang="en-US"/>
              <a:t>Color spaces: YCbCr</a:t>
            </a:r>
          </a:p>
        </p:txBody>
      </p:sp>
      <p:pic>
        <p:nvPicPr>
          <p:cNvPr id="90115" name="Picture 3" descr="C:\Users\Hoiem\Documents\Classes\Spring11 - Computer Vision\figs\color spaces\neighborhood6_ycbcr_cb.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86400" y="31623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6" name="Picture 4" descr="C:\Users\Hoiem\Documents\Classes\Spring11 - Computer Vision\figs\color spaces\neighborhood6_ycbcr_cr.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486400" y="48387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17" name="Picture 5" descr="C:\Users\Hoiem\Documents\Classes\Spring11 - Computer Vision\figs\color spaces\neighborhood6_ycbcr_y.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86400" y="1485900"/>
            <a:ext cx="2286000" cy="156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8" name="TextBox 7"/>
          <p:cNvSpPr txBox="1">
            <a:spLocks noChangeArrowheads="1"/>
          </p:cNvSpPr>
          <p:nvPr/>
        </p:nvSpPr>
        <p:spPr bwMode="auto">
          <a:xfrm>
            <a:off x="7907338" y="2057400"/>
            <a:ext cx="1201737"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Y</a:t>
            </a:r>
          </a:p>
          <a:p>
            <a:pPr>
              <a:spcBef>
                <a:spcPct val="0"/>
              </a:spcBef>
            </a:pPr>
            <a:r>
              <a:rPr lang="en-US" altLang="en-US" sz="1100">
                <a:solidFill>
                  <a:prstClr val="black"/>
                </a:solidFill>
              </a:rPr>
              <a:t>(Cb=0.5,Cr=0.5)</a:t>
            </a:r>
          </a:p>
        </p:txBody>
      </p:sp>
      <p:sp>
        <p:nvSpPr>
          <p:cNvPr id="90119" name="TextBox 8"/>
          <p:cNvSpPr txBox="1">
            <a:spLocks noChangeArrowheads="1"/>
          </p:cNvSpPr>
          <p:nvPr/>
        </p:nvSpPr>
        <p:spPr bwMode="auto">
          <a:xfrm>
            <a:off x="7948613" y="3733800"/>
            <a:ext cx="111442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Cb</a:t>
            </a:r>
          </a:p>
          <a:p>
            <a:pPr>
              <a:spcBef>
                <a:spcPct val="0"/>
              </a:spcBef>
            </a:pPr>
            <a:r>
              <a:rPr lang="en-US" altLang="en-US" sz="1100">
                <a:solidFill>
                  <a:prstClr val="black"/>
                </a:solidFill>
              </a:rPr>
              <a:t>(Y=0.5,Cr=0.5)</a:t>
            </a:r>
          </a:p>
        </p:txBody>
      </p:sp>
      <p:sp>
        <p:nvSpPr>
          <p:cNvPr id="90120" name="TextBox 9"/>
          <p:cNvSpPr txBox="1">
            <a:spLocks noChangeArrowheads="1"/>
          </p:cNvSpPr>
          <p:nvPr/>
        </p:nvSpPr>
        <p:spPr bwMode="auto">
          <a:xfrm>
            <a:off x="7924800" y="5410200"/>
            <a:ext cx="1108075" cy="538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b="1">
                <a:solidFill>
                  <a:prstClr val="black"/>
                </a:solidFill>
              </a:rPr>
              <a:t>Cr</a:t>
            </a:r>
          </a:p>
          <a:p>
            <a:pPr>
              <a:spcBef>
                <a:spcPct val="0"/>
              </a:spcBef>
            </a:pPr>
            <a:r>
              <a:rPr lang="en-US" altLang="en-US" sz="1100">
                <a:solidFill>
                  <a:prstClr val="black"/>
                </a:solidFill>
              </a:rPr>
              <a:t>(Y=0.5,Cb=05)</a:t>
            </a:r>
          </a:p>
        </p:txBody>
      </p:sp>
      <p:pic>
        <p:nvPicPr>
          <p:cNvPr id="90121" name="Picture 5" descr="C:\Users\Hoiem\Documents\Classes\Spring10 - Computer Vision\figs\nieghborhood6.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67600" y="0"/>
            <a:ext cx="1676400" cy="1146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2" name="Picture 7" descr="http://upload.wikimedia.org/wikipedia/commons/thumb/5/53/YCbCr-CbCr_Y0.png/120px-YCbCr-CbCr_Y0.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58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3" name="Picture 9" descr="http://upload.wikimedia.org/wikipedia/commons/thumb/9/91/YCbCr-CbCr_Y50.png/120px-YCbCr-CbCr_Y50.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95600" y="20574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124" name="Picture 11" descr="http://upload.wikimedia.org/wikipedia/commons/thumb/0/08/YCbCr-CbCr_Y100.png/120px-YCbCr-CbCr_Y100.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800" y="4648200"/>
            <a:ext cx="18288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25" name="TextBox 14"/>
          <p:cNvSpPr txBox="1">
            <a:spLocks noChangeArrowheads="1"/>
          </p:cNvSpPr>
          <p:nvPr/>
        </p:nvSpPr>
        <p:spPr bwMode="auto">
          <a:xfrm>
            <a:off x="1303338" y="1676400"/>
            <a:ext cx="60166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Y=0</a:t>
            </a:r>
          </a:p>
        </p:txBody>
      </p:sp>
      <p:sp>
        <p:nvSpPr>
          <p:cNvPr id="90126" name="TextBox 15"/>
          <p:cNvSpPr txBox="1">
            <a:spLocks noChangeArrowheads="1"/>
          </p:cNvSpPr>
          <p:nvPr/>
        </p:nvSpPr>
        <p:spPr bwMode="auto">
          <a:xfrm>
            <a:off x="3352800" y="1676400"/>
            <a:ext cx="793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Y=0.5</a:t>
            </a:r>
          </a:p>
        </p:txBody>
      </p:sp>
      <p:sp>
        <p:nvSpPr>
          <p:cNvPr id="90127" name="TextBox 16"/>
          <p:cNvSpPr txBox="1">
            <a:spLocks noChangeArrowheads="1"/>
          </p:cNvSpPr>
          <p:nvPr/>
        </p:nvSpPr>
        <p:spPr bwMode="auto">
          <a:xfrm>
            <a:off x="2362200" y="4267200"/>
            <a:ext cx="6016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Y=1</a:t>
            </a:r>
          </a:p>
        </p:txBody>
      </p:sp>
      <p:cxnSp>
        <p:nvCxnSpPr>
          <p:cNvPr id="19" name="Straight Arrow Connector 18"/>
          <p:cNvCxnSpPr/>
          <p:nvPr/>
        </p:nvCxnSpPr>
        <p:spPr>
          <a:xfrm>
            <a:off x="685800" y="4038600"/>
            <a:ext cx="1752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129" name="TextBox 19"/>
          <p:cNvSpPr txBox="1">
            <a:spLocks noChangeArrowheads="1"/>
          </p:cNvSpPr>
          <p:nvPr/>
        </p:nvSpPr>
        <p:spPr bwMode="auto">
          <a:xfrm>
            <a:off x="1295400" y="4038600"/>
            <a:ext cx="4794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Cb</a:t>
            </a:r>
          </a:p>
        </p:txBody>
      </p:sp>
      <p:cxnSp>
        <p:nvCxnSpPr>
          <p:cNvPr id="21" name="Straight Arrow Connector 20"/>
          <p:cNvCxnSpPr/>
          <p:nvPr/>
        </p:nvCxnSpPr>
        <p:spPr>
          <a:xfrm rot="5400000" flipH="1" flipV="1">
            <a:off x="-342106" y="2934494"/>
            <a:ext cx="1752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90131" name="TextBox 22"/>
          <p:cNvSpPr txBox="1">
            <a:spLocks noChangeArrowheads="1"/>
          </p:cNvSpPr>
          <p:nvPr/>
        </p:nvSpPr>
        <p:spPr bwMode="auto">
          <a:xfrm>
            <a:off x="104775" y="2819400"/>
            <a:ext cx="4286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Cr</a:t>
            </a:r>
          </a:p>
        </p:txBody>
      </p:sp>
      <p:sp>
        <p:nvSpPr>
          <p:cNvPr id="90132" name="TextBox 23"/>
          <p:cNvSpPr txBox="1">
            <a:spLocks noChangeArrowheads="1"/>
          </p:cNvSpPr>
          <p:nvPr/>
        </p:nvSpPr>
        <p:spPr bwMode="auto">
          <a:xfrm>
            <a:off x="609600" y="838200"/>
            <a:ext cx="457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defRPr sz="2800">
                <a:solidFill>
                  <a:schemeClr val="tx1"/>
                </a:solidFill>
                <a:latin typeface="Arial" panose="020B0604020202020204" pitchFamily="34" charset="0"/>
              </a:defRPr>
            </a:lvl1pPr>
            <a:lvl2pPr marL="742950" indent="-285750">
              <a:spcBef>
                <a:spcPct val="20000"/>
              </a:spcBef>
              <a:buChar char="•"/>
              <a:defRPr sz="2000">
                <a:solidFill>
                  <a:schemeClr val="tx1"/>
                </a:solidFill>
                <a:latin typeface="Arial" panose="020B0604020202020204" pitchFamily="34" charset="0"/>
              </a:defRPr>
            </a:lvl2pPr>
            <a:lvl3pPr marL="1143000" indent="-228600">
              <a:spcBef>
                <a:spcPct val="20000"/>
              </a:spcBef>
              <a:buChar char="–"/>
              <a:defRPr>
                <a:solidFill>
                  <a:schemeClr val="tx1"/>
                </a:solidFill>
                <a:latin typeface="Arial" panose="020B0604020202020204" pitchFamily="34" charset="0"/>
              </a:defRPr>
            </a:lvl3pPr>
            <a:lvl4pPr marL="1600200" indent="-228600">
              <a:spcBef>
                <a:spcPct val="20000"/>
              </a:spcBef>
              <a:buChar char="»"/>
              <a:defRPr sz="1600">
                <a:solidFill>
                  <a:schemeClr val="tx1"/>
                </a:solidFill>
                <a:latin typeface="Arial" panose="020B0604020202020204" pitchFamily="34" charset="0"/>
              </a:defRPr>
            </a:lvl4pPr>
            <a:lvl5pPr marL="2057400" indent="-228600">
              <a:spcBef>
                <a:spcPct val="20000"/>
              </a:spcBef>
              <a:buChar char="»"/>
              <a:defRPr sz="14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defRPr>
            </a:lvl9pPr>
          </a:lstStyle>
          <a:p>
            <a:pPr>
              <a:spcBef>
                <a:spcPct val="0"/>
              </a:spcBef>
            </a:pPr>
            <a:r>
              <a:rPr lang="en-US" altLang="en-US" sz="2400">
                <a:solidFill>
                  <a:prstClr val="black"/>
                </a:solidFill>
              </a:rPr>
              <a:t>Fast to compute, good for compression, used by TV</a:t>
            </a:r>
          </a:p>
        </p:txBody>
      </p:sp>
      <p:sp>
        <p:nvSpPr>
          <p:cNvPr id="22" name="Rectangle 21"/>
          <p:cNvSpPr/>
          <p:nvPr/>
        </p:nvSpPr>
        <p:spPr>
          <a:xfrm>
            <a:off x="8236741" y="6629400"/>
            <a:ext cx="900118" cy="276999"/>
          </a:xfrm>
          <a:prstGeom prst="rect">
            <a:avLst/>
          </a:prstGeom>
        </p:spPr>
        <p:txBody>
          <a:bodyPr wrap="none">
            <a:spAutoFit/>
          </a:bodyPr>
          <a:lstStyle/>
          <a:p>
            <a:r>
              <a:rPr lang="en-US" sz="1200" dirty="0">
                <a:latin typeface="+mn-lt"/>
              </a:rPr>
              <a:t>James Hays</a:t>
            </a:r>
          </a:p>
        </p:txBody>
      </p:sp>
    </p:spTree>
    <p:extLst>
      <p:ext uri="{BB962C8B-B14F-4D97-AF65-F5344CB8AC3E}">
        <p14:creationId xmlns:p14="http://schemas.microsoft.com/office/powerpoint/2010/main" val="388301844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40908" y="914400"/>
            <a:ext cx="5486400" cy="914400"/>
          </a:xfrm>
        </p:spPr>
        <p:txBody>
          <a:bodyPr>
            <a:normAutofit fontScale="90000"/>
          </a:bodyPr>
          <a:lstStyle/>
          <a:p>
            <a:pPr algn="ctr"/>
            <a:r>
              <a:rPr lang="en-US" dirty="0"/>
              <a:t>Most JPEG images &amp; videos </a:t>
            </a:r>
            <a:br>
              <a:rPr lang="en-US" dirty="0"/>
            </a:br>
            <a:r>
              <a:rPr lang="en-US" dirty="0"/>
              <a:t>subsample </a:t>
            </a:r>
            <a:r>
              <a:rPr lang="en-US" dirty="0" err="1"/>
              <a:t>chroma</a:t>
            </a:r>
            <a:endParaRPr lang="en-US" dirty="0"/>
          </a:p>
        </p:txBody>
      </p:sp>
      <p:pic>
        <p:nvPicPr>
          <p:cNvPr id="4" name="Content Placeholder 3"/>
          <p:cNvPicPr>
            <a:picLocks noGrp="1" noChangeAspect="1"/>
          </p:cNvPicPr>
          <p:nvPr>
            <p:ph idx="1"/>
          </p:nvPr>
        </p:nvPicPr>
        <p:blipFill rotWithShape="1">
          <a:blip r:embed="rId3">
            <a:extLst>
              <a:ext uri="{28A0092B-C50C-407E-A947-70E740481C1C}">
                <a14:useLocalDpi xmlns:a14="http://schemas.microsoft.com/office/drawing/2010/main" val="0"/>
              </a:ext>
            </a:extLst>
          </a:blip>
          <a:srcRect r="33333"/>
          <a:stretch/>
        </p:blipFill>
        <p:spPr>
          <a:xfrm>
            <a:off x="1219200" y="2133600"/>
            <a:ext cx="6729816" cy="3200400"/>
          </a:xfrm>
        </p:spPr>
      </p:pic>
    </p:spTree>
    <p:extLst>
      <p:ext uri="{BB962C8B-B14F-4D97-AF65-F5344CB8AC3E}">
        <p14:creationId xmlns:p14="http://schemas.microsoft.com/office/powerpoint/2010/main" val="75702386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1"/>
          <p:cNvSpPr>
            <a:spLocks noGrp="1"/>
          </p:cNvSpPr>
          <p:nvPr>
            <p:ph type="title"/>
          </p:nvPr>
        </p:nvSpPr>
        <p:spPr/>
        <p:txBody>
          <a:bodyPr/>
          <a:lstStyle/>
          <a:p>
            <a:pPr eaLnBrk="1" hangingPunct="1"/>
            <a:r>
              <a:rPr lang="en-US" altLang="en-US"/>
              <a:t>JPEG Compression Summary</a:t>
            </a:r>
          </a:p>
        </p:txBody>
      </p:sp>
      <p:sp>
        <p:nvSpPr>
          <p:cNvPr id="3" name="Content Placeholder 2"/>
          <p:cNvSpPr>
            <a:spLocks noGrp="1"/>
          </p:cNvSpPr>
          <p:nvPr>
            <p:ph idx="1"/>
          </p:nvPr>
        </p:nvSpPr>
        <p:spPr/>
        <p:txBody>
          <a:bodyPr>
            <a:normAutofit lnSpcReduction="10000"/>
          </a:bodyPr>
          <a:lstStyle/>
          <a:p>
            <a:pPr marL="514350" indent="-514350" eaLnBrk="1" hangingPunct="1">
              <a:buFont typeface="Calibri" panose="020F0502020204030204" pitchFamily="34" charset="0"/>
              <a:buAutoNum type="arabicPeriod"/>
            </a:pPr>
            <a:r>
              <a:rPr lang="en-US" altLang="en-US" dirty="0"/>
              <a:t>Convert image to </a:t>
            </a:r>
            <a:r>
              <a:rPr lang="en-US" altLang="en-US" dirty="0" err="1"/>
              <a:t>YCrCb</a:t>
            </a:r>
            <a:endParaRPr lang="en-US" altLang="en-US" dirty="0"/>
          </a:p>
          <a:p>
            <a:pPr marL="514350" indent="-514350" eaLnBrk="1" hangingPunct="1">
              <a:buFont typeface="Calibri" panose="020F0502020204030204" pitchFamily="34" charset="0"/>
              <a:buAutoNum type="arabicPeriod"/>
            </a:pPr>
            <a:r>
              <a:rPr lang="en-US" altLang="en-US" dirty="0"/>
              <a:t>Subsample color by factor of 2</a:t>
            </a:r>
          </a:p>
          <a:p>
            <a:pPr marL="914400" lvl="1" indent="-514350" eaLnBrk="1" hangingPunct="1"/>
            <a:r>
              <a:rPr lang="en-US" altLang="en-US" dirty="0"/>
              <a:t>People have bad resolution for color</a:t>
            </a:r>
          </a:p>
          <a:p>
            <a:pPr marL="514350" indent="-514350" eaLnBrk="1" hangingPunct="1">
              <a:buFont typeface="Calibri" panose="020F0502020204030204" pitchFamily="34" charset="0"/>
              <a:buAutoNum type="arabicPeriod"/>
            </a:pPr>
            <a:r>
              <a:rPr lang="en-US" altLang="en-US" dirty="0"/>
              <a:t>Split into blocks (8x8, typically), subtract 128</a:t>
            </a:r>
          </a:p>
          <a:p>
            <a:pPr marL="514350" indent="-514350" eaLnBrk="1" hangingPunct="1">
              <a:buFont typeface="Calibri" panose="020F0502020204030204" pitchFamily="34" charset="0"/>
              <a:buAutoNum type="arabicPeriod"/>
            </a:pPr>
            <a:r>
              <a:rPr lang="en-US" altLang="en-US" dirty="0"/>
              <a:t>For each block</a:t>
            </a:r>
          </a:p>
          <a:p>
            <a:pPr marL="914400" lvl="1" indent="-514350" eaLnBrk="1" hangingPunct="1">
              <a:buFont typeface="Calibri" panose="020F0502020204030204" pitchFamily="34" charset="0"/>
              <a:buAutoNum type="alphaLcPeriod"/>
            </a:pPr>
            <a:r>
              <a:rPr lang="en-US" altLang="en-US" dirty="0"/>
              <a:t>Compute DCT coefficients</a:t>
            </a:r>
          </a:p>
          <a:p>
            <a:pPr marL="914400" lvl="1" indent="-514350" eaLnBrk="1" hangingPunct="1">
              <a:buFont typeface="Calibri" panose="020F0502020204030204" pitchFamily="34" charset="0"/>
              <a:buAutoNum type="alphaLcPeriod"/>
            </a:pPr>
            <a:r>
              <a:rPr lang="en-US" altLang="en-US" dirty="0"/>
              <a:t>Coarsely quantize</a:t>
            </a:r>
          </a:p>
          <a:p>
            <a:pPr marL="1314450" lvl="2" indent="-514350" eaLnBrk="1" hangingPunct="1"/>
            <a:r>
              <a:rPr lang="en-US" altLang="en-US" dirty="0"/>
              <a:t>Many high frequency components will become zero</a:t>
            </a:r>
          </a:p>
          <a:p>
            <a:pPr marL="914400" lvl="1" indent="-514350" eaLnBrk="1" hangingPunct="1">
              <a:buFont typeface="Calibri" panose="020F0502020204030204" pitchFamily="34" charset="0"/>
              <a:buAutoNum type="alphaLcPeriod"/>
            </a:pPr>
            <a:r>
              <a:rPr lang="en-US" altLang="en-US" dirty="0"/>
              <a:t>Encode (with run length encoding and then Huffman coding for leftovers)</a:t>
            </a:r>
          </a:p>
          <a:p>
            <a:pPr marL="514350" indent="-514350" eaLnBrk="1" hangingPunct="1">
              <a:buFont typeface="Calibri" panose="020F0502020204030204" pitchFamily="34" charset="0"/>
              <a:buAutoNum type="arabicPeriod"/>
            </a:pPr>
            <a:endParaRPr lang="en-US" altLang="en-US" dirty="0"/>
          </a:p>
        </p:txBody>
      </p:sp>
      <p:sp>
        <p:nvSpPr>
          <p:cNvPr id="71684" name="TextBox 3"/>
          <p:cNvSpPr txBox="1">
            <a:spLocks noChangeArrowheads="1"/>
          </p:cNvSpPr>
          <p:nvPr/>
        </p:nvSpPr>
        <p:spPr bwMode="auto">
          <a:xfrm>
            <a:off x="5510213" y="6211888"/>
            <a:ext cx="36337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solidFill>
                  <a:prstClr val="black"/>
                </a:solidFill>
                <a:latin typeface="Arial" panose="020B0604020202020204" pitchFamily="34" charset="0"/>
                <a:hlinkClick r:id="rId2"/>
              </a:rPr>
              <a:t>http://en.wikipedia.org/wiki/YCbCr</a:t>
            </a:r>
            <a:endParaRPr lang="en-US" altLang="en-US" sz="1800">
              <a:solidFill>
                <a:prstClr val="black"/>
              </a:solidFill>
              <a:latin typeface="Arial" panose="020B0604020202020204" pitchFamily="34" charset="0"/>
            </a:endParaRPr>
          </a:p>
          <a:p>
            <a:pPr eaLnBrk="1" hangingPunct="1">
              <a:spcBef>
                <a:spcPct val="0"/>
              </a:spcBef>
              <a:buFontTx/>
              <a:buNone/>
            </a:pPr>
            <a:r>
              <a:rPr lang="en-US" altLang="en-US" sz="1800">
                <a:solidFill>
                  <a:prstClr val="black"/>
                </a:solidFill>
                <a:latin typeface="Arial" panose="020B0604020202020204" pitchFamily="34" charset="0"/>
                <a:hlinkClick r:id="rId3"/>
              </a:rPr>
              <a:t>http://en.wikipedia.org/wiki/JPEG</a:t>
            </a:r>
            <a:endParaRPr lang="en-US" altLang="en-US" sz="1800">
              <a:solidFill>
                <a:prstClr val="black"/>
              </a:solidFill>
              <a:latin typeface="Arial" panose="020B0604020202020204" pitchFamily="34" charset="0"/>
            </a:endParaRPr>
          </a:p>
        </p:txBody>
      </p:sp>
    </p:spTree>
    <p:extLst>
      <p:ext uri="{BB962C8B-B14F-4D97-AF65-F5344CB8AC3E}">
        <p14:creationId xmlns:p14="http://schemas.microsoft.com/office/powerpoint/2010/main" val="33725597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4707</TotalTime>
  <Words>2559</Words>
  <Application>Microsoft Office PowerPoint</Application>
  <PresentationFormat>On-screen Show (4:3)</PresentationFormat>
  <Paragraphs>604</Paragraphs>
  <Slides>92</Slides>
  <Notes>32</Notes>
  <HiddenSlides>29</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3</vt:i4>
      </vt:variant>
      <vt:variant>
        <vt:lpstr>Slide Titles</vt:lpstr>
      </vt:variant>
      <vt:variant>
        <vt:i4>92</vt:i4>
      </vt:variant>
    </vt:vector>
  </HeadingPairs>
  <TitlesOfParts>
    <vt:vector size="101" baseType="lpstr">
      <vt:lpstr>Arial</vt:lpstr>
      <vt:lpstr>Calibri</vt:lpstr>
      <vt:lpstr>Cambria Math</vt:lpstr>
      <vt:lpstr>Comic Sans MS</vt:lpstr>
      <vt:lpstr>Times New Roman</vt:lpstr>
      <vt:lpstr>Office Theme</vt:lpstr>
      <vt:lpstr>Equation</vt:lpstr>
      <vt:lpstr>Photo Editor Photo</vt:lpstr>
      <vt:lpstr>Bitmap Image</vt:lpstr>
      <vt:lpstr>Frequencies</vt:lpstr>
      <vt:lpstr>Interesting videos</vt:lpstr>
      <vt:lpstr>Aliasing in video</vt:lpstr>
      <vt:lpstr>Nyquist-Shannon Sampling Theorem</vt:lpstr>
      <vt:lpstr>How to fix aliasing?</vt:lpstr>
      <vt:lpstr>Better sensors</vt:lpstr>
      <vt:lpstr>Anti-aliasing</vt:lpstr>
      <vt:lpstr>Review from DSP</vt:lpstr>
      <vt:lpstr>Anti-aliasing</vt:lpstr>
      <vt:lpstr>Algorithm for downsampling by factor of 2</vt:lpstr>
      <vt:lpstr>Subsampling without pre-filtering</vt:lpstr>
      <vt:lpstr>Subsampling with Gaussian pre-filtering</vt:lpstr>
      <vt:lpstr>Image Pyramids</vt:lpstr>
      <vt:lpstr>Hybrid Image in FFT</vt:lpstr>
      <vt:lpstr>PowerPoint Presentation</vt:lpstr>
      <vt:lpstr>PowerPoint Presentation</vt:lpstr>
      <vt:lpstr>Fourier Series &amp;  Fourier Transforms</vt:lpstr>
      <vt:lpstr>Fourier series</vt:lpstr>
      <vt:lpstr>PowerPoint Presentation</vt:lpstr>
      <vt:lpstr>PowerPoint Presentation</vt:lpstr>
      <vt:lpstr>Square wave spectra</vt:lpstr>
      <vt:lpstr>Square wave spectra</vt:lpstr>
      <vt:lpstr>Square wave spectra</vt:lpstr>
      <vt:lpstr>Square wave spectra</vt:lpstr>
      <vt:lpstr>Square wave spectra</vt:lpstr>
      <vt:lpstr>Square wave spectra</vt:lpstr>
      <vt:lpstr>Square wave spectra</vt:lpstr>
      <vt:lpstr>Jean Baptiste Joseph Fourier (1768-1830)</vt:lpstr>
      <vt:lpstr>Fourier analysis in images</vt:lpstr>
      <vt:lpstr>Signals can be composed</vt:lpstr>
      <vt:lpstr>Filtering in frequency domain</vt:lpstr>
      <vt:lpstr>Examples</vt:lpstr>
      <vt:lpstr>Periodicity</vt:lpstr>
      <vt:lpstr>Fourier Bases</vt:lpstr>
      <vt:lpstr>Fourier Bases</vt:lpstr>
      <vt:lpstr>Basis reconstruction</vt:lpstr>
      <vt:lpstr>Natural image</vt:lpstr>
      <vt:lpstr>Brian Pauw demo</vt:lpstr>
      <vt:lpstr>Think-Pair-Share</vt:lpstr>
      <vt:lpstr>Fourier Transform</vt:lpstr>
      <vt:lpstr>Fourier Transform</vt:lpstr>
      <vt:lpstr>Fourier Transform</vt:lpstr>
      <vt:lpstr>Amplitude / Phase</vt:lpstr>
      <vt:lpstr>What about phase?</vt:lpstr>
      <vt:lpstr>What about phase?</vt:lpstr>
      <vt:lpstr>What about phase?</vt:lpstr>
      <vt:lpstr>What about phase?</vt:lpstr>
      <vt:lpstr>John Brayer, Uni. New Mexico</vt:lpstr>
      <vt:lpstr>Think-Pair-Share</vt:lpstr>
      <vt:lpstr>Cheebra</vt:lpstr>
      <vt:lpstr>PowerPoint Presentation</vt:lpstr>
      <vt:lpstr>What is the relationship to phase in audio?</vt:lpstr>
      <vt:lpstr>Properties of Fourier Transforms</vt:lpstr>
      <vt:lpstr>The Convolution Theorem</vt:lpstr>
      <vt:lpstr>Filtering in spatial domain</vt:lpstr>
      <vt:lpstr>Filtering in frequency domain</vt:lpstr>
      <vt:lpstr>Now we can edit frequencies!</vt:lpstr>
      <vt:lpstr>Low and High Pass filtering</vt:lpstr>
      <vt:lpstr>Removing frequency bands</vt:lpstr>
      <vt:lpstr>High pass filtering + orientation</vt:lpstr>
      <vt:lpstr>PowerPoint Presentation</vt:lpstr>
      <vt:lpstr>Why do we have those lines in the image?</vt:lpstr>
      <vt:lpstr>Box filter / sinc filter duality</vt:lpstr>
      <vt:lpstr>Evan Wallace demo</vt:lpstr>
      <vt:lpstr>Box filter / sinc filter duality</vt:lpstr>
      <vt:lpstr>PowerPoint Presentation</vt:lpstr>
      <vt:lpstr>Gaussian filter duality</vt:lpstr>
      <vt:lpstr>Is convolution invertible?</vt:lpstr>
      <vt:lpstr>Convolution</vt:lpstr>
      <vt:lpstr>Deconvolution?</vt:lpstr>
      <vt:lpstr>But under more realistic conditions</vt:lpstr>
      <vt:lpstr>But under more realistic conditions</vt:lpstr>
      <vt:lpstr>But under more realistic conditions</vt:lpstr>
      <vt:lpstr>But you can’t invert multiplication by 0!</vt:lpstr>
      <vt:lpstr>With a random filter…</vt:lpstr>
      <vt:lpstr>Deconvolution is hard</vt:lpstr>
      <vt:lpstr>PowerPoint Presentation</vt:lpstr>
      <vt:lpstr>A few questions…</vt:lpstr>
      <vt:lpstr>A few questions</vt:lpstr>
      <vt:lpstr>A few questions</vt:lpstr>
      <vt:lpstr>Computing the Fourier Transform</vt:lpstr>
      <vt:lpstr>PowerPoint Presentation</vt:lpstr>
      <vt:lpstr>PowerPoint Presentation</vt:lpstr>
      <vt:lpstr>Applications of Fourier analysis</vt:lpstr>
      <vt:lpstr>Thinking in Frequency - Compression</vt:lpstr>
      <vt:lpstr>Lossy Image Compression (JPEG)</vt:lpstr>
      <vt:lpstr>Using DCT in JPEG   </vt:lpstr>
      <vt:lpstr>Image compression using DCT</vt:lpstr>
      <vt:lpstr>JPEG Encoding</vt:lpstr>
      <vt:lpstr>Color spaces: YCbCr</vt:lpstr>
      <vt:lpstr>Most JPEG images &amp; videos  subsample chroma</vt:lpstr>
      <vt:lpstr>JPEG Compression Summary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Frequencies</dc:title>
  <dc:creator>Cheng, Samuel</dc:creator>
  <cp:lastModifiedBy>Cheng, Samuel</cp:lastModifiedBy>
  <cp:revision>4</cp:revision>
  <dcterms:created xsi:type="dcterms:W3CDTF">2020-01-29T17:04:17Z</dcterms:created>
  <dcterms:modified xsi:type="dcterms:W3CDTF">2020-02-01T23:32:13Z</dcterms:modified>
</cp:coreProperties>
</file>