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HK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H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160" cy="132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HK" sz="1800" spc="-1" strike="noStrike">
                <a:latin typeface="Arial"/>
              </a:rPr>
              <a:t>Click to edit the title text format</a:t>
            </a:r>
            <a:endParaRPr b="0" lang="en-HK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3200" spc="-1" strike="noStrike">
                <a:latin typeface="Arial"/>
              </a:rPr>
              <a:t>Click to edit the outline text format</a:t>
            </a:r>
            <a:endParaRPr b="0" lang="en-H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HK" sz="2800" spc="-1" strike="noStrike">
                <a:latin typeface="Arial"/>
              </a:rPr>
              <a:t>Second Outline Level</a:t>
            </a:r>
            <a:endParaRPr b="0" lang="en-H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400" spc="-1" strike="noStrike">
                <a:latin typeface="Arial"/>
              </a:rPr>
              <a:t>Third Outline Level</a:t>
            </a:r>
            <a:endParaRPr b="0" lang="en-H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HK" sz="2000" spc="-1" strike="noStrike">
                <a:latin typeface="Arial"/>
              </a:rPr>
              <a:t>Fourth Outline Level</a:t>
            </a:r>
            <a:endParaRPr b="0" lang="en-H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latin typeface="Arial"/>
              </a:rPr>
              <a:t>Fifth Outline Level</a:t>
            </a:r>
            <a:endParaRPr b="0" lang="en-H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latin typeface="Arial"/>
              </a:rPr>
              <a:t>Sixth Outline Level</a:t>
            </a:r>
            <a:endParaRPr b="0" lang="en-H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latin typeface="Arial"/>
              </a:rPr>
              <a:t>Seventh Outline Level</a:t>
            </a:r>
            <a:endParaRPr b="0" lang="en-H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HK" sz="4400" spc="-1" strike="noStrike">
                <a:latin typeface="Arial"/>
              </a:rPr>
              <a:t>Click </a:t>
            </a:r>
            <a:r>
              <a:rPr b="0" lang="en-HK" sz="4400" spc="-1" strike="noStrike">
                <a:latin typeface="Arial"/>
              </a:rPr>
              <a:t>to edit </a:t>
            </a:r>
            <a:r>
              <a:rPr b="0" lang="en-HK" sz="4400" spc="-1" strike="noStrike">
                <a:latin typeface="Arial"/>
              </a:rPr>
              <a:t>the </a:t>
            </a:r>
            <a:r>
              <a:rPr b="0" lang="en-HK" sz="4400" spc="-1" strike="noStrike">
                <a:latin typeface="Arial"/>
              </a:rPr>
              <a:t>title </a:t>
            </a:r>
            <a:r>
              <a:rPr b="0" lang="en-HK" sz="4400" spc="-1" strike="noStrike">
                <a:latin typeface="Arial"/>
              </a:rPr>
              <a:t>text </a:t>
            </a:r>
            <a:r>
              <a:rPr b="0" lang="en-HK" sz="4400" spc="-1" strike="noStrike">
                <a:latin typeface="Arial"/>
              </a:rPr>
              <a:t>format</a:t>
            </a:r>
            <a:endParaRPr b="0" lang="en-HK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3200" spc="-1" strike="noStrike">
                <a:latin typeface="Arial"/>
              </a:rPr>
              <a:t>Click to edit the outline text format</a:t>
            </a:r>
            <a:endParaRPr b="0" lang="en-H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HK" sz="2800" spc="-1" strike="noStrike">
                <a:latin typeface="Arial"/>
              </a:rPr>
              <a:t>Second Outline Level</a:t>
            </a:r>
            <a:endParaRPr b="0" lang="en-H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400" spc="-1" strike="noStrike">
                <a:latin typeface="Arial"/>
              </a:rPr>
              <a:t>Third Outline Level</a:t>
            </a:r>
            <a:endParaRPr b="0" lang="en-H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HK" sz="2000" spc="-1" strike="noStrike">
                <a:latin typeface="Arial"/>
              </a:rPr>
              <a:t>Fourth Outline Level</a:t>
            </a:r>
            <a:endParaRPr b="0" lang="en-H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latin typeface="Arial"/>
              </a:rPr>
              <a:t>Fifth Outline Level</a:t>
            </a:r>
            <a:endParaRPr b="0" lang="en-H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latin typeface="Arial"/>
              </a:rPr>
              <a:t>Sixth Outline Level</a:t>
            </a:r>
            <a:endParaRPr b="0" lang="en-H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HK" sz="2000" spc="-1" strike="noStrike">
                <a:latin typeface="Arial"/>
              </a:rPr>
              <a:t>Seventh Outline Level</a:t>
            </a:r>
            <a:endParaRPr b="0" lang="en-H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www.samuelcheng.info/computer_vision_2018/index.html#project_ideas" TargetMode="Externa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85800" y="1122480"/>
            <a:ext cx="7771680" cy="23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90000"/>
              </a:lnSpc>
            </a:pPr>
            <a:r>
              <a:rPr b="0" lang="en-HK" sz="6000" spc="-1" strike="noStrike">
                <a:solidFill>
                  <a:srgbClr val="000000"/>
                </a:solidFill>
                <a:latin typeface="Calibri Light"/>
              </a:rPr>
              <a:t>Presentation and project</a:t>
            </a:r>
            <a:endParaRPr b="0" lang="en-HK" sz="60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143000" y="3602160"/>
            <a:ext cx="6857280" cy="165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628560" y="36504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HK" sz="4400" spc="-1" strike="noStrike">
                <a:solidFill>
                  <a:srgbClr val="000000"/>
                </a:solidFill>
                <a:latin typeface="Calibri Light"/>
              </a:rPr>
              <a:t>Presenter</a:t>
            </a:r>
            <a:endParaRPr b="0" lang="en-HK" sz="44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628560" y="1690560"/>
            <a:ext cx="7886160" cy="4722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Define and motivate problem (if not discussed in class or not an obvious problem)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Explain solution(s) 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This should be core</a:t>
            </a:r>
            <a:endParaRPr b="0" lang="en-HK" sz="2400" spc="-1" strike="noStrike">
              <a:latin typeface="Arial"/>
            </a:endParaRPr>
          </a:p>
          <a:p>
            <a:pPr lvl="2" marL="11430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It is not sufficient to raise an interesting question without a potential solution</a:t>
            </a:r>
            <a:endParaRPr b="0" lang="en-HK" sz="20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Given high level idea and then go into details (details are needed)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This does not need to be your original work</a:t>
            </a:r>
            <a:endParaRPr b="0" lang="en-HK" sz="24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Present results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You do not need to conduct the experiment yourself</a:t>
            </a:r>
            <a:endParaRPr b="0" lang="en-HK" sz="2400" spc="-1" strike="noStrike">
              <a:latin typeface="Arial"/>
            </a:endParaRPr>
          </a:p>
          <a:p>
            <a:pPr lvl="2" marL="11430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Be critical of what you got. Are the results from the authors trustworthy?</a:t>
            </a:r>
            <a:endParaRPr b="0" lang="en-HK" sz="2000" spc="-1" strike="noStrike">
              <a:latin typeface="Arial"/>
            </a:endParaRPr>
          </a:p>
          <a:p>
            <a:pPr lvl="2" marL="11430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It would be a plus/extra credit if you test the algorithm yourself</a:t>
            </a:r>
            <a:endParaRPr b="0" lang="en-HK" sz="20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How good/bad of the solution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Suggestion of future work/directions</a:t>
            </a:r>
            <a:endParaRPr b="0" lang="en-HK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HK" sz="24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>
                <p:childTnLst>
                  <p:par>
                    <p:cTn id="5" fill="hold">
                      <p:stCondLst>
                        <p:cond delay="indefinite"/>
                      </p:stCondLst>
                      <p:childTnLst>
                        <p:par>
                          <p:cTn id="6" fill="hold">
                            <p:stCondLst>
                              <p:cond delay="0"/>
                            </p:stCondLst>
                            <p:childTnLst>
                              <p:par>
                                <p:cTn id="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628560" y="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HK" sz="4400" spc="-1" strike="noStrike">
                <a:solidFill>
                  <a:srgbClr val="000000"/>
                </a:solidFill>
                <a:latin typeface="Calibri Light"/>
              </a:rPr>
              <a:t>Audience</a:t>
            </a:r>
            <a:endParaRPr b="0" lang="en-HK" sz="4400" spc="-1" strike="noStrike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628560" y="1325520"/>
            <a:ext cx="7886160" cy="519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You are asked to rate each presenter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I will put the “task” up on canvas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It will be “graded” and a part of the 70%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Be critical. Treat yourself as a judge for some context. Need to comment on strength and weaknesses of a presentation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Grading metric for review (1 points max)</a:t>
            </a:r>
            <a:endParaRPr b="0" lang="en-HK" sz="2400" spc="-1" strike="noStrike">
              <a:latin typeface="Arial"/>
            </a:endParaRPr>
          </a:p>
          <a:p>
            <a:pPr lvl="2" marL="11430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Below average (0.5 point)</a:t>
            </a:r>
            <a:endParaRPr b="0" lang="en-HK" sz="2000" spc="-1" strike="noStrike">
              <a:latin typeface="Arial"/>
            </a:endParaRPr>
          </a:p>
          <a:p>
            <a:pPr lvl="2" marL="11430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Average (0.75 point)</a:t>
            </a:r>
            <a:endParaRPr b="0" lang="en-HK" sz="2000" spc="-1" strike="noStrike">
              <a:latin typeface="Arial"/>
            </a:endParaRPr>
          </a:p>
          <a:p>
            <a:pPr lvl="2" marL="11430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Above average (1 points)</a:t>
            </a:r>
            <a:endParaRPr b="0" lang="en-H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Your rating should be submitted before </a:t>
            </a:r>
            <a:r>
              <a:rPr b="0" lang="en-HK" sz="2800" spc="-1" strike="noStrike" u="sng">
                <a:solidFill>
                  <a:srgbClr val="000000"/>
                </a:solidFill>
                <a:uFillTx/>
                <a:latin typeface="Calibri"/>
              </a:rPr>
              <a:t>mid-night of the day after presentation 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You have ~36 hours</a:t>
            </a:r>
            <a:endParaRPr b="0" lang="en-HK" sz="24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en-HK" sz="2800" spc="-1" strike="noStrike">
                <a:solidFill>
                  <a:srgbClr val="000000"/>
                </a:solidFill>
                <a:latin typeface="Calibri"/>
              </a:rPr>
              <a:t>Late submission won’t be accepted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Your input will be used to grade the presenter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Presenter should submit review also. It is treated as a self-appraisal and won’t be used to grade your presentation</a:t>
            </a:r>
            <a:endParaRPr b="0" lang="en-HK" sz="2400" spc="-1" strike="noStrike"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dur="indefinite" nodeType="mainSeq">
                <p:childTnLst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628560" y="36504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HK" sz="4400" spc="-1" strike="noStrike">
                <a:solidFill>
                  <a:srgbClr val="000000"/>
                </a:solidFill>
                <a:latin typeface="Calibri Light"/>
              </a:rPr>
              <a:t>Project proposal (Due on 4/4)</a:t>
            </a:r>
            <a:endParaRPr b="0" lang="en-HK" sz="44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628560" y="1825560"/>
            <a:ext cx="788616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Define problem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Tentative approach(s)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Names of group members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How tasks will be split (if group project)</a:t>
            </a:r>
            <a:endParaRPr b="0" lang="en-H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i="1" lang="en-HK" sz="2800" spc="-1" strike="noStrike">
                <a:solidFill>
                  <a:srgbClr val="000000"/>
                </a:solidFill>
                <a:latin typeface="Calibri"/>
              </a:rPr>
              <a:t>Work on the project now if you can. Don’t wait until after submitting your proposal. </a:t>
            </a:r>
            <a:r>
              <a:rPr b="0" i="1" lang="en-HK" sz="2800" spc="-1" strike="noStrike" u="sng">
                <a:solidFill>
                  <a:srgbClr val="000000"/>
                </a:solidFill>
                <a:uFillTx/>
                <a:latin typeface="Calibri"/>
              </a:rPr>
              <a:t>If you are not sure whether your project idea is good, just drop me an email</a:t>
            </a:r>
            <a:endParaRPr b="0" lang="en-HK" sz="2800" spc="-1" strike="noStrike">
              <a:latin typeface="Arial"/>
            </a:endParaRPr>
          </a:p>
        </p:txBody>
      </p:sp>
    </p:spTree>
  </p:cSld>
  <p:timing>
    <p:tnLst>
      <p:par>
        <p:cTn id="73" dur="indefinite" restart="never" nodeType="tmRoot">
          <p:childTnLst>
            <p:seq>
              <p:cTn id="74" dur="indefinite" nodeType="mainSeq">
                <p:childTnLst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28560" y="36504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HK" sz="4400" spc="-1" strike="noStrike">
                <a:solidFill>
                  <a:srgbClr val="000000"/>
                </a:solidFill>
                <a:latin typeface="Calibri Light"/>
              </a:rPr>
              <a:t>Some project ideas</a:t>
            </a:r>
            <a:endParaRPr b="0" lang="en-HK" sz="44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628560" y="1825560"/>
            <a:ext cx="788616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If you need some inspiration, check out the course </a:t>
            </a:r>
            <a:r>
              <a:rPr b="0" lang="en-HK" sz="28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website</a:t>
            </a: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 for links for project ideas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Project should require reasonable amount of effort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Effort of at least 3 HW assignments seem appropriate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However, you can reuse codes you generated from the assignment. No need to start from scratch</a:t>
            </a:r>
            <a:endParaRPr b="0" lang="en-HK" sz="24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Unlike the presentation by the graduate students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You are suppose to implement and test your solution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So literature survey alone is not a valid project for this course</a:t>
            </a:r>
            <a:endParaRPr b="0" lang="en-HK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HK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HK" sz="2400" spc="-1" strike="noStrike">
              <a:latin typeface="Arial"/>
            </a:endParaRPr>
          </a:p>
        </p:txBody>
      </p:sp>
    </p:spTree>
  </p:cSld>
  <p:timing>
    <p:tnLst>
      <p:par>
        <p:cTn id="95" dur="indefinite" restart="never" nodeType="tmRoot">
          <p:childTnLst>
            <p:seq>
              <p:cTn id="9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628560" y="-4788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HK" sz="4400" spc="-1" strike="noStrike">
                <a:solidFill>
                  <a:srgbClr val="000000"/>
                </a:solidFill>
                <a:latin typeface="Calibri Light"/>
              </a:rPr>
              <a:t>Grading metric (30%)</a:t>
            </a:r>
            <a:endParaRPr b="0" lang="en-HK" sz="4400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628560" y="1174320"/>
            <a:ext cx="7886160" cy="448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HK" sz="2000" spc="-1" strike="noStrike">
                <a:solidFill>
                  <a:srgbClr val="000000"/>
                </a:solidFill>
                <a:latin typeface="Calibri"/>
              </a:rPr>
              <a:t>Presentation</a:t>
            </a: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: (10 out of 30)</a:t>
            </a:r>
            <a:endParaRPr b="0" lang="en-H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clarity, structure, references</a:t>
            </a:r>
            <a:endParaRPr b="0" lang="en-H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Informative: e.g., background literature survey</a:t>
            </a:r>
            <a:endParaRPr b="0" lang="en-H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good insights and discussions of methodology, analysis, results, etc.</a:t>
            </a:r>
            <a:endParaRPr b="0" lang="en-HK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HK" sz="2000" spc="-1" strike="noStrike">
                <a:solidFill>
                  <a:srgbClr val="000000"/>
                </a:solidFill>
                <a:latin typeface="Calibri"/>
              </a:rPr>
              <a:t>Technical</a:t>
            </a: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: (10 out of 30)</a:t>
            </a:r>
            <a:endParaRPr b="0" lang="en-H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Correctness, depth (ad hoc/theoretical-based), innovation</a:t>
            </a:r>
            <a:endParaRPr b="0" lang="en-HK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HK" sz="2000" spc="-1" strike="noStrike">
                <a:solidFill>
                  <a:srgbClr val="000000"/>
                </a:solidFill>
                <a:latin typeface="Calibri"/>
              </a:rPr>
              <a:t>Evaluation and results</a:t>
            </a: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: (10 out of 30)</a:t>
            </a:r>
            <a:endParaRPr b="0" lang="en-H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sound evaluation metric</a:t>
            </a:r>
            <a:endParaRPr b="0" lang="en-H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thoroughness in analysis and experimentation</a:t>
            </a:r>
            <a:endParaRPr b="0" lang="en-H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results and performance</a:t>
            </a:r>
            <a:endParaRPr b="0" lang="en-HK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1" lang="en-HK" sz="2000" spc="-1" strike="noStrike">
                <a:solidFill>
                  <a:srgbClr val="000000"/>
                </a:solidFill>
                <a:latin typeface="Calibri"/>
              </a:rPr>
              <a:t>Labor cost adjustment </a:t>
            </a:r>
            <a:endParaRPr b="0" lang="en-HK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HK" sz="20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HK" sz="2000" spc="-1" strike="noStrike">
              <a:latin typeface="Arial"/>
            </a:endParaRPr>
          </a:p>
        </p:txBody>
      </p:sp>
      <p:graphicFrame>
        <p:nvGraphicFramePr>
          <p:cNvPr id="88" name="Table 3"/>
          <p:cNvGraphicFramePr/>
          <p:nvPr/>
        </p:nvGraphicFramePr>
        <p:xfrm>
          <a:off x="280080" y="5704920"/>
          <a:ext cx="8627040" cy="844920"/>
        </p:xfrm>
        <a:graphic>
          <a:graphicData uri="http://schemas.openxmlformats.org/drawingml/2006/table">
            <a:tbl>
              <a:tblPr/>
              <a:tblGrid>
                <a:gridCol w="1828800"/>
                <a:gridCol w="943560"/>
                <a:gridCol w="987840"/>
                <a:gridCol w="943560"/>
                <a:gridCol w="958320"/>
                <a:gridCol w="914400"/>
                <a:gridCol w="1041120"/>
                <a:gridCol w="1009800"/>
              </a:tblGrid>
              <a:tr h="4744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No of members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1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2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4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6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7&gt;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7080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Deduction (in %)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97" dur="indefinite" restart="never" nodeType="tmRoot">
          <p:childTnLst>
            <p:seq>
              <p:cTn id="98" dur="indefinite" nodeType="mainSeq">
                <p:childTnLst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28560" y="11160"/>
            <a:ext cx="7886160" cy="102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HK" sz="4400" spc="-1" strike="noStrike">
                <a:solidFill>
                  <a:srgbClr val="000000"/>
                </a:solidFill>
                <a:latin typeface="Calibri Light"/>
              </a:rPr>
              <a:t>Expectation</a:t>
            </a:r>
            <a:endParaRPr b="0" lang="en-HK" sz="4400" spc="-1" strike="noStrike">
              <a:latin typeface="Arial"/>
            </a:endParaRPr>
          </a:p>
        </p:txBody>
      </p:sp>
      <p:graphicFrame>
        <p:nvGraphicFramePr>
          <p:cNvPr id="90" name="Table 2"/>
          <p:cNvGraphicFramePr/>
          <p:nvPr/>
        </p:nvGraphicFramePr>
        <p:xfrm>
          <a:off x="628560" y="1191600"/>
          <a:ext cx="7886160" cy="1930680"/>
        </p:xfrm>
        <a:graphic>
          <a:graphicData uri="http://schemas.openxmlformats.org/drawingml/2006/table">
            <a:tbl>
              <a:tblPr/>
              <a:tblGrid>
                <a:gridCol w="3943440"/>
                <a:gridCol w="1971360"/>
                <a:gridCol w="1971720"/>
              </a:tblGrid>
              <a:tr h="321840">
                <a:tc rowSpan="2"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Quality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 gridSpan="2"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HK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Grade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</a:tr>
              <a:tr h="32184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Undergrad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Graduate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218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Just submitting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1/3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218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Department-level “conference”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2/3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2/3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218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University-level conference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3/3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2.5/3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218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National-level conference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3/3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HK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3/3</a:t>
                      </a:r>
                      <a:endParaRPr b="0" lang="en-HK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91" name="CustomShape 3"/>
          <p:cNvSpPr/>
          <p:nvPr/>
        </p:nvSpPr>
        <p:spPr>
          <a:xfrm>
            <a:off x="628560" y="3760920"/>
            <a:ext cx="7886160" cy="283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HK" sz="1800" spc="-1" strike="noStrike">
                <a:solidFill>
                  <a:srgbClr val="000000"/>
                </a:solidFill>
                <a:latin typeface="Arial"/>
                <a:ea typeface="DejaVu Sans"/>
              </a:rPr>
              <a:t>Above is just a rough estimate of expectation. But after all the grade is based more on effort spent than whether the project is “complete”.</a:t>
            </a:r>
            <a:r>
              <a:rPr b="1" lang="en-HK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i="1" lang="en-HK" sz="1800" spc="-1" strike="noStrike">
                <a:solidFill>
                  <a:srgbClr val="000000"/>
                </a:solidFill>
                <a:latin typeface="Arial"/>
                <a:ea typeface="DejaVu Sans"/>
              </a:rPr>
              <a:t>I definitely would like to encourage you to pursue project that you find most interesting and passionate about.</a:t>
            </a:r>
            <a:r>
              <a:rPr b="1" lang="en-HK" sz="1800" spc="-1" strike="noStrike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r>
              <a:rPr b="0" lang="en-HK" sz="1800" spc="-1" strike="noStrike">
                <a:solidFill>
                  <a:srgbClr val="000000"/>
                </a:solidFill>
                <a:latin typeface="Arial"/>
                <a:ea typeface="DejaVu Sans"/>
              </a:rPr>
              <a:t>Don’t worry if you can’t “complete” it. You just need to detail what you have done in the report.</a:t>
            </a:r>
            <a:r>
              <a:rPr b="1" lang="en-HK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H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HK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HK" sz="1800" spc="-1" strike="noStrike">
              <a:latin typeface="Arial"/>
            </a:endParaRPr>
          </a:p>
        </p:txBody>
      </p:sp>
    </p:spTree>
  </p:cSld>
  <p:timing>
    <p:tnLst>
      <p:par>
        <p:cTn id="145" dur="indefinite" restart="never" nodeType="tmRoot">
          <p:childTnLst>
            <p:seq>
              <p:cTn id="14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628560" y="36504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HK" sz="4400" spc="-1" strike="noStrike">
                <a:solidFill>
                  <a:srgbClr val="000000"/>
                </a:solidFill>
                <a:latin typeface="Calibri Light"/>
              </a:rPr>
              <a:t>Submission (due on 5/7)</a:t>
            </a:r>
            <a:endParaRPr b="0" lang="en-HK" sz="44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628560" y="1825560"/>
            <a:ext cx="7886160" cy="503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Written report: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Problem description and motivation</a:t>
            </a:r>
            <a:endParaRPr b="0" lang="en-HK" sz="2400" spc="-1" strike="noStrike">
              <a:latin typeface="Arial"/>
            </a:endParaRPr>
          </a:p>
          <a:p>
            <a:pPr lvl="2" marL="11430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What did you try to solve</a:t>
            </a:r>
            <a:endParaRPr b="0" lang="en-HK" sz="2000" spc="-1" strike="noStrike">
              <a:latin typeface="Arial"/>
            </a:endParaRPr>
          </a:p>
          <a:p>
            <a:pPr lvl="2" marL="11430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000" spc="-1" strike="noStrike">
                <a:solidFill>
                  <a:srgbClr val="000000"/>
                </a:solidFill>
                <a:latin typeface="Calibri"/>
              </a:rPr>
              <a:t>Can be shorter if it is a common problem (e.g., segmentation)</a:t>
            </a:r>
            <a:endParaRPr b="0" lang="en-HK" sz="20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Your approach(s)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Evaluation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Discussion: why it works or doesn’t work</a:t>
            </a:r>
            <a:endParaRPr b="0" lang="en-HK" sz="24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Video/screencast “presentation”: not mandatory. But maximum 25</a:t>
            </a:r>
            <a:r>
              <a:rPr b="1" lang="en-HK" sz="2800" spc="-1" strike="noStrike">
                <a:solidFill>
                  <a:srgbClr val="000000"/>
                </a:solidFill>
                <a:latin typeface="Calibri"/>
              </a:rPr>
              <a:t>%</a:t>
            </a: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 extra credit of the project</a:t>
            </a:r>
            <a:endParaRPr b="0" lang="en-HK" sz="28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~ 30 minutes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Longer video is not always better</a:t>
            </a:r>
            <a:endParaRPr b="0" lang="en-HK" sz="2400" spc="-1" strike="noStrike">
              <a:latin typeface="Arial"/>
            </a:endParaRPr>
          </a:p>
          <a:p>
            <a:pPr lvl="1" marL="685800" indent="-2278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Only submit youtube/dropbox </a:t>
            </a:r>
            <a:r>
              <a:rPr b="0" lang="en-HK" sz="2400" spc="-1" strike="noStrike">
                <a:solidFill>
                  <a:srgbClr val="ff0000"/>
                </a:solidFill>
                <a:latin typeface="Calibri"/>
              </a:rPr>
              <a:t>link</a:t>
            </a:r>
            <a:r>
              <a:rPr b="0" lang="en-HK" sz="2400" spc="-1" strike="noStrike">
                <a:solidFill>
                  <a:srgbClr val="000000"/>
                </a:solidFill>
                <a:latin typeface="Calibri"/>
              </a:rPr>
              <a:t> to Canvas. Please do not upload the entire video</a:t>
            </a:r>
            <a:endParaRPr b="0" lang="en-HK" sz="24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5 times usual late penalty (25% per day)</a:t>
            </a:r>
            <a:endParaRPr b="0" lang="en-H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en-HK" sz="2800" spc="-1" strike="noStrike">
              <a:latin typeface="Arial"/>
            </a:endParaRPr>
          </a:p>
        </p:txBody>
      </p:sp>
    </p:spTree>
  </p:cSld>
  <p:timing>
    <p:tnLst>
      <p:par>
        <p:cTn id="147" dur="indefinite" restart="never" nodeType="tmRoot">
          <p:childTnLst>
            <p:seq>
              <p:cTn id="148" dur="indefinite" nodeType="mainSeq">
                <p:childTnLst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628560" y="365040"/>
            <a:ext cx="788616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HK" sz="4400" spc="-1" strike="noStrike">
                <a:solidFill>
                  <a:srgbClr val="000000"/>
                </a:solidFill>
                <a:latin typeface="Calibri Light"/>
              </a:rPr>
              <a:t>Final grade</a:t>
            </a:r>
            <a:endParaRPr b="0" lang="en-HK" sz="44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628560" y="1825560"/>
            <a:ext cx="7886160" cy="435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A: ~ 90% or above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B: 80%-90%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C: 70%-80%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D: 60%-70%</a:t>
            </a:r>
            <a:endParaRPr b="0" lang="en-H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HK" sz="2800" spc="-1" strike="noStrike">
                <a:solidFill>
                  <a:srgbClr val="000000"/>
                </a:solidFill>
                <a:latin typeface="Calibri"/>
              </a:rPr>
              <a:t>F: Below 60%</a:t>
            </a:r>
            <a:endParaRPr b="0" lang="en-HK" sz="2800" spc="-1" strike="noStrike">
              <a:latin typeface="Arial"/>
            </a:endParaRPr>
          </a:p>
        </p:txBody>
      </p:sp>
    </p:spTree>
  </p:cSld>
  <p:timing>
    <p:tnLst>
      <p:par>
        <p:cTn id="179" dur="indefinite" restart="never" nodeType="tmRoot">
          <p:childTnLst>
            <p:seq>
              <p:cTn id="18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871</TotalTime>
  <Application>LibreOffice/6.0.7.3$Linux_X86_64 LibreOffice_project/00m0$Build-3</Application>
  <Words>721</Words>
  <Paragraphs>111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2018-02-15T16:15:35Z</dcterms:created>
  <dc:creator>Samuel cheng</dc:creator>
  <dc:description/>
  <dc:language>en-HK</dc:language>
  <cp:lastModifiedBy/>
  <dcterms:modified xsi:type="dcterms:W3CDTF">2020-03-11T23:14:30Z</dcterms:modified>
  <cp:revision>28</cp:revision>
  <dc:subject/>
  <dc:title>Presentation and project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