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8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9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0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5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94" r:id="rId2"/>
    <p:sldId id="408" r:id="rId3"/>
    <p:sldId id="346" r:id="rId4"/>
    <p:sldId id="347" r:id="rId5"/>
    <p:sldId id="348" r:id="rId6"/>
    <p:sldId id="391" r:id="rId7"/>
    <p:sldId id="392" r:id="rId8"/>
    <p:sldId id="568" r:id="rId9"/>
    <p:sldId id="569" r:id="rId10"/>
    <p:sldId id="561" r:id="rId11"/>
    <p:sldId id="542" r:id="rId12"/>
    <p:sldId id="543" r:id="rId13"/>
    <p:sldId id="393" r:id="rId14"/>
    <p:sldId id="548" r:id="rId15"/>
    <p:sldId id="352" r:id="rId16"/>
    <p:sldId id="353" r:id="rId17"/>
    <p:sldId id="378" r:id="rId18"/>
    <p:sldId id="376" r:id="rId19"/>
    <p:sldId id="549" r:id="rId20"/>
    <p:sldId id="550" r:id="rId21"/>
    <p:sldId id="551" r:id="rId22"/>
    <p:sldId id="662" r:id="rId23"/>
    <p:sldId id="663" r:id="rId24"/>
    <p:sldId id="552" r:id="rId25"/>
    <p:sldId id="354" r:id="rId26"/>
    <p:sldId id="355" r:id="rId27"/>
    <p:sldId id="356" r:id="rId28"/>
    <p:sldId id="395" r:id="rId29"/>
    <p:sldId id="396" r:id="rId30"/>
    <p:sldId id="397" r:id="rId31"/>
    <p:sldId id="398" r:id="rId32"/>
    <p:sldId id="409" r:id="rId33"/>
    <p:sldId id="664" r:id="rId34"/>
    <p:sldId id="399" r:id="rId35"/>
    <p:sldId id="400" r:id="rId36"/>
    <p:sldId id="401" r:id="rId37"/>
    <p:sldId id="406" r:id="rId38"/>
    <p:sldId id="407" r:id="rId39"/>
    <p:sldId id="402" r:id="rId40"/>
    <p:sldId id="512" r:id="rId41"/>
    <p:sldId id="659" r:id="rId42"/>
    <p:sldId id="453" r:id="rId43"/>
    <p:sldId id="626" r:id="rId44"/>
    <p:sldId id="563" r:id="rId45"/>
    <p:sldId id="564" r:id="rId46"/>
    <p:sldId id="565" r:id="rId47"/>
    <p:sldId id="405" r:id="rId48"/>
    <p:sldId id="556" r:id="rId49"/>
    <p:sldId id="357" r:id="rId50"/>
    <p:sldId id="358" r:id="rId51"/>
    <p:sldId id="359" r:id="rId52"/>
    <p:sldId id="360" r:id="rId53"/>
    <p:sldId id="361" r:id="rId54"/>
    <p:sldId id="362" r:id="rId55"/>
    <p:sldId id="377" r:id="rId56"/>
    <p:sldId id="665" r:id="rId57"/>
    <p:sldId id="666" r:id="rId58"/>
    <p:sldId id="667" r:id="rId5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4587" autoAdjust="0"/>
  </p:normalViewPr>
  <p:slideViewPr>
    <p:cSldViewPr>
      <p:cViewPr varScale="1">
        <p:scale>
          <a:sx n="44" d="100"/>
          <a:sy n="44" d="100"/>
        </p:scale>
        <p:origin x="36" y="4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DFE2D6-EBD3-4775-B099-9FAF961E4B53}" type="datetimeFigureOut">
              <a:rPr lang="en-US"/>
              <a:pPr>
                <a:defRPr/>
              </a:pPr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D9B1D1-5CCA-4C71-8750-E926EEE43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50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F55BE4-7FA0-42EB-853C-1FBF3E22D63A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33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497DE27-2175-454F-A2D5-34EC76CDCFE6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5325"/>
            <a:ext cx="462438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107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780FE3-9AC0-4B39-A7B2-F7C24CE2168C}" type="slidenum">
              <a:rPr lang="en-US" altLang="en-US" smtClean="0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197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657577-2637-4D99-BDF4-BF55D712705F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641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9036FD-2F54-45A4-A895-8FCC6DB0613B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344988"/>
            <a:ext cx="502285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60" tIns="42029" rIns="84060" bIns="4202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/>
              <a:t>Ask students to look at the image and think about where the line of constant response is - </a:t>
            </a:r>
          </a:p>
        </p:txBody>
      </p:sp>
    </p:spTree>
    <p:extLst>
      <p:ext uri="{BB962C8B-B14F-4D97-AF65-F5344CB8AC3E}">
        <p14:creationId xmlns:p14="http://schemas.microsoft.com/office/powerpoint/2010/main" val="1363224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9C003A9-F4CE-488E-A409-AE0DE87C451B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337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2CD40FA-C325-48FF-B7B3-D7D805AA781C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5325"/>
            <a:ext cx="462438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419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0CDEFE1-4F23-49F5-BB88-45DDDC6F887A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5325"/>
            <a:ext cx="462438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22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41724F-377A-42A1-BD28-C2898AAE585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670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9E86C4-7D82-4E99-98CF-C4A3229A6A06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3748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215D0F-583E-4C3B-9A97-3D9EBC9D3A9B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71831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9B1D1-5CCA-4C71-8750-E926EEE4375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557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D56585-AC1C-400B-B1A9-42872E0A745F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221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EF8D01B-77AF-42B1-8335-5547381074A3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5325"/>
            <a:ext cx="462438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414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74EE6FF-9CAC-49B5-BF01-EF2CD7D536A1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5325"/>
            <a:ext cx="462438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647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E8CCCEB-8C0A-45ED-93EC-83805FD337C8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5325"/>
            <a:ext cx="462438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78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31DFE-A39B-49CA-9D41-5D9B2ED757DD}" type="datetimeFigureOut">
              <a:rPr lang="en-US"/>
              <a:pPr>
                <a:defRPr/>
              </a:pPr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C679A-0557-4342-BC9B-6EE21CA638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4779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9CA21-E5C3-4FF6-B748-319902CD530A}" type="datetimeFigureOut">
              <a:rPr lang="en-US"/>
              <a:pPr>
                <a:defRPr/>
              </a:pPr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9046E-7C75-40C4-B9D3-8D1BD7FB02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62884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35DB3-6830-4F30-B0D8-A6171FCD468B}" type="datetimeFigureOut">
              <a:rPr lang="en-US"/>
              <a:pPr>
                <a:defRPr/>
              </a:pPr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5EE32-3D82-40D8-8055-5B8D137EC0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81961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29C2-28F1-4353-9029-F44E83A9DED5}" type="datetimeFigureOut">
              <a:rPr lang="en-US"/>
              <a:pPr>
                <a:defRPr/>
              </a:pPr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2D25A-F0C6-4667-83CF-A7EED03AE7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92413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69BCC-6C73-4940-80D8-CBBB9E5217ED}" type="datetimeFigureOut">
              <a:rPr lang="en-US"/>
              <a:pPr>
                <a:defRPr/>
              </a:pPr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9B7D9-3938-4179-827D-811B385B0A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03031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31B7C-CE57-48BB-94CA-C6F355B5394B}" type="datetimeFigureOut">
              <a:rPr lang="en-US"/>
              <a:pPr>
                <a:defRPr/>
              </a:pPr>
              <a:t>2/5/2020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CAB7A-34DA-499B-9D83-B92A9F60A0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25349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DDED-4240-4913-A91E-F5EC8010429F}" type="datetimeFigureOut">
              <a:rPr lang="en-US"/>
              <a:pPr>
                <a:defRPr/>
              </a:pPr>
              <a:t>2/5/2020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16B2B-92FF-42F3-9DB9-3C9E731E02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49557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3B42E-77D2-4627-AC89-A6B78922C06B}" type="datetimeFigureOut">
              <a:rPr lang="en-US"/>
              <a:pPr>
                <a:defRPr/>
              </a:pPr>
              <a:t>2/5/2020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69321-6099-4F6B-8CEA-BA4C016432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19420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B9FFF-DCD3-41A5-867F-23C5E41D4ACC}" type="datetimeFigureOut">
              <a:rPr lang="en-US"/>
              <a:pPr>
                <a:defRPr/>
              </a:pPr>
              <a:t>2/5/2020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6B02C-FA64-406C-94BA-51060CB34C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04636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5CAE6-9C5C-4684-94E8-93CA608F5F24}" type="datetimeFigureOut">
              <a:rPr lang="en-US"/>
              <a:pPr>
                <a:defRPr/>
              </a:pPr>
              <a:t>2/5/2020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0FDAA-E4BC-4B0C-829E-978A9A05A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49517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5341A-6AFA-4FC6-BEA4-2444863711ED}" type="datetimeFigureOut">
              <a:rPr lang="en-US"/>
              <a:pPr>
                <a:defRPr/>
              </a:pPr>
              <a:t>2/5/2020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A75AA-B169-497B-A548-C32CF1B772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58765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A91922-5BBE-4518-9D76-B825EF0AA35A}" type="datetimeFigureOut">
              <a:rPr lang="en-US"/>
              <a:pPr>
                <a:defRPr/>
              </a:pPr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F5EE5E4-CBB8-4E31-9FF4-D59D6D4883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aelbach.de/ot/mot_wagonWheel/index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notesSlide" Target="../notesSlides/notesSlide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27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image" Target="../media/image26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tags" Target="../tags/tag51.xml"/><Relationship Id="rId3" Type="http://schemas.openxmlformats.org/officeDocument/2006/relationships/tags" Target="../tags/tag28.xml"/><Relationship Id="rId21" Type="http://schemas.openxmlformats.org/officeDocument/2006/relationships/tags" Target="../tags/tag46.xml"/><Relationship Id="rId34" Type="http://schemas.openxmlformats.org/officeDocument/2006/relationships/notesSlide" Target="../notesSlides/notesSlide8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29" Type="http://schemas.openxmlformats.org/officeDocument/2006/relationships/tags" Target="../tags/tag54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tags" Target="../tags/tag57.xml"/><Relationship Id="rId37" Type="http://schemas.openxmlformats.org/officeDocument/2006/relationships/image" Target="../media/image26.png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tags" Target="../tags/tag53.xml"/><Relationship Id="rId36" Type="http://schemas.openxmlformats.org/officeDocument/2006/relationships/image" Target="../media/image27.png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31" Type="http://schemas.openxmlformats.org/officeDocument/2006/relationships/tags" Target="../tags/tag56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tags" Target="../tags/tag52.xml"/><Relationship Id="rId30" Type="http://schemas.openxmlformats.org/officeDocument/2006/relationships/tags" Target="../tags/tag55.xml"/><Relationship Id="rId35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tags" Target="../tags/tag83.xml"/><Relationship Id="rId39" Type="http://schemas.openxmlformats.org/officeDocument/2006/relationships/notesSlide" Target="../notesSlides/notesSlide9.xml"/><Relationship Id="rId3" Type="http://schemas.openxmlformats.org/officeDocument/2006/relationships/tags" Target="../tags/tag60.xml"/><Relationship Id="rId21" Type="http://schemas.openxmlformats.org/officeDocument/2006/relationships/tags" Target="../tags/tag78.xml"/><Relationship Id="rId34" Type="http://schemas.openxmlformats.org/officeDocument/2006/relationships/tags" Target="../tags/tag91.xml"/><Relationship Id="rId42" Type="http://schemas.openxmlformats.org/officeDocument/2006/relationships/image" Target="../media/image28.png"/><Relationship Id="rId47" Type="http://schemas.openxmlformats.org/officeDocument/2006/relationships/image" Target="../media/image33.png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tags" Target="../tags/tag82.xml"/><Relationship Id="rId33" Type="http://schemas.openxmlformats.org/officeDocument/2006/relationships/tags" Target="../tags/tag90.xml"/><Relationship Id="rId38" Type="http://schemas.openxmlformats.org/officeDocument/2006/relationships/slideLayout" Target="../slideLayouts/slideLayout7.xml"/><Relationship Id="rId46" Type="http://schemas.openxmlformats.org/officeDocument/2006/relationships/image" Target="../media/image32.png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29" Type="http://schemas.openxmlformats.org/officeDocument/2006/relationships/tags" Target="../tags/tag86.xml"/><Relationship Id="rId41" Type="http://schemas.openxmlformats.org/officeDocument/2006/relationships/image" Target="../media/image27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tags" Target="../tags/tag81.xml"/><Relationship Id="rId32" Type="http://schemas.openxmlformats.org/officeDocument/2006/relationships/tags" Target="../tags/tag89.xml"/><Relationship Id="rId37" Type="http://schemas.openxmlformats.org/officeDocument/2006/relationships/tags" Target="../tags/tag94.xml"/><Relationship Id="rId40" Type="http://schemas.openxmlformats.org/officeDocument/2006/relationships/image" Target="../media/image25.png"/><Relationship Id="rId45" Type="http://schemas.openxmlformats.org/officeDocument/2006/relationships/image" Target="../media/image31.png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tags" Target="../tags/tag80.xml"/><Relationship Id="rId28" Type="http://schemas.openxmlformats.org/officeDocument/2006/relationships/tags" Target="../tags/tag85.xml"/><Relationship Id="rId36" Type="http://schemas.openxmlformats.org/officeDocument/2006/relationships/tags" Target="../tags/tag93.xml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31" Type="http://schemas.openxmlformats.org/officeDocument/2006/relationships/tags" Target="../tags/tag88.xml"/><Relationship Id="rId44" Type="http://schemas.openxmlformats.org/officeDocument/2006/relationships/image" Target="../media/image30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tags" Target="../tags/tag79.xml"/><Relationship Id="rId27" Type="http://schemas.openxmlformats.org/officeDocument/2006/relationships/tags" Target="../tags/tag84.xml"/><Relationship Id="rId30" Type="http://schemas.openxmlformats.org/officeDocument/2006/relationships/tags" Target="../tags/tag87.xml"/><Relationship Id="rId35" Type="http://schemas.openxmlformats.org/officeDocument/2006/relationships/tags" Target="../tags/tag92.xml"/><Relationship Id="rId43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image" Target="../media/image39.png"/><Relationship Id="rId3" Type="http://schemas.openxmlformats.org/officeDocument/2006/relationships/tags" Target="../tags/tag98.xml"/><Relationship Id="rId21" Type="http://schemas.openxmlformats.org/officeDocument/2006/relationships/notesSlide" Target="../notesSlides/notesSlide10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image" Target="../media/image28.png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slideLayout" Target="../slideLayouts/slideLayout7.xml"/><Relationship Id="rId29" Type="http://schemas.openxmlformats.org/officeDocument/2006/relationships/image" Target="../media/image42.pn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image" Target="../media/image38.png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hyperlink" Target="http://en.wikipedia.org/wiki/Bilinear_interpolation" TargetMode="External"/><Relationship Id="rId28" Type="http://schemas.openxmlformats.org/officeDocument/2006/relationships/image" Target="../media/image41.png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image" Target="../media/image37.png"/><Relationship Id="rId27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Relationship Id="rId6" Type="http://schemas.openxmlformats.org/officeDocument/2006/relationships/image" Target="../media/image4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5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7.jpeg"/><Relationship Id="rId5" Type="http://schemas.openxmlformats.org/officeDocument/2006/relationships/image" Target="../media/image24.png"/><Relationship Id="rId4" Type="http://schemas.openxmlformats.org/officeDocument/2006/relationships/image" Target="../media/image43.png"/><Relationship Id="rId9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fvMU36fgKw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vcl.mit.edu/hybridimag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1.wmf"/><Relationship Id="rId18" Type="http://schemas.openxmlformats.org/officeDocument/2006/relationships/image" Target="../media/image72.wmf"/><Relationship Id="rId3" Type="http://schemas.openxmlformats.org/officeDocument/2006/relationships/notesSlide" Target="../notesSlides/notesSlide14.xml"/><Relationship Id="rId21" Type="http://schemas.openxmlformats.org/officeDocument/2006/relationships/oleObject" Target="../embeddings/oleObject7.bin"/><Relationship Id="rId7" Type="http://schemas.openxmlformats.org/officeDocument/2006/relationships/image" Target="../media/image71.wmf"/><Relationship Id="rId12" Type="http://schemas.openxmlformats.org/officeDocument/2006/relationships/image" Target="../media/image80.wmf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4.wmf"/><Relationship Id="rId20" Type="http://schemas.openxmlformats.org/officeDocument/2006/relationships/image" Target="../media/image73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9.wmf"/><Relationship Id="rId24" Type="http://schemas.openxmlformats.org/officeDocument/2006/relationships/image" Target="../media/image75.wmf"/><Relationship Id="rId5" Type="http://schemas.openxmlformats.org/officeDocument/2006/relationships/image" Target="../media/image70.wmf"/><Relationship Id="rId15" Type="http://schemas.openxmlformats.org/officeDocument/2006/relationships/image" Target="../media/image83.wmf"/><Relationship Id="rId23" Type="http://schemas.openxmlformats.org/officeDocument/2006/relationships/oleObject" Target="../embeddings/oleObject8.bin"/><Relationship Id="rId10" Type="http://schemas.openxmlformats.org/officeDocument/2006/relationships/image" Target="../media/image78.wmf"/><Relationship Id="rId19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77.wmf"/><Relationship Id="rId14" Type="http://schemas.openxmlformats.org/officeDocument/2006/relationships/image" Target="../media/image82.wmf"/><Relationship Id="rId22" Type="http://schemas.openxmlformats.org/officeDocument/2006/relationships/image" Target="../media/image74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tags" Target="../tags/tag118.xml"/><Relationship Id="rId7" Type="http://schemas.openxmlformats.org/officeDocument/2006/relationships/oleObject" Target="../embeddings/oleObject9.bin"/><Relationship Id="rId2" Type="http://schemas.openxmlformats.org/officeDocument/2006/relationships/tags" Target="../tags/tag117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9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tags" Target="../tags/tag121.xml"/><Relationship Id="rId7" Type="http://schemas.openxmlformats.org/officeDocument/2006/relationships/oleObject" Target="../embeddings/oleObject10.bin"/><Relationship Id="rId2" Type="http://schemas.openxmlformats.org/officeDocument/2006/relationships/tags" Target="../tags/tag120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Resampling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Samuel Cheng</a:t>
            </a:r>
          </a:p>
          <a:p>
            <a:r>
              <a:rPr lang="en-US" dirty="0"/>
              <a:t>Slide credits: Noah Snavely</a:t>
            </a:r>
          </a:p>
        </p:txBody>
      </p:sp>
    </p:spTree>
    <p:extLst>
      <p:ext uri="{BB962C8B-B14F-4D97-AF65-F5344CB8AC3E}">
        <p14:creationId xmlns:p14="http://schemas.microsoft.com/office/powerpoint/2010/main" val="280555260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Sampling and aliasing</a:t>
            </a:r>
          </a:p>
        </p:txBody>
      </p:sp>
      <p:sp>
        <p:nvSpPr>
          <p:cNvPr id="90115" name="Text Box 12"/>
          <p:cNvSpPr txBox="1">
            <a:spLocks noChangeArrowheads="1"/>
          </p:cNvSpPr>
          <p:nvPr/>
        </p:nvSpPr>
        <p:spPr bwMode="auto">
          <a:xfrm>
            <a:off x="381000" y="4800600"/>
            <a:ext cx="350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90116" name="Picture 14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07"/>
          <a:stretch>
            <a:fillRect/>
          </a:stretch>
        </p:blipFill>
        <p:spPr bwMode="auto">
          <a:xfrm>
            <a:off x="0" y="2043113"/>
            <a:ext cx="89154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92125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1D example (sinewave):</a:t>
            </a:r>
          </a:p>
        </p:txBody>
      </p:sp>
      <p:pic>
        <p:nvPicPr>
          <p:cNvPr id="80899" name="Picture 4" descr="sine-sample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7199313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Text Box 5"/>
          <p:cNvSpPr txBox="1">
            <a:spLocks noChangeArrowheads="1"/>
          </p:cNvSpPr>
          <p:nvPr/>
        </p:nvSpPr>
        <p:spPr bwMode="auto">
          <a:xfrm>
            <a:off x="7391400" y="6477000"/>
            <a:ext cx="16891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prstClr val="black"/>
                </a:solidFill>
                <a:latin typeface="Arial" panose="020B0604020202020204" pitchFamily="34" charset="0"/>
              </a:rPr>
              <a:t>Source: S. Marschner</a:t>
            </a:r>
          </a:p>
        </p:txBody>
      </p:sp>
      <p:sp>
        <p:nvSpPr>
          <p:cNvPr id="8090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Aliasing problem</a:t>
            </a:r>
          </a:p>
        </p:txBody>
      </p:sp>
    </p:spTree>
    <p:extLst>
      <p:ext uri="{BB962C8B-B14F-4D97-AF65-F5344CB8AC3E}">
        <p14:creationId xmlns:p14="http://schemas.microsoft.com/office/powerpoint/2010/main" val="66342714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5" descr="sine-sample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7199313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 Box 6"/>
          <p:cNvSpPr txBox="1">
            <a:spLocks noChangeArrowheads="1"/>
          </p:cNvSpPr>
          <p:nvPr/>
        </p:nvSpPr>
        <p:spPr bwMode="auto">
          <a:xfrm>
            <a:off x="7391400" y="6477000"/>
            <a:ext cx="16891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prstClr val="black"/>
                </a:solidFill>
                <a:latin typeface="Arial" panose="020B0604020202020204" pitchFamily="34" charset="0"/>
              </a:rPr>
              <a:t>Source: S. Marschner</a:t>
            </a:r>
          </a:p>
        </p:txBody>
      </p:sp>
      <p:sp>
        <p:nvSpPr>
          <p:cNvPr id="82948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1D example (sinewave):</a:t>
            </a:r>
          </a:p>
        </p:txBody>
      </p:sp>
      <p:sp>
        <p:nvSpPr>
          <p:cNvPr id="8294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Aliasing problem</a:t>
            </a:r>
          </a:p>
        </p:txBody>
      </p:sp>
    </p:spTree>
    <p:extLst>
      <p:ext uri="{BB962C8B-B14F-4D97-AF65-F5344CB8AC3E}">
        <p14:creationId xmlns:p14="http://schemas.microsoft.com/office/powerpoint/2010/main" val="88088995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1143000"/>
          </a:xfrm>
        </p:spPr>
        <p:txBody>
          <a:bodyPr/>
          <a:lstStyle/>
          <a:p>
            <a:r>
              <a:rPr lang="en-US" altLang="en-US"/>
              <a:t>Aliasing</a:t>
            </a:r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78113"/>
            <a:ext cx="8001000" cy="4256087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/>
              <a:t>Occurs when your sampling rate is not high enough to capture the amount of detail in your image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/>
              <a:t>Can give you the wrong signal/image—an </a:t>
            </a:r>
            <a:r>
              <a:rPr lang="en-US" sz="2400" i="1" dirty="0"/>
              <a:t>alias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To avoid aliasing: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/>
              <a:t>sampling rate </a:t>
            </a:r>
            <a:r>
              <a:rPr lang="en-US" sz="2000" dirty="0">
                <a:cs typeface="Arial" charset="0"/>
              </a:rPr>
              <a:t>≥</a:t>
            </a:r>
            <a:r>
              <a:rPr lang="en-US" sz="2000" dirty="0"/>
              <a:t> 2 * max frequency in the image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1800" dirty="0"/>
              <a:t>said another way: </a:t>
            </a:r>
            <a:r>
              <a:rPr lang="en-US" sz="1800" dirty="0">
                <a:cs typeface="Arial" charset="0"/>
              </a:rPr>
              <a:t>≥</a:t>
            </a:r>
            <a:r>
              <a:rPr lang="en-US" sz="1800" dirty="0"/>
              <a:t> two samples per cycle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/>
              <a:t>This minimum sampling rate is called the </a:t>
            </a:r>
            <a:r>
              <a:rPr lang="en-US" sz="2000" b="1" dirty="0" err="1"/>
              <a:t>Nyquist</a:t>
            </a:r>
            <a:r>
              <a:rPr lang="en-US" sz="2000" b="1" dirty="0"/>
              <a:t> rate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400" dirty="0"/>
          </a:p>
        </p:txBody>
      </p:sp>
      <p:pic>
        <p:nvPicPr>
          <p:cNvPr id="8196" name="Picture 5" descr="alias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1089025"/>
            <a:ext cx="54514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7685088" y="6491288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L. Zhang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3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 txBox="1">
            <a:spLocks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defRPr/>
            </a:pP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/>
              <a:t>When sampling a signal at discrete intervals, the sampling frequency must be </a:t>
            </a:r>
            <a:r>
              <a:rPr lang="en-US" altLang="en-US" sz="2800">
                <a:sym typeface="Symbol" panose="05050102010706020507" pitchFamily="18" charset="2"/>
              </a:rPr>
              <a:t></a:t>
            </a:r>
            <a:r>
              <a:rPr lang="en-US" altLang="en-US" sz="2800"/>
              <a:t> 2 </a:t>
            </a:r>
            <a:r>
              <a:rPr lang="en-US" altLang="en-US" sz="2800">
                <a:sym typeface="Symbol" panose="05050102010706020507" pitchFamily="18" charset="2"/>
              </a:rPr>
              <a:t> f</a:t>
            </a:r>
            <a:r>
              <a:rPr lang="en-US" altLang="en-US" sz="2800" baseline="-25000">
                <a:sym typeface="Symbol" panose="05050102010706020507" pitchFamily="18" charset="2"/>
              </a:rPr>
              <a:t>max</a:t>
            </a:r>
            <a:endParaRPr lang="en-US" altLang="en-US" sz="280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800">
                <a:sym typeface="Symbol" panose="05050102010706020507" pitchFamily="18" charset="2"/>
              </a:rPr>
              <a:t>f</a:t>
            </a:r>
            <a:r>
              <a:rPr lang="en-US" altLang="en-US" sz="2800" baseline="-25000"/>
              <a:t>max</a:t>
            </a:r>
            <a:r>
              <a:rPr lang="en-US" altLang="en-US" sz="2800"/>
              <a:t> = max frequency of the input signal</a:t>
            </a:r>
          </a:p>
          <a:p>
            <a:pPr eaLnBrk="1" hangingPunct="1"/>
            <a:r>
              <a:rPr lang="en-US" altLang="en-US" sz="2800"/>
              <a:t>This will allows to reconstruct the original perfectly from the sampled version</a:t>
            </a:r>
          </a:p>
        </p:txBody>
      </p:sp>
      <p:pic>
        <p:nvPicPr>
          <p:cNvPr id="91140" name="Picture 5" descr="sine-sample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3657600"/>
            <a:ext cx="60960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6" descr="sine-sample-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5180013"/>
            <a:ext cx="5913438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2" name="Text Box 7"/>
          <p:cNvSpPr txBox="1">
            <a:spLocks noChangeArrowheads="1"/>
          </p:cNvSpPr>
          <p:nvPr/>
        </p:nvSpPr>
        <p:spPr bwMode="auto">
          <a:xfrm>
            <a:off x="7604125" y="4533900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panose="020B0604020202020204" pitchFamily="34" charset="0"/>
              </a:rPr>
              <a:t>good</a:t>
            </a:r>
          </a:p>
        </p:txBody>
      </p:sp>
      <p:sp>
        <p:nvSpPr>
          <p:cNvPr id="91143" name="Text Box 8"/>
          <p:cNvSpPr txBox="1">
            <a:spLocks noChangeArrowheads="1"/>
          </p:cNvSpPr>
          <p:nvPr/>
        </p:nvSpPr>
        <p:spPr bwMode="auto">
          <a:xfrm>
            <a:off x="7620000" y="603408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panose="020B0604020202020204" pitchFamily="34" charset="0"/>
              </a:rPr>
              <a:t>bad</a:t>
            </a:r>
          </a:p>
        </p:txBody>
      </p:sp>
      <p:sp>
        <p:nvSpPr>
          <p:cNvPr id="91144" name="Oval 7"/>
          <p:cNvSpPr>
            <a:spLocks noChangeArrowheads="1"/>
          </p:cNvSpPr>
          <p:nvPr/>
        </p:nvSpPr>
        <p:spPr bwMode="auto">
          <a:xfrm>
            <a:off x="1524000" y="3733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1145" name="Oval 8"/>
          <p:cNvSpPr>
            <a:spLocks noChangeArrowheads="1"/>
          </p:cNvSpPr>
          <p:nvPr/>
        </p:nvSpPr>
        <p:spPr bwMode="auto">
          <a:xfrm>
            <a:off x="1752600" y="4114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1146" name="Oval 9"/>
          <p:cNvSpPr>
            <a:spLocks noChangeArrowheads="1"/>
          </p:cNvSpPr>
          <p:nvPr/>
        </p:nvSpPr>
        <p:spPr bwMode="auto">
          <a:xfrm>
            <a:off x="1905000" y="4572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1147" name="Oval 10"/>
          <p:cNvSpPr>
            <a:spLocks noChangeArrowheads="1"/>
          </p:cNvSpPr>
          <p:nvPr/>
        </p:nvSpPr>
        <p:spPr bwMode="auto">
          <a:xfrm>
            <a:off x="2286000" y="4572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91148" name="Oval 11"/>
          <p:cNvSpPr>
            <a:spLocks noChangeArrowheads="1"/>
          </p:cNvSpPr>
          <p:nvPr/>
        </p:nvSpPr>
        <p:spPr bwMode="auto">
          <a:xfrm>
            <a:off x="2362200" y="4038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1149" name="Oval 12"/>
          <p:cNvSpPr>
            <a:spLocks noChangeArrowheads="1"/>
          </p:cNvSpPr>
          <p:nvPr/>
        </p:nvSpPr>
        <p:spPr bwMode="auto">
          <a:xfrm>
            <a:off x="2590800" y="3657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1150" name="Oval 13"/>
          <p:cNvSpPr>
            <a:spLocks noChangeArrowheads="1"/>
          </p:cNvSpPr>
          <p:nvPr/>
        </p:nvSpPr>
        <p:spPr bwMode="auto">
          <a:xfrm>
            <a:off x="2743200" y="4038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1151" name="Oval 14"/>
          <p:cNvSpPr>
            <a:spLocks noChangeArrowheads="1"/>
          </p:cNvSpPr>
          <p:nvPr/>
        </p:nvSpPr>
        <p:spPr bwMode="auto">
          <a:xfrm>
            <a:off x="2895600" y="4572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1152" name="Oval 15"/>
          <p:cNvSpPr>
            <a:spLocks noChangeArrowheads="1"/>
          </p:cNvSpPr>
          <p:nvPr/>
        </p:nvSpPr>
        <p:spPr bwMode="auto">
          <a:xfrm>
            <a:off x="20574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1153" name="Oval 16"/>
          <p:cNvSpPr>
            <a:spLocks noChangeArrowheads="1"/>
          </p:cNvSpPr>
          <p:nvPr/>
        </p:nvSpPr>
        <p:spPr bwMode="auto">
          <a:xfrm>
            <a:off x="31242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1154" name="Oval 17"/>
          <p:cNvSpPr>
            <a:spLocks noChangeArrowheads="1"/>
          </p:cNvSpPr>
          <p:nvPr/>
        </p:nvSpPr>
        <p:spPr bwMode="auto">
          <a:xfrm>
            <a:off x="3581400" y="3733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1155" name="Oval 18"/>
          <p:cNvSpPr>
            <a:spLocks noChangeArrowheads="1"/>
          </p:cNvSpPr>
          <p:nvPr/>
        </p:nvSpPr>
        <p:spPr bwMode="auto">
          <a:xfrm>
            <a:off x="3810000" y="4114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1156" name="Oval 19"/>
          <p:cNvSpPr>
            <a:spLocks noChangeArrowheads="1"/>
          </p:cNvSpPr>
          <p:nvPr/>
        </p:nvSpPr>
        <p:spPr bwMode="auto">
          <a:xfrm>
            <a:off x="3962400" y="4572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1157" name="Oval 20"/>
          <p:cNvSpPr>
            <a:spLocks noChangeArrowheads="1"/>
          </p:cNvSpPr>
          <p:nvPr/>
        </p:nvSpPr>
        <p:spPr bwMode="auto">
          <a:xfrm>
            <a:off x="4267200" y="4572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91158" name="Oval 21"/>
          <p:cNvSpPr>
            <a:spLocks noChangeArrowheads="1"/>
          </p:cNvSpPr>
          <p:nvPr/>
        </p:nvSpPr>
        <p:spPr bwMode="auto">
          <a:xfrm>
            <a:off x="4419600" y="4038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1159" name="Oval 22"/>
          <p:cNvSpPr>
            <a:spLocks noChangeArrowheads="1"/>
          </p:cNvSpPr>
          <p:nvPr/>
        </p:nvSpPr>
        <p:spPr bwMode="auto">
          <a:xfrm>
            <a:off x="4572000" y="3657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1160" name="Oval 23"/>
          <p:cNvSpPr>
            <a:spLocks noChangeArrowheads="1"/>
          </p:cNvSpPr>
          <p:nvPr/>
        </p:nvSpPr>
        <p:spPr bwMode="auto">
          <a:xfrm>
            <a:off x="4800600" y="4038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1161" name="Oval 24"/>
          <p:cNvSpPr>
            <a:spLocks noChangeArrowheads="1"/>
          </p:cNvSpPr>
          <p:nvPr/>
        </p:nvSpPr>
        <p:spPr bwMode="auto">
          <a:xfrm>
            <a:off x="4953000" y="4572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1162" name="Oval 25"/>
          <p:cNvSpPr>
            <a:spLocks noChangeArrowheads="1"/>
          </p:cNvSpPr>
          <p:nvPr/>
        </p:nvSpPr>
        <p:spPr bwMode="auto">
          <a:xfrm>
            <a:off x="40386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1163" name="Oval 26"/>
          <p:cNvSpPr>
            <a:spLocks noChangeArrowheads="1"/>
          </p:cNvSpPr>
          <p:nvPr/>
        </p:nvSpPr>
        <p:spPr bwMode="auto">
          <a:xfrm>
            <a:off x="51816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1164" name="Oval 27"/>
          <p:cNvSpPr>
            <a:spLocks noChangeArrowheads="1"/>
          </p:cNvSpPr>
          <p:nvPr/>
        </p:nvSpPr>
        <p:spPr bwMode="auto">
          <a:xfrm>
            <a:off x="5562600" y="3733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1165" name="Oval 28"/>
          <p:cNvSpPr>
            <a:spLocks noChangeArrowheads="1"/>
          </p:cNvSpPr>
          <p:nvPr/>
        </p:nvSpPr>
        <p:spPr bwMode="auto">
          <a:xfrm>
            <a:off x="5791200" y="4114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1166" name="Oval 29"/>
          <p:cNvSpPr>
            <a:spLocks noChangeArrowheads="1"/>
          </p:cNvSpPr>
          <p:nvPr/>
        </p:nvSpPr>
        <p:spPr bwMode="auto">
          <a:xfrm>
            <a:off x="5943600" y="4572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1167" name="Oval 30"/>
          <p:cNvSpPr>
            <a:spLocks noChangeArrowheads="1"/>
          </p:cNvSpPr>
          <p:nvPr/>
        </p:nvSpPr>
        <p:spPr bwMode="auto">
          <a:xfrm>
            <a:off x="6248400" y="4572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91168" name="Oval 31"/>
          <p:cNvSpPr>
            <a:spLocks noChangeArrowheads="1"/>
          </p:cNvSpPr>
          <p:nvPr/>
        </p:nvSpPr>
        <p:spPr bwMode="auto">
          <a:xfrm>
            <a:off x="6400800" y="4038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1169" name="Oval 32"/>
          <p:cNvSpPr>
            <a:spLocks noChangeArrowheads="1"/>
          </p:cNvSpPr>
          <p:nvPr/>
        </p:nvSpPr>
        <p:spPr bwMode="auto">
          <a:xfrm>
            <a:off x="6553200" y="3657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1170" name="Oval 33"/>
          <p:cNvSpPr>
            <a:spLocks noChangeArrowheads="1"/>
          </p:cNvSpPr>
          <p:nvPr/>
        </p:nvSpPr>
        <p:spPr bwMode="auto">
          <a:xfrm>
            <a:off x="6781800" y="4038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1171" name="Oval 34"/>
          <p:cNvSpPr>
            <a:spLocks noChangeArrowheads="1"/>
          </p:cNvSpPr>
          <p:nvPr/>
        </p:nvSpPr>
        <p:spPr bwMode="auto">
          <a:xfrm>
            <a:off x="6934200" y="4572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1172" name="Oval 35"/>
          <p:cNvSpPr>
            <a:spLocks noChangeArrowheads="1"/>
          </p:cNvSpPr>
          <p:nvPr/>
        </p:nvSpPr>
        <p:spPr bwMode="auto">
          <a:xfrm>
            <a:off x="60960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1173" name="Oval 36"/>
          <p:cNvSpPr>
            <a:spLocks noChangeArrowheads="1"/>
          </p:cNvSpPr>
          <p:nvPr/>
        </p:nvSpPr>
        <p:spPr bwMode="auto">
          <a:xfrm>
            <a:off x="70866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1174" name="Title 38"/>
          <p:cNvSpPr>
            <a:spLocks noGrp="1"/>
          </p:cNvSpPr>
          <p:nvPr>
            <p:ph type="title"/>
          </p:nvPr>
        </p:nvSpPr>
        <p:spPr>
          <a:xfrm>
            <a:off x="38100" y="145026"/>
            <a:ext cx="8991600" cy="1143000"/>
          </a:xfrm>
        </p:spPr>
        <p:txBody>
          <a:bodyPr/>
          <a:lstStyle/>
          <a:p>
            <a:r>
              <a:rPr lang="en-US" altLang="en-US" dirty="0"/>
              <a:t>Nyquist-Shannon Sampling Theorem</a:t>
            </a:r>
          </a:p>
        </p:txBody>
      </p:sp>
    </p:spTree>
    <p:extLst>
      <p:ext uri="{BB962C8B-B14F-4D97-AF65-F5344CB8AC3E}">
        <p14:creationId xmlns:p14="http://schemas.microsoft.com/office/powerpoint/2010/main" val="351394444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Wagon-wheel effect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8286" r="9714" b="14667"/>
          <a:stretch>
            <a:fillRect/>
          </a:stretch>
        </p:blipFill>
        <p:spPr bwMode="auto">
          <a:xfrm>
            <a:off x="457200" y="1317625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954088" y="6488113"/>
            <a:ext cx="6665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(See </a:t>
            </a:r>
            <a:r>
              <a:rPr lang="en-US" altLang="en-US">
                <a:hlinkClick r:id="rId3"/>
              </a:rPr>
              <a:t>http://www.michaelbach.de/ot/mot_wagonWheel/index.html</a:t>
            </a:r>
            <a:r>
              <a:rPr lang="en-US" altLang="en-US"/>
              <a:t>)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7729538" y="6491288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L. Zhang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7462"/>
            <a:ext cx="8229600" cy="1143000"/>
          </a:xfrm>
        </p:spPr>
        <p:txBody>
          <a:bodyPr/>
          <a:lstStyle/>
          <a:p>
            <a:r>
              <a:rPr lang="en-US" altLang="en-US" dirty="0"/>
              <a:t>Alias: n., an assumed name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42381" r="29428" b="27142"/>
          <a:stretch>
            <a:fillRect/>
          </a:stretch>
        </p:blipFill>
        <p:spPr bwMode="auto">
          <a:xfrm>
            <a:off x="914400" y="1371600"/>
            <a:ext cx="2514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09600" y="2927350"/>
            <a:ext cx="33131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Picket fence receding</a:t>
            </a:r>
          </a:p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Into the distance will</a:t>
            </a:r>
          </a:p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produce aliasing…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24400" y="838200"/>
            <a:ext cx="3429000" cy="1676400"/>
            <a:chOff x="2976" y="528"/>
            <a:chExt cx="2160" cy="1056"/>
          </a:xfrm>
        </p:grpSpPr>
        <p:pic>
          <p:nvPicPr>
            <p:cNvPr id="10256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70" t="-5556" r="20000"/>
            <a:stretch>
              <a:fillRect/>
            </a:stretch>
          </p:blipFill>
          <p:spPr bwMode="auto">
            <a:xfrm>
              <a:off x="2976" y="672"/>
              <a:ext cx="216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7" name="Text Box 7"/>
            <p:cNvSpPr txBox="1">
              <a:spLocks noChangeArrowheads="1"/>
            </p:cNvSpPr>
            <p:nvPr/>
          </p:nvSpPr>
          <p:spPr bwMode="auto">
            <a:xfrm>
              <a:off x="3557" y="528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>
                  <a:latin typeface="Arial" panose="020B0604020202020204" pitchFamily="34" charset="0"/>
                </a:rPr>
                <a:t>Input signal: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22325" y="2387600"/>
            <a:ext cx="7635875" cy="2489200"/>
            <a:chOff x="518" y="1504"/>
            <a:chExt cx="4810" cy="1568"/>
          </a:xfrm>
        </p:grpSpPr>
        <p:pic>
          <p:nvPicPr>
            <p:cNvPr id="10252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776"/>
              <a:ext cx="264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Text Box 10"/>
            <p:cNvSpPr txBox="1">
              <a:spLocks noChangeArrowheads="1"/>
            </p:cNvSpPr>
            <p:nvPr/>
          </p:nvSpPr>
          <p:spPr bwMode="auto">
            <a:xfrm>
              <a:off x="2690" y="2822"/>
              <a:ext cx="25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000">
                  <a:latin typeface="Arial" panose="020B0604020202020204" pitchFamily="34" charset="0"/>
                </a:rPr>
                <a:t>x = 0:.05:5;  imagesc(sin((2.^x).*x))</a:t>
              </a:r>
            </a:p>
          </p:txBody>
        </p:sp>
        <p:sp>
          <p:nvSpPr>
            <p:cNvPr id="10254" name="Text Box 11"/>
            <p:cNvSpPr txBox="1">
              <a:spLocks noChangeArrowheads="1"/>
            </p:cNvSpPr>
            <p:nvPr/>
          </p:nvSpPr>
          <p:spPr bwMode="auto">
            <a:xfrm>
              <a:off x="3467" y="1504"/>
              <a:ext cx="1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>
                  <a:latin typeface="Arial" panose="020B0604020202020204" pitchFamily="34" charset="0"/>
                </a:rPr>
                <a:t>Matlab output:</a:t>
              </a:r>
            </a:p>
          </p:txBody>
        </p:sp>
        <p:sp>
          <p:nvSpPr>
            <p:cNvPr id="10255" name="Text Box 12"/>
            <p:cNvSpPr txBox="1">
              <a:spLocks noChangeArrowheads="1"/>
            </p:cNvSpPr>
            <p:nvPr/>
          </p:nvSpPr>
          <p:spPr bwMode="auto">
            <a:xfrm>
              <a:off x="518" y="2713"/>
              <a:ext cx="6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>
                  <a:latin typeface="Arial" panose="020B0604020202020204" pitchFamily="34" charset="0"/>
                </a:rPr>
                <a:t>WHY?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330325" y="4876800"/>
            <a:ext cx="7280275" cy="1981200"/>
            <a:chOff x="838" y="3072"/>
            <a:chExt cx="4586" cy="1248"/>
          </a:xfrm>
        </p:grpSpPr>
        <p:pic>
          <p:nvPicPr>
            <p:cNvPr id="10248" name="Picture 14" descr="alia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" y="3120"/>
              <a:ext cx="3434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Line 15"/>
            <p:cNvSpPr>
              <a:spLocks noChangeShapeType="1"/>
            </p:cNvSpPr>
            <p:nvPr/>
          </p:nvSpPr>
          <p:spPr bwMode="auto">
            <a:xfrm flipV="1">
              <a:off x="4320" y="3072"/>
              <a:ext cx="432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Text Box 16"/>
            <p:cNvSpPr txBox="1">
              <a:spLocks noChangeArrowheads="1"/>
            </p:cNvSpPr>
            <p:nvPr/>
          </p:nvSpPr>
          <p:spPr bwMode="auto">
            <a:xfrm>
              <a:off x="4656" y="3264"/>
              <a:ext cx="76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>
                  <a:latin typeface="Arial" panose="020B0604020202020204" pitchFamily="34" charset="0"/>
                </a:rPr>
                <a:t>Aj-aj-aj:</a:t>
              </a:r>
            </a:p>
            <a:p>
              <a:pPr eaLnBrk="0" hangingPunct="0"/>
              <a:r>
                <a:rPr lang="en-US" altLang="en-US">
                  <a:latin typeface="Arial" panose="020B0604020202020204" pitchFamily="34" charset="0"/>
                </a:rPr>
                <a:t>Alias!</a:t>
              </a:r>
            </a:p>
          </p:txBody>
        </p:sp>
        <p:sp>
          <p:nvSpPr>
            <p:cNvPr id="10251" name="Text Box 17"/>
            <p:cNvSpPr txBox="1">
              <a:spLocks noChangeArrowheads="1"/>
            </p:cNvSpPr>
            <p:nvPr/>
          </p:nvSpPr>
          <p:spPr bwMode="auto">
            <a:xfrm>
              <a:off x="1718" y="4032"/>
              <a:ext cx="18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>
                  <a:latin typeface="Arial" panose="020B0604020202020204" pitchFamily="34" charset="0"/>
                </a:rPr>
                <a:t>Not enough samples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/>
              <a:t>Nyquist limit – 2D example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57023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943600" y="22098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Good sampling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943600" y="499745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Bad sampling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Aliasing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When downsampling by a factor of two</a:t>
            </a:r>
          </a:p>
          <a:p>
            <a:pPr lvl="1"/>
            <a:r>
              <a:rPr lang="en-US" altLang="en-US"/>
              <a:t>Original image has frequencies that are too high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r>
              <a:rPr lang="en-US" altLang="en-US"/>
              <a:t>How can we fix this?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to fix aliasing?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  <a:defRPr/>
            </a:pPr>
            <a:endParaRPr lang="en-US" dirty="0"/>
          </a:p>
          <a:p>
            <a:pPr marL="457200" indent="-457200" eaLnBrk="1" hangingPunct="1">
              <a:buFontTx/>
              <a:buNone/>
              <a:defRPr/>
            </a:pPr>
            <a:r>
              <a:rPr lang="en-US" dirty="0"/>
              <a:t>Solutions?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32475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Tentative presentation </a:t>
            </a:r>
            <a:r>
              <a:rPr lang="en-US" dirty="0"/>
              <a:t>schedule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693310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9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9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presentations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March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March</a:t>
                      </a:r>
                      <a:r>
                        <a:rPr lang="en-US" baseline="0" dirty="0"/>
                        <a:t>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March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March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March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Tulsa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038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Title and abstract due: Feb 21</a:t>
            </a:r>
          </a:p>
          <a:p>
            <a:r>
              <a:rPr lang="en-US" dirty="0"/>
              <a:t>Speaker schedule TBD: next Tuesday</a:t>
            </a:r>
          </a:p>
        </p:txBody>
      </p:sp>
    </p:spTree>
    <p:extLst>
      <p:ext uri="{BB962C8B-B14F-4D97-AF65-F5344CB8AC3E}">
        <p14:creationId xmlns:p14="http://schemas.microsoft.com/office/powerpoint/2010/main" val="2191139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Better 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  <a:defRPr/>
            </a:pPr>
            <a:endParaRPr lang="en-US" dirty="0"/>
          </a:p>
          <a:p>
            <a:pPr marL="457200" indent="-457200" eaLnBrk="1" hangingPunct="1">
              <a:buFontTx/>
              <a:buNone/>
              <a:defRPr/>
            </a:pPr>
            <a:r>
              <a:rPr lang="en-US" dirty="0"/>
              <a:t>Solutions:</a:t>
            </a:r>
          </a:p>
          <a:p>
            <a:pPr marL="457200" indent="-457200" eaLnBrk="1" hangingPunct="1">
              <a:buFont typeface="Arial" charset="0"/>
              <a:buChar char="•"/>
              <a:defRPr/>
            </a:pPr>
            <a:r>
              <a:rPr lang="en-US" dirty="0"/>
              <a:t>Sample more often</a:t>
            </a:r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0129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Anti-aliasing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  <a:defRPr/>
            </a:pPr>
            <a:endParaRPr lang="en-US" dirty="0"/>
          </a:p>
          <a:p>
            <a:pPr marL="457200" indent="-457200" eaLnBrk="1" hangingPunct="1">
              <a:buFontTx/>
              <a:buNone/>
              <a:defRPr/>
            </a:pPr>
            <a:r>
              <a:rPr lang="en-US" dirty="0"/>
              <a:t>Solutions:</a:t>
            </a:r>
          </a:p>
          <a:p>
            <a:pPr marL="457200" indent="-457200" eaLnBrk="1" hangingPunct="1">
              <a:buFont typeface="Arial" charset="0"/>
              <a:buChar char="•"/>
              <a:defRPr/>
            </a:pPr>
            <a:r>
              <a:rPr lang="en-US" dirty="0"/>
              <a:t>Sample more often</a:t>
            </a:r>
          </a:p>
          <a:p>
            <a:pPr marL="457200" indent="-457200" eaLnBrk="1" hangingPunct="1">
              <a:buFont typeface="Arial" charset="0"/>
              <a:buChar char="•"/>
              <a:defRPr/>
            </a:pPr>
            <a:endParaRPr lang="en-US" dirty="0"/>
          </a:p>
          <a:p>
            <a:pPr marL="457200" indent="-457200" eaLnBrk="1" hangingPunct="1">
              <a:buFont typeface="Arial" charset="0"/>
              <a:buChar char="•"/>
              <a:defRPr/>
            </a:pPr>
            <a:r>
              <a:rPr lang="en-US" dirty="0"/>
              <a:t>Get rid of all frequencies that are greater than half the new sampling frequency</a:t>
            </a:r>
          </a:p>
          <a:p>
            <a:pPr marL="838200" lvl="1" indent="-381000" eaLnBrk="1" hangingPunct="1">
              <a:buFont typeface="Arial" charset="0"/>
              <a:buChar char="–"/>
              <a:defRPr/>
            </a:pPr>
            <a:r>
              <a:rPr lang="en-US" dirty="0"/>
              <a:t>Will lose information</a:t>
            </a:r>
          </a:p>
          <a:p>
            <a:pPr marL="838200" lvl="1" indent="-381000" eaLnBrk="1" hangingPunct="1">
              <a:buFont typeface="Arial" charset="0"/>
              <a:buChar char="–"/>
              <a:defRPr/>
            </a:pPr>
            <a:r>
              <a:rPr lang="en-US" dirty="0"/>
              <a:t>But it’s better than aliasing</a:t>
            </a:r>
          </a:p>
          <a:p>
            <a:pPr marL="838200" lvl="1" indent="-381000" eaLnBrk="1" hangingPunct="1">
              <a:buFont typeface="Arial" charset="0"/>
              <a:buChar char="–"/>
              <a:defRPr/>
            </a:pPr>
            <a:r>
              <a:rPr lang="en-US" dirty="0"/>
              <a:t>Apply a smoothing (</a:t>
            </a:r>
            <a:r>
              <a:rPr lang="en-US" i="1" dirty="0"/>
              <a:t>low pass</a:t>
            </a:r>
            <a:r>
              <a:rPr lang="en-US" dirty="0"/>
              <a:t>) filter</a:t>
            </a:r>
            <a:endParaRPr lang="ru-RU" dirty="0"/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50568" y="6550223"/>
            <a:ext cx="59343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rPr>
              <a:t>Hays</a:t>
            </a:r>
          </a:p>
        </p:txBody>
      </p:sp>
    </p:spTree>
    <p:extLst>
      <p:ext uri="{BB962C8B-B14F-4D97-AF65-F5344CB8AC3E}">
        <p14:creationId xmlns:p14="http://schemas.microsoft.com/office/powerpoint/2010/main" val="253360471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 descr="Image result for frequency alias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562600" cy="554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 under different sampling rates</a:t>
            </a:r>
          </a:p>
        </p:txBody>
      </p:sp>
    </p:spTree>
    <p:extLst>
      <p:ext uri="{BB962C8B-B14F-4D97-AF65-F5344CB8AC3E}">
        <p14:creationId xmlns:p14="http://schemas.microsoft.com/office/powerpoint/2010/main" val="118507595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34C37-0901-4FA9-8880-B047859F8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down sampling?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8573B-03AA-4A3C-9CB3-93E63CFC4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the frequency representation changes after </a:t>
            </a:r>
            <a:r>
              <a:rPr lang="en-US" dirty="0" err="1"/>
              <a:t>downsampling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92735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549"/>
          <a:stretch>
            <a:fillRect/>
          </a:stretch>
        </p:blipFill>
        <p:spPr bwMode="auto">
          <a:xfrm>
            <a:off x="38100" y="3745665"/>
            <a:ext cx="8896350" cy="273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dirty="0"/>
              <a:t>Anti-aliasing</a:t>
            </a:r>
            <a:endParaRPr lang="ru-RU" altLang="en-US" sz="4800" dirty="0"/>
          </a:p>
        </p:txBody>
      </p:sp>
      <p:pic>
        <p:nvPicPr>
          <p:cNvPr id="95236" name="Picture 14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07"/>
          <a:stretch>
            <a:fillRect/>
          </a:stretch>
        </p:blipFill>
        <p:spPr bwMode="auto">
          <a:xfrm>
            <a:off x="0" y="1295400"/>
            <a:ext cx="89154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Box 4"/>
          <p:cNvSpPr txBox="1">
            <a:spLocks noChangeArrowheads="1"/>
          </p:cNvSpPr>
          <p:nvPr/>
        </p:nvSpPr>
        <p:spPr bwMode="auto">
          <a:xfrm>
            <a:off x="7010400" y="6550025"/>
            <a:ext cx="213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Forsyth and Ponce 2002</a:t>
            </a:r>
          </a:p>
        </p:txBody>
      </p:sp>
    </p:spTree>
    <p:extLst>
      <p:ext uri="{BB962C8B-B14F-4D97-AF65-F5344CB8AC3E}">
        <p14:creationId xmlns:p14="http://schemas.microsoft.com/office/powerpoint/2010/main" val="241081699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89188"/>
            <a:ext cx="7889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895475"/>
            <a:ext cx="15652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13213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924800" cy="838200"/>
          </a:xfrm>
        </p:spPr>
        <p:txBody>
          <a:bodyPr/>
          <a:lstStyle/>
          <a:p>
            <a:r>
              <a:rPr lang="en-US" altLang="en-US"/>
              <a:t>Gaussian pre-filtering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95913" y="40132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G 1/4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072313" y="34163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G 1/8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905000" y="5105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Gaussian 1/2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304800" y="5638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/>
              <a:t>Solution: filter the image, </a:t>
            </a:r>
            <a:r>
              <a:rPr lang="en-US" altLang="en-US" sz="3200" i="1"/>
              <a:t>then</a:t>
            </a:r>
            <a:r>
              <a:rPr lang="en-US" altLang="en-US" sz="3200"/>
              <a:t> subsample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13322" name="Text Box 8"/>
          <p:cNvSpPr txBox="1">
            <a:spLocks noChangeArrowheads="1"/>
          </p:cNvSpPr>
          <p:nvPr/>
        </p:nvSpPr>
        <p:spPr bwMode="auto">
          <a:xfrm>
            <a:off x="7685088" y="6491288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S. Seitz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14400"/>
            <a:ext cx="3154363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914400"/>
            <a:ext cx="3125787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14400"/>
            <a:ext cx="313213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924800" cy="838200"/>
          </a:xfrm>
        </p:spPr>
        <p:txBody>
          <a:bodyPr/>
          <a:lstStyle/>
          <a:p>
            <a:r>
              <a:rPr lang="en-US" altLang="en-US" sz="3200"/>
              <a:t>Subsampling with Gaussian pre-filtering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267200" y="5105400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G 1/4 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7377113" y="51054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G 1/8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33400" y="5105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Gaussian 1/2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04800" y="5638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/>
              <a:t>Solution:  filter the image, </a:t>
            </a:r>
            <a:r>
              <a:rPr lang="en-US" altLang="en-US" sz="3200" i="1"/>
              <a:t>then</a:t>
            </a:r>
            <a:r>
              <a:rPr lang="en-US" altLang="en-US" sz="3200"/>
              <a:t> subsample</a:t>
            </a:r>
          </a:p>
        </p:txBody>
      </p:sp>
      <p:sp>
        <p:nvSpPr>
          <p:cNvPr id="14346" name="Text Box 8"/>
          <p:cNvSpPr txBox="1">
            <a:spLocks noChangeArrowheads="1"/>
          </p:cNvSpPr>
          <p:nvPr/>
        </p:nvSpPr>
        <p:spPr bwMode="auto">
          <a:xfrm>
            <a:off x="7685088" y="6491288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S. Seitz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914400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31813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00113"/>
            <a:ext cx="3198813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-117475"/>
            <a:ext cx="8229600" cy="1143000"/>
          </a:xfrm>
        </p:spPr>
        <p:txBody>
          <a:bodyPr/>
          <a:lstStyle/>
          <a:p>
            <a:r>
              <a:rPr lang="en-US" altLang="en-US"/>
              <a:t>Compare with...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733800" y="5105400"/>
            <a:ext cx="168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1/4  </a:t>
            </a:r>
            <a:r>
              <a:rPr lang="en-US" altLang="en-US" sz="1600">
                <a:latin typeface="Arial" panose="020B0604020202020204" pitchFamily="34" charset="0"/>
              </a:rPr>
              <a:t>(2x zoom)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934200" y="5105400"/>
            <a:ext cx="168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1/8  </a:t>
            </a:r>
            <a:r>
              <a:rPr lang="en-US" altLang="en-US" sz="1600">
                <a:latin typeface="Arial" panose="020B0604020202020204" pitchFamily="34" charset="0"/>
              </a:rPr>
              <a:t>(4x zoom)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295400" y="51054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1/2</a:t>
            </a: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7685088" y="6491288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S. Seitz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Upsampling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4575"/>
          </a:xfrm>
        </p:spPr>
        <p:txBody>
          <a:bodyPr/>
          <a:lstStyle/>
          <a:p>
            <a:r>
              <a:rPr lang="en-US" altLang="en-US"/>
              <a:t>This image is too small for this screen:</a:t>
            </a:r>
          </a:p>
          <a:p>
            <a:r>
              <a:rPr lang="en-US" altLang="en-US"/>
              <a:t>How can we make it 10 times as big?</a:t>
            </a:r>
          </a:p>
          <a:p>
            <a:r>
              <a:rPr lang="en-US" altLang="en-US"/>
              <a:t>Simplest approach: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	 repeat each row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	 and column 10 times</a:t>
            </a:r>
          </a:p>
          <a:p>
            <a:r>
              <a:rPr lang="en-US" altLang="en-US"/>
              <a:t>(“Nearest neighbor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	  interpolation”)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214020" name="Picture 4" descr="C:\snavely\work\teaching\09Fa-CS6610\lectures\lec02\images\bee10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2916238"/>
            <a:ext cx="26797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snavely\work\teaching\09Fa-CS6610\lectures\lec02\images\bee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768475"/>
            <a:ext cx="26828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31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97050"/>
            <a:ext cx="635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667000" y="27209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68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667000" y="2073275"/>
            <a:ext cx="3048000" cy="711200"/>
          </a:xfrm>
          <a:custGeom>
            <a:avLst/>
            <a:gdLst>
              <a:gd name="T0" fmla="*/ 0 w 1920"/>
              <a:gd name="T1" fmla="*/ 647700 h 448"/>
              <a:gd name="T2" fmla="*/ 762000 w 1920"/>
              <a:gd name="T3" fmla="*/ 38100 h 448"/>
              <a:gd name="T4" fmla="*/ 1524000 w 1920"/>
              <a:gd name="T5" fmla="*/ 419100 h 448"/>
              <a:gd name="T6" fmla="*/ 2286000 w 1920"/>
              <a:gd name="T7" fmla="*/ 647700 h 448"/>
              <a:gd name="T8" fmla="*/ 3048000 w 1920"/>
              <a:gd name="T9" fmla="*/ 38100 h 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448"/>
              <a:gd name="T17" fmla="*/ 1920 w 1920"/>
              <a:gd name="T18" fmla="*/ 448 h 4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448">
                <a:moveTo>
                  <a:pt x="0" y="408"/>
                </a:moveTo>
                <a:cubicBezTo>
                  <a:pt x="160" y="228"/>
                  <a:pt x="320" y="48"/>
                  <a:pt x="480" y="24"/>
                </a:cubicBezTo>
                <a:cubicBezTo>
                  <a:pt x="640" y="0"/>
                  <a:pt x="800" y="200"/>
                  <a:pt x="960" y="264"/>
                </a:cubicBezTo>
                <a:cubicBezTo>
                  <a:pt x="1120" y="328"/>
                  <a:pt x="1280" y="448"/>
                  <a:pt x="1440" y="408"/>
                </a:cubicBezTo>
                <a:cubicBezTo>
                  <a:pt x="1600" y="368"/>
                  <a:pt x="1760" y="196"/>
                  <a:pt x="1920" y="2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3429000" y="211137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91000" y="249237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4953000" y="27209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title" idx="4294967295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altLang="en-US"/>
              <a:t>Image interpolation</a:t>
            </a:r>
          </a:p>
        </p:txBody>
      </p:sp>
      <p:sp>
        <p:nvSpPr>
          <p:cNvPr id="27657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28900" y="26828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58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52900" y="24542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59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90900" y="20637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60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14900" y="2673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61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438400" y="3406775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715000" y="211137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76900" y="20637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64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438400" y="1730375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82" name="Rectangle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96913" y="4081463"/>
            <a:ext cx="7772400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400"/>
              <a:t>Recall how a digital image is formed</a:t>
            </a:r>
          </a:p>
          <a:p>
            <a:pPr>
              <a:spcBef>
                <a:spcPct val="20000"/>
              </a:spcBef>
            </a:pPr>
            <a:endParaRPr lang="en-US" altLang="en-US"/>
          </a:p>
          <a:p>
            <a:pPr lvl="1">
              <a:spcBef>
                <a:spcPct val="20000"/>
              </a:spcBef>
              <a:buFontTx/>
              <a:buChar char="•"/>
            </a:pPr>
            <a:endParaRPr lang="en-US" altLang="en-US" sz="2000"/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/>
              <a:t>It is a discrete point-sampling of a continuous function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/>
              <a:t>If we could somehow reconstruct the original function, any new image could be generated, at any resolution and scale </a:t>
            </a:r>
          </a:p>
        </p:txBody>
      </p:sp>
      <p:pic>
        <p:nvPicPr>
          <p:cNvPr id="27666" name="Picture 19" descr="Edittex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4673600"/>
            <a:ext cx="43418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7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36825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1</a:t>
            </a:r>
          </a:p>
        </p:txBody>
      </p:sp>
      <p:sp>
        <p:nvSpPr>
          <p:cNvPr id="27668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95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2</a:t>
            </a:r>
          </a:p>
        </p:txBody>
      </p:sp>
      <p:sp>
        <p:nvSpPr>
          <p:cNvPr id="27669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057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3</a:t>
            </a:r>
          </a:p>
        </p:txBody>
      </p:sp>
      <p:sp>
        <p:nvSpPr>
          <p:cNvPr id="27670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19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4</a:t>
            </a:r>
          </a:p>
        </p:txBody>
      </p:sp>
      <p:sp>
        <p:nvSpPr>
          <p:cNvPr id="27671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581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5</a:t>
            </a:r>
          </a:p>
        </p:txBody>
      </p:sp>
      <p:pic>
        <p:nvPicPr>
          <p:cNvPr id="27672" name="Picture 2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32163"/>
            <a:ext cx="192088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3" name="Text Box 8"/>
          <p:cNvSpPr txBox="1">
            <a:spLocks noChangeArrowheads="1"/>
          </p:cNvSpPr>
          <p:nvPr/>
        </p:nvSpPr>
        <p:spPr bwMode="auto">
          <a:xfrm>
            <a:off x="7196138" y="6491288"/>
            <a:ext cx="1860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Adapted from: S. Seitz</a:t>
            </a:r>
          </a:p>
        </p:txBody>
      </p:sp>
      <p:sp>
        <p:nvSpPr>
          <p:cNvPr id="27674" name="Text Box 3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04050" y="2409825"/>
            <a:ext cx="142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d = 1 in this </a:t>
            </a:r>
          </a:p>
          <a:p>
            <a:r>
              <a:rPr lang="en-US" altLang="en-US">
                <a:latin typeface="Arial" panose="020B060402020202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5655643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2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2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133600" y="228600"/>
            <a:ext cx="8229600" cy="1143000"/>
          </a:xfrm>
        </p:spPr>
        <p:txBody>
          <a:bodyPr/>
          <a:lstStyle/>
          <a:p>
            <a:r>
              <a:rPr lang="en-US" altLang="en-US" dirty="0"/>
              <a:t>Image Scaling</a:t>
            </a:r>
          </a:p>
        </p:txBody>
      </p:sp>
      <p:pic>
        <p:nvPicPr>
          <p:cNvPr id="3075" name="Picture 3" descr="van_Gogh_-_Self_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-1371600"/>
            <a:ext cx="6280150" cy="82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46125" y="1716088"/>
            <a:ext cx="3341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/>
              <a:t>This image is too big to fit on the screen.  How can we generate a half-sized version?</a:t>
            </a:r>
          </a:p>
          <a:p>
            <a:pPr eaLnBrk="0" hangingPunct="0"/>
            <a:endParaRPr lang="en-US" altLang="en-US"/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7853363" y="6491288"/>
            <a:ext cx="1979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2"/>
                </a:solidFill>
              </a:rPr>
              <a:t>Source: S. Seitz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4572000" y="2673350"/>
            <a:ext cx="0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667000" y="27209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667000" y="2073275"/>
            <a:ext cx="3048000" cy="711200"/>
          </a:xfrm>
          <a:custGeom>
            <a:avLst/>
            <a:gdLst>
              <a:gd name="T0" fmla="*/ 0 w 1920"/>
              <a:gd name="T1" fmla="*/ 647700 h 448"/>
              <a:gd name="T2" fmla="*/ 762000 w 1920"/>
              <a:gd name="T3" fmla="*/ 38100 h 448"/>
              <a:gd name="T4" fmla="*/ 1524000 w 1920"/>
              <a:gd name="T5" fmla="*/ 419100 h 448"/>
              <a:gd name="T6" fmla="*/ 2286000 w 1920"/>
              <a:gd name="T7" fmla="*/ 647700 h 448"/>
              <a:gd name="T8" fmla="*/ 3048000 w 1920"/>
              <a:gd name="T9" fmla="*/ 38100 h 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448"/>
              <a:gd name="T17" fmla="*/ 1920 w 1920"/>
              <a:gd name="T18" fmla="*/ 448 h 4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448">
                <a:moveTo>
                  <a:pt x="0" y="408"/>
                </a:moveTo>
                <a:cubicBezTo>
                  <a:pt x="160" y="228"/>
                  <a:pt x="320" y="48"/>
                  <a:pt x="480" y="24"/>
                </a:cubicBezTo>
                <a:cubicBezTo>
                  <a:pt x="640" y="0"/>
                  <a:pt x="800" y="200"/>
                  <a:pt x="960" y="264"/>
                </a:cubicBezTo>
                <a:cubicBezTo>
                  <a:pt x="1120" y="328"/>
                  <a:pt x="1280" y="448"/>
                  <a:pt x="1440" y="408"/>
                </a:cubicBezTo>
                <a:cubicBezTo>
                  <a:pt x="1600" y="368"/>
                  <a:pt x="1760" y="196"/>
                  <a:pt x="1920" y="2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3429000" y="211137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91000" y="249237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4953000" y="27209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title" idx="4294967295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altLang="en-US"/>
              <a:t>Image interpolation</a:t>
            </a:r>
          </a:p>
        </p:txBody>
      </p:sp>
      <p:sp>
        <p:nvSpPr>
          <p:cNvPr id="28681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28900" y="26828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82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52900" y="24542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83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90900" y="20637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84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14900" y="26733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85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438400" y="3406775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715000" y="211137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76900" y="20637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88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438400" y="1730375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36825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1</a:t>
            </a:r>
          </a:p>
        </p:txBody>
      </p:sp>
      <p:sp>
        <p:nvSpPr>
          <p:cNvPr id="28690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295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2</a:t>
            </a:r>
          </a:p>
        </p:txBody>
      </p:sp>
      <p:sp>
        <p:nvSpPr>
          <p:cNvPr id="28691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57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3</a:t>
            </a:r>
          </a:p>
        </p:txBody>
      </p:sp>
      <p:sp>
        <p:nvSpPr>
          <p:cNvPr id="28692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819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4</a:t>
            </a:r>
          </a:p>
        </p:txBody>
      </p:sp>
      <p:sp>
        <p:nvSpPr>
          <p:cNvPr id="28693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581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5</a:t>
            </a:r>
          </a:p>
        </p:txBody>
      </p:sp>
      <p:sp>
        <p:nvSpPr>
          <p:cNvPr id="28694" name="Oval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33900" y="2616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95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3048000" y="2339975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6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5334000" y="249237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7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810000" y="226377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8" name="Oval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771900" y="22161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99" name="Oval 3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009900" y="22828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700" name="Oval 3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295900" y="24352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8701" name="Picture 3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97050"/>
            <a:ext cx="635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2" name="Picture 3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32163"/>
            <a:ext cx="192088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3" name="Text Box 3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004050" y="2409825"/>
            <a:ext cx="142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d = 1 in this </a:t>
            </a:r>
          </a:p>
          <a:p>
            <a:r>
              <a:rPr lang="en-US" altLang="en-US">
                <a:latin typeface="Arial" panose="020B0604020202020204" pitchFamily="34" charset="0"/>
              </a:rPr>
              <a:t>example</a:t>
            </a:r>
          </a:p>
        </p:txBody>
      </p:sp>
      <p:sp>
        <p:nvSpPr>
          <p:cNvPr id="28704" name="Rectangle 1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96913" y="4081463"/>
            <a:ext cx="7772400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400" dirty="0"/>
              <a:t>Recall how a digital image is formed</a:t>
            </a:r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 lvl="1">
              <a:spcBef>
                <a:spcPct val="20000"/>
              </a:spcBef>
              <a:buFontTx/>
              <a:buChar char="•"/>
            </a:pPr>
            <a:endParaRPr lang="en-US" altLang="en-US" sz="2000" dirty="0"/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It is a discrete point-sampling of a continuous function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If we could somehow reconstruct the original function, any new image could be generated, at any resolution and scale </a:t>
            </a:r>
          </a:p>
        </p:txBody>
      </p:sp>
      <p:pic>
        <p:nvPicPr>
          <p:cNvPr id="28705" name="Picture 19" descr="Edittex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4673600"/>
            <a:ext cx="43418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6" name="Text Box 8"/>
          <p:cNvSpPr txBox="1">
            <a:spLocks noChangeArrowheads="1"/>
          </p:cNvSpPr>
          <p:nvPr/>
        </p:nvSpPr>
        <p:spPr bwMode="auto">
          <a:xfrm>
            <a:off x="7196138" y="6491288"/>
            <a:ext cx="1860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Adapted from: S. Seitz</a:t>
            </a:r>
          </a:p>
        </p:txBody>
      </p:sp>
    </p:spTree>
    <p:extLst>
      <p:ext uri="{BB962C8B-B14F-4D97-AF65-F5344CB8AC3E}">
        <p14:creationId xmlns:p14="http://schemas.microsoft.com/office/powerpoint/2010/main" val="292685812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/>
              <a:t>Image interpolation</a:t>
            </a:r>
          </a:p>
        </p:txBody>
      </p:sp>
      <p:sp>
        <p:nvSpPr>
          <p:cNvPr id="29699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667000" y="27209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429000" y="211137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91000" y="249237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953000" y="27209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28900" y="26828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04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52900" y="24542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05" name="Oval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90900" y="20637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06" name="Oval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14900" y="2673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07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438400" y="3406775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715000" y="211137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Oval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76900" y="20637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10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2438400" y="1730375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36825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1</a:t>
            </a:r>
          </a:p>
        </p:txBody>
      </p:sp>
      <p:sp>
        <p:nvSpPr>
          <p:cNvPr id="29712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95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2</a:t>
            </a:r>
          </a:p>
        </p:txBody>
      </p:sp>
      <p:sp>
        <p:nvSpPr>
          <p:cNvPr id="29713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57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3</a:t>
            </a:r>
          </a:p>
        </p:txBody>
      </p:sp>
      <p:sp>
        <p:nvSpPr>
          <p:cNvPr id="29714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19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4</a:t>
            </a:r>
          </a:p>
        </p:txBody>
      </p:sp>
      <p:sp>
        <p:nvSpPr>
          <p:cNvPr id="29715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581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5</a:t>
            </a:r>
          </a:p>
        </p:txBody>
      </p:sp>
      <p:pic>
        <p:nvPicPr>
          <p:cNvPr id="29716" name="Picture 2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97050"/>
            <a:ext cx="635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4136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600450" y="3341688"/>
            <a:ext cx="438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</a:rPr>
              <a:t>2.5</a:t>
            </a:r>
          </a:p>
        </p:txBody>
      </p:sp>
      <p:sp>
        <p:nvSpPr>
          <p:cNvPr id="29718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28850" y="24606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1</a:t>
            </a:r>
          </a:p>
        </p:txBody>
      </p:sp>
      <p:pic>
        <p:nvPicPr>
          <p:cNvPr id="29719" name="Picture 2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3333750"/>
            <a:ext cx="192087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028950" y="2644775"/>
            <a:ext cx="1543050" cy="762000"/>
            <a:chOff x="1908" y="2016"/>
            <a:chExt cx="972" cy="480"/>
          </a:xfrm>
        </p:grpSpPr>
        <p:sp>
          <p:nvSpPr>
            <p:cNvPr id="29737" name="Freeform 33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1920" y="2016"/>
              <a:ext cx="960" cy="480"/>
            </a:xfrm>
            <a:custGeom>
              <a:avLst/>
              <a:gdLst>
                <a:gd name="T0" fmla="*/ 0 w 960"/>
                <a:gd name="T1" fmla="*/ 480 h 480"/>
                <a:gd name="T2" fmla="*/ 480 w 960"/>
                <a:gd name="T3" fmla="*/ 0 h 480"/>
                <a:gd name="T4" fmla="*/ 960 w 960"/>
                <a:gd name="T5" fmla="*/ 480 h 480"/>
                <a:gd name="T6" fmla="*/ 0 60000 65536"/>
                <a:gd name="T7" fmla="*/ 0 60000 65536"/>
                <a:gd name="T8" fmla="*/ 0 60000 65536"/>
                <a:gd name="T9" fmla="*/ 0 w 960"/>
                <a:gd name="T10" fmla="*/ 0 h 480"/>
                <a:gd name="T11" fmla="*/ 960 w 96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480">
                  <a:moveTo>
                    <a:pt x="0" y="480"/>
                  </a:moveTo>
                  <a:lnTo>
                    <a:pt x="480" y="0"/>
                  </a:lnTo>
                  <a:lnTo>
                    <a:pt x="960" y="48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9738" name="Picture 3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" y="2165"/>
              <a:ext cx="108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35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3429000" y="2111375"/>
            <a:ext cx="762000" cy="1295400"/>
            <a:chOff x="2160" y="1680"/>
            <a:chExt cx="480" cy="816"/>
          </a:xfrm>
        </p:grpSpPr>
        <p:sp>
          <p:nvSpPr>
            <p:cNvPr id="29734" name="Line 36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2400" y="182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Line 3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2160" y="1680"/>
              <a:ext cx="48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Oval 3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376" y="177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26023" name="Freeform 39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2667000" y="2111375"/>
            <a:ext cx="3048000" cy="609600"/>
          </a:xfrm>
          <a:custGeom>
            <a:avLst/>
            <a:gdLst>
              <a:gd name="T0" fmla="*/ 0 w 1920"/>
              <a:gd name="T1" fmla="*/ 609600 h 384"/>
              <a:gd name="T2" fmla="*/ 762000 w 1920"/>
              <a:gd name="T3" fmla="*/ 0 h 384"/>
              <a:gd name="T4" fmla="*/ 1524000 w 1920"/>
              <a:gd name="T5" fmla="*/ 381000 h 384"/>
              <a:gd name="T6" fmla="*/ 2286000 w 1920"/>
              <a:gd name="T7" fmla="*/ 609600 h 384"/>
              <a:gd name="T8" fmla="*/ 3048000 w 1920"/>
              <a:gd name="T9" fmla="*/ 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384"/>
              <a:gd name="T17" fmla="*/ 1920 w 1920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384">
                <a:moveTo>
                  <a:pt x="0" y="384"/>
                </a:moveTo>
                <a:lnTo>
                  <a:pt x="480" y="0"/>
                </a:lnTo>
                <a:lnTo>
                  <a:pt x="960" y="240"/>
                </a:lnTo>
                <a:lnTo>
                  <a:pt x="1440" y="384"/>
                </a:lnTo>
                <a:lnTo>
                  <a:pt x="192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154" name="Rectangle 4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5800" y="4495800"/>
            <a:ext cx="7772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20000"/>
              </a:spcBef>
              <a:buFontTx/>
              <a:buChar char="•"/>
            </a:pPr>
            <a:endParaRPr lang="en-US" altLang="en-US" sz="2000"/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/>
              <a:t>Convert      to a continuous function: </a:t>
            </a:r>
          </a:p>
          <a:p>
            <a:pPr lvl="1">
              <a:spcBef>
                <a:spcPct val="20000"/>
              </a:spcBef>
            </a:pPr>
            <a:endParaRPr lang="en-US" altLang="en-US" sz="2000"/>
          </a:p>
          <a:p>
            <a:pPr lvl="1">
              <a:spcBef>
                <a:spcPct val="20000"/>
              </a:spcBef>
              <a:buFontTx/>
              <a:buChar char="•"/>
            </a:pPr>
            <a:endParaRPr lang="en-US" altLang="en-US" sz="500"/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/>
              <a:t>Reconstruct by convolution with a </a:t>
            </a:r>
            <a:r>
              <a:rPr lang="en-US" altLang="en-US" sz="2000" i="1"/>
              <a:t>reconstruction filter,</a:t>
            </a:r>
            <a:r>
              <a:rPr lang="en-US" altLang="en-US" sz="2000"/>
              <a:t> </a:t>
            </a:r>
            <a:r>
              <a: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474155" name="Picture 43" descr="Edittex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4953000"/>
            <a:ext cx="2111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4156" name="Picture 44" descr="Edittex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286375"/>
            <a:ext cx="62087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6" name="Rectangle 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96913" y="3744913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/>
              <a:t>What if we don’t know    ?</a:t>
            </a:r>
          </a:p>
        </p:txBody>
      </p:sp>
      <p:pic>
        <p:nvPicPr>
          <p:cNvPr id="29727" name="Picture 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3852863"/>
            <a:ext cx="173038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85800" y="4211638"/>
            <a:ext cx="7772400" cy="762000"/>
            <a:chOff x="432" y="987"/>
            <a:chExt cx="4896" cy="480"/>
          </a:xfrm>
        </p:grpSpPr>
        <p:sp>
          <p:nvSpPr>
            <p:cNvPr id="29732" name="Rectangle 3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32" y="987"/>
              <a:ext cx="489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1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altLang="en-US" sz="2000"/>
                <a:t>Guess an approximation:</a:t>
              </a:r>
            </a:p>
            <a:p>
              <a:pPr lvl="1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altLang="en-US" sz="2000"/>
                <a:t>Can be done in a principled way: filtering</a:t>
              </a:r>
            </a:p>
          </p:txBody>
        </p:sp>
        <p:pic>
          <p:nvPicPr>
            <p:cNvPr id="29733" name="Picture 31" descr="Edittex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" y="1007"/>
              <a:ext cx="10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29" name="Text Box 3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004050" y="2409825"/>
            <a:ext cx="142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d = 1 in this </a:t>
            </a:r>
          </a:p>
          <a:p>
            <a:r>
              <a:rPr lang="en-US" altLang="en-US">
                <a:latin typeface="Arial" panose="020B0604020202020204" pitchFamily="34" charset="0"/>
              </a:rPr>
              <a:t>example</a:t>
            </a:r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6061075"/>
            <a:ext cx="1524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1" name="Text Box 8"/>
          <p:cNvSpPr txBox="1">
            <a:spLocks noChangeArrowheads="1"/>
          </p:cNvSpPr>
          <p:nvPr/>
        </p:nvSpPr>
        <p:spPr bwMode="auto">
          <a:xfrm>
            <a:off x="7196138" y="6491288"/>
            <a:ext cx="1860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Adapted from: S. Seitz</a:t>
            </a:r>
          </a:p>
        </p:txBody>
      </p:sp>
    </p:spTree>
    <p:extLst>
      <p:ext uri="{BB962C8B-B14F-4D97-AF65-F5344CB8AC3E}">
        <p14:creationId xmlns:p14="http://schemas.microsoft.com/office/powerpoint/2010/main" val="195642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36" grpId="0"/>
      <p:bldP spid="4260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1780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DSP perspective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68423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representation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D031A6-B4FF-4C2E-B113-497B105DC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7837" y="1772444"/>
            <a:ext cx="564832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44420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>
                <a:latin typeface="+mj-lt"/>
                <a:ea typeface="+mj-ea"/>
                <a:cs typeface="+mj-cs"/>
              </a:rPr>
              <a:t>Image interpolation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8275"/>
            <a:ext cx="6759575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6738938" y="1730375"/>
            <a:ext cx="225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“Ideal” reconstruction</a:t>
            </a: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6738938" y="3025775"/>
            <a:ext cx="2519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Nearest-neighbor interpolation</a:t>
            </a: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6738938" y="4549775"/>
            <a:ext cx="2519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Linear interpolation</a:t>
            </a:r>
          </a:p>
        </p:txBody>
      </p:sp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6738938" y="5943600"/>
            <a:ext cx="2519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Gaussian reconstruction</a:t>
            </a:r>
          </a:p>
        </p:txBody>
      </p:sp>
      <p:sp>
        <p:nvSpPr>
          <p:cNvPr id="30728" name="TextBox 7"/>
          <p:cNvSpPr txBox="1">
            <a:spLocks noChangeArrowheads="1"/>
          </p:cNvSpPr>
          <p:nvPr/>
        </p:nvSpPr>
        <p:spPr bwMode="auto">
          <a:xfrm>
            <a:off x="7673975" y="6564313"/>
            <a:ext cx="1477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Source: B. Curless</a:t>
            </a:r>
          </a:p>
        </p:txBody>
      </p:sp>
    </p:spTree>
    <p:extLst>
      <p:ext uri="{BB962C8B-B14F-4D97-AF65-F5344CB8AC3E}">
        <p14:creationId xmlns:p14="http://schemas.microsoft.com/office/powerpoint/2010/main" val="437261833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4"/>
          <p:cNvGrpSpPr>
            <a:grpSpLocks/>
          </p:cNvGrpSpPr>
          <p:nvPr/>
        </p:nvGrpSpPr>
        <p:grpSpPr bwMode="auto">
          <a:xfrm>
            <a:off x="9230360" y="1699897"/>
            <a:ext cx="2163763" cy="1543050"/>
            <a:chOff x="6433450" y="1994824"/>
            <a:chExt cx="2163763" cy="1543050"/>
          </a:xfrm>
        </p:grpSpPr>
        <p:pic>
          <p:nvPicPr>
            <p:cNvPr id="31764" name="Picture 60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450" y="1994824"/>
              <a:ext cx="2163763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765" name="Straight Connector 19"/>
            <p:cNvCxnSpPr>
              <a:cxnSpLocks noChangeShapeType="1"/>
            </p:cNvCxnSpPr>
            <p:nvPr>
              <p:custDataLst>
                <p:tags r:id="rId16"/>
              </p:custDataLst>
            </p:nvPr>
          </p:nvCxnSpPr>
          <p:spPr bwMode="auto">
            <a:xfrm rot="16200000" flipH="1">
              <a:off x="7221644" y="2654431"/>
              <a:ext cx="901700" cy="25876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6" name="Straight Connector 24"/>
            <p:cNvCxnSpPr>
              <a:cxnSpLocks noChangeShapeType="1"/>
            </p:cNvCxnSpPr>
            <p:nvPr>
              <p:custDataLst>
                <p:tags r:id="rId17"/>
              </p:custDataLst>
            </p:nvPr>
          </p:nvCxnSpPr>
          <p:spPr bwMode="auto">
            <a:xfrm rot="5400000">
              <a:off x="6939863" y="2599661"/>
              <a:ext cx="869950" cy="3397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7" name="Straight Connector 26"/>
            <p:cNvCxnSpPr>
              <a:cxnSpLocks noChangeShapeType="1"/>
            </p:cNvCxnSpPr>
            <p:nvPr>
              <p:custDataLst>
                <p:tags r:id="rId18"/>
              </p:custDataLst>
            </p:nvPr>
          </p:nvCxnSpPr>
          <p:spPr bwMode="auto">
            <a:xfrm rot="16200000" flipH="1">
              <a:off x="7412144" y="2463930"/>
              <a:ext cx="527050" cy="2619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8" name="Straight Connector 28"/>
            <p:cNvCxnSpPr>
              <a:cxnSpLocks noChangeShapeType="1"/>
            </p:cNvCxnSpPr>
            <p:nvPr>
              <p:custDataLst>
                <p:tags r:id="rId19"/>
              </p:custDataLst>
            </p:nvPr>
          </p:nvCxnSpPr>
          <p:spPr bwMode="auto">
            <a:xfrm rot="16200000" flipH="1">
              <a:off x="7763775" y="2888587"/>
              <a:ext cx="147638" cy="7461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747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/>
              <a:t>Reconstruction filters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685800" y="1393825"/>
            <a:ext cx="7772400" cy="5334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does the 2D version of this hat function look like?</a:t>
            </a:r>
          </a:p>
        </p:txBody>
      </p:sp>
      <p:sp>
        <p:nvSpPr>
          <p:cNvPr id="397349" name="Rectangle 3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5600" y="4103688"/>
            <a:ext cx="6794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 dirty="0"/>
              <a:t>Often implemented without cross-correlation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E.g., </a:t>
            </a:r>
            <a:r>
              <a:rPr lang="en-US" altLang="en-US" sz="2000" dirty="0">
                <a:hlinkClick r:id="rId23"/>
              </a:rPr>
              <a:t>http://en.wikipedia.org/wiki/Bilinear_interpolation</a:t>
            </a:r>
            <a:r>
              <a:rPr lang="en-US" altLang="en-US" sz="2000" dirty="0"/>
              <a:t> </a:t>
            </a:r>
            <a:endParaRPr lang="en-US" altLang="en-US" dirty="0"/>
          </a:p>
          <a:p>
            <a:pPr>
              <a:spcBef>
                <a:spcPct val="20000"/>
              </a:spcBef>
            </a:pPr>
            <a:r>
              <a:rPr lang="en-US" altLang="en-US" sz="2000" dirty="0"/>
              <a:t>Better filters give better resampled images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b="1" dirty="0"/>
              <a:t>Bicubic</a:t>
            </a:r>
            <a:r>
              <a:rPr lang="en-US" altLang="en-US" sz="2000" dirty="0"/>
              <a:t> is common choice</a:t>
            </a:r>
          </a:p>
        </p:txBody>
      </p:sp>
      <p:sp>
        <p:nvSpPr>
          <p:cNvPr id="31750" name="Rectangle 4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24238" y="432276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31751" name="Picture 45" descr="s3img25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7" y="2232819"/>
            <a:ext cx="1463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Rectangle 4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140700" y="42894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53" name="Rectangle 4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24238" y="432276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31754" name="Group 52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098675" y="2351088"/>
            <a:ext cx="1543050" cy="762000"/>
            <a:chOff x="1908" y="2016"/>
            <a:chExt cx="972" cy="480"/>
          </a:xfrm>
        </p:grpSpPr>
        <p:sp>
          <p:nvSpPr>
            <p:cNvPr id="31762" name="Freeform 5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1920" y="2016"/>
              <a:ext cx="960" cy="480"/>
            </a:xfrm>
            <a:custGeom>
              <a:avLst/>
              <a:gdLst>
                <a:gd name="T0" fmla="*/ 0 w 960"/>
                <a:gd name="T1" fmla="*/ 480 h 480"/>
                <a:gd name="T2" fmla="*/ 480 w 960"/>
                <a:gd name="T3" fmla="*/ 0 h 480"/>
                <a:gd name="T4" fmla="*/ 960 w 960"/>
                <a:gd name="T5" fmla="*/ 480 h 480"/>
                <a:gd name="T6" fmla="*/ 0 60000 65536"/>
                <a:gd name="T7" fmla="*/ 0 60000 65536"/>
                <a:gd name="T8" fmla="*/ 0 60000 65536"/>
                <a:gd name="T9" fmla="*/ 0 w 960"/>
                <a:gd name="T10" fmla="*/ 0 h 480"/>
                <a:gd name="T11" fmla="*/ 960 w 96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480">
                  <a:moveTo>
                    <a:pt x="0" y="480"/>
                  </a:moveTo>
                  <a:lnTo>
                    <a:pt x="480" y="0"/>
                  </a:lnTo>
                  <a:lnTo>
                    <a:pt x="960" y="48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1763" name="Picture 5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" y="2165"/>
              <a:ext cx="108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55" name="Picture 5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2532063"/>
            <a:ext cx="6477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5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2498725"/>
            <a:ext cx="9683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Text Box 5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870075" y="3189288"/>
            <a:ext cx="2051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/>
              <a:t>performs </a:t>
            </a:r>
          </a:p>
          <a:p>
            <a:pPr algn="ctr"/>
            <a:r>
              <a:rPr lang="en-US" altLang="en-US"/>
              <a:t>linear interpolation</a:t>
            </a:r>
          </a:p>
        </p:txBody>
      </p:sp>
      <p:sp>
        <p:nvSpPr>
          <p:cNvPr id="31758" name="Text Box 5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16450" y="3189288"/>
            <a:ext cx="260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/>
              <a:t>(tent function) performs </a:t>
            </a:r>
          </a:p>
          <a:p>
            <a:pPr algn="ctr"/>
            <a:r>
              <a:rPr lang="en-US" altLang="en-US" b="1"/>
              <a:t>bilinear interpolation</a:t>
            </a:r>
          </a:p>
        </p:txBody>
      </p:sp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5245100"/>
            <a:ext cx="137636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679825" y="6311900"/>
            <a:ext cx="208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Cubic reconstruction filter</a:t>
            </a:r>
          </a:p>
        </p:txBody>
      </p:sp>
      <p:pic>
        <p:nvPicPr>
          <p:cNvPr id="217092" name="Picture 4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459413"/>
            <a:ext cx="33051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818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49" grpId="0" build="p" autoUpdateAnimBg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Image interpolation</a:t>
            </a:r>
          </a:p>
        </p:txBody>
      </p:sp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2720975"/>
            <a:ext cx="2678113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C:\snavely\work\teaching\09Fa-CS6610\lectures\lec02\images\bee10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20975"/>
            <a:ext cx="2678113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C:\snavely\work\teaching\09Fa-CS6610\lectures\lec02\images\bee_sm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1812925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2720975"/>
            <a:ext cx="2678112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282575" y="5410200"/>
            <a:ext cx="2779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Nearest-neighbor interpolation</a:t>
            </a:r>
          </a:p>
        </p:txBody>
      </p:sp>
      <p:sp>
        <p:nvSpPr>
          <p:cNvPr id="32776" name="TextBox 7"/>
          <p:cNvSpPr txBox="1">
            <a:spLocks noChangeArrowheads="1"/>
          </p:cNvSpPr>
          <p:nvPr/>
        </p:nvSpPr>
        <p:spPr bwMode="auto">
          <a:xfrm>
            <a:off x="3752850" y="5410200"/>
            <a:ext cx="1946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Bilinear interpolation</a:t>
            </a:r>
          </a:p>
        </p:txBody>
      </p:sp>
      <p:sp>
        <p:nvSpPr>
          <p:cNvPr id="32777" name="TextBox 8"/>
          <p:cNvSpPr txBox="1">
            <a:spLocks noChangeArrowheads="1"/>
          </p:cNvSpPr>
          <p:nvPr/>
        </p:nvSpPr>
        <p:spPr bwMode="auto">
          <a:xfrm>
            <a:off x="6651625" y="5410200"/>
            <a:ext cx="1908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Bicubic interpolation</a:t>
            </a:r>
          </a:p>
        </p:txBody>
      </p:sp>
      <p:sp>
        <p:nvSpPr>
          <p:cNvPr id="32778" name="TextBox 9"/>
          <p:cNvSpPr txBox="1">
            <a:spLocks noChangeArrowheads="1"/>
          </p:cNvSpPr>
          <p:nvPr/>
        </p:nvSpPr>
        <p:spPr bwMode="auto">
          <a:xfrm>
            <a:off x="1382713" y="1751013"/>
            <a:ext cx="259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Original image:          x 10</a:t>
            </a:r>
          </a:p>
        </p:txBody>
      </p:sp>
    </p:spTree>
    <p:extLst>
      <p:ext uri="{BB962C8B-B14F-4D97-AF65-F5344CB8AC3E}">
        <p14:creationId xmlns:p14="http://schemas.microsoft.com/office/powerpoint/2010/main" val="2472179523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DSP Interpretation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70" y="2733675"/>
            <a:ext cx="2667000" cy="2667000"/>
          </a:xfr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2720975"/>
            <a:ext cx="2678113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snavely\work\teaching\09Fa-CS6610\lectures\lec02\images\bee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7" y="3863181"/>
            <a:ext cx="26828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1246742" y="3867944"/>
            <a:ext cx="457200" cy="263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45856" y="3276600"/>
            <a:ext cx="354344" cy="3810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↑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281797" y="3867944"/>
            <a:ext cx="457200" cy="263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29397" y="3124200"/>
            <a:ext cx="7620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281797" y="35814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510397" y="3200400"/>
            <a:ext cx="0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385540" y="3352800"/>
            <a:ext cx="253260" cy="228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32390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resampling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6294" y="1627133"/>
            <a:ext cx="1251634" cy="125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857" y="1627133"/>
            <a:ext cx="1245532" cy="124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snavely\work\teaching\09Fa-CS6610\lectures\lec02\images\bee_sm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7" y="2110581"/>
            <a:ext cx="26828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904940" y="2110581"/>
            <a:ext cx="457200" cy="263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81140" y="1728294"/>
            <a:ext cx="281690" cy="26160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↑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905816" y="2121187"/>
            <a:ext cx="457200" cy="263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2886140" y="1576552"/>
            <a:ext cx="433203" cy="404648"/>
            <a:chOff x="2886140" y="1576552"/>
            <a:chExt cx="433203" cy="404648"/>
          </a:xfrm>
        </p:grpSpPr>
        <p:sp>
          <p:nvSpPr>
            <p:cNvPr id="10" name="Rectangle 9"/>
            <p:cNvSpPr/>
            <p:nvPr/>
          </p:nvSpPr>
          <p:spPr>
            <a:xfrm>
              <a:off x="2886140" y="1576552"/>
              <a:ext cx="433203" cy="4046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972781" y="1854748"/>
              <a:ext cx="259922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102742" y="1627133"/>
              <a:ext cx="0" cy="30348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031759" y="1728295"/>
              <a:ext cx="143980" cy="12645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866554" y="1565946"/>
            <a:ext cx="476876" cy="808160"/>
            <a:chOff x="4866554" y="1565946"/>
            <a:chExt cx="476876" cy="808160"/>
          </a:xfrm>
        </p:grpSpPr>
        <p:sp>
          <p:nvSpPr>
            <p:cNvPr id="18" name="Right Arrow 17"/>
            <p:cNvSpPr/>
            <p:nvPr/>
          </p:nvSpPr>
          <p:spPr>
            <a:xfrm>
              <a:off x="4886230" y="2110581"/>
              <a:ext cx="457200" cy="2635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66554" y="1565946"/>
              <a:ext cx="433203" cy="4046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953195" y="1844142"/>
              <a:ext cx="259922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083156" y="1616527"/>
              <a:ext cx="0" cy="30348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012173" y="1717689"/>
              <a:ext cx="143980" cy="12645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049" y="1600200"/>
            <a:ext cx="1245532" cy="124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ight Arrow 24"/>
          <p:cNvSpPr/>
          <p:nvPr/>
        </p:nvSpPr>
        <p:spPr>
          <a:xfrm>
            <a:off x="6846968" y="2121187"/>
            <a:ext cx="457200" cy="263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923168" y="1738900"/>
            <a:ext cx="281690" cy="26160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↓</a:t>
            </a:r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55" y="1861303"/>
            <a:ext cx="741171" cy="74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651515"/>
              </p:ext>
            </p:extLst>
          </p:nvPr>
        </p:nvGraphicFramePr>
        <p:xfrm>
          <a:off x="818048" y="2914829"/>
          <a:ext cx="2548125" cy="48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9" name="Equation" r:id="rId7" imgW="2006280" imgH="380880" progId="Equation.DSMT4">
                  <p:embed/>
                </p:oleObj>
              </mc:Choice>
              <mc:Fallback>
                <p:oleObj name="Equation" r:id="rId7" imgW="20062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048" y="2914829"/>
                        <a:ext cx="2548125" cy="4842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362140" y="3239860"/>
            <a:ext cx="1419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Upsampling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84591"/>
              </p:ext>
            </p:extLst>
          </p:nvPr>
        </p:nvGraphicFramePr>
        <p:xfrm>
          <a:off x="4854072" y="2895600"/>
          <a:ext cx="2548125" cy="48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0" name="Equation" r:id="rId9" imgW="2006280" imgH="380880" progId="Equation.DSMT4">
                  <p:embed/>
                </p:oleObj>
              </mc:Choice>
              <mc:Fallback>
                <p:oleObj name="Equation" r:id="rId9" imgW="20062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072" y="2895600"/>
                        <a:ext cx="2548125" cy="4842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299757" y="3230925"/>
            <a:ext cx="1612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downsampling</a:t>
            </a:r>
            <a:endParaRPr lang="en-US" dirty="0"/>
          </a:p>
          <a:p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>
            <a:off x="3201066" y="2110581"/>
            <a:ext cx="2012051" cy="263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862357" y="1576397"/>
            <a:ext cx="433203" cy="404648"/>
            <a:chOff x="2886140" y="1576552"/>
            <a:chExt cx="433203" cy="404648"/>
          </a:xfrm>
        </p:grpSpPr>
        <p:sp>
          <p:nvSpPr>
            <p:cNvPr id="36" name="Rectangle 35"/>
            <p:cNvSpPr/>
            <p:nvPr/>
          </p:nvSpPr>
          <p:spPr>
            <a:xfrm>
              <a:off x="2886140" y="1576552"/>
              <a:ext cx="433203" cy="4046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2972781" y="1854748"/>
              <a:ext cx="259922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102742" y="1627133"/>
              <a:ext cx="0" cy="30348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3031759" y="1728295"/>
              <a:ext cx="143980" cy="12645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06369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Image interpolation</a:t>
            </a:r>
          </a:p>
        </p:txBody>
      </p:sp>
      <p:pic>
        <p:nvPicPr>
          <p:cNvPr id="220162" name="Picture 2" descr="C:\snavely\work\teaching\09Fa-CS6610\lectures\lec02\images\bee_pers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2175" y="1393825"/>
            <a:ext cx="3941763" cy="3940175"/>
          </a:xfrm>
          <a:prstGeom prst="rect">
            <a:avLst/>
          </a:prstGeom>
          <a:noFill/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0163" name="Picture 3" descr="C:\snavely\work\teaching\09Fa-CS6610\lectures\lec02\images\b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888" y="2613025"/>
            <a:ext cx="2613025" cy="2613025"/>
          </a:xfrm>
          <a:prstGeom prst="rect">
            <a:avLst/>
          </a:prstGeom>
          <a:noFill/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3929063" y="3417888"/>
            <a:ext cx="893762" cy="86042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798" name="TextBox 8"/>
          <p:cNvSpPr txBox="1">
            <a:spLocks noChangeArrowheads="1"/>
          </p:cNvSpPr>
          <p:nvPr/>
        </p:nvSpPr>
        <p:spPr bwMode="auto">
          <a:xfrm>
            <a:off x="2644775" y="1566863"/>
            <a:ext cx="3783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/>
              <a:t>Also used for </a:t>
            </a:r>
            <a:r>
              <a:rPr lang="en-US" altLang="en-US" sz="2800" i="1"/>
              <a:t>resampling</a:t>
            </a:r>
          </a:p>
        </p:txBody>
      </p:sp>
    </p:spTree>
    <p:extLst>
      <p:ext uri="{BB962C8B-B14F-4D97-AF65-F5344CB8AC3E}">
        <p14:creationId xmlns:p14="http://schemas.microsoft.com/office/powerpoint/2010/main" val="271633620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Image sub-sampling</a:t>
            </a:r>
          </a:p>
        </p:txBody>
      </p:sp>
      <p:pic>
        <p:nvPicPr>
          <p:cNvPr id="4099" name="Picture 3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60488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2325688"/>
            <a:ext cx="1587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08288"/>
            <a:ext cx="800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14400" y="5599113"/>
            <a:ext cx="4146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000"/>
              <a:t>Throw away every other row and column to create a </a:t>
            </a:r>
            <a:r>
              <a:rPr lang="en-US" altLang="en-US"/>
              <a:t>1/2</a:t>
            </a:r>
            <a:r>
              <a:rPr lang="en-US" altLang="en-US" sz="2000"/>
              <a:t> size image</a:t>
            </a:r>
          </a:p>
          <a:p>
            <a:pPr lvl="1" eaLnBrk="0" hangingPunct="0"/>
            <a:r>
              <a:rPr lang="en-US" altLang="en-US" sz="2000"/>
              <a:t>- called</a:t>
            </a:r>
            <a:r>
              <a:rPr lang="en-US" altLang="en-US" sz="2000" i="1"/>
              <a:t> image sub-sampling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564188" y="4459288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1/4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240588" y="3862388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1/8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7467600" y="6491288"/>
            <a:ext cx="1979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S. Seitz</a:t>
            </a: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ChangeArrowheads="1"/>
          </p:cNvSpPr>
          <p:nvPr/>
        </p:nvSpPr>
        <p:spPr bwMode="auto">
          <a:xfrm>
            <a:off x="457200" y="609600"/>
            <a:ext cx="8458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83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6538" y="0"/>
            <a:ext cx="50974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9308" y="6529289"/>
            <a:ext cx="18165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Salvador Dali</a:t>
            </a: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 1976</a:t>
            </a:r>
            <a:endParaRPr lang="ru-RU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101489-0279-4D8B-9FD9-EDD5B36C45F2}"/>
              </a:ext>
            </a:extLst>
          </p:cNvPr>
          <p:cNvSpPr txBox="1"/>
          <p:nvPr/>
        </p:nvSpPr>
        <p:spPr>
          <a:xfrm>
            <a:off x="381000" y="16764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Hybrid Image</a:t>
            </a:r>
          </a:p>
        </p:txBody>
      </p:sp>
    </p:spTree>
    <p:extLst>
      <p:ext uri="{BB962C8B-B14F-4D97-AF65-F5344CB8AC3E}">
        <p14:creationId xmlns:p14="http://schemas.microsoft.com/office/powerpoint/2010/main" val="3099094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is </a:t>
            </a:r>
            <a:r>
              <a:rPr lang="en-US" dirty="0">
                <a:hlinkClick r:id="rId2"/>
              </a:rPr>
              <a:t>(s)he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0866449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Hybrid Images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533400" y="5791200"/>
            <a:ext cx="7772400" cy="914400"/>
          </a:xfrm>
        </p:spPr>
        <p:txBody>
          <a:bodyPr>
            <a:normAutofit fontScale="92500" lnSpcReduction="10000"/>
          </a:bodyPr>
          <a:lstStyle/>
          <a:p>
            <a:pPr algn="ctr">
              <a:buFont typeface="Arial" charset="0"/>
              <a:buChar char="•"/>
              <a:defRPr/>
            </a:pPr>
            <a:r>
              <a:rPr lang="en-US" dirty="0"/>
              <a:t>A. </a:t>
            </a:r>
            <a:r>
              <a:rPr lang="en-US" dirty="0" err="1"/>
              <a:t>Oliva</a:t>
            </a:r>
            <a:r>
              <a:rPr lang="en-US" dirty="0"/>
              <a:t>, A. </a:t>
            </a:r>
            <a:r>
              <a:rPr lang="en-US" dirty="0" err="1"/>
              <a:t>Torralba</a:t>
            </a:r>
            <a:r>
              <a:rPr lang="en-US" dirty="0"/>
              <a:t>, P.G. </a:t>
            </a:r>
            <a:r>
              <a:rPr lang="en-US" dirty="0" err="1"/>
              <a:t>Schyns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>
                <a:hlinkClick r:id="rId3"/>
              </a:rPr>
              <a:t>“Hybrid Images,”</a:t>
            </a:r>
            <a:r>
              <a:rPr lang="en-US" dirty="0"/>
              <a:t> SIGGRAPH 2006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957388"/>
            <a:ext cx="89916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50568" y="0"/>
            <a:ext cx="59343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rPr>
              <a:t>Hays</a:t>
            </a: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Hybrid Image in FFT</a:t>
            </a:r>
          </a:p>
        </p:txBody>
      </p:sp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2" r="66875" b="10031"/>
          <a:stretch>
            <a:fillRect/>
          </a:stretch>
        </p:blipFill>
        <p:spPr bwMode="auto">
          <a:xfrm>
            <a:off x="228600" y="2209800"/>
            <a:ext cx="2743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5" t="13086" r="626" b="10031"/>
          <a:stretch>
            <a:fillRect/>
          </a:stretch>
        </p:blipFill>
        <p:spPr bwMode="auto">
          <a:xfrm>
            <a:off x="3505200" y="2209800"/>
            <a:ext cx="5410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qual 5"/>
          <p:cNvSpPr/>
          <p:nvPr/>
        </p:nvSpPr>
        <p:spPr>
          <a:xfrm>
            <a:off x="3124200" y="3886200"/>
            <a:ext cx="304800" cy="381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5478" name="TextBox 6"/>
          <p:cNvSpPr txBox="1">
            <a:spLocks noChangeArrowheads="1"/>
          </p:cNvSpPr>
          <p:nvPr/>
        </p:nvSpPr>
        <p:spPr bwMode="auto">
          <a:xfrm>
            <a:off x="762000" y="1828800"/>
            <a:ext cx="155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panose="020B0604020202020204" pitchFamily="34" charset="0"/>
              </a:rPr>
              <a:t>Hybrid Image</a:t>
            </a:r>
          </a:p>
        </p:txBody>
      </p:sp>
      <p:sp>
        <p:nvSpPr>
          <p:cNvPr id="105479" name="TextBox 7"/>
          <p:cNvSpPr txBox="1">
            <a:spLocks noChangeArrowheads="1"/>
          </p:cNvSpPr>
          <p:nvPr/>
        </p:nvSpPr>
        <p:spPr bwMode="auto">
          <a:xfrm>
            <a:off x="3505200" y="18288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panose="020B0604020202020204" pitchFamily="34" charset="0"/>
              </a:rPr>
              <a:t>Low-passed Image</a:t>
            </a:r>
          </a:p>
        </p:txBody>
      </p:sp>
      <p:sp>
        <p:nvSpPr>
          <p:cNvPr id="105480" name="TextBox 8"/>
          <p:cNvSpPr txBox="1">
            <a:spLocks noChangeArrowheads="1"/>
          </p:cNvSpPr>
          <p:nvPr/>
        </p:nvSpPr>
        <p:spPr bwMode="auto">
          <a:xfrm>
            <a:off x="6248400" y="1828800"/>
            <a:ext cx="2185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panose="020B0604020202020204" pitchFamily="34" charset="0"/>
              </a:rPr>
              <a:t>High-passed Image</a:t>
            </a:r>
          </a:p>
        </p:txBody>
      </p:sp>
      <p:sp>
        <p:nvSpPr>
          <p:cNvPr id="11" name="Plus 10"/>
          <p:cNvSpPr/>
          <p:nvPr/>
        </p:nvSpPr>
        <p:spPr>
          <a:xfrm>
            <a:off x="5715000" y="1828800"/>
            <a:ext cx="381000" cy="381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09164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983163"/>
          </a:xfrm>
        </p:spPr>
        <p:txBody>
          <a:bodyPr/>
          <a:lstStyle/>
          <a:p>
            <a:pPr marL="0">
              <a:buFont typeface="Arial" charset="0"/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Why do we get different, distance-dependent interpretations of hybrid images?</a:t>
            </a:r>
          </a:p>
        </p:txBody>
      </p:sp>
      <p:pic>
        <p:nvPicPr>
          <p:cNvPr id="99331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410845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981200"/>
            <a:ext cx="16906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4800600"/>
            <a:ext cx="15240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4" name="TextBox 12"/>
          <p:cNvSpPr txBox="1">
            <a:spLocks noChangeArrowheads="1"/>
          </p:cNvSpPr>
          <p:nvPr/>
        </p:nvSpPr>
        <p:spPr bwMode="auto">
          <a:xfrm>
            <a:off x="5181600" y="3962400"/>
            <a:ext cx="43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prstClr val="black"/>
                </a:solidFill>
                <a:latin typeface="Arial" panose="020B0604020202020204" pitchFamily="34" charset="0"/>
              </a:rPr>
              <a:t>?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648200" y="3276600"/>
            <a:ext cx="18288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48200" y="4343400"/>
            <a:ext cx="19050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613021" y="6581001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Hays</a:t>
            </a:r>
          </a:p>
        </p:txBody>
      </p:sp>
    </p:spTree>
    <p:extLst>
      <p:ext uri="{BB962C8B-B14F-4D97-AF65-F5344CB8AC3E}">
        <p14:creationId xmlns:p14="http://schemas.microsoft.com/office/powerpoint/2010/main" val="2381547217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76640" cy="1371600"/>
          </a:xfrm>
        </p:spPr>
        <p:txBody>
          <a:bodyPr/>
          <a:lstStyle/>
          <a:p>
            <a:r>
              <a:rPr lang="en-US" altLang="en-US" sz="2100" dirty="0"/>
              <a:t>Early processing in humans filters for orientations and scales of frequency.</a:t>
            </a:r>
          </a:p>
        </p:txBody>
      </p:sp>
      <p:pic>
        <p:nvPicPr>
          <p:cNvPr id="102403" name="Picture 2" descr="http://www.mathworks.co.kr/matlabcentral/fx_files/23253/1/gab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85" y="1904999"/>
            <a:ext cx="8363415" cy="426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TextBox 5"/>
          <p:cNvSpPr txBox="1">
            <a:spLocks noChangeArrowheads="1"/>
          </p:cNvSpPr>
          <p:nvPr/>
        </p:nvSpPr>
        <p:spPr bwMode="auto">
          <a:xfrm>
            <a:off x="1447800" y="6137904"/>
            <a:ext cx="5976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Early Visual Processing: Multi-scale edge and blob filters</a:t>
            </a:r>
          </a:p>
        </p:txBody>
      </p:sp>
      <p:sp>
        <p:nvSpPr>
          <p:cNvPr id="10240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Clues from Human Perception</a:t>
            </a:r>
          </a:p>
        </p:txBody>
      </p:sp>
    </p:spTree>
    <p:extLst>
      <p:ext uri="{BB962C8B-B14F-4D97-AF65-F5344CB8AC3E}">
        <p14:creationId xmlns:p14="http://schemas.microsoft.com/office/powerpoint/2010/main" val="529427631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CSFchartP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25" y="1870075"/>
            <a:ext cx="5715000" cy="3810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Campbell-Robson contrast sensitivity curve</a:t>
            </a:r>
          </a:p>
        </p:txBody>
      </p:sp>
      <p:sp>
        <p:nvSpPr>
          <p:cNvPr id="514053" name="Freeform 5"/>
          <p:cNvSpPr>
            <a:spLocks/>
          </p:cNvSpPr>
          <p:nvPr/>
        </p:nvSpPr>
        <p:spPr bwMode="auto">
          <a:xfrm>
            <a:off x="1756093" y="2084705"/>
            <a:ext cx="5641975" cy="3600450"/>
          </a:xfrm>
          <a:custGeom>
            <a:avLst/>
            <a:gdLst>
              <a:gd name="T0" fmla="*/ 0 w 4344"/>
              <a:gd name="T1" fmla="*/ 2147483646 h 2806"/>
              <a:gd name="T2" fmla="*/ 2147483646 w 4344"/>
              <a:gd name="T3" fmla="*/ 2147483646 h 2806"/>
              <a:gd name="T4" fmla="*/ 2147483646 w 4344"/>
              <a:gd name="T5" fmla="*/ 2147483646 h 2806"/>
              <a:gd name="T6" fmla="*/ 2147483646 w 4344"/>
              <a:gd name="T7" fmla="*/ 2147483646 h 2806"/>
              <a:gd name="T8" fmla="*/ 2147483646 w 4344"/>
              <a:gd name="T9" fmla="*/ 2147483646 h 28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44"/>
              <a:gd name="T16" fmla="*/ 0 h 2806"/>
              <a:gd name="T17" fmla="*/ 4344 w 4344"/>
              <a:gd name="T18" fmla="*/ 2806 h 28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44" h="2806">
                <a:moveTo>
                  <a:pt x="0" y="2806"/>
                </a:moveTo>
                <a:cubicBezTo>
                  <a:pt x="409" y="2023"/>
                  <a:pt x="818" y="1240"/>
                  <a:pt x="1200" y="778"/>
                </a:cubicBezTo>
                <a:cubicBezTo>
                  <a:pt x="1582" y="316"/>
                  <a:pt x="1930" y="68"/>
                  <a:pt x="2292" y="34"/>
                </a:cubicBezTo>
                <a:cubicBezTo>
                  <a:pt x="2654" y="0"/>
                  <a:pt x="3030" y="288"/>
                  <a:pt x="3372" y="574"/>
                </a:cubicBezTo>
                <a:cubicBezTo>
                  <a:pt x="3714" y="860"/>
                  <a:pt x="4182" y="1554"/>
                  <a:pt x="4344" y="175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40685" y="996950"/>
            <a:ext cx="3612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Perceptual cues in the mid-high frequencies dominate perception.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5613" y="5867400"/>
            <a:ext cx="391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Frequency increase (log)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505960" y="6065520"/>
            <a:ext cx="1524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 rot="16200000">
            <a:off x="-557608" y="3636922"/>
            <a:ext cx="391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Contrast decrease (log)</a:t>
            </a:r>
          </a:p>
        </p:txBody>
      </p:sp>
      <p:cxnSp>
        <p:nvCxnSpPr>
          <p:cNvPr id="7" name="Straight Arrow Connector 6"/>
          <p:cNvCxnSpPr>
            <a:endCxn id="9" idx="3"/>
          </p:cNvCxnSpPr>
          <p:nvPr/>
        </p:nvCxnSpPr>
        <p:spPr bwMode="auto">
          <a:xfrm flipV="1">
            <a:off x="1398985" y="1864995"/>
            <a:ext cx="0" cy="11830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75694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3" grpId="0" animBg="1"/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301181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Pyramids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338262"/>
            <a:ext cx="4800600" cy="4800600"/>
          </a:xfrm>
          <a:prstGeom prst="rect">
            <a:avLst/>
          </a:prstGeom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067550" y="6562725"/>
            <a:ext cx="21336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panose="020B0604020202020204" pitchFamily="34" charset="0"/>
              </a:rPr>
              <a:t>Wikipedia – Image Pyramids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70BC4F-F27E-49D8-B6E3-1527309FFFC6}"/>
              </a:ext>
            </a:extLst>
          </p:cNvPr>
          <p:cNvSpPr txBox="1"/>
          <p:nvPr/>
        </p:nvSpPr>
        <p:spPr>
          <a:xfrm>
            <a:off x="6096000" y="1600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 1 function:</a:t>
            </a:r>
          </a:p>
          <a:p>
            <a:r>
              <a:rPr lang="en-US" dirty="0" err="1"/>
              <a:t>vis_hybrid_image.m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696325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113" y="42863"/>
            <a:ext cx="2884488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Gaussian pyramid</a:t>
            </a:r>
          </a:p>
        </p:txBody>
      </p:sp>
      <p:pic>
        <p:nvPicPr>
          <p:cNvPr id="104461" name="Picture 13" descr="C:\snavely\tmp\vg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754313"/>
            <a:ext cx="282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3741738" y="3260725"/>
            <a:ext cx="539750" cy="433388"/>
            <a:chOff x="1390497" y="3261445"/>
            <a:chExt cx="539142" cy="433080"/>
          </a:xfrm>
        </p:grpSpPr>
        <p:sp>
          <p:nvSpPr>
            <p:cNvPr id="19" name="Down Arrow 18"/>
            <p:cNvSpPr/>
            <p:nvPr/>
          </p:nvSpPr>
          <p:spPr>
            <a:xfrm>
              <a:off x="13904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23" name="TextBox 19"/>
            <p:cNvSpPr txBox="1">
              <a:spLocks noChangeArrowheads="1"/>
            </p:cNvSpPr>
            <p:nvPr/>
          </p:nvSpPr>
          <p:spPr bwMode="auto">
            <a:xfrm>
              <a:off x="1404248" y="3320138"/>
              <a:ext cx="5180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blur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2867025" y="3776663"/>
            <a:ext cx="2278063" cy="2994025"/>
            <a:chOff x="515031" y="3777331"/>
            <a:chExt cx="2278578" cy="2993593"/>
          </a:xfrm>
        </p:grpSpPr>
        <p:pic>
          <p:nvPicPr>
            <p:cNvPr id="16419" name="Picture 9" descr="C:\snavely\tmp\vg1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31" y="3861283"/>
              <a:ext cx="2215195" cy="2909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742446" y="3777331"/>
              <a:ext cx="1051163" cy="584116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0</a:t>
              </a:r>
              <a:r>
                <a:rPr lang="en-US" sz="3200" b="1" dirty="0">
                  <a:solidFill>
                    <a:schemeClr val="bg1"/>
                  </a:solidFill>
                  <a:latin typeface="+mn-lt"/>
                  <a:cs typeface="+mn-cs"/>
                </a:rPr>
                <a:t>   H</a:t>
              </a:r>
              <a:endParaRPr lang="en-US" sz="3200" b="1" baseline="-250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79073" y="3864630"/>
              <a:ext cx="390613" cy="584116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bg1"/>
                  </a:solidFill>
                  <a:latin typeface="+mn-lt"/>
                  <a:cs typeface="+mn-cs"/>
                </a:rPr>
                <a:t>*</a:t>
              </a: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529138" y="3217863"/>
            <a:ext cx="1076325" cy="433387"/>
            <a:chOff x="2177129" y="3217903"/>
            <a:chExt cx="1076513" cy="433080"/>
          </a:xfrm>
        </p:grpSpPr>
        <p:sp>
          <p:nvSpPr>
            <p:cNvPr id="24" name="Down Arrow 23"/>
            <p:cNvSpPr/>
            <p:nvPr/>
          </p:nvSpPr>
          <p:spPr>
            <a:xfrm rot="13480851">
              <a:off x="2435936" y="3217903"/>
              <a:ext cx="538257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18" name="TextBox 24"/>
            <p:cNvSpPr txBox="1">
              <a:spLocks noChangeArrowheads="1"/>
            </p:cNvSpPr>
            <p:nvPr/>
          </p:nvSpPr>
          <p:spPr bwMode="auto">
            <a:xfrm>
              <a:off x="2177129" y="3309249"/>
              <a:ext cx="10765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subsample</a:t>
              </a:r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5722938" y="3260725"/>
            <a:ext cx="539750" cy="433388"/>
            <a:chOff x="3371697" y="3261445"/>
            <a:chExt cx="539142" cy="433080"/>
          </a:xfrm>
        </p:grpSpPr>
        <p:sp>
          <p:nvSpPr>
            <p:cNvPr id="26" name="Down Arrow 25"/>
            <p:cNvSpPr/>
            <p:nvPr/>
          </p:nvSpPr>
          <p:spPr>
            <a:xfrm>
              <a:off x="33716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16" name="TextBox 26"/>
            <p:cNvSpPr txBox="1">
              <a:spLocks noChangeArrowheads="1"/>
            </p:cNvSpPr>
            <p:nvPr/>
          </p:nvSpPr>
          <p:spPr bwMode="auto">
            <a:xfrm>
              <a:off x="3385448" y="3320138"/>
              <a:ext cx="5180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blur</a:t>
              </a:r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6367463" y="3217863"/>
            <a:ext cx="1077912" cy="433387"/>
            <a:chOff x="4016859" y="3217899"/>
            <a:chExt cx="1076513" cy="433080"/>
          </a:xfrm>
        </p:grpSpPr>
        <p:sp>
          <p:nvSpPr>
            <p:cNvPr id="28" name="Down Arrow 27"/>
            <p:cNvSpPr/>
            <p:nvPr/>
          </p:nvSpPr>
          <p:spPr>
            <a:xfrm rot="13480851">
              <a:off x="4275285" y="3217899"/>
              <a:ext cx="539049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14" name="TextBox 28"/>
            <p:cNvSpPr txBox="1">
              <a:spLocks noChangeArrowheads="1"/>
            </p:cNvSpPr>
            <p:nvPr/>
          </p:nvSpPr>
          <p:spPr bwMode="auto">
            <a:xfrm>
              <a:off x="4016859" y="3298359"/>
              <a:ext cx="10765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subsample</a:t>
              </a:r>
            </a:p>
          </p:txBody>
        </p: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586663" y="2960688"/>
            <a:ext cx="539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/>
              <a:t>…</a:t>
            </a:r>
          </a:p>
        </p:txBody>
      </p:sp>
      <p:pic>
        <p:nvPicPr>
          <p:cNvPr id="104462" name="Picture 14" descr="C:\snavely\tmp\vg8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3844925"/>
            <a:ext cx="280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63" name="Picture 15" descr="C:\snavely\tmp\vg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938463"/>
            <a:ext cx="1397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64" name="Picture 16" descr="C:\snavely\tmp\vg16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844925"/>
            <a:ext cx="1397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65" name="Picture 17" descr="C:\snavely\tmp\vg3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588" y="3025775"/>
            <a:ext cx="6985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5487988" y="1655763"/>
            <a:ext cx="1168400" cy="1462087"/>
            <a:chOff x="3135896" y="1655788"/>
            <a:chExt cx="1169347" cy="1461986"/>
          </a:xfrm>
        </p:grpSpPr>
        <p:pic>
          <p:nvPicPr>
            <p:cNvPr id="16411" name="Picture 10" descr="C:\snavely\tmp\vg2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896" y="1655788"/>
              <a:ext cx="1107598" cy="1459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74681" y="2655844"/>
              <a:ext cx="430562" cy="46193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1</a:t>
              </a:r>
            </a:p>
          </p:txBody>
        </p: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5487988" y="3798888"/>
            <a:ext cx="1209675" cy="1520825"/>
            <a:chOff x="3135896" y="3799099"/>
            <a:chExt cx="1210913" cy="1521196"/>
          </a:xfrm>
        </p:grpSpPr>
        <p:pic>
          <p:nvPicPr>
            <p:cNvPr id="16408" name="Picture 11" descr="C:\snavely\tmp\vg2b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896" y="3861079"/>
              <a:ext cx="1107598" cy="1459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3515696" y="3799099"/>
              <a:ext cx="831113" cy="46207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1</a:t>
              </a:r>
              <a:r>
                <a:rPr lang="en-US" sz="2400" b="1" dirty="0">
                  <a:solidFill>
                    <a:schemeClr val="bg1"/>
                  </a:solidFill>
                  <a:latin typeface="+mn-lt"/>
                  <a:cs typeface="+mn-cs"/>
                </a:rPr>
                <a:t>   H</a:t>
              </a:r>
              <a:endParaRPr lang="en-US" sz="2400" b="1" baseline="-250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77902" y="3886432"/>
              <a:ext cx="338483" cy="462076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  <a:cs typeface="+mn-cs"/>
                </a:rPr>
                <a:t>*</a:t>
              </a:r>
            </a:p>
          </p:txBody>
        </p: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7131050" y="2401888"/>
            <a:ext cx="619125" cy="754062"/>
            <a:chOff x="4779181" y="2402353"/>
            <a:chExt cx="619037" cy="753719"/>
          </a:xfrm>
        </p:grpSpPr>
        <p:pic>
          <p:nvPicPr>
            <p:cNvPr id="16406" name="Picture 7" descr="C:\snavely\tmp\vg4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181" y="2402353"/>
              <a:ext cx="553799" cy="72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5029970" y="2786353"/>
              <a:ext cx="368248" cy="369719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2</a:t>
              </a:r>
            </a:p>
          </p:txBody>
        </p:sp>
      </p:grpSp>
      <p:pic>
        <p:nvPicPr>
          <p:cNvPr id="104460" name="Picture 12" descr="C:\snavely\tmp\vg4b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3844925"/>
            <a:ext cx="55403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03" name="Group 50"/>
          <p:cNvGrpSpPr>
            <a:grpSpLocks/>
          </p:cNvGrpSpPr>
          <p:nvPr/>
        </p:nvGrpSpPr>
        <p:grpSpPr bwMode="auto">
          <a:xfrm>
            <a:off x="2859088" y="190500"/>
            <a:ext cx="2236787" cy="2938463"/>
            <a:chOff x="507913" y="190710"/>
            <a:chExt cx="2236360" cy="2938315"/>
          </a:xfrm>
        </p:grpSpPr>
        <p:pic>
          <p:nvPicPr>
            <p:cNvPr id="16404" name="Picture 8" descr="C:\snavely\tmp\vg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13" y="190710"/>
              <a:ext cx="2236360" cy="2938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220498" y="2525805"/>
              <a:ext cx="514252" cy="584171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0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447800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31813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33513"/>
            <a:ext cx="3198813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Image sub-sampling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733800" y="5638800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000"/>
              <a:t>1/4  </a:t>
            </a:r>
            <a:r>
              <a:rPr lang="en-US" altLang="en-US"/>
              <a:t>(2x zoom)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934200" y="5638800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000"/>
              <a:t>1/8  </a:t>
            </a:r>
            <a:r>
              <a:rPr lang="en-US" altLang="en-US"/>
              <a:t>(4x zoom)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09600" y="6248400"/>
            <a:ext cx="830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000"/>
              <a:t>Why does this look so crufty?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295400" y="5638800"/>
            <a:ext cx="544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000"/>
              <a:t>1/2</a:t>
            </a:r>
          </a:p>
        </p:txBody>
      </p:sp>
      <p:sp>
        <p:nvSpPr>
          <p:cNvPr id="5130" name="Text Box 8"/>
          <p:cNvSpPr txBox="1">
            <a:spLocks noChangeArrowheads="1"/>
          </p:cNvSpPr>
          <p:nvPr/>
        </p:nvSpPr>
        <p:spPr bwMode="auto">
          <a:xfrm>
            <a:off x="7467600" y="6491288"/>
            <a:ext cx="1979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S. Seitz</a:t>
            </a:r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" descr="C:\snavely\tmp\vg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754313"/>
            <a:ext cx="282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oup 46"/>
          <p:cNvGrpSpPr>
            <a:grpSpLocks/>
          </p:cNvGrpSpPr>
          <p:nvPr/>
        </p:nvGrpSpPr>
        <p:grpSpPr bwMode="auto">
          <a:xfrm>
            <a:off x="3741738" y="3260725"/>
            <a:ext cx="539750" cy="433388"/>
            <a:chOff x="1390497" y="3261445"/>
            <a:chExt cx="539142" cy="433080"/>
          </a:xfrm>
        </p:grpSpPr>
        <p:sp>
          <p:nvSpPr>
            <p:cNvPr id="19" name="Down Arrow 18"/>
            <p:cNvSpPr/>
            <p:nvPr/>
          </p:nvSpPr>
          <p:spPr>
            <a:xfrm>
              <a:off x="13904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448" name="TextBox 19"/>
            <p:cNvSpPr txBox="1">
              <a:spLocks noChangeArrowheads="1"/>
            </p:cNvSpPr>
            <p:nvPr/>
          </p:nvSpPr>
          <p:spPr bwMode="auto">
            <a:xfrm>
              <a:off x="1404248" y="3320138"/>
              <a:ext cx="5180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blur</a:t>
              </a:r>
            </a:p>
          </p:txBody>
        </p:sp>
      </p:grpSp>
      <p:grpSp>
        <p:nvGrpSpPr>
          <p:cNvPr id="17412" name="Group 51"/>
          <p:cNvGrpSpPr>
            <a:grpSpLocks/>
          </p:cNvGrpSpPr>
          <p:nvPr/>
        </p:nvGrpSpPr>
        <p:grpSpPr bwMode="auto">
          <a:xfrm>
            <a:off x="2867025" y="3776663"/>
            <a:ext cx="2278063" cy="2994025"/>
            <a:chOff x="515031" y="3777331"/>
            <a:chExt cx="2278578" cy="2993593"/>
          </a:xfrm>
        </p:grpSpPr>
        <p:pic>
          <p:nvPicPr>
            <p:cNvPr id="17444" name="Picture 9" descr="C:\snavely\tmp\vg1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31" y="3861283"/>
              <a:ext cx="2215195" cy="2909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742446" y="3777331"/>
              <a:ext cx="1051163" cy="584116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0</a:t>
              </a:r>
              <a:r>
                <a:rPr lang="en-US" sz="3200" b="1" dirty="0">
                  <a:solidFill>
                    <a:schemeClr val="bg1"/>
                  </a:solidFill>
                  <a:latin typeface="+mn-lt"/>
                  <a:cs typeface="+mn-cs"/>
                </a:rPr>
                <a:t>   H</a:t>
              </a:r>
              <a:endParaRPr lang="en-US" sz="3200" b="1" baseline="-250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79073" y="3864630"/>
              <a:ext cx="390613" cy="584116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bg1"/>
                  </a:solidFill>
                  <a:latin typeface="+mn-lt"/>
                  <a:cs typeface="+mn-cs"/>
                </a:rPr>
                <a:t>*</a:t>
              </a:r>
            </a:p>
          </p:txBody>
        </p:sp>
      </p:grpSp>
      <p:grpSp>
        <p:nvGrpSpPr>
          <p:cNvPr id="17413" name="Group 47"/>
          <p:cNvGrpSpPr>
            <a:grpSpLocks/>
          </p:cNvGrpSpPr>
          <p:nvPr/>
        </p:nvGrpSpPr>
        <p:grpSpPr bwMode="auto">
          <a:xfrm>
            <a:off x="4529138" y="3217863"/>
            <a:ext cx="1076325" cy="433387"/>
            <a:chOff x="2177129" y="3217903"/>
            <a:chExt cx="1076513" cy="433080"/>
          </a:xfrm>
        </p:grpSpPr>
        <p:sp>
          <p:nvSpPr>
            <p:cNvPr id="24" name="Down Arrow 23"/>
            <p:cNvSpPr/>
            <p:nvPr/>
          </p:nvSpPr>
          <p:spPr>
            <a:xfrm rot="13480851">
              <a:off x="2435936" y="3217903"/>
              <a:ext cx="538257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443" name="TextBox 24"/>
            <p:cNvSpPr txBox="1">
              <a:spLocks noChangeArrowheads="1"/>
            </p:cNvSpPr>
            <p:nvPr/>
          </p:nvSpPr>
          <p:spPr bwMode="auto">
            <a:xfrm>
              <a:off x="2177129" y="3309249"/>
              <a:ext cx="10765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subsample</a:t>
              </a:r>
            </a:p>
          </p:txBody>
        </p:sp>
      </p:grpSp>
      <p:grpSp>
        <p:nvGrpSpPr>
          <p:cNvPr id="17414" name="Group 48"/>
          <p:cNvGrpSpPr>
            <a:grpSpLocks/>
          </p:cNvGrpSpPr>
          <p:nvPr/>
        </p:nvGrpSpPr>
        <p:grpSpPr bwMode="auto">
          <a:xfrm>
            <a:off x="5722938" y="3260725"/>
            <a:ext cx="539750" cy="433388"/>
            <a:chOff x="3371697" y="3261445"/>
            <a:chExt cx="539142" cy="433080"/>
          </a:xfrm>
        </p:grpSpPr>
        <p:sp>
          <p:nvSpPr>
            <p:cNvPr id="26" name="Down Arrow 25"/>
            <p:cNvSpPr/>
            <p:nvPr/>
          </p:nvSpPr>
          <p:spPr>
            <a:xfrm>
              <a:off x="33716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441" name="TextBox 26"/>
            <p:cNvSpPr txBox="1">
              <a:spLocks noChangeArrowheads="1"/>
            </p:cNvSpPr>
            <p:nvPr/>
          </p:nvSpPr>
          <p:spPr bwMode="auto">
            <a:xfrm>
              <a:off x="3385448" y="3320138"/>
              <a:ext cx="5180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blur</a:t>
              </a:r>
            </a:p>
          </p:txBody>
        </p:sp>
      </p:grpSp>
      <p:grpSp>
        <p:nvGrpSpPr>
          <p:cNvPr id="17415" name="Group 49"/>
          <p:cNvGrpSpPr>
            <a:grpSpLocks/>
          </p:cNvGrpSpPr>
          <p:nvPr/>
        </p:nvGrpSpPr>
        <p:grpSpPr bwMode="auto">
          <a:xfrm>
            <a:off x="6367463" y="3217863"/>
            <a:ext cx="1077912" cy="433387"/>
            <a:chOff x="4016859" y="3217899"/>
            <a:chExt cx="1076513" cy="433080"/>
          </a:xfrm>
        </p:grpSpPr>
        <p:sp>
          <p:nvSpPr>
            <p:cNvPr id="28" name="Down Arrow 27"/>
            <p:cNvSpPr/>
            <p:nvPr/>
          </p:nvSpPr>
          <p:spPr>
            <a:xfrm rot="13480851">
              <a:off x="4275285" y="3217899"/>
              <a:ext cx="539049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439" name="TextBox 28"/>
            <p:cNvSpPr txBox="1">
              <a:spLocks noChangeArrowheads="1"/>
            </p:cNvSpPr>
            <p:nvPr/>
          </p:nvSpPr>
          <p:spPr bwMode="auto">
            <a:xfrm>
              <a:off x="4016859" y="3298359"/>
              <a:ext cx="10765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subsample</a:t>
              </a:r>
            </a:p>
          </p:txBody>
        </p:sp>
      </p:grpSp>
      <p:sp>
        <p:nvSpPr>
          <p:cNvPr id="17416" name="TextBox 33"/>
          <p:cNvSpPr txBox="1">
            <a:spLocks noChangeArrowheads="1"/>
          </p:cNvSpPr>
          <p:nvPr/>
        </p:nvSpPr>
        <p:spPr bwMode="auto">
          <a:xfrm>
            <a:off x="7586663" y="2960688"/>
            <a:ext cx="539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/>
              <a:t>…</a:t>
            </a:r>
          </a:p>
        </p:txBody>
      </p:sp>
      <p:pic>
        <p:nvPicPr>
          <p:cNvPr id="17417" name="Picture 14" descr="C:\snavely\tmp\vg8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3844925"/>
            <a:ext cx="280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5" descr="C:\snavely\tmp\vg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938463"/>
            <a:ext cx="1397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6" descr="C:\snavely\tmp\vg16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844925"/>
            <a:ext cx="1397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7" descr="C:\snavely\tmp\vg3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588" y="3025775"/>
            <a:ext cx="6985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1" name="Group 52"/>
          <p:cNvGrpSpPr>
            <a:grpSpLocks/>
          </p:cNvGrpSpPr>
          <p:nvPr/>
        </p:nvGrpSpPr>
        <p:grpSpPr bwMode="auto">
          <a:xfrm>
            <a:off x="5487988" y="1655763"/>
            <a:ext cx="1168400" cy="1462087"/>
            <a:chOff x="3135896" y="1655788"/>
            <a:chExt cx="1169347" cy="1461986"/>
          </a:xfrm>
        </p:grpSpPr>
        <p:pic>
          <p:nvPicPr>
            <p:cNvPr id="17436" name="Picture 10" descr="C:\snavely\tmp\vg2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896" y="1655788"/>
              <a:ext cx="1107598" cy="1459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74681" y="2655844"/>
              <a:ext cx="430562" cy="46193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1</a:t>
              </a:r>
            </a:p>
          </p:txBody>
        </p:sp>
      </p:grpSp>
      <p:grpSp>
        <p:nvGrpSpPr>
          <p:cNvPr id="17422" name="Group 53"/>
          <p:cNvGrpSpPr>
            <a:grpSpLocks/>
          </p:cNvGrpSpPr>
          <p:nvPr/>
        </p:nvGrpSpPr>
        <p:grpSpPr bwMode="auto">
          <a:xfrm>
            <a:off x="5487988" y="3798888"/>
            <a:ext cx="1209675" cy="1520825"/>
            <a:chOff x="3135896" y="3799099"/>
            <a:chExt cx="1210913" cy="1521196"/>
          </a:xfrm>
        </p:grpSpPr>
        <p:pic>
          <p:nvPicPr>
            <p:cNvPr id="17433" name="Picture 11" descr="C:\snavely\tmp\vg2b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896" y="3861079"/>
              <a:ext cx="1107598" cy="1459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3515696" y="3799099"/>
              <a:ext cx="831113" cy="46207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1</a:t>
              </a:r>
              <a:r>
                <a:rPr lang="en-US" sz="2400" b="1" dirty="0">
                  <a:solidFill>
                    <a:schemeClr val="bg1"/>
                  </a:solidFill>
                  <a:latin typeface="+mn-lt"/>
                  <a:cs typeface="+mn-cs"/>
                </a:rPr>
                <a:t>   H</a:t>
              </a:r>
              <a:endParaRPr lang="en-US" sz="2400" b="1" baseline="-250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77902" y="3886432"/>
              <a:ext cx="338483" cy="462076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  <a:cs typeface="+mn-cs"/>
                </a:rPr>
                <a:t>*</a:t>
              </a:r>
            </a:p>
          </p:txBody>
        </p:sp>
      </p:grpSp>
      <p:grpSp>
        <p:nvGrpSpPr>
          <p:cNvPr id="17423" name="Group 54"/>
          <p:cNvGrpSpPr>
            <a:grpSpLocks/>
          </p:cNvGrpSpPr>
          <p:nvPr/>
        </p:nvGrpSpPr>
        <p:grpSpPr bwMode="auto">
          <a:xfrm>
            <a:off x="7131050" y="2401888"/>
            <a:ext cx="619125" cy="754062"/>
            <a:chOff x="4779181" y="2402353"/>
            <a:chExt cx="619037" cy="753719"/>
          </a:xfrm>
        </p:grpSpPr>
        <p:pic>
          <p:nvPicPr>
            <p:cNvPr id="17431" name="Picture 7" descr="C:\snavely\tmp\vg4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181" y="2402353"/>
              <a:ext cx="553799" cy="72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5029970" y="2786353"/>
              <a:ext cx="368248" cy="369719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2</a:t>
              </a:r>
            </a:p>
          </p:txBody>
        </p:sp>
      </p:grpSp>
      <p:pic>
        <p:nvPicPr>
          <p:cNvPr id="17424" name="Picture 12" descr="C:\snavely\tmp\vg4b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3844925"/>
            <a:ext cx="55403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5" name="Group 50"/>
          <p:cNvGrpSpPr>
            <a:grpSpLocks/>
          </p:cNvGrpSpPr>
          <p:nvPr/>
        </p:nvGrpSpPr>
        <p:grpSpPr bwMode="auto">
          <a:xfrm>
            <a:off x="2859088" y="190500"/>
            <a:ext cx="2236787" cy="2938463"/>
            <a:chOff x="507913" y="190710"/>
            <a:chExt cx="2236360" cy="2938315"/>
          </a:xfrm>
        </p:grpSpPr>
        <p:pic>
          <p:nvPicPr>
            <p:cNvPr id="17429" name="Picture 8" descr="C:\snavely\tmp\vg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13" y="190710"/>
              <a:ext cx="2236360" cy="2938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220498" y="2525805"/>
              <a:ext cx="514252" cy="584171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0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2786063" y="3798888"/>
            <a:ext cx="6553200" cy="329882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27" name="TextBox 44"/>
          <p:cNvSpPr txBox="1">
            <a:spLocks noChangeArrowheads="1"/>
          </p:cNvSpPr>
          <p:nvPr/>
        </p:nvSpPr>
        <p:spPr bwMode="auto">
          <a:xfrm>
            <a:off x="1374775" y="-615950"/>
            <a:ext cx="1655763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90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7428" name="TextBox 45"/>
          <p:cNvSpPr txBox="1">
            <a:spLocks noChangeArrowheads="1"/>
          </p:cNvSpPr>
          <p:nvPr/>
        </p:nvSpPr>
        <p:spPr bwMode="auto">
          <a:xfrm>
            <a:off x="254000" y="1200150"/>
            <a:ext cx="1871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i="1"/>
              <a:t>Gaussian pyramid</a:t>
            </a:r>
          </a:p>
        </p:txBody>
      </p:sp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3" descr="C:\snavely\tmp\vg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754313"/>
            <a:ext cx="282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46"/>
          <p:cNvGrpSpPr>
            <a:grpSpLocks/>
          </p:cNvGrpSpPr>
          <p:nvPr/>
        </p:nvGrpSpPr>
        <p:grpSpPr bwMode="auto">
          <a:xfrm>
            <a:off x="3741738" y="3260725"/>
            <a:ext cx="539750" cy="433388"/>
            <a:chOff x="1390497" y="3261445"/>
            <a:chExt cx="539142" cy="433080"/>
          </a:xfrm>
        </p:grpSpPr>
        <p:sp>
          <p:nvSpPr>
            <p:cNvPr id="19" name="Down Arrow 18"/>
            <p:cNvSpPr/>
            <p:nvPr/>
          </p:nvSpPr>
          <p:spPr>
            <a:xfrm>
              <a:off x="13904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72" name="TextBox 19"/>
            <p:cNvSpPr txBox="1">
              <a:spLocks noChangeArrowheads="1"/>
            </p:cNvSpPr>
            <p:nvPr/>
          </p:nvSpPr>
          <p:spPr bwMode="auto">
            <a:xfrm>
              <a:off x="1404248" y="3320138"/>
              <a:ext cx="5180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blur</a:t>
              </a:r>
            </a:p>
          </p:txBody>
        </p:sp>
      </p:grpSp>
      <p:grpSp>
        <p:nvGrpSpPr>
          <p:cNvPr id="18436" name="Group 51"/>
          <p:cNvGrpSpPr>
            <a:grpSpLocks/>
          </p:cNvGrpSpPr>
          <p:nvPr/>
        </p:nvGrpSpPr>
        <p:grpSpPr bwMode="auto">
          <a:xfrm>
            <a:off x="2867025" y="3776663"/>
            <a:ext cx="2278063" cy="2994025"/>
            <a:chOff x="515031" y="3777331"/>
            <a:chExt cx="2278578" cy="2993593"/>
          </a:xfrm>
        </p:grpSpPr>
        <p:pic>
          <p:nvPicPr>
            <p:cNvPr id="18468" name="Picture 9" descr="C:\snavely\tmp\vg1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31" y="3861283"/>
              <a:ext cx="2215195" cy="2909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742446" y="3777331"/>
              <a:ext cx="1051163" cy="584116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0</a:t>
              </a:r>
              <a:r>
                <a:rPr lang="en-US" sz="3200" b="1" dirty="0">
                  <a:solidFill>
                    <a:schemeClr val="bg1"/>
                  </a:solidFill>
                  <a:latin typeface="+mn-lt"/>
                  <a:cs typeface="+mn-cs"/>
                </a:rPr>
                <a:t>   H</a:t>
              </a:r>
              <a:endParaRPr lang="en-US" sz="3200" b="1" baseline="-250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79073" y="3864630"/>
              <a:ext cx="390613" cy="584116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bg1"/>
                  </a:solidFill>
                  <a:latin typeface="+mn-lt"/>
                  <a:cs typeface="+mn-cs"/>
                </a:rPr>
                <a:t>*</a:t>
              </a:r>
            </a:p>
          </p:txBody>
        </p:sp>
      </p:grpSp>
      <p:grpSp>
        <p:nvGrpSpPr>
          <p:cNvPr id="18437" name="Group 47"/>
          <p:cNvGrpSpPr>
            <a:grpSpLocks/>
          </p:cNvGrpSpPr>
          <p:nvPr/>
        </p:nvGrpSpPr>
        <p:grpSpPr bwMode="auto">
          <a:xfrm>
            <a:off x="4529138" y="3217863"/>
            <a:ext cx="1076325" cy="433387"/>
            <a:chOff x="2177129" y="3217903"/>
            <a:chExt cx="1076513" cy="433080"/>
          </a:xfrm>
        </p:grpSpPr>
        <p:sp>
          <p:nvSpPr>
            <p:cNvPr id="24" name="Down Arrow 23"/>
            <p:cNvSpPr/>
            <p:nvPr/>
          </p:nvSpPr>
          <p:spPr>
            <a:xfrm rot="13480851">
              <a:off x="2435936" y="3217903"/>
              <a:ext cx="538257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67" name="TextBox 24"/>
            <p:cNvSpPr txBox="1">
              <a:spLocks noChangeArrowheads="1"/>
            </p:cNvSpPr>
            <p:nvPr/>
          </p:nvSpPr>
          <p:spPr bwMode="auto">
            <a:xfrm>
              <a:off x="2177129" y="3309249"/>
              <a:ext cx="10765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subsample</a:t>
              </a:r>
            </a:p>
          </p:txBody>
        </p:sp>
      </p:grpSp>
      <p:grpSp>
        <p:nvGrpSpPr>
          <p:cNvPr id="18438" name="Group 48"/>
          <p:cNvGrpSpPr>
            <a:grpSpLocks/>
          </p:cNvGrpSpPr>
          <p:nvPr/>
        </p:nvGrpSpPr>
        <p:grpSpPr bwMode="auto">
          <a:xfrm>
            <a:off x="5722938" y="3260725"/>
            <a:ext cx="539750" cy="433388"/>
            <a:chOff x="3371697" y="3261445"/>
            <a:chExt cx="539142" cy="433080"/>
          </a:xfrm>
        </p:grpSpPr>
        <p:sp>
          <p:nvSpPr>
            <p:cNvPr id="26" name="Down Arrow 25"/>
            <p:cNvSpPr/>
            <p:nvPr/>
          </p:nvSpPr>
          <p:spPr>
            <a:xfrm>
              <a:off x="33716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65" name="TextBox 26"/>
            <p:cNvSpPr txBox="1">
              <a:spLocks noChangeArrowheads="1"/>
            </p:cNvSpPr>
            <p:nvPr/>
          </p:nvSpPr>
          <p:spPr bwMode="auto">
            <a:xfrm>
              <a:off x="3385448" y="3320138"/>
              <a:ext cx="5180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blur</a:t>
              </a:r>
            </a:p>
          </p:txBody>
        </p:sp>
      </p:grpSp>
      <p:grpSp>
        <p:nvGrpSpPr>
          <p:cNvPr id="18439" name="Group 49"/>
          <p:cNvGrpSpPr>
            <a:grpSpLocks/>
          </p:cNvGrpSpPr>
          <p:nvPr/>
        </p:nvGrpSpPr>
        <p:grpSpPr bwMode="auto">
          <a:xfrm>
            <a:off x="6367463" y="3217863"/>
            <a:ext cx="1077912" cy="433387"/>
            <a:chOff x="4016859" y="3217899"/>
            <a:chExt cx="1076513" cy="433080"/>
          </a:xfrm>
        </p:grpSpPr>
        <p:sp>
          <p:nvSpPr>
            <p:cNvPr id="28" name="Down Arrow 27"/>
            <p:cNvSpPr/>
            <p:nvPr/>
          </p:nvSpPr>
          <p:spPr>
            <a:xfrm rot="13480851">
              <a:off x="4275285" y="3217899"/>
              <a:ext cx="539049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63" name="TextBox 28"/>
            <p:cNvSpPr txBox="1">
              <a:spLocks noChangeArrowheads="1"/>
            </p:cNvSpPr>
            <p:nvPr/>
          </p:nvSpPr>
          <p:spPr bwMode="auto">
            <a:xfrm>
              <a:off x="4016859" y="3298359"/>
              <a:ext cx="10765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subsample</a:t>
              </a:r>
            </a:p>
          </p:txBody>
        </p:sp>
      </p:grpSp>
      <p:sp>
        <p:nvSpPr>
          <p:cNvPr id="18440" name="TextBox 33"/>
          <p:cNvSpPr txBox="1">
            <a:spLocks noChangeArrowheads="1"/>
          </p:cNvSpPr>
          <p:nvPr/>
        </p:nvSpPr>
        <p:spPr bwMode="auto">
          <a:xfrm>
            <a:off x="7586663" y="2960688"/>
            <a:ext cx="539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/>
              <a:t>…</a:t>
            </a:r>
          </a:p>
        </p:txBody>
      </p:sp>
      <p:pic>
        <p:nvPicPr>
          <p:cNvPr id="18441" name="Picture 14" descr="C:\snavely\tmp\vg8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3844925"/>
            <a:ext cx="280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5" descr="C:\snavely\tmp\vg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938463"/>
            <a:ext cx="1397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6" descr="C:\snavely\tmp\vg16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844925"/>
            <a:ext cx="1397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7" descr="C:\snavely\tmp\vg3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588" y="3025775"/>
            <a:ext cx="6985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5" name="Group 52"/>
          <p:cNvGrpSpPr>
            <a:grpSpLocks/>
          </p:cNvGrpSpPr>
          <p:nvPr/>
        </p:nvGrpSpPr>
        <p:grpSpPr bwMode="auto">
          <a:xfrm>
            <a:off x="5487988" y="1655763"/>
            <a:ext cx="1168400" cy="1462087"/>
            <a:chOff x="3135896" y="1655788"/>
            <a:chExt cx="1169347" cy="1461986"/>
          </a:xfrm>
        </p:grpSpPr>
        <p:pic>
          <p:nvPicPr>
            <p:cNvPr id="18460" name="Picture 10" descr="C:\snavely\tmp\vg2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896" y="1655788"/>
              <a:ext cx="1107598" cy="1459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74681" y="2655844"/>
              <a:ext cx="430562" cy="46193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1</a:t>
              </a:r>
            </a:p>
          </p:txBody>
        </p:sp>
      </p:grpSp>
      <p:grpSp>
        <p:nvGrpSpPr>
          <p:cNvPr id="18446" name="Group 53"/>
          <p:cNvGrpSpPr>
            <a:grpSpLocks/>
          </p:cNvGrpSpPr>
          <p:nvPr/>
        </p:nvGrpSpPr>
        <p:grpSpPr bwMode="auto">
          <a:xfrm>
            <a:off x="5487988" y="3798888"/>
            <a:ext cx="1209675" cy="1520825"/>
            <a:chOff x="3135896" y="3799099"/>
            <a:chExt cx="1210913" cy="1521196"/>
          </a:xfrm>
        </p:grpSpPr>
        <p:pic>
          <p:nvPicPr>
            <p:cNvPr id="18457" name="Picture 11" descr="C:\snavely\tmp\vg2b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896" y="3861079"/>
              <a:ext cx="1107598" cy="1459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3515696" y="3799099"/>
              <a:ext cx="831113" cy="46207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1</a:t>
              </a:r>
              <a:r>
                <a:rPr lang="en-US" sz="2400" b="1" dirty="0">
                  <a:solidFill>
                    <a:schemeClr val="bg1"/>
                  </a:solidFill>
                  <a:latin typeface="+mn-lt"/>
                  <a:cs typeface="+mn-cs"/>
                </a:rPr>
                <a:t>   H</a:t>
              </a:r>
              <a:endParaRPr lang="en-US" sz="2400" b="1" baseline="-250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77902" y="3886432"/>
              <a:ext cx="338483" cy="462076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  <a:cs typeface="+mn-cs"/>
                </a:rPr>
                <a:t>*</a:t>
              </a:r>
            </a:p>
          </p:txBody>
        </p:sp>
      </p:grpSp>
      <p:grpSp>
        <p:nvGrpSpPr>
          <p:cNvPr id="18447" name="Group 54"/>
          <p:cNvGrpSpPr>
            <a:grpSpLocks/>
          </p:cNvGrpSpPr>
          <p:nvPr/>
        </p:nvGrpSpPr>
        <p:grpSpPr bwMode="auto">
          <a:xfrm>
            <a:off x="7131050" y="2401888"/>
            <a:ext cx="619125" cy="754062"/>
            <a:chOff x="4779181" y="2402353"/>
            <a:chExt cx="619037" cy="753719"/>
          </a:xfrm>
        </p:grpSpPr>
        <p:pic>
          <p:nvPicPr>
            <p:cNvPr id="18455" name="Picture 7" descr="C:\snavely\tmp\vg4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181" y="2402353"/>
              <a:ext cx="553799" cy="72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5029970" y="2786353"/>
              <a:ext cx="368248" cy="369719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2</a:t>
              </a:r>
            </a:p>
          </p:txBody>
        </p:sp>
      </p:grpSp>
      <p:pic>
        <p:nvPicPr>
          <p:cNvPr id="18448" name="Picture 12" descr="C:\snavely\tmp\vg4b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3844925"/>
            <a:ext cx="55403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9" name="Group 50"/>
          <p:cNvGrpSpPr>
            <a:grpSpLocks/>
          </p:cNvGrpSpPr>
          <p:nvPr/>
        </p:nvGrpSpPr>
        <p:grpSpPr bwMode="auto">
          <a:xfrm>
            <a:off x="2859088" y="190500"/>
            <a:ext cx="2236787" cy="2938463"/>
            <a:chOff x="507913" y="190710"/>
            <a:chExt cx="2236360" cy="2938315"/>
          </a:xfrm>
        </p:grpSpPr>
        <p:pic>
          <p:nvPicPr>
            <p:cNvPr id="18453" name="Picture 8" descr="C:\snavely\tmp\vg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13" y="190710"/>
              <a:ext cx="2236360" cy="2938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220498" y="2525805"/>
              <a:ext cx="514252" cy="584171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0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2786063" y="3798888"/>
            <a:ext cx="6553200" cy="329882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51" name="TextBox 44"/>
          <p:cNvSpPr txBox="1">
            <a:spLocks noChangeArrowheads="1"/>
          </p:cNvSpPr>
          <p:nvPr/>
        </p:nvSpPr>
        <p:spPr bwMode="auto">
          <a:xfrm>
            <a:off x="1374775" y="-615950"/>
            <a:ext cx="1655763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90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8452" name="TextBox 45"/>
          <p:cNvSpPr txBox="1">
            <a:spLocks noChangeArrowheads="1"/>
          </p:cNvSpPr>
          <p:nvPr/>
        </p:nvSpPr>
        <p:spPr bwMode="auto">
          <a:xfrm>
            <a:off x="254000" y="1200150"/>
            <a:ext cx="1871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i="1"/>
              <a:t>Gaussian pyramid</a:t>
            </a:r>
          </a:p>
        </p:txBody>
      </p:sp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9954" name="Object 2"/>
          <p:cNvGraphicFramePr>
            <a:graphicFrameLocks noChangeAspect="1"/>
          </p:cNvGraphicFramePr>
          <p:nvPr/>
        </p:nvGraphicFramePr>
        <p:xfrm>
          <a:off x="4024313" y="1235075"/>
          <a:ext cx="273208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0" name="Equation" r:id="rId4" imgW="2260600" imgH="330200" progId="Equation.3">
                  <p:embed/>
                </p:oleObj>
              </mc:Choice>
              <mc:Fallback>
                <p:oleObj name="Equation" r:id="rId4" imgW="2260600" imgH="330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313" y="1235075"/>
                        <a:ext cx="273208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55" name="Object 3"/>
          <p:cNvGraphicFramePr>
            <a:graphicFrameLocks noChangeAspect="1"/>
          </p:cNvGraphicFramePr>
          <p:nvPr/>
        </p:nvGraphicFramePr>
        <p:xfrm>
          <a:off x="4460875" y="3043238"/>
          <a:ext cx="306388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1" name="Equation" r:id="rId6" imgW="253890" imgH="291973" progId="Equation.3">
                  <p:embed/>
                </p:oleObj>
              </mc:Choice>
              <mc:Fallback>
                <p:oleObj name="Equation" r:id="rId6" imgW="253890" imgH="29197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3043238"/>
                        <a:ext cx="306388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49956" name="Picture 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3886200"/>
            <a:ext cx="2439987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9957" name="Picture 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2514600"/>
            <a:ext cx="12255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9958" name="Picture 6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1739900"/>
            <a:ext cx="62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9959" name="Picture 7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1339850"/>
            <a:ext cx="3111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111125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14097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1828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592388"/>
            <a:ext cx="1217613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3887788"/>
            <a:ext cx="2436813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524000" y="128588"/>
            <a:ext cx="6400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n-US" altLang="en-US" sz="3600">
                <a:latin typeface="Arial" panose="020B0604020202020204" pitchFamily="34" charset="0"/>
              </a:rPr>
              <a:t>The Gaussian Pyramid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81000" y="6129338"/>
            <a:ext cx="22352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200" b="1">
                <a:latin typeface="Arial" panose="020B0604020202020204" pitchFamily="34" charset="0"/>
              </a:rPr>
              <a:t>High resolution</a:t>
            </a: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1785938" y="1341438"/>
            <a:ext cx="0" cy="4621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420688" y="884238"/>
            <a:ext cx="21732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200" b="1">
                <a:latin typeface="Arial" panose="020B0604020202020204" pitchFamily="34" charset="0"/>
              </a:rPr>
              <a:t>Low resolution</a:t>
            </a:r>
          </a:p>
        </p:txBody>
      </p:sp>
      <p:graphicFrame>
        <p:nvGraphicFramePr>
          <p:cNvPr id="19473" name="Object 17"/>
          <p:cNvGraphicFramePr>
            <a:graphicFrameLocks noChangeAspect="1"/>
          </p:cNvGraphicFramePr>
          <p:nvPr/>
        </p:nvGraphicFramePr>
        <p:xfrm>
          <a:off x="4968875" y="4352925"/>
          <a:ext cx="13636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2" name="Equation" r:id="rId17" imgW="1129810" imgH="291973" progId="Equation.3">
                  <p:embed/>
                </p:oleObj>
              </mc:Choice>
              <mc:Fallback>
                <p:oleObj name="Equation" r:id="rId17" imgW="1129810" imgH="291973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4352925"/>
                        <a:ext cx="136366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70" name="Object 18"/>
          <p:cNvGraphicFramePr>
            <a:graphicFrameLocks noChangeAspect="1"/>
          </p:cNvGraphicFramePr>
          <p:nvPr/>
        </p:nvGraphicFramePr>
        <p:xfrm>
          <a:off x="4460875" y="2992438"/>
          <a:ext cx="27019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3" name="Equation" r:id="rId19" imgW="2235200" imgH="330200" progId="Equation.3">
                  <p:embed/>
                </p:oleObj>
              </mc:Choice>
              <mc:Fallback>
                <p:oleObj name="Equation" r:id="rId19" imgW="2235200" imgH="330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2992438"/>
                        <a:ext cx="2701925" cy="423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71" name="Object 19"/>
          <p:cNvGraphicFramePr>
            <a:graphicFrameLocks noChangeAspect="1"/>
          </p:cNvGraphicFramePr>
          <p:nvPr/>
        </p:nvGraphicFramePr>
        <p:xfrm>
          <a:off x="4211638" y="1895475"/>
          <a:ext cx="27019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4" name="Equation" r:id="rId21" imgW="2235200" imgH="330200" progId="Equation.3">
                  <p:embed/>
                </p:oleObj>
              </mc:Choice>
              <mc:Fallback>
                <p:oleObj name="Equation" r:id="rId21" imgW="2235200" imgH="330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895475"/>
                        <a:ext cx="27019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72" name="Object 20"/>
          <p:cNvGraphicFramePr>
            <a:graphicFrameLocks noChangeAspect="1"/>
          </p:cNvGraphicFramePr>
          <p:nvPr/>
        </p:nvGraphicFramePr>
        <p:xfrm>
          <a:off x="3962400" y="838200"/>
          <a:ext cx="273208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5" name="Equation" r:id="rId23" imgW="2260600" imgH="330200" progId="Equation.3">
                  <p:embed/>
                </p:oleObj>
              </mc:Choice>
              <mc:Fallback>
                <p:oleObj name="Equation" r:id="rId23" imgW="2260600" imgH="330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838200"/>
                        <a:ext cx="2732088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191000" y="4529138"/>
            <a:ext cx="2286000" cy="423862"/>
            <a:chOff x="3024" y="2853"/>
            <a:chExt cx="1440" cy="267"/>
          </a:xfrm>
        </p:grpSpPr>
        <p:sp>
          <p:nvSpPr>
            <p:cNvPr id="19500" name="Line 22"/>
            <p:cNvSpPr>
              <a:spLocks noChangeShapeType="1"/>
            </p:cNvSpPr>
            <p:nvPr/>
          </p:nvSpPr>
          <p:spPr bwMode="auto">
            <a:xfrm>
              <a:off x="3024" y="3072"/>
              <a:ext cx="14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Rectangle 23"/>
            <p:cNvSpPr>
              <a:spLocks noChangeArrowheads="1"/>
            </p:cNvSpPr>
            <p:nvPr/>
          </p:nvSpPr>
          <p:spPr bwMode="auto">
            <a:xfrm>
              <a:off x="3403" y="2853"/>
              <a:ext cx="44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blur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038600" y="2776538"/>
            <a:ext cx="3581400" cy="423862"/>
            <a:chOff x="2688" y="1749"/>
            <a:chExt cx="2256" cy="267"/>
          </a:xfrm>
        </p:grpSpPr>
        <p:sp>
          <p:nvSpPr>
            <p:cNvPr id="19498" name="Line 25"/>
            <p:cNvSpPr>
              <a:spLocks noChangeShapeType="1"/>
            </p:cNvSpPr>
            <p:nvPr/>
          </p:nvSpPr>
          <p:spPr bwMode="auto">
            <a:xfrm>
              <a:off x="2688" y="1968"/>
              <a:ext cx="22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Rectangle 26"/>
            <p:cNvSpPr>
              <a:spLocks noChangeArrowheads="1"/>
            </p:cNvSpPr>
            <p:nvPr/>
          </p:nvSpPr>
          <p:spPr bwMode="auto">
            <a:xfrm>
              <a:off x="3403" y="1749"/>
              <a:ext cx="44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blur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886200" y="1709738"/>
            <a:ext cx="4191000" cy="423862"/>
            <a:chOff x="2544" y="1077"/>
            <a:chExt cx="2640" cy="267"/>
          </a:xfrm>
        </p:grpSpPr>
        <p:sp>
          <p:nvSpPr>
            <p:cNvPr id="19496" name="Line 28"/>
            <p:cNvSpPr>
              <a:spLocks noChangeShapeType="1"/>
            </p:cNvSpPr>
            <p:nvPr/>
          </p:nvSpPr>
          <p:spPr bwMode="auto">
            <a:xfrm>
              <a:off x="2544" y="1296"/>
              <a:ext cx="26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" name="Rectangle 29"/>
            <p:cNvSpPr>
              <a:spLocks noChangeArrowheads="1"/>
            </p:cNvSpPr>
            <p:nvPr/>
          </p:nvSpPr>
          <p:spPr bwMode="auto">
            <a:xfrm>
              <a:off x="3408" y="1077"/>
              <a:ext cx="44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blur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657600" y="3124200"/>
            <a:ext cx="2854325" cy="1752600"/>
            <a:chOff x="2688" y="1968"/>
            <a:chExt cx="1798" cy="1104"/>
          </a:xfrm>
        </p:grpSpPr>
        <p:sp>
          <p:nvSpPr>
            <p:cNvPr id="19494" name="Line 31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776" cy="11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Rectangle 32"/>
            <p:cNvSpPr>
              <a:spLocks noChangeArrowheads="1"/>
            </p:cNvSpPr>
            <p:nvPr/>
          </p:nvSpPr>
          <p:spPr bwMode="auto">
            <a:xfrm rot="1953929">
              <a:off x="3392" y="2504"/>
              <a:ext cx="1094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sub-sample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3886200" y="2057400"/>
            <a:ext cx="3733800" cy="1066800"/>
            <a:chOff x="2544" y="1296"/>
            <a:chExt cx="2352" cy="672"/>
          </a:xfrm>
        </p:grpSpPr>
        <p:sp>
          <p:nvSpPr>
            <p:cNvPr id="19492" name="Line 34"/>
            <p:cNvSpPr>
              <a:spLocks noChangeShapeType="1"/>
            </p:cNvSpPr>
            <p:nvPr/>
          </p:nvSpPr>
          <p:spPr bwMode="auto">
            <a:xfrm flipH="1" flipV="1">
              <a:off x="2544" y="1296"/>
              <a:ext cx="2352" cy="6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Rectangle 35"/>
            <p:cNvSpPr>
              <a:spLocks noChangeArrowheads="1"/>
            </p:cNvSpPr>
            <p:nvPr/>
          </p:nvSpPr>
          <p:spPr bwMode="auto">
            <a:xfrm rot="920934">
              <a:off x="3688" y="1553"/>
              <a:ext cx="1094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sub-sample</a:t>
              </a: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3721100" y="1108075"/>
            <a:ext cx="4724400" cy="423863"/>
            <a:chOff x="2352" y="698"/>
            <a:chExt cx="2976" cy="267"/>
          </a:xfrm>
        </p:grpSpPr>
        <p:sp>
          <p:nvSpPr>
            <p:cNvPr id="19490" name="Line 37"/>
            <p:cNvSpPr>
              <a:spLocks noChangeShapeType="1"/>
            </p:cNvSpPr>
            <p:nvPr/>
          </p:nvSpPr>
          <p:spPr bwMode="auto">
            <a:xfrm flipH="1" flipV="1">
              <a:off x="2352" y="768"/>
              <a:ext cx="297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Rectangle 38"/>
            <p:cNvSpPr>
              <a:spLocks noChangeArrowheads="1"/>
            </p:cNvSpPr>
            <p:nvPr/>
          </p:nvSpPr>
          <p:spPr bwMode="auto">
            <a:xfrm rot="257981">
              <a:off x="4223" y="698"/>
              <a:ext cx="1094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sub-sample</a:t>
              </a: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3810000" y="1176338"/>
            <a:ext cx="4572000" cy="423862"/>
            <a:chOff x="2448" y="741"/>
            <a:chExt cx="2880" cy="267"/>
          </a:xfrm>
        </p:grpSpPr>
        <p:sp>
          <p:nvSpPr>
            <p:cNvPr id="19488" name="Line 40"/>
            <p:cNvSpPr>
              <a:spLocks noChangeShapeType="1"/>
            </p:cNvSpPr>
            <p:nvPr/>
          </p:nvSpPr>
          <p:spPr bwMode="auto">
            <a:xfrm>
              <a:off x="2448" y="960"/>
              <a:ext cx="28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Rectangle 41"/>
            <p:cNvSpPr>
              <a:spLocks noChangeArrowheads="1"/>
            </p:cNvSpPr>
            <p:nvPr/>
          </p:nvSpPr>
          <p:spPr bwMode="auto">
            <a:xfrm>
              <a:off x="3408" y="741"/>
              <a:ext cx="44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blur</a:t>
              </a:r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3810000" y="1524000"/>
            <a:ext cx="4318000" cy="533400"/>
            <a:chOff x="2448" y="960"/>
            <a:chExt cx="2720" cy="336"/>
          </a:xfrm>
        </p:grpSpPr>
        <p:sp>
          <p:nvSpPr>
            <p:cNvPr id="19486" name="Line 43"/>
            <p:cNvSpPr>
              <a:spLocks noChangeShapeType="1"/>
            </p:cNvSpPr>
            <p:nvPr/>
          </p:nvSpPr>
          <p:spPr bwMode="auto">
            <a:xfrm flipH="1" flipV="1">
              <a:off x="2448" y="960"/>
              <a:ext cx="2688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Rectangle 44"/>
            <p:cNvSpPr>
              <a:spLocks noChangeArrowheads="1"/>
            </p:cNvSpPr>
            <p:nvPr/>
          </p:nvSpPr>
          <p:spPr bwMode="auto">
            <a:xfrm rot="380680">
              <a:off x="4074" y="1015"/>
              <a:ext cx="1094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sub-sample</a:t>
              </a:r>
            </a:p>
          </p:txBody>
        </p:sp>
      </p:grpSp>
      <p:sp>
        <p:nvSpPr>
          <p:cNvPr id="19485" name="Rectangle 45"/>
          <p:cNvSpPr>
            <a:spLocks noChangeArrowheads="1"/>
          </p:cNvSpPr>
          <p:nvPr/>
        </p:nvSpPr>
        <p:spPr bwMode="auto">
          <a:xfrm>
            <a:off x="685800" y="4267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685800" y="239713"/>
            <a:ext cx="8153400" cy="838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Gaussian pyramids </a:t>
            </a:r>
            <a:br>
              <a:rPr lang="en-US" dirty="0"/>
            </a:br>
            <a:r>
              <a:rPr lang="en-US" dirty="0"/>
              <a:t>[Burt and </a:t>
            </a:r>
            <a:r>
              <a:rPr lang="en-US" dirty="0" err="1"/>
              <a:t>Adelson</a:t>
            </a:r>
            <a:r>
              <a:rPr lang="en-US" dirty="0"/>
              <a:t>, 1983]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600200" y="1408113"/>
          <a:ext cx="56388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Photo Editor Photo" r:id="rId7" imgW="4896533" imgH="3419952" progId="">
                  <p:embed/>
                </p:oleObj>
              </mc:Choice>
              <mc:Fallback>
                <p:oleObj name="Photo Editor Photo" r:id="rId7" imgW="4896533" imgH="3419952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08113"/>
                        <a:ext cx="56388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2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5127625"/>
            <a:ext cx="883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marL="285750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latin typeface="+mn-lt"/>
                <a:cs typeface="+mn-cs"/>
              </a:rPr>
              <a:t>In computer graphics, a </a:t>
            </a:r>
            <a:r>
              <a:rPr lang="en-US" i="1" dirty="0" err="1">
                <a:latin typeface="+mn-lt"/>
                <a:cs typeface="+mn-cs"/>
              </a:rPr>
              <a:t>mip</a:t>
            </a:r>
            <a:r>
              <a:rPr lang="en-US" i="1" dirty="0">
                <a:latin typeface="+mn-lt"/>
                <a:cs typeface="+mn-cs"/>
              </a:rPr>
              <a:t> map </a:t>
            </a:r>
            <a:r>
              <a:rPr lang="en-US" dirty="0">
                <a:latin typeface="+mn-lt"/>
                <a:cs typeface="+mn-cs"/>
              </a:rPr>
              <a:t>[Williams, 1983]</a:t>
            </a:r>
          </a:p>
          <a:p>
            <a:pPr marL="285750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latin typeface="+mn-lt"/>
                <a:cs typeface="+mn-cs"/>
              </a:rPr>
              <a:t>A precursor to </a:t>
            </a:r>
            <a:r>
              <a:rPr lang="en-US" i="1" dirty="0">
                <a:latin typeface="+mn-lt"/>
                <a:cs typeface="+mn-cs"/>
              </a:rPr>
              <a:t>wavelet transform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Gaussian Pyramids have all sorts of applications in computer vision</a:t>
            </a: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7685088" y="6491288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S. Seitz</a:t>
            </a:r>
          </a:p>
        </p:txBody>
      </p:sp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685800" y="239713"/>
            <a:ext cx="8153400" cy="838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Gaussian pyramids </a:t>
            </a:r>
            <a:br>
              <a:rPr lang="en-US" dirty="0"/>
            </a:br>
            <a:r>
              <a:rPr lang="en-US" dirty="0"/>
              <a:t>[Burt and </a:t>
            </a:r>
            <a:r>
              <a:rPr lang="en-US" dirty="0" err="1"/>
              <a:t>Adelson</a:t>
            </a:r>
            <a:r>
              <a:rPr lang="en-US" dirty="0"/>
              <a:t>, 1983]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600200" y="1408113"/>
          <a:ext cx="56388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Photo Editor Photo" r:id="rId7" imgW="4896533" imgH="3419952" progId="">
                  <p:embed/>
                </p:oleObj>
              </mc:Choice>
              <mc:Fallback>
                <p:oleObj name="Photo Editor Photo" r:id="rId7" imgW="4896533" imgH="3419952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08113"/>
                        <a:ext cx="56388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5246688"/>
            <a:ext cx="883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altLang="en-US" sz="2400"/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How much space does a Gaussian pyramid take compared to the original image?</a:t>
            </a: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7685088" y="6491288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S. Seitz</a:t>
            </a:r>
          </a:p>
        </p:txBody>
      </p:sp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Gaussian Pyramid</a:t>
            </a:r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516063"/>
            <a:ext cx="648652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978FF-03EF-41F6-9603-537AB1D82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0080"/>
            <a:ext cx="2322320" cy="561323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Laplace Pyramid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FF36E-2593-4F09-9A87-D2A3B3562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863" y="640082"/>
            <a:ext cx="5136536" cy="2484884"/>
          </a:xfrm>
        </p:spPr>
        <p:txBody>
          <a:bodyPr anchor="ctr">
            <a:normAutofit/>
          </a:bodyPr>
          <a:lstStyle/>
          <a:p>
            <a:r>
              <a:rPr lang="en-US" sz="1700" dirty="0"/>
              <a:t>Derive from Gaussian pyramid</a:t>
            </a:r>
          </a:p>
          <a:p>
            <a:pPr lvl="1"/>
            <a:r>
              <a:rPr lang="en-US" sz="1700" dirty="0"/>
              <a:t>G1=</a:t>
            </a:r>
            <a:r>
              <a:rPr lang="en-US" sz="1700" dirty="0" err="1"/>
              <a:t>pydn</a:t>
            </a:r>
            <a:r>
              <a:rPr lang="en-US" sz="1700" dirty="0"/>
              <a:t>(G0); G2=</a:t>
            </a:r>
            <a:r>
              <a:rPr lang="en-US" sz="1700" dirty="0" err="1"/>
              <a:t>pydn</a:t>
            </a:r>
            <a:r>
              <a:rPr lang="en-US" sz="1700" dirty="0"/>
              <a:t>(G1), …</a:t>
            </a:r>
          </a:p>
          <a:p>
            <a:pPr lvl="1"/>
            <a:r>
              <a:rPr lang="en-US" sz="1700" dirty="0"/>
              <a:t>One level of </a:t>
            </a:r>
            <a:r>
              <a:rPr lang="en-US" sz="1700" dirty="0" err="1"/>
              <a:t>laplace</a:t>
            </a:r>
            <a:r>
              <a:rPr lang="en-US" sz="1700" dirty="0"/>
              <a:t> pyramid is difference between approximated and original Gaussian pyramid levels</a:t>
            </a:r>
          </a:p>
          <a:p>
            <a:pPr lvl="1"/>
            <a:r>
              <a:rPr lang="en-US" sz="1700" dirty="0"/>
              <a:t>L0=G0-pyup(G1); L1 = G1-pyup(G2)</a:t>
            </a:r>
          </a:p>
        </p:txBody>
      </p:sp>
      <p:pic>
        <p:nvPicPr>
          <p:cNvPr id="4" name="Picture 3" descr="A vintage photo of 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1A94FAE-4D15-4A87-BA67-5C6707F7B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722" y="3462830"/>
            <a:ext cx="5170677" cy="245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30943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1F574-46EE-4512-93DD-A0AD48A3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17F74-FDC3-4EC6-B95B-F55DA21C0B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Encoding</a:t>
            </a:r>
          </a:p>
          <a:p>
            <a:r>
              <a:rPr lang="en-US" dirty="0"/>
              <a:t>Compute Gaussian pyramid</a:t>
            </a:r>
          </a:p>
          <a:p>
            <a:pPr lvl="1"/>
            <a:r>
              <a:rPr lang="en-US" dirty="0"/>
              <a:t>G0, G1, G2</a:t>
            </a:r>
          </a:p>
          <a:p>
            <a:r>
              <a:rPr lang="en-US" dirty="0"/>
              <a:t>Compute Laplacian pyramid</a:t>
            </a:r>
          </a:p>
          <a:p>
            <a:pPr lvl="1"/>
            <a:r>
              <a:rPr lang="en-US" dirty="0"/>
              <a:t>L0=G0-pyup(G1)</a:t>
            </a:r>
          </a:p>
          <a:p>
            <a:pPr lvl="1"/>
            <a:r>
              <a:rPr lang="en-US" dirty="0"/>
              <a:t>L1=G1-pyup(G2)</a:t>
            </a:r>
          </a:p>
          <a:p>
            <a:pPr lvl="1"/>
            <a:r>
              <a:rPr lang="en-US" dirty="0"/>
              <a:t>L2=G2</a:t>
            </a:r>
          </a:p>
          <a:p>
            <a:r>
              <a:rPr lang="en-US" dirty="0"/>
              <a:t>Quantize and code Laplacian pyramid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84C698-847C-4BC9-BE33-F25A1EC80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Decoding</a:t>
            </a:r>
          </a:p>
          <a:p>
            <a:r>
              <a:rPr lang="en-US" dirty="0"/>
              <a:t>Decode Laplacian pyramid L0,L1,L2</a:t>
            </a:r>
          </a:p>
          <a:p>
            <a:r>
              <a:rPr lang="en-US" dirty="0"/>
              <a:t>Recover Gaussian pyramid</a:t>
            </a:r>
          </a:p>
          <a:p>
            <a:pPr lvl="1"/>
            <a:r>
              <a:rPr lang="en-US" dirty="0"/>
              <a:t>G2=L2</a:t>
            </a:r>
          </a:p>
          <a:p>
            <a:pPr lvl="1"/>
            <a:r>
              <a:rPr lang="en-US" dirty="0"/>
              <a:t>G1=L1+pyup(G2)</a:t>
            </a:r>
          </a:p>
          <a:p>
            <a:pPr lvl="1"/>
            <a:r>
              <a:rPr lang="en-US" dirty="0"/>
              <a:t>G0=L0+pyup(G1)</a:t>
            </a:r>
          </a:p>
          <a:p>
            <a:r>
              <a:rPr lang="en-US" dirty="0"/>
              <a:t>Output G0</a:t>
            </a:r>
          </a:p>
        </p:txBody>
      </p:sp>
    </p:spTree>
    <p:extLst>
      <p:ext uri="{BB962C8B-B14F-4D97-AF65-F5344CB8AC3E}">
        <p14:creationId xmlns:p14="http://schemas.microsoft.com/office/powerpoint/2010/main" val="36813255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DD5B7F-6057-4114-8627-F8E6FFEC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979" y="1459467"/>
            <a:ext cx="3733482" cy="10905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>
                <a:solidFill>
                  <a:srgbClr val="000000"/>
                </a:solidFill>
              </a:rPr>
              <a:t>Image composting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 descr="A picture containing oranges, indoor, fruit, photo&#10;&#10;Description automatically generated">
            <a:extLst>
              <a:ext uri="{FF2B5EF4-FFF2-40B4-BE49-F238E27FC236}">
                <a16:creationId xmlns:a16="http://schemas.microsoft.com/office/drawing/2014/main" id="{48FDF5A9-758A-4922-B664-21CA0A845B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568" r="1" b="1"/>
          <a:stretch/>
        </p:blipFill>
        <p:spPr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655777-81CC-4184-AC29-5C345DAB4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30" y="2673512"/>
            <a:ext cx="3733184" cy="2729467"/>
          </a:xfrm>
        </p:spPr>
        <p:txBody>
          <a:bodyPr anchor="ctr">
            <a:norm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Generate L-pyramid of orange</a:t>
            </a:r>
          </a:p>
          <a:p>
            <a:r>
              <a:rPr lang="en-US" sz="1500" dirty="0">
                <a:solidFill>
                  <a:srgbClr val="000000"/>
                </a:solidFill>
              </a:rPr>
              <a:t>Generate L-pyramid of apple</a:t>
            </a:r>
          </a:p>
          <a:p>
            <a:r>
              <a:rPr lang="en-US" sz="1500" dirty="0">
                <a:solidFill>
                  <a:srgbClr val="000000"/>
                </a:solidFill>
              </a:rPr>
              <a:t>Combine two pyramids</a:t>
            </a:r>
          </a:p>
          <a:p>
            <a:pPr lvl="1"/>
            <a:r>
              <a:rPr lang="en-US" sz="1500" dirty="0">
                <a:solidFill>
                  <a:srgbClr val="000000"/>
                </a:solidFill>
              </a:rPr>
              <a:t>For all levels, one half from one pyramid, the other half from another</a:t>
            </a:r>
          </a:p>
          <a:p>
            <a:r>
              <a:rPr lang="en-US" sz="1500" dirty="0">
                <a:solidFill>
                  <a:srgbClr val="000000"/>
                </a:solidFill>
              </a:rPr>
              <a:t>Reconstruct image from combine pyramid</a:t>
            </a:r>
          </a:p>
        </p:txBody>
      </p:sp>
    </p:spTree>
    <p:extLst>
      <p:ext uri="{BB962C8B-B14F-4D97-AF65-F5344CB8AC3E}">
        <p14:creationId xmlns:p14="http://schemas.microsoft.com/office/powerpoint/2010/main" val="2709170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Image sub-sampling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366838"/>
            <a:ext cx="6923088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7631113" y="6491288"/>
            <a:ext cx="1479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F. Durand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7025" r="7187" b="21312"/>
          <a:stretch>
            <a:fillRect/>
          </a:stretch>
        </p:blipFill>
        <p:spPr bwMode="auto">
          <a:xfrm>
            <a:off x="1981200" y="2247900"/>
            <a:ext cx="52006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Even worse for synthetic images</a:t>
            </a: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7685088" y="6491288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L. Zhang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hays\Desktop\143 Computer Vision\slides\07\colo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6172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31633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ays\Desktop\143 Computer Vision\slides\07\Q2NMx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663" y="76200"/>
            <a:ext cx="6248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143000" y="6550025"/>
            <a:ext cx="6689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http://blogs.discovermagazine.com/badastronomy/2009/06/24/the-blue-and-the-green/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54299" y="6324600"/>
            <a:ext cx="3667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The blue and green colors are actually the same</a:t>
            </a:r>
          </a:p>
        </p:txBody>
      </p:sp>
    </p:spTree>
    <p:extLst>
      <p:ext uri="{BB962C8B-B14F-4D97-AF65-F5344CB8AC3E}">
        <p14:creationId xmlns:p14="http://schemas.microsoft.com/office/powerpoint/2010/main" val="18390845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53"/>
  <p:tag name="PICTUREFILESIZE" val="2054"/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(x,y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8.625"/>
  <p:tag name="PICTUREFILESIZE" val="2718"/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526"/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 = \mbox{quantize} \{ f(xd,yd)\}$&#10;\end{document}&#10;"/>
  <p:tag name="EXTERNALNAME" val="Edittex"/>
  <p:tag name="BLEND" val="False"/>
  <p:tag name="TRANSPARENT" val="False"/>
  <p:tag name="BITMAPFORMAT" val="bmp16m"/>
  <p:tag name="DEBUGINTERACTIVE" val="True"/>
  <p:tag name="ORIGWIDTH" val="1061.125"/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9.375"/>
  <p:tag name="PICTUREFILESIZE" val="2054"/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390"/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9.375"/>
  <p:tag name="PICTUREFILESIZE" val="2054"/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390"/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 = \mbox{quantize} \{ f(xd,yd)\}$&#10;\end{document}&#10;"/>
  <p:tag name="EXTERNALNAME" val="Edittex"/>
  <p:tag name="BLEND" val="False"/>
  <p:tag name="TRANSPARENT" val="False"/>
  <p:tag name="BITMAPFORMAT" val="bmp16m"/>
  <p:tag name="DEBUGINTERACTIVE" val="True"/>
  <p:tag name="ORIGWIDTH" val="1061.125"/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9.375"/>
  <p:tag name="PICTUREFILESIZE" val="2054"/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390"/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59.375"/>
  <p:tag name="PICTUREFILESIZE" val="758"/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_F(x) = F(\frac{x}{d})$ when $\frac{x}{d}$ is an integer, $0$ otherwise   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746.875"/>
  <p:tag name="PICTUREFILESIZE" val="24462"/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694"/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lde{f}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52.25"/>
  <p:tag name="PICTUREFILESIZE" val="790"/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526"/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1270</Words>
  <Application>Microsoft Office PowerPoint</Application>
  <PresentationFormat>On-screen Show (4:3)</PresentationFormat>
  <Paragraphs>356</Paragraphs>
  <Slides>58</Slides>
  <Notes>16</Notes>
  <HiddenSlides>14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Times New Roman</vt:lpstr>
      <vt:lpstr>Office Theme</vt:lpstr>
      <vt:lpstr>Equation</vt:lpstr>
      <vt:lpstr>Photo Editor Photo</vt:lpstr>
      <vt:lpstr>Resampling</vt:lpstr>
      <vt:lpstr>Tentative presentation schedule</vt:lpstr>
      <vt:lpstr>Image Scaling</vt:lpstr>
      <vt:lpstr>Image sub-sampling</vt:lpstr>
      <vt:lpstr>Image sub-sampling</vt:lpstr>
      <vt:lpstr>Image sub-sampling</vt:lpstr>
      <vt:lpstr>Even worse for synthetic images</vt:lpstr>
      <vt:lpstr>PowerPoint Presentation</vt:lpstr>
      <vt:lpstr>PowerPoint Presentation</vt:lpstr>
      <vt:lpstr>Sampling and aliasing</vt:lpstr>
      <vt:lpstr>Aliasing problem</vt:lpstr>
      <vt:lpstr>Aliasing problem</vt:lpstr>
      <vt:lpstr>Aliasing</vt:lpstr>
      <vt:lpstr>Nyquist-Shannon Sampling Theorem</vt:lpstr>
      <vt:lpstr>Wagon-wheel effect</vt:lpstr>
      <vt:lpstr>Alias: n., an assumed name</vt:lpstr>
      <vt:lpstr>Nyquist limit – 2D example</vt:lpstr>
      <vt:lpstr>Aliasing</vt:lpstr>
      <vt:lpstr>How to fix aliasing?</vt:lpstr>
      <vt:lpstr>Better sensors</vt:lpstr>
      <vt:lpstr>Anti-aliasing</vt:lpstr>
      <vt:lpstr>FT under different sampling rates</vt:lpstr>
      <vt:lpstr>How about down sampling?</vt:lpstr>
      <vt:lpstr>Anti-aliasing</vt:lpstr>
      <vt:lpstr>Gaussian pre-filtering</vt:lpstr>
      <vt:lpstr>Subsampling with Gaussian pre-filtering</vt:lpstr>
      <vt:lpstr>Compare with...</vt:lpstr>
      <vt:lpstr>Upsampling</vt:lpstr>
      <vt:lpstr>Image interpolation</vt:lpstr>
      <vt:lpstr>Image interpolation</vt:lpstr>
      <vt:lpstr>Image interpolation</vt:lpstr>
      <vt:lpstr>DSP perspective</vt:lpstr>
      <vt:lpstr>Frequency representation</vt:lpstr>
      <vt:lpstr>PowerPoint Presentation</vt:lpstr>
      <vt:lpstr>Reconstruction filters</vt:lpstr>
      <vt:lpstr>PowerPoint Presentation</vt:lpstr>
      <vt:lpstr>DSP Interpretation</vt:lpstr>
      <vt:lpstr>Image resampling</vt:lpstr>
      <vt:lpstr>PowerPoint Presentation</vt:lpstr>
      <vt:lpstr>PowerPoint Presentation</vt:lpstr>
      <vt:lpstr>Another example</vt:lpstr>
      <vt:lpstr>Hybrid Images</vt:lpstr>
      <vt:lpstr>Hybrid Image in FFT</vt:lpstr>
      <vt:lpstr>PowerPoint Presentation</vt:lpstr>
      <vt:lpstr>Clues from Human Perception</vt:lpstr>
      <vt:lpstr>Campbell-Robson contrast sensitivity curve</vt:lpstr>
      <vt:lpstr>Questions?</vt:lpstr>
      <vt:lpstr>Image Pyramids</vt:lpstr>
      <vt:lpstr>Gaussian pyramid</vt:lpstr>
      <vt:lpstr>PowerPoint Presentation</vt:lpstr>
      <vt:lpstr>PowerPoint Presentation</vt:lpstr>
      <vt:lpstr>PowerPoint Presentation</vt:lpstr>
      <vt:lpstr>Gaussian pyramids  [Burt and Adelson, 1983]</vt:lpstr>
      <vt:lpstr>Gaussian pyramids  [Burt and Adelson, 1983]</vt:lpstr>
      <vt:lpstr>Gaussian Pyramid</vt:lpstr>
      <vt:lpstr>Laplace Pyramid</vt:lpstr>
      <vt:lpstr>Compression example</vt:lpstr>
      <vt:lpstr>Image composting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Resampling</dc:title>
  <dc:creator>phsamuel</dc:creator>
  <cp:lastModifiedBy>phsamuel</cp:lastModifiedBy>
  <cp:revision>5</cp:revision>
  <dcterms:created xsi:type="dcterms:W3CDTF">2020-02-05T17:48:18Z</dcterms:created>
  <dcterms:modified xsi:type="dcterms:W3CDTF">2020-02-06T19:48:30Z</dcterms:modified>
</cp:coreProperties>
</file>