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ink/ink1.xml" ContentType="application/inkml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80.xml" ContentType="application/vnd.openxmlformats-officedocument.presentationml.tags+xml"/>
  <Override PartName="/ppt/notesSlides/notesSlide25.xml" ContentType="application/vnd.openxmlformats-officedocument.presentationml.notesSlide+xml"/>
  <Override PartName="/ppt/tags/tag81.xml" ContentType="application/vnd.openxmlformats-officedocument.presentationml.tags+xml"/>
  <Override PartName="/ppt/notesSlides/notesSlide26.xml" ContentType="application/vnd.openxmlformats-officedocument.presentationml.notesSlide+xml"/>
  <Override PartName="/ppt/tags/tag82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6"/>
  </p:notesMasterIdLst>
  <p:sldIdLst>
    <p:sldId id="256" r:id="rId2"/>
    <p:sldId id="282" r:id="rId3"/>
    <p:sldId id="283" r:id="rId4"/>
    <p:sldId id="284" r:id="rId5"/>
    <p:sldId id="285" r:id="rId6"/>
    <p:sldId id="288" r:id="rId7"/>
    <p:sldId id="292" r:id="rId8"/>
    <p:sldId id="293" r:id="rId9"/>
    <p:sldId id="294" r:id="rId10"/>
    <p:sldId id="295" r:id="rId11"/>
    <p:sldId id="289" r:id="rId12"/>
    <p:sldId id="296" r:id="rId13"/>
    <p:sldId id="299" r:id="rId14"/>
    <p:sldId id="332" r:id="rId15"/>
    <p:sldId id="300" r:id="rId16"/>
    <p:sldId id="301" r:id="rId17"/>
    <p:sldId id="302" r:id="rId18"/>
    <p:sldId id="333" r:id="rId19"/>
    <p:sldId id="303" r:id="rId20"/>
    <p:sldId id="304" r:id="rId21"/>
    <p:sldId id="305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4" r:id="rId39"/>
    <p:sldId id="325" r:id="rId40"/>
    <p:sldId id="326" r:id="rId41"/>
    <p:sldId id="327" r:id="rId42"/>
    <p:sldId id="328" r:id="rId43"/>
    <p:sldId id="329" r:id="rId44"/>
    <p:sldId id="298" r:id="rId45"/>
    <p:sldId id="257" r:id="rId46"/>
    <p:sldId id="258" r:id="rId47"/>
    <p:sldId id="259" r:id="rId48"/>
    <p:sldId id="260" r:id="rId49"/>
    <p:sldId id="263" r:id="rId50"/>
    <p:sldId id="264" r:id="rId51"/>
    <p:sldId id="265" r:id="rId52"/>
    <p:sldId id="266" r:id="rId53"/>
    <p:sldId id="336" r:id="rId54"/>
    <p:sldId id="337" r:id="rId55"/>
    <p:sldId id="267" r:id="rId56"/>
    <p:sldId id="335" r:id="rId57"/>
    <p:sldId id="338" r:id="rId58"/>
    <p:sldId id="334" r:id="rId59"/>
    <p:sldId id="268" r:id="rId60"/>
    <p:sldId id="269" r:id="rId61"/>
    <p:sldId id="270" r:id="rId62"/>
    <p:sldId id="271" r:id="rId63"/>
    <p:sldId id="272" r:id="rId64"/>
    <p:sldId id="343" r:id="rId65"/>
    <p:sldId id="275" r:id="rId66"/>
    <p:sldId id="279" r:id="rId67"/>
    <p:sldId id="280" r:id="rId68"/>
    <p:sldId id="331" r:id="rId69"/>
    <p:sldId id="281" r:id="rId70"/>
    <p:sldId id="339" r:id="rId71"/>
    <p:sldId id="340" r:id="rId72"/>
    <p:sldId id="341" r:id="rId73"/>
    <p:sldId id="342" r:id="rId74"/>
    <p:sldId id="330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g, Samuel" initials="CS" lastIdx="1" clrIdx="0">
    <p:extLst>
      <p:ext uri="{19B8F6BF-5375-455C-9EA6-DF929625EA0E}">
        <p15:presenceInfo xmlns:p15="http://schemas.microsoft.com/office/powerpoint/2012/main" userId="S::samuel.cheng@ou.edu::a6347d2e-c281-49eb-b539-1308f9b46a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84" d="100"/>
          <a:sy n="84" d="100"/>
        </p:scale>
        <p:origin x="15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14T20:30:57.826" idx="1">
    <p:pos x="3776" y="2746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5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59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6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7" Type="http://schemas.openxmlformats.org/officeDocument/2006/relationships/image" Target="../media/image84.wmf"/><Relationship Id="rId2" Type="http://schemas.openxmlformats.org/officeDocument/2006/relationships/image" Target="../media/image78.wmf"/><Relationship Id="rId1" Type="http://schemas.openxmlformats.org/officeDocument/2006/relationships/image" Target="../media/image74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5.wmf"/><Relationship Id="rId1" Type="http://schemas.openxmlformats.org/officeDocument/2006/relationships/image" Target="../media/image74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image" Target="../media/image92.wmf"/><Relationship Id="rId7" Type="http://schemas.openxmlformats.org/officeDocument/2006/relationships/image" Target="../media/image96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6" Type="http://schemas.openxmlformats.org/officeDocument/2006/relationships/image" Target="../media/image95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Relationship Id="rId9" Type="http://schemas.openxmlformats.org/officeDocument/2006/relationships/image" Target="../media/image9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74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image" Target="../media/image102.wmf"/><Relationship Id="rId7" Type="http://schemas.openxmlformats.org/officeDocument/2006/relationships/image" Target="../media/image106.wmf"/><Relationship Id="rId12" Type="http://schemas.openxmlformats.org/officeDocument/2006/relationships/image" Target="../media/image111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6" Type="http://schemas.openxmlformats.org/officeDocument/2006/relationships/image" Target="../media/image105.wmf"/><Relationship Id="rId11" Type="http://schemas.openxmlformats.org/officeDocument/2006/relationships/image" Target="../media/image110.wmf"/><Relationship Id="rId5" Type="http://schemas.openxmlformats.org/officeDocument/2006/relationships/image" Target="../media/image104.wmf"/><Relationship Id="rId10" Type="http://schemas.openxmlformats.org/officeDocument/2006/relationships/image" Target="../media/image109.wmf"/><Relationship Id="rId4" Type="http://schemas.openxmlformats.org/officeDocument/2006/relationships/image" Target="../media/image103.wmf"/><Relationship Id="rId9" Type="http://schemas.openxmlformats.org/officeDocument/2006/relationships/image" Target="../media/image108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74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66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8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23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59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18:52.9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19544 14146 0,'0'0'0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24:10.7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811 13141 0,'0'0'16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C662E-DC9E-4B75-9309-2566959F6AF7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9BFDA-1921-4166-8647-4D34CC6CC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51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44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Various properties of vanishing points/lines.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/>
              <a:t> Parallel</a:t>
            </a:r>
            <a:r>
              <a:rPr lang="en-US" baseline="0" dirty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Not all lines that intersect are parallel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A4356-9416-4106-923D-E0355B6D3A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08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99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3FE47D8-281A-4BF8-A4AC-C84E60935EBC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588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10B626C-BBFB-48B0-AA38-ACDD557C7C25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594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054A87-3056-4C3C-8998-4AD115E933A4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242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We</a:t>
            </a:r>
            <a:r>
              <a:rPr lang="en-US" baseline="0" dirty="0"/>
              <a:t> can use homogeneous coordinates to write ‘camera matrix’ in linear 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99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63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38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CE7B408-99E8-470A-AB85-36A3719E9762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995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C412351-6129-47A2-AD55-47AA3EEBFC6A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175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https://drawingchamber.wordpress.com/about-me/about/camera-obscura-claude-glass-and-camera-lucida/</a:t>
            </a:r>
          </a:p>
          <a:p>
            <a:endParaRPr lang="en-US" dirty="0"/>
          </a:p>
          <a:p>
            <a:r>
              <a:rPr lang="en-US" dirty="0" err="1"/>
              <a:t>Obscura</a:t>
            </a:r>
            <a:r>
              <a:rPr lang="en-US" dirty="0"/>
              <a:t> = dark</a:t>
            </a:r>
          </a:p>
          <a:p>
            <a:r>
              <a:rPr lang="en-US" dirty="0"/>
              <a:t>Lucida =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17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74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84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82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Method 1 – nonhomogeneous linear system. Not related to homogeneous coordinates!! - https://en.m.wikipedia.org/wiki/System_of_linear_equations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8EB2D7-A6A3-43D7-B294-C351DB569656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432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5AE5BE4-8244-41E9-8735-2AFBA9171392}" type="slidenum">
              <a:rPr lang="en-US" altLang="en-US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869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Method 1 – nonhomogeneous linear system. Not related to homogeneous coordinates!! - https://en.m.wikipedia.org/wiki/System_of_linear_equations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8EB2D7-A6A3-43D7-B294-C351DB569656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656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Method 2 – homogeneous linear system. Not related to homogeneous coordinates!! - https://en.m.wikipedia.org/wiki/System_of_linear_equations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8EB2D7-A6A3-43D7-B294-C351DB569656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7329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Method 2 – homogeneous linear system. Not related to homogeneous coordinates!! - https://en.m.wikipedia.org/wiki/System_of_linear_equations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8EB2D7-A6A3-43D7-B294-C351DB569656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34143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How many known points are needed to estimate this?</a:t>
            </a:r>
          </a:p>
          <a:p>
            <a:endParaRPr lang="en-US" dirty="0"/>
          </a:p>
          <a:p>
            <a:r>
              <a:rPr lang="en-US" dirty="0"/>
              <a:t>Why 5?</a:t>
            </a:r>
          </a:p>
          <a:p>
            <a:r>
              <a:rPr lang="en-US" dirty="0"/>
              <a:t>Why 6? Don’t we have 12 parameters here?</a:t>
            </a:r>
          </a:p>
          <a:p>
            <a:endParaRPr lang="en-US" baseline="0" dirty="0"/>
          </a:p>
          <a:p>
            <a:r>
              <a:rPr lang="en-US" baseline="0" dirty="0"/>
              <a:t>But matrix is not full rank -&gt; it’s a projection (we can tell because it isn’t square -&gt; the column space is 4D, but the row space is 3D, so this matrix projects a 4D space to a 3D space)</a:t>
            </a:r>
          </a:p>
          <a:p>
            <a:r>
              <a:rPr lang="en-US" baseline="0" dirty="0"/>
              <a:t>One of the dimensions is lost – intuitive, dimensionality reduction machine.</a:t>
            </a:r>
          </a:p>
          <a:p>
            <a:r>
              <a:rPr lang="en-US" baseline="0" dirty="0"/>
              <a:t>Ambiguous scale in the camera projection matrix. This scale is in the null space of the matrix, i.e., there is a line of possible solutions (plane?)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114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How many known points are needed to estimate this?</a:t>
            </a:r>
          </a:p>
          <a:p>
            <a:endParaRPr lang="en-US" dirty="0"/>
          </a:p>
          <a:p>
            <a:r>
              <a:rPr lang="en-US" dirty="0"/>
              <a:t>Why 5?</a:t>
            </a:r>
          </a:p>
          <a:p>
            <a:r>
              <a:rPr lang="en-US" dirty="0"/>
              <a:t>Why 6? Don’t we have 12 parameters here?</a:t>
            </a:r>
          </a:p>
          <a:p>
            <a:endParaRPr lang="en-US" dirty="0"/>
          </a:p>
          <a:p>
            <a:r>
              <a:rPr lang="en-US" dirty="0"/>
              <a:t>8 equations in 2D -&gt;</a:t>
            </a:r>
            <a:r>
              <a:rPr lang="en-US" baseline="0" dirty="0"/>
              <a:t> 16 parameters</a:t>
            </a:r>
          </a:p>
          <a:p>
            <a:endParaRPr lang="en-US" baseline="0" dirty="0"/>
          </a:p>
          <a:p>
            <a:r>
              <a:rPr lang="en-US" baseline="0" dirty="0"/>
              <a:t>But matrix is not full rank -&gt; it’s a projection (we can tell because it isn’t square -&gt; the column space is 4D, but the row space is 3D, so this matrix projects a 4D space to a 3D space)</a:t>
            </a:r>
          </a:p>
          <a:p>
            <a:r>
              <a:rPr lang="en-US" baseline="0" dirty="0"/>
              <a:t>One of the dimensions is lost – intuitive, dimensionality reduction machine.</a:t>
            </a:r>
          </a:p>
          <a:p>
            <a:r>
              <a:rPr lang="en-US" baseline="0" dirty="0"/>
              <a:t>Ambiguous scale in the camera projection matrix. This scale is in the null space of the matrix, i.e., there is a line of possible solutions (plane?)</a:t>
            </a:r>
          </a:p>
          <a:p>
            <a:endParaRPr lang="en-US" baseline="0" dirty="0"/>
          </a:p>
          <a:p>
            <a:r>
              <a:rPr lang="en-US" baseline="0" dirty="0"/>
              <a:t>Actually only need 8 points to produce a valid (up to scale) projection matrix.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2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Paris town hall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b="1" dirty="0" err="1"/>
              <a:t>Anamorphosis</a:t>
            </a:r>
            <a:r>
              <a:rPr lang="en-US" b="1" dirty="0"/>
              <a:t>” - </a:t>
            </a:r>
            <a:r>
              <a:rPr lang="en-US" dirty="0">
                <a:effectLst/>
              </a:rPr>
              <a:t>a distorted projection or perspective requiring the viewer to use special devices or occupy a specific vantage point (or both) to reconstitute the image.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1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736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873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379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764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42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893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8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69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3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8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2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0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0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31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74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5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2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14DA7-AED2-458B-B727-649C1C8E9010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3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10" Type="http://schemas.openxmlformats.org/officeDocument/2006/relationships/image" Target="../media/image17.png"/><Relationship Id="rId4" Type="http://schemas.openxmlformats.org/officeDocument/2006/relationships/tags" Target="../tags/tag8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customXml" Target="../ink/ink1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6.png"/><Relationship Id="rId5" Type="http://schemas.openxmlformats.org/officeDocument/2006/relationships/tags" Target="../tags/tag15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9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2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30.png"/><Relationship Id="rId3" Type="http://schemas.openxmlformats.org/officeDocument/2006/relationships/tags" Target="../tags/tag2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9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28.png"/><Relationship Id="rId5" Type="http://schemas.openxmlformats.org/officeDocument/2006/relationships/tags" Target="../tags/tag30.xml"/><Relationship Id="rId10" Type="http://schemas.openxmlformats.org/officeDocument/2006/relationships/image" Target="../media/image27.png"/><Relationship Id="rId4" Type="http://schemas.openxmlformats.org/officeDocument/2006/relationships/tags" Target="../tags/tag29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customXml" Target="../ink/ink2.x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tags" Target="../tags/tag3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png"/><Relationship Id="rId11" Type="http://schemas.openxmlformats.org/officeDocument/2006/relationships/image" Target="../media/image48.wmf"/><Relationship Id="rId5" Type="http://schemas.openxmlformats.org/officeDocument/2006/relationships/image" Target="../media/image39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.bin"/><Relationship Id="rId2" Type="http://schemas.openxmlformats.org/officeDocument/2006/relationships/tags" Target="../tags/tag3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18" Type="http://schemas.openxmlformats.org/officeDocument/2006/relationships/tags" Target="../tags/tag50.xml"/><Relationship Id="rId26" Type="http://schemas.openxmlformats.org/officeDocument/2006/relationships/tags" Target="../tags/tag58.xml"/><Relationship Id="rId3" Type="http://schemas.openxmlformats.org/officeDocument/2006/relationships/tags" Target="../tags/tag35.xml"/><Relationship Id="rId21" Type="http://schemas.openxmlformats.org/officeDocument/2006/relationships/tags" Target="../tags/tag53.xml"/><Relationship Id="rId34" Type="http://schemas.openxmlformats.org/officeDocument/2006/relationships/image" Target="../media/image52.png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tags" Target="../tags/tag49.xml"/><Relationship Id="rId25" Type="http://schemas.openxmlformats.org/officeDocument/2006/relationships/tags" Target="../tags/tag57.xml"/><Relationship Id="rId33" Type="http://schemas.openxmlformats.org/officeDocument/2006/relationships/image" Target="../media/image51.png"/><Relationship Id="rId38" Type="http://schemas.openxmlformats.org/officeDocument/2006/relationships/comments" Target="../comments/comment1.xml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0" Type="http://schemas.openxmlformats.org/officeDocument/2006/relationships/tags" Target="../tags/tag52.xml"/><Relationship Id="rId29" Type="http://schemas.openxmlformats.org/officeDocument/2006/relationships/oleObject" Target="../embeddings/oleObject5.bin"/><Relationship Id="rId1" Type="http://schemas.openxmlformats.org/officeDocument/2006/relationships/vmlDrawing" Target="../drawings/vmlDrawing5.v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24" Type="http://schemas.openxmlformats.org/officeDocument/2006/relationships/tags" Target="../tags/tag56.xml"/><Relationship Id="rId32" Type="http://schemas.openxmlformats.org/officeDocument/2006/relationships/image" Target="../media/image50.wmf"/><Relationship Id="rId37" Type="http://schemas.openxmlformats.org/officeDocument/2006/relationships/image" Target="../media/image55.png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23" Type="http://schemas.openxmlformats.org/officeDocument/2006/relationships/tags" Target="../tags/tag55.xml"/><Relationship Id="rId28" Type="http://schemas.openxmlformats.org/officeDocument/2006/relationships/notesSlide" Target="../notesSlides/notesSlide14.xml"/><Relationship Id="rId36" Type="http://schemas.openxmlformats.org/officeDocument/2006/relationships/image" Target="../media/image54.png"/><Relationship Id="rId10" Type="http://schemas.openxmlformats.org/officeDocument/2006/relationships/tags" Target="../tags/tag42.xml"/><Relationship Id="rId19" Type="http://schemas.openxmlformats.org/officeDocument/2006/relationships/tags" Target="../tags/tag51.xml"/><Relationship Id="rId31" Type="http://schemas.openxmlformats.org/officeDocument/2006/relationships/oleObject" Target="../embeddings/oleObject6.bin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Relationship Id="rId22" Type="http://schemas.openxmlformats.org/officeDocument/2006/relationships/tags" Target="../tags/tag54.xml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49.wmf"/><Relationship Id="rId35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8.pn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7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9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5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7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6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9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71.wmf"/><Relationship Id="rId2" Type="http://schemas.openxmlformats.org/officeDocument/2006/relationships/tags" Target="../tags/tag59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72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78.wmf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image" Target="../media/image75.wmf"/><Relationship Id="rId17" Type="http://schemas.openxmlformats.org/officeDocument/2006/relationships/oleObject" Target="../embeddings/oleObject27.bin"/><Relationship Id="rId2" Type="http://schemas.openxmlformats.org/officeDocument/2006/relationships/tags" Target="../tags/tag61.xml"/><Relationship Id="rId16" Type="http://schemas.openxmlformats.org/officeDocument/2006/relationships/image" Target="../media/image77.wmf"/><Relationship Id="rId20" Type="http://schemas.openxmlformats.org/officeDocument/2006/relationships/image" Target="../media/image79.wmf"/><Relationship Id="rId1" Type="http://schemas.openxmlformats.org/officeDocument/2006/relationships/vmlDrawing" Target="../drawings/vmlDrawing15.vml"/><Relationship Id="rId6" Type="http://schemas.openxmlformats.org/officeDocument/2006/relationships/tags" Target="../tags/tag65.xml"/><Relationship Id="rId11" Type="http://schemas.openxmlformats.org/officeDocument/2006/relationships/oleObject" Target="../embeddings/oleObject24.bin"/><Relationship Id="rId5" Type="http://schemas.openxmlformats.org/officeDocument/2006/relationships/tags" Target="../tags/tag64.xml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74.wmf"/><Relationship Id="rId19" Type="http://schemas.openxmlformats.org/officeDocument/2006/relationships/oleObject" Target="../embeddings/oleObject28.bin"/><Relationship Id="rId4" Type="http://schemas.openxmlformats.org/officeDocument/2006/relationships/tags" Target="../tags/tag63.xml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7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image" Target="../media/image78.wmf"/><Relationship Id="rId18" Type="http://schemas.openxmlformats.org/officeDocument/2006/relationships/oleObject" Target="../embeddings/oleObject33.bin"/><Relationship Id="rId3" Type="http://schemas.openxmlformats.org/officeDocument/2006/relationships/tags" Target="../tags/tag68.xml"/><Relationship Id="rId21" Type="http://schemas.openxmlformats.org/officeDocument/2006/relationships/image" Target="../media/image83.wmf"/><Relationship Id="rId7" Type="http://schemas.openxmlformats.org/officeDocument/2006/relationships/tags" Target="../tags/tag72.xml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81.wmf"/><Relationship Id="rId2" Type="http://schemas.openxmlformats.org/officeDocument/2006/relationships/tags" Target="../tags/tag67.xml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1" Type="http://schemas.openxmlformats.org/officeDocument/2006/relationships/vmlDrawing" Target="../drawings/vmlDrawing16.vml"/><Relationship Id="rId6" Type="http://schemas.openxmlformats.org/officeDocument/2006/relationships/tags" Target="../tags/tag71.xml"/><Relationship Id="rId11" Type="http://schemas.openxmlformats.org/officeDocument/2006/relationships/image" Target="../media/image74.wmf"/><Relationship Id="rId5" Type="http://schemas.openxmlformats.org/officeDocument/2006/relationships/tags" Target="../tags/tag70.xml"/><Relationship Id="rId15" Type="http://schemas.openxmlformats.org/officeDocument/2006/relationships/image" Target="../media/image80.wmf"/><Relationship Id="rId23" Type="http://schemas.openxmlformats.org/officeDocument/2006/relationships/image" Target="../media/image84.wmf"/><Relationship Id="rId10" Type="http://schemas.openxmlformats.org/officeDocument/2006/relationships/oleObject" Target="../embeddings/oleObject29.bin"/><Relationship Id="rId19" Type="http://schemas.openxmlformats.org/officeDocument/2006/relationships/image" Target="../media/image82.wmf"/><Relationship Id="rId4" Type="http://schemas.openxmlformats.org/officeDocument/2006/relationships/tags" Target="../tags/tag69.xml"/><Relationship Id="rId9" Type="http://schemas.openxmlformats.org/officeDocument/2006/relationships/slideLayout" Target="../slideLayouts/slideLayout2.xml"/><Relationship Id="rId14" Type="http://schemas.openxmlformats.org/officeDocument/2006/relationships/oleObject" Target="../embeddings/oleObject31.bin"/><Relationship Id="rId22" Type="http://schemas.openxmlformats.org/officeDocument/2006/relationships/oleObject" Target="../embeddings/oleObject3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84.wmf"/><Relationship Id="rId3" Type="http://schemas.openxmlformats.org/officeDocument/2006/relationships/tags" Target="../tags/tag75.xml"/><Relationship Id="rId7" Type="http://schemas.openxmlformats.org/officeDocument/2006/relationships/slideLayout" Target="../slideLayouts/slideLayout2.xml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87.wmf"/><Relationship Id="rId2" Type="http://schemas.openxmlformats.org/officeDocument/2006/relationships/tags" Target="../tags/tag74.xml"/><Relationship Id="rId16" Type="http://schemas.openxmlformats.org/officeDocument/2006/relationships/oleObject" Target="../embeddings/oleObject40.bin"/><Relationship Id="rId1" Type="http://schemas.openxmlformats.org/officeDocument/2006/relationships/vmlDrawing" Target="../drawings/vmlDrawing17.vml"/><Relationship Id="rId6" Type="http://schemas.openxmlformats.org/officeDocument/2006/relationships/tags" Target="../tags/tag78.xml"/><Relationship Id="rId11" Type="http://schemas.openxmlformats.org/officeDocument/2006/relationships/image" Target="../media/image85.wmf"/><Relationship Id="rId5" Type="http://schemas.openxmlformats.org/officeDocument/2006/relationships/tags" Target="../tags/tag77.xml"/><Relationship Id="rId15" Type="http://schemas.openxmlformats.org/officeDocument/2006/relationships/image" Target="../media/image86.wmf"/><Relationship Id="rId10" Type="http://schemas.openxmlformats.org/officeDocument/2006/relationships/oleObject" Target="../embeddings/oleObject37.bin"/><Relationship Id="rId4" Type="http://schemas.openxmlformats.org/officeDocument/2006/relationships/tags" Target="../tags/tag76.xml"/><Relationship Id="rId9" Type="http://schemas.openxmlformats.org/officeDocument/2006/relationships/image" Target="../media/image74.wmf"/><Relationship Id="rId14" Type="http://schemas.openxmlformats.org/officeDocument/2006/relationships/oleObject" Target="../embeddings/oleObject39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2.bin"/><Relationship Id="rId2" Type="http://schemas.openxmlformats.org/officeDocument/2006/relationships/tags" Target="../tags/tag7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41.bin"/><Relationship Id="rId4" Type="http://schemas.openxmlformats.org/officeDocument/2006/relationships/notesSlide" Target="../notesSlides/notesSlide2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94.wmf"/><Relationship Id="rId18" Type="http://schemas.openxmlformats.org/officeDocument/2006/relationships/oleObject" Target="../embeddings/oleObject50.bin"/><Relationship Id="rId3" Type="http://schemas.openxmlformats.org/officeDocument/2006/relationships/notesSlide" Target="../notesSlides/notesSlide24.xml"/><Relationship Id="rId21" Type="http://schemas.openxmlformats.org/officeDocument/2006/relationships/image" Target="../media/image98.wmf"/><Relationship Id="rId7" Type="http://schemas.openxmlformats.org/officeDocument/2006/relationships/image" Target="../media/image91.wmf"/><Relationship Id="rId12" Type="http://schemas.openxmlformats.org/officeDocument/2006/relationships/oleObject" Target="../embeddings/oleObject47.bin"/><Relationship Id="rId17" Type="http://schemas.openxmlformats.org/officeDocument/2006/relationships/image" Target="../media/image9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9.bin"/><Relationship Id="rId20" Type="http://schemas.openxmlformats.org/officeDocument/2006/relationships/oleObject" Target="../embeddings/oleObject51.bin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93.wmf"/><Relationship Id="rId5" Type="http://schemas.openxmlformats.org/officeDocument/2006/relationships/image" Target="../media/image90.wmf"/><Relationship Id="rId15" Type="http://schemas.openxmlformats.org/officeDocument/2006/relationships/image" Target="../media/image95.wmf"/><Relationship Id="rId10" Type="http://schemas.openxmlformats.org/officeDocument/2006/relationships/oleObject" Target="../embeddings/oleObject46.bin"/><Relationship Id="rId19" Type="http://schemas.openxmlformats.org/officeDocument/2006/relationships/image" Target="../media/image97.w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92.wmf"/><Relationship Id="rId14" Type="http://schemas.openxmlformats.org/officeDocument/2006/relationships/oleObject" Target="../embeddings/oleObject48.bin"/><Relationship Id="rId22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53.bin"/><Relationship Id="rId2" Type="http://schemas.openxmlformats.org/officeDocument/2006/relationships/tags" Target="../tags/tag80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52.bin"/><Relationship Id="rId4" Type="http://schemas.openxmlformats.org/officeDocument/2006/relationships/notesSlide" Target="../notesSlides/notesSlide2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55.bin"/><Relationship Id="rId2" Type="http://schemas.openxmlformats.org/officeDocument/2006/relationships/tags" Target="../tags/tag8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54.bin"/><Relationship Id="rId4" Type="http://schemas.openxmlformats.org/officeDocument/2006/relationships/notesSlide" Target="../notesSlides/notesSlide2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13" Type="http://schemas.openxmlformats.org/officeDocument/2006/relationships/oleObject" Target="../embeddings/oleObject61.bin"/><Relationship Id="rId18" Type="http://schemas.openxmlformats.org/officeDocument/2006/relationships/image" Target="../media/image107.wmf"/><Relationship Id="rId26" Type="http://schemas.openxmlformats.org/officeDocument/2006/relationships/image" Target="../media/image111.wmf"/><Relationship Id="rId3" Type="http://schemas.openxmlformats.org/officeDocument/2006/relationships/oleObject" Target="../embeddings/oleObject56.bin"/><Relationship Id="rId21" Type="http://schemas.openxmlformats.org/officeDocument/2006/relationships/oleObject" Target="../embeddings/oleObject65.bin"/><Relationship Id="rId7" Type="http://schemas.openxmlformats.org/officeDocument/2006/relationships/oleObject" Target="../embeddings/oleObject58.bin"/><Relationship Id="rId12" Type="http://schemas.openxmlformats.org/officeDocument/2006/relationships/image" Target="../media/image104.wmf"/><Relationship Id="rId17" Type="http://schemas.openxmlformats.org/officeDocument/2006/relationships/oleObject" Target="../embeddings/oleObject63.bin"/><Relationship Id="rId25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6.wmf"/><Relationship Id="rId20" Type="http://schemas.openxmlformats.org/officeDocument/2006/relationships/image" Target="../media/image108.wmf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1.wmf"/><Relationship Id="rId11" Type="http://schemas.openxmlformats.org/officeDocument/2006/relationships/oleObject" Target="../embeddings/oleObject60.bin"/><Relationship Id="rId24" Type="http://schemas.openxmlformats.org/officeDocument/2006/relationships/image" Target="../media/image110.wmf"/><Relationship Id="rId5" Type="http://schemas.openxmlformats.org/officeDocument/2006/relationships/oleObject" Target="../embeddings/oleObject57.bin"/><Relationship Id="rId15" Type="http://schemas.openxmlformats.org/officeDocument/2006/relationships/oleObject" Target="../embeddings/oleObject62.bin"/><Relationship Id="rId23" Type="http://schemas.openxmlformats.org/officeDocument/2006/relationships/oleObject" Target="../embeddings/oleObject66.bin"/><Relationship Id="rId10" Type="http://schemas.openxmlformats.org/officeDocument/2006/relationships/image" Target="../media/image103.wmf"/><Relationship Id="rId19" Type="http://schemas.openxmlformats.org/officeDocument/2006/relationships/oleObject" Target="../embeddings/oleObject64.bin"/><Relationship Id="rId4" Type="http://schemas.openxmlformats.org/officeDocument/2006/relationships/image" Target="../media/image100.wmf"/><Relationship Id="rId9" Type="http://schemas.openxmlformats.org/officeDocument/2006/relationships/oleObject" Target="../embeddings/oleObject59.bin"/><Relationship Id="rId14" Type="http://schemas.openxmlformats.org/officeDocument/2006/relationships/image" Target="../media/image105.wmf"/><Relationship Id="rId22" Type="http://schemas.openxmlformats.org/officeDocument/2006/relationships/image" Target="../media/image109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69.bin"/><Relationship Id="rId2" Type="http://schemas.openxmlformats.org/officeDocument/2006/relationships/tags" Target="../tags/tag8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68.bin"/><Relationship Id="rId4" Type="http://schemas.openxmlformats.org/officeDocument/2006/relationships/notesSlide" Target="../notesSlides/notesSlide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libguides.spsd.org/photohistory/mai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2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40.png"/><Relationship Id="rId5" Type="http://schemas.openxmlformats.org/officeDocument/2006/relationships/image" Target="../media/image112.wmf"/><Relationship Id="rId4" Type="http://schemas.openxmlformats.org/officeDocument/2006/relationships/oleObject" Target="../embeddings/oleObject70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2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70.png"/><Relationship Id="rId5" Type="http://schemas.openxmlformats.org/officeDocument/2006/relationships/image" Target="../media/image113.wmf"/><Relationship Id="rId4" Type="http://schemas.openxmlformats.org/officeDocument/2006/relationships/oleObject" Target="../embeddings/oleObject71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73.bin"/><Relationship Id="rId5" Type="http://schemas.openxmlformats.org/officeDocument/2006/relationships/image" Target="../media/image114.wmf"/><Relationship Id="rId4" Type="http://schemas.openxmlformats.org/officeDocument/2006/relationships/oleObject" Target="../embeddings/oleObject72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75.bin"/><Relationship Id="rId5" Type="http://schemas.openxmlformats.org/officeDocument/2006/relationships/image" Target="../media/image114.wmf"/><Relationship Id="rId4" Type="http://schemas.openxmlformats.org/officeDocument/2006/relationships/oleObject" Target="../embeddings/oleObject74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6.wmf"/><Relationship Id="rId2" Type="http://schemas.openxmlformats.org/officeDocument/2006/relationships/tags" Target="../tags/tag83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77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76.bin"/><Relationship Id="rId9" Type="http://schemas.openxmlformats.org/officeDocument/2006/relationships/image" Target="../media/image117.w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ksimek.github.io/2012/08/14/decompose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4.wmf"/><Relationship Id="rId2" Type="http://schemas.openxmlformats.org/officeDocument/2006/relationships/tags" Target="../tags/tag84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80.bin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79.bin"/><Relationship Id="rId9" Type="http://schemas.openxmlformats.org/officeDocument/2006/relationships/image" Target="../media/image115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4.wmf"/><Relationship Id="rId2" Type="http://schemas.openxmlformats.org/officeDocument/2006/relationships/tags" Target="../tags/tag85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83.bin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82.bin"/><Relationship Id="rId9" Type="http://schemas.openxmlformats.org/officeDocument/2006/relationships/image" Target="../media/image115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86.bin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85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9.bin"/><Relationship Id="rId3" Type="http://schemas.openxmlformats.org/officeDocument/2006/relationships/image" Target="../media/image124.png"/><Relationship Id="rId7" Type="http://schemas.openxmlformats.org/officeDocument/2006/relationships/image" Target="../media/image1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88.bin"/><Relationship Id="rId5" Type="http://schemas.openxmlformats.org/officeDocument/2006/relationships/image" Target="../media/image123.wmf"/><Relationship Id="rId4" Type="http://schemas.openxmlformats.org/officeDocument/2006/relationships/oleObject" Target="../embeddings/oleObject87.bin"/><Relationship Id="rId9" Type="http://schemas.openxmlformats.org/officeDocument/2006/relationships/image" Target="../media/image121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23.wmf"/><Relationship Id="rId4" Type="http://schemas.openxmlformats.org/officeDocument/2006/relationships/oleObject" Target="../embeddings/oleObject90.bin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khanacademy.org/humanities/renaissance-reformation/northern/holbein/v/hans-holbein-the-younger-the-ambassadors-1533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ECE 4973</a:t>
            </a:r>
            <a:r>
              <a:rPr lang="en-US"/>
              <a:t>: Lecture 13 Camera </a:t>
            </a:r>
            <a:r>
              <a:rPr lang="en-US" dirty="0"/>
              <a:t>model and calibration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Samuel Cheng</a:t>
            </a:r>
          </a:p>
          <a:p>
            <a:r>
              <a:rPr lang="en-US" dirty="0"/>
              <a:t>Slide credit: James </a:t>
            </a:r>
            <a:r>
              <a:rPr lang="en-US" dirty="0" err="1"/>
              <a:t>Tompkin</a:t>
            </a:r>
            <a:r>
              <a:rPr lang="en-US" dirty="0"/>
              <a:t>, </a:t>
            </a:r>
            <a:r>
              <a:rPr lang="en-US" dirty="0" err="1"/>
              <a:t>Naoh</a:t>
            </a:r>
            <a:r>
              <a:rPr lang="en-US" dirty="0"/>
              <a:t> </a:t>
            </a:r>
            <a:r>
              <a:rPr lang="en-US" dirty="0" err="1"/>
              <a:t>Snavely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232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Holbein’s The Ambassadors – Memento Mori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45" y="990600"/>
            <a:ext cx="5211909" cy="5135563"/>
          </a:xfrm>
        </p:spPr>
      </p:pic>
    </p:spTree>
    <p:extLst>
      <p:ext uri="{BB962C8B-B14F-4D97-AF65-F5344CB8AC3E}">
        <p14:creationId xmlns:p14="http://schemas.microsoft.com/office/powerpoint/2010/main" val="34281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267200" y="3124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6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Pinhole camera model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0" y="6550025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066800" y="1676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066800" y="1752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429000" y="175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0" y="1143000"/>
            <a:ext cx="123371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d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219200" y="5105400"/>
            <a:ext cx="41651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d = Focal length (or f)</a:t>
            </a:r>
          </a:p>
          <a:p>
            <a:r>
              <a:rPr lang="en-US" sz="2400" dirty="0"/>
              <a:t>c = Optical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657600" y="2971800"/>
            <a:ext cx="32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77200" y="4383306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Real object</a:t>
            </a:r>
          </a:p>
        </p:txBody>
      </p:sp>
    </p:spTree>
    <p:extLst>
      <p:ext uri="{BB962C8B-B14F-4D97-AF65-F5344CB8AC3E}">
        <p14:creationId xmlns:p14="http://schemas.microsoft.com/office/powerpoint/2010/main" val="1876729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571500" y="105684"/>
            <a:ext cx="7886700" cy="1325563"/>
          </a:xfrm>
        </p:spPr>
        <p:txBody>
          <a:bodyPr/>
          <a:lstStyle/>
          <a:p>
            <a:r>
              <a:rPr lang="en-US" altLang="en-US" dirty="0"/>
              <a:t>Modeling projection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711469"/>
            <a:ext cx="7772400" cy="12192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Both (</a:t>
            </a:r>
            <a:r>
              <a:rPr lang="en-US" dirty="0" err="1"/>
              <a:t>x’,y’,d</a:t>
            </a:r>
            <a:r>
              <a:rPr lang="en-US" dirty="0"/>
              <a:t>) and (</a:t>
            </a:r>
            <a:r>
              <a:rPr lang="en-US" dirty="0" err="1"/>
              <a:t>x,y,z</a:t>
            </a:r>
            <a:r>
              <a:rPr lang="en-US" dirty="0"/>
              <a:t>) project to the same point at PP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(</a:t>
            </a:r>
            <a:r>
              <a:rPr lang="en-US" dirty="0" err="1"/>
              <a:t>x,y,z</a:t>
            </a:r>
            <a:r>
              <a:rPr lang="en-US" dirty="0"/>
              <a:t>) -&gt; (</a:t>
            </a:r>
            <a:r>
              <a:rPr lang="en-US" dirty="0" err="1"/>
              <a:t>x’,y</a:t>
            </a:r>
            <a:r>
              <a:rPr lang="en-US" dirty="0"/>
              <a:t>’) where x’ = d (x/z)  and  y’ = d (y/z)</a:t>
            </a:r>
            <a:endParaRPr lang="en-US" sz="1800" dirty="0"/>
          </a:p>
        </p:txBody>
      </p:sp>
      <p:sp>
        <p:nvSpPr>
          <p:cNvPr id="1434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4341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360488"/>
            <a:ext cx="347980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39543" y="1179282"/>
            <a:ext cx="30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PP: projection plane</a:t>
            </a:r>
          </a:p>
          <a:p>
            <a:r>
              <a:rPr lang="en-US" dirty="0"/>
              <a:t>COP: center of projection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D4A193-725D-40C4-A7ED-9E1B184EB9F9}"/>
              </a:ext>
            </a:extLst>
          </p:cNvPr>
          <p:cNvSpPr/>
          <p:nvPr/>
        </p:nvSpPr>
        <p:spPr>
          <a:xfrm>
            <a:off x="5362113" y="2316163"/>
            <a:ext cx="77433" cy="116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5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18435" name="Rectangle 2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19050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400"/>
              <a:t>Trick:  add one more coordinate:</a:t>
            </a:r>
          </a:p>
        </p:txBody>
      </p:sp>
      <p:sp>
        <p:nvSpPr>
          <p:cNvPr id="20485" name="Text Box 3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93875" y="3600450"/>
            <a:ext cx="2867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/>
              <a:t>homogeneous image </a:t>
            </a:r>
          </a:p>
          <a:p>
            <a:pPr algn="ctr"/>
            <a:r>
              <a:rPr lang="en-US" altLang="en-US" sz="2400"/>
              <a:t>coordinates</a:t>
            </a:r>
          </a:p>
        </p:txBody>
      </p:sp>
      <p:sp>
        <p:nvSpPr>
          <p:cNvPr id="20487" name="Rectangle 3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" y="5029200"/>
            <a:ext cx="6858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400"/>
              <a:t>Converting </a:t>
            </a:r>
            <a:r>
              <a:rPr lang="en-US" altLang="en-US" sz="2400" i="1"/>
              <a:t>from</a:t>
            </a:r>
            <a:r>
              <a:rPr lang="en-US" altLang="en-US" sz="2400"/>
              <a:t> homogeneous coordinates</a:t>
            </a:r>
          </a:p>
        </p:txBody>
      </p:sp>
      <p:pic>
        <p:nvPicPr>
          <p:cNvPr id="20488" name="Picture 35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2449513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9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562600"/>
            <a:ext cx="2622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4876800" y="1458913"/>
            <a:ext cx="3408363" cy="3351212"/>
            <a:chOff x="4876800" y="1459468"/>
            <a:chExt cx="3408252" cy="3351236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6172158" y="3580383"/>
              <a:ext cx="1828740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 flipH="1" flipV="1">
              <a:off x="5256164" y="2667564"/>
              <a:ext cx="1830401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5105371" y="3581991"/>
              <a:ext cx="1066808" cy="106676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53" name="TextBox 26"/>
            <p:cNvSpPr txBox="1">
              <a:spLocks noChangeArrowheads="1"/>
            </p:cNvSpPr>
            <p:nvPr/>
          </p:nvSpPr>
          <p:spPr bwMode="auto">
            <a:xfrm>
              <a:off x="8001000" y="3385458"/>
              <a:ext cx="2840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x</a:t>
              </a:r>
            </a:p>
          </p:txBody>
        </p:sp>
        <p:sp>
          <p:nvSpPr>
            <p:cNvPr id="18454" name="TextBox 27"/>
            <p:cNvSpPr txBox="1">
              <a:spLocks noChangeArrowheads="1"/>
            </p:cNvSpPr>
            <p:nvPr/>
          </p:nvSpPr>
          <p:spPr bwMode="auto">
            <a:xfrm>
              <a:off x="4876800" y="4441372"/>
              <a:ext cx="2888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y</a:t>
              </a:r>
            </a:p>
          </p:txBody>
        </p:sp>
        <p:sp>
          <p:nvSpPr>
            <p:cNvPr id="18455" name="TextBox 30"/>
            <p:cNvSpPr txBox="1">
              <a:spLocks noChangeArrowheads="1"/>
            </p:cNvSpPr>
            <p:nvPr/>
          </p:nvSpPr>
          <p:spPr bwMode="auto">
            <a:xfrm>
              <a:off x="6051024" y="1459468"/>
              <a:ext cx="3497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w</a:t>
              </a:r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 rot="5400000" flipH="1" flipV="1">
            <a:off x="5600700" y="1866900"/>
            <a:ext cx="2286000" cy="1143000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399213" y="3001963"/>
            <a:ext cx="90487" cy="920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267575" y="1273175"/>
            <a:ext cx="90488" cy="920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294563" y="1109663"/>
            <a:ext cx="912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/>
              <a:t>x</a:t>
            </a:r>
            <a:r>
              <a:rPr lang="en-US" altLang="en-US"/>
              <a:t>, </a:t>
            </a:r>
            <a:r>
              <a:rPr lang="en-US" altLang="en-US" i="1"/>
              <a:t>y</a:t>
            </a:r>
            <a:r>
              <a:rPr lang="en-US" altLang="en-US"/>
              <a:t>, </a:t>
            </a:r>
            <a:r>
              <a:rPr lang="en-US" altLang="en-US" i="1"/>
              <a:t>w</a:t>
            </a:r>
            <a:r>
              <a:rPr lang="en-US" altLang="en-US"/>
              <a:t>)</a:t>
            </a:r>
          </a:p>
        </p:txBody>
      </p: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4876800" y="2208213"/>
            <a:ext cx="3810000" cy="1187450"/>
            <a:chOff x="4876800" y="2208814"/>
            <a:chExt cx="3810000" cy="1187528"/>
          </a:xfrm>
        </p:grpSpPr>
        <p:sp>
          <p:nvSpPr>
            <p:cNvPr id="26" name="Parallelogram 25"/>
            <p:cNvSpPr/>
            <p:nvPr/>
          </p:nvSpPr>
          <p:spPr>
            <a:xfrm>
              <a:off x="4876800" y="2208814"/>
              <a:ext cx="3810000" cy="1144662"/>
            </a:xfrm>
            <a:prstGeom prst="parallelogram">
              <a:avLst>
                <a:gd name="adj" fmla="val 10170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449" name="TextBox 31"/>
            <p:cNvSpPr txBox="1">
              <a:spLocks noChangeArrowheads="1"/>
            </p:cNvSpPr>
            <p:nvPr/>
          </p:nvSpPr>
          <p:spPr bwMode="auto">
            <a:xfrm>
              <a:off x="5061858" y="3027010"/>
              <a:ext cx="6880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i="1"/>
                <a:t>w</a:t>
              </a:r>
              <a:r>
                <a:rPr lang="en-US" altLang="en-US"/>
                <a:t> = 1</a:t>
              </a:r>
            </a:p>
          </p:txBody>
        </p:sp>
      </p:grp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400800" y="289560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/>
              <a:t>x</a:t>
            </a:r>
            <a:r>
              <a:rPr lang="en-US" altLang="en-US"/>
              <a:t>/</a:t>
            </a:r>
            <a:r>
              <a:rPr lang="en-US" altLang="en-US" i="1"/>
              <a:t>w</a:t>
            </a:r>
            <a:r>
              <a:rPr lang="en-US" altLang="en-US"/>
              <a:t>, </a:t>
            </a:r>
            <a:r>
              <a:rPr lang="en-US" altLang="en-US" i="1"/>
              <a:t>y</a:t>
            </a:r>
            <a:r>
              <a:rPr lang="en-US" altLang="en-US"/>
              <a:t>/</a:t>
            </a:r>
            <a:r>
              <a:rPr lang="en-US" altLang="en-US" i="1"/>
              <a:t>w</a:t>
            </a:r>
            <a:r>
              <a:rPr lang="en-US" altLang="en-US"/>
              <a:t>, </a:t>
            </a:r>
            <a:r>
              <a:rPr lang="en-US" altLang="en-US" i="1"/>
              <a:t>1</a:t>
            </a:r>
            <a:r>
              <a:rPr lang="en-US" altLang="en-US"/>
              <a:t>)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7239000" y="1927225"/>
            <a:ext cx="1674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/>
              <a:t>homogeneous plane</a:t>
            </a:r>
          </a:p>
        </p:txBody>
      </p:sp>
    </p:spTree>
    <p:extLst>
      <p:ext uri="{BB962C8B-B14F-4D97-AF65-F5344CB8AC3E}">
        <p14:creationId xmlns:p14="http://schemas.microsoft.com/office/powerpoint/2010/main" val="414989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7" grpId="0"/>
      <p:bldP spid="36" grpId="0" animBg="1"/>
      <p:bldP spid="37" grpId="0" animBg="1"/>
      <p:bldP spid="38" grpId="0"/>
      <p:bldP spid="39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84188" y="26987"/>
            <a:ext cx="7886700" cy="1325563"/>
          </a:xfrm>
        </p:spPr>
        <p:txBody>
          <a:bodyPr/>
          <a:lstStyle/>
          <a:p>
            <a:r>
              <a:rPr lang="en-US" altLang="en-US" dirty="0"/>
              <a:t>Modeling projection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1219200"/>
            <a:ext cx="7772400" cy="533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Is the projection a linear transformation?</a:t>
            </a:r>
          </a:p>
        </p:txBody>
      </p:sp>
      <p:sp>
        <p:nvSpPr>
          <p:cNvPr id="20484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2025082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•"/>
            </a:pPr>
            <a:endParaRPr lang="en-US" altLang="en-US" sz="2800" dirty="0"/>
          </a:p>
          <a:p>
            <a:pPr>
              <a:spcBef>
                <a:spcPct val="20000"/>
              </a:spcBef>
            </a:pPr>
            <a:r>
              <a:rPr lang="en-US" altLang="en-US" sz="2400" dirty="0"/>
              <a:t>Homogeneous coordinates to the rescue!</a:t>
            </a:r>
          </a:p>
          <a:p>
            <a:pPr>
              <a:spcBef>
                <a:spcPct val="20000"/>
              </a:spcBef>
            </a:pPr>
            <a:r>
              <a:rPr lang="en-US" altLang="en-US" sz="2400" dirty="0"/>
              <a:t>Recall that: </a:t>
            </a:r>
          </a:p>
          <a:p>
            <a:pPr>
              <a:spcBef>
                <a:spcPct val="20000"/>
              </a:spcBef>
            </a:pPr>
            <a:endParaRPr lang="en-US" altLang="en-US" sz="2400" dirty="0"/>
          </a:p>
        </p:txBody>
      </p:sp>
      <p:sp>
        <p:nvSpPr>
          <p:cNvPr id="20485" name="Text Box 3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93875" y="4757962"/>
            <a:ext cx="2867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/>
              <a:t>homogeneous image </a:t>
            </a:r>
          </a:p>
          <a:p>
            <a:pPr algn="ctr"/>
            <a:r>
              <a:rPr lang="en-US" altLang="en-US" sz="2400"/>
              <a:t>coordinates</a:t>
            </a:r>
          </a:p>
        </p:txBody>
      </p:sp>
      <p:sp>
        <p:nvSpPr>
          <p:cNvPr id="20486" name="Text Box 3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41963" y="4746850"/>
            <a:ext cx="28289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/>
              <a:t>homogeneous scene </a:t>
            </a:r>
          </a:p>
          <a:p>
            <a:pPr algn="ctr"/>
            <a:r>
              <a:rPr lang="en-US" altLang="en-US" sz="2400"/>
              <a:t>coordinates</a:t>
            </a:r>
          </a:p>
        </p:txBody>
      </p:sp>
      <p:pic>
        <p:nvPicPr>
          <p:cNvPr id="20488" name="Picture 35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3607025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0170" name="Rectangle 4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16764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no—division by z is nonlinear</a:t>
            </a:r>
          </a:p>
        </p:txBody>
      </p:sp>
      <p:pic>
        <p:nvPicPr>
          <p:cNvPr id="20492" name="Picture 43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3454625"/>
            <a:ext cx="211296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/>
              <p14:cNvContentPartPr/>
              <p14:nvPr/>
            </p14:nvContentPartPr>
            <p14:xfrm>
              <a:off x="7035840" y="509256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26480" y="50832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283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20486" grpId="0"/>
      <p:bldP spid="560170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/>
              <a:t>Perspective Projection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2057400"/>
            <a:ext cx="8229600" cy="5334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400" dirty="0"/>
              <a:t>Projection is a matrix multiply using homogeneous coordinates:</a:t>
            </a:r>
          </a:p>
        </p:txBody>
      </p:sp>
      <p:sp>
        <p:nvSpPr>
          <p:cNvPr id="16392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83088" y="3941287"/>
            <a:ext cx="3395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/>
              <a:t>divide by third coordinate</a:t>
            </a:r>
          </a:p>
        </p:txBody>
      </p:sp>
      <p:sp>
        <p:nvSpPr>
          <p:cNvPr id="21511" name="Rectangle 1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9600" y="43434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This is known as </a:t>
            </a:r>
            <a:r>
              <a:rPr lang="en-US" sz="2400" b="1" dirty="0">
                <a:latin typeface="+mn-lt"/>
                <a:cs typeface="+mn-cs"/>
              </a:rPr>
              <a:t>perspective projection</a:t>
            </a:r>
            <a:endParaRPr lang="en-US" b="1" dirty="0">
              <a:latin typeface="+mn-lt"/>
              <a:cs typeface="+mn-cs"/>
            </a:endParaRP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The matrix is the </a:t>
            </a:r>
            <a:r>
              <a:rPr lang="en-US" sz="2000" b="1" dirty="0">
                <a:latin typeface="+mn-lt"/>
                <a:cs typeface="+mn-cs"/>
              </a:rPr>
              <a:t>projection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E27DC0-C968-4F6A-87A0-4450C9AF95F4}"/>
                  </a:ext>
                </a:extLst>
              </p:cNvPr>
              <p:cNvSpPr txBox="1"/>
              <p:nvPr/>
            </p:nvSpPr>
            <p:spPr>
              <a:xfrm>
                <a:off x="1548333" y="2557292"/>
                <a:ext cx="5935543" cy="13606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1/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E27DC0-C968-4F6A-87A0-4450C9AF9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333" y="2557292"/>
                <a:ext cx="5935543" cy="13606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423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/>
              <a:t>Perspective Projection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33400" y="1676400"/>
            <a:ext cx="77724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Note that scaling the projection matrix does not change the transform</a:t>
            </a:r>
          </a:p>
        </p:txBody>
      </p:sp>
      <p:sp>
        <p:nvSpPr>
          <p:cNvPr id="17415" name="Text Box 1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62500" y="52419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00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A72B3B-3E19-4CFA-8260-66D0753E704B}"/>
                  </a:ext>
                </a:extLst>
              </p:cNvPr>
              <p:cNvSpPr txBox="1"/>
              <p:nvPr/>
            </p:nvSpPr>
            <p:spPr>
              <a:xfrm>
                <a:off x="1380806" y="2285596"/>
                <a:ext cx="5935543" cy="13606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1/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A72B3B-3E19-4CFA-8260-66D0753E7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806" y="2285596"/>
                <a:ext cx="5935543" cy="13606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D8F2CB-0C84-447F-85C8-7664DD022E00}"/>
                  </a:ext>
                </a:extLst>
              </p:cNvPr>
              <p:cNvSpPr txBox="1"/>
              <p:nvPr/>
            </p:nvSpPr>
            <p:spPr>
              <a:xfrm>
                <a:off x="1451828" y="4034100"/>
                <a:ext cx="5935543" cy="13606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D8F2CB-0C84-447F-85C8-7664DD022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28" y="4034100"/>
                <a:ext cx="5935543" cy="13606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9586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Perspective projection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363378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38600"/>
            <a:ext cx="35814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109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111351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015998"/>
            <a:ext cx="7886700" cy="5262563"/>
          </a:xfrm>
        </p:spPr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Distance from the COP to the image plane is infinite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“parallel projection”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2708273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155948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2649536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3838573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1970086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287586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306636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2628898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387667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173411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2681286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233735"/>
              </p:ext>
            </p:extLst>
          </p:nvPr>
        </p:nvGraphicFramePr>
        <p:xfrm>
          <a:off x="5558631" y="3987798"/>
          <a:ext cx="3379788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2" name="Equation" r:id="rId3" imgW="1587240" imgH="927000" progId="Equation.3">
                  <p:embed/>
                </p:oleObj>
              </mc:Choice>
              <mc:Fallback>
                <p:oleObj name="Equation" r:id="rId3" imgW="158724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8631" y="3987798"/>
                        <a:ext cx="3379788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273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590800"/>
            <a:ext cx="4419600" cy="1447800"/>
          </a:xfrm>
        </p:spPr>
        <p:txBody>
          <a:bodyPr>
            <a:noAutofit/>
          </a:bodyPr>
          <a:lstStyle/>
          <a:p>
            <a:r>
              <a:rPr lang="en-US" sz="4400" dirty="0"/>
              <a:t>What is a camera?</a:t>
            </a:r>
          </a:p>
        </p:txBody>
      </p:sp>
    </p:spTree>
    <p:extLst>
      <p:ext uri="{BB962C8B-B14F-4D97-AF65-F5344CB8AC3E}">
        <p14:creationId xmlns:p14="http://schemas.microsoft.com/office/powerpoint/2010/main" val="3814284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28649" y="365126"/>
            <a:ext cx="8950779" cy="1325563"/>
          </a:xfrm>
        </p:spPr>
        <p:txBody>
          <a:bodyPr/>
          <a:lstStyle/>
          <a:p>
            <a:r>
              <a:rPr lang="en-US" altLang="en-US" dirty="0"/>
              <a:t>Variants of orthographic projection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altLang="en-US" dirty="0"/>
              <a:t>Scaled orthographic</a:t>
            </a:r>
          </a:p>
          <a:p>
            <a:pPr lvl="1"/>
            <a:r>
              <a:rPr lang="en-US" altLang="en-US" dirty="0"/>
              <a:t>Also called “weak perspective”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/>
          </a:p>
          <a:p>
            <a:r>
              <a:rPr lang="en-US" altLang="en-US" dirty="0"/>
              <a:t>Affine projection</a:t>
            </a:r>
          </a:p>
          <a:p>
            <a:pPr lvl="1"/>
            <a:r>
              <a:rPr lang="en-US" altLang="en-US" dirty="0"/>
              <a:t>Also called “</a:t>
            </a:r>
            <a:r>
              <a:rPr lang="en-US" altLang="en-US" dirty="0" err="1"/>
              <a:t>paraperspective</a:t>
            </a:r>
            <a:r>
              <a:rPr lang="en-US" altLang="en-US" dirty="0"/>
              <a:t>”</a:t>
            </a:r>
          </a:p>
          <a:p>
            <a:pPr lvl="1">
              <a:buFontTx/>
              <a:buNone/>
            </a:pPr>
            <a:endParaRPr lang="en-US" altLang="en-US" dirty="0"/>
          </a:p>
        </p:txBody>
      </p:sp>
      <p:grpSp>
        <p:nvGrpSpPr>
          <p:cNvPr id="19460" name="Group 7"/>
          <p:cNvGrpSpPr>
            <a:grpSpLocks/>
          </p:cNvGrpSpPr>
          <p:nvPr/>
        </p:nvGrpSpPr>
        <p:grpSpPr bwMode="auto">
          <a:xfrm>
            <a:off x="724987" y="2401387"/>
            <a:ext cx="5872163" cy="1319213"/>
            <a:chOff x="1808163" y="1906588"/>
            <a:chExt cx="5872162" cy="1319212"/>
          </a:xfrm>
        </p:grpSpPr>
        <p:pic>
          <p:nvPicPr>
            <p:cNvPr id="1946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163" y="1906588"/>
              <a:ext cx="2867025" cy="1319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Picture 10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8238" y="2087563"/>
              <a:ext cx="1306512" cy="1036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4" name="Picture 12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375" y="2471738"/>
              <a:ext cx="1377950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112" y="4950620"/>
            <a:ext cx="257016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20987" y="1630363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215" y="4084618"/>
            <a:ext cx="2478585" cy="247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887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0274"/>
          </a:xfrm>
        </p:spPr>
        <p:txBody>
          <a:bodyPr/>
          <a:lstStyle/>
          <a:p>
            <a:r>
              <a:rPr lang="en-US" altLang="en-US" dirty="0"/>
              <a:t>Orthographic projection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295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81400"/>
            <a:ext cx="4129088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122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Perspective projection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01664" y="1572420"/>
            <a:ext cx="7886700" cy="43513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dirty="0"/>
              <a:t>What is preserved?</a:t>
            </a:r>
          </a:p>
          <a:p>
            <a:pPr eaLnBrk="1" hangingPunct="1"/>
            <a:r>
              <a:rPr lang="en-US" dirty="0"/>
              <a:t>Straight lines are still straight.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2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524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639943" y="-116224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736005" y="1086732"/>
            <a:ext cx="3581400" cy="3200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/>
              <a:t>Parallel lines in the world </a:t>
            </a:r>
          </a:p>
          <a:p>
            <a:pPr marL="0" indent="0">
              <a:buNone/>
            </a:pPr>
            <a:r>
              <a:rPr lang="en-US" sz="2400" dirty="0"/>
              <a:t>intersect in the projected  image at a “vanishing point”.</a:t>
            </a:r>
          </a:p>
          <a:p>
            <a:pPr eaLnBrk="1" hangingPunct="1">
              <a:buFont typeface="Arial" charset="0"/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Parallel lines on the same plane in the world converge to vanishing points on a “vanishing line”.</a:t>
            </a:r>
          </a:p>
          <a:p>
            <a:pPr marL="0" indent="0">
              <a:buNone/>
            </a:pPr>
            <a:r>
              <a:rPr lang="en-US" sz="2400" dirty="0"/>
              <a:t>E.G., the horizon.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8522" y="1086732"/>
            <a:ext cx="3195637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419100" y="4328161"/>
            <a:ext cx="4645056" cy="2225041"/>
            <a:chOff x="914400" y="2414750"/>
            <a:chExt cx="7823253" cy="345265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990600" y="2895600"/>
              <a:ext cx="7239000" cy="158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 flipH="1" flipV="1">
              <a:off x="2438400" y="3581400"/>
              <a:ext cx="2895600" cy="15240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6200000" flipV="1">
              <a:off x="3771900" y="3771900"/>
              <a:ext cx="2895600" cy="11430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13"/>
            <p:cNvSpPr txBox="1">
              <a:spLocks noChangeArrowheads="1"/>
            </p:cNvSpPr>
            <p:nvPr/>
          </p:nvSpPr>
          <p:spPr bwMode="auto">
            <a:xfrm>
              <a:off x="3505201" y="2414752"/>
              <a:ext cx="2679032" cy="477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  <a:latin typeface="Calibri" pitchFamily="34" charset="0"/>
                </a:rPr>
                <a:t>Vanishing Point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1600200" y="2895600"/>
              <a:ext cx="5029200" cy="2057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057400" y="2895600"/>
              <a:ext cx="4572000" cy="2971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21"/>
            <p:cNvSpPr txBox="1">
              <a:spLocks noChangeArrowheads="1"/>
            </p:cNvSpPr>
            <p:nvPr/>
          </p:nvSpPr>
          <p:spPr bwMode="auto">
            <a:xfrm>
              <a:off x="6488184" y="2414750"/>
              <a:ext cx="2249469" cy="477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libri" pitchFamily="34" charset="0"/>
                </a:rPr>
                <a:t>Vanishing Point</a:t>
              </a:r>
            </a:p>
          </p:txBody>
        </p:sp>
        <p:sp>
          <p:nvSpPr>
            <p:cNvPr id="14" name="TextBox 22"/>
            <p:cNvSpPr txBox="1">
              <a:spLocks noChangeArrowheads="1"/>
            </p:cNvSpPr>
            <p:nvPr/>
          </p:nvSpPr>
          <p:spPr bwMode="auto">
            <a:xfrm>
              <a:off x="914400" y="2895600"/>
              <a:ext cx="2630905" cy="573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Calibri" pitchFamily="34" charset="0"/>
                </a:rPr>
                <a:t>Vanishing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2160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743077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4" name="Photo Editor Photo" r:id="rId4" imgW="9752381" imgH="7314286" progId="">
                  <p:embed/>
                </p:oleObj>
              </mc:Choice>
              <mc:Fallback>
                <p:oleObj name="Photo Editor Photo" r:id="rId4" imgW="9752381" imgH="73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7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242177" y="4953004"/>
            <a:ext cx="1673225" cy="1103313"/>
            <a:chOff x="4562" y="3120"/>
            <a:chExt cx="1054" cy="695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4452" y="4451352"/>
            <a:ext cx="1433513" cy="1468438"/>
            <a:chOff x="28" y="2804"/>
            <a:chExt cx="903" cy="925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281741" y="1676402"/>
            <a:ext cx="2557463" cy="923925"/>
            <a:chOff x="4080" y="1248"/>
            <a:chExt cx="1611" cy="582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2" y="6629402"/>
            <a:ext cx="25256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291960" y="4730760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600" y="47214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34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500" y="-2"/>
            <a:ext cx="305245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482600" y="640080"/>
            <a:ext cx="2322320" cy="5613236"/>
          </a:xfrm>
        </p:spPr>
        <p:txBody>
          <a:bodyPr anchor="ctr">
            <a:normAutofit/>
          </a:bodyPr>
          <a:lstStyle/>
          <a:p>
            <a:r>
              <a:rPr lang="en-US" altLang="en-US" sz="3700">
                <a:solidFill>
                  <a:srgbClr val="FFFFFF"/>
                </a:solidFill>
              </a:rPr>
              <a:t>Projection properties</a:t>
            </a:r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524863" y="640082"/>
            <a:ext cx="5136536" cy="2484884"/>
          </a:xfrm>
        </p:spPr>
        <p:txBody>
          <a:bodyPr anchor="ctr">
            <a:normAutofit/>
          </a:bodyPr>
          <a:lstStyle/>
          <a:p>
            <a:pPr>
              <a:buFontTx/>
              <a:buChar char="•"/>
            </a:pPr>
            <a:r>
              <a:rPr lang="en-US" altLang="en-US" sz="1700"/>
              <a:t>Many-to-one: any points along same ray map to same point in image</a:t>
            </a:r>
          </a:p>
          <a:p>
            <a:pPr>
              <a:buFontTx/>
              <a:buChar char="•"/>
            </a:pPr>
            <a:r>
              <a:rPr lang="en-US" altLang="en-US" sz="1700"/>
              <a:t>Points → points</a:t>
            </a:r>
          </a:p>
          <a:p>
            <a:pPr>
              <a:buFontTx/>
              <a:buChar char="•"/>
            </a:pPr>
            <a:r>
              <a:rPr lang="en-US" altLang="en-US" sz="1700"/>
              <a:t>Lines → lines </a:t>
            </a:r>
          </a:p>
          <a:p>
            <a:pPr>
              <a:buFontTx/>
              <a:buChar char="•"/>
            </a:pPr>
            <a:r>
              <a:rPr lang="en-US" altLang="en-US" sz="1700"/>
              <a:t>But line through focal point projects to a point</a:t>
            </a:r>
          </a:p>
          <a:p>
            <a:pPr>
              <a:buFontTx/>
              <a:buChar char="•"/>
            </a:pPr>
            <a:r>
              <a:rPr lang="en-US" altLang="en-US" sz="1700"/>
              <a:t>Planes → planes (or half-planes)</a:t>
            </a:r>
          </a:p>
          <a:p>
            <a:pPr lvl="1"/>
            <a:r>
              <a:rPr lang="en-US" altLang="en-US" sz="1700"/>
              <a:t>But plane through focal point projects to line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9DA3DF9-5E6B-42AB-908A-DE27F1131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90722" y="3831240"/>
            <a:ext cx="5170677" cy="1719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956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2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How many numbers do we need to describe a camera?</a:t>
            </a:r>
          </a:p>
          <a:p>
            <a:endParaRPr lang="en-US" altLang="en-US" dirty="0"/>
          </a:p>
          <a:p>
            <a:r>
              <a:rPr lang="en-US" altLang="en-US" dirty="0"/>
              <a:t>We need to describe its </a:t>
            </a:r>
            <a:r>
              <a:rPr lang="en-US" altLang="en-US" i="1" dirty="0"/>
              <a:t>pose </a:t>
            </a:r>
            <a:r>
              <a:rPr lang="en-US" altLang="en-US" dirty="0"/>
              <a:t>in the world</a:t>
            </a:r>
          </a:p>
          <a:p>
            <a:r>
              <a:rPr lang="en-US" altLang="en-US" dirty="0"/>
              <a:t>We need to describe its internal parameters</a:t>
            </a:r>
          </a:p>
        </p:txBody>
      </p:sp>
    </p:spTree>
    <p:extLst>
      <p:ext uri="{BB962C8B-B14F-4D97-AF65-F5344CB8AC3E}">
        <p14:creationId xmlns:p14="http://schemas.microsoft.com/office/powerpoint/2010/main" val="402425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Tale of Two Coordinate Systems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79937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38800" y="4927600"/>
            <a:ext cx="135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“The World”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90638" y="38608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Camera</a:t>
            </a: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016375" y="1944688"/>
            <a:ext cx="3603625" cy="3444875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6668" y="5378297"/>
              <a:ext cx="1882538" cy="1079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238" y="4256897"/>
              <a:ext cx="2177719" cy="650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8127" y="4256897"/>
              <a:ext cx="2177719" cy="650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7820"/>
              <a:ext cx="1447618" cy="5555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94" name="TextBox 19"/>
            <p:cNvSpPr txBox="1">
              <a:spLocks noChangeArrowheads="1"/>
            </p:cNvSpPr>
            <p:nvPr/>
          </p:nvSpPr>
          <p:spPr bwMode="auto">
            <a:xfrm>
              <a:off x="7294270" y="5293118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400" b="1" i="1"/>
                <a:t>x</a:t>
              </a:r>
            </a:p>
          </p:txBody>
        </p:sp>
        <p:sp>
          <p:nvSpPr>
            <p:cNvPr id="7195" name="TextBox 20"/>
            <p:cNvSpPr txBox="1">
              <a:spLocks noChangeArrowheads="1"/>
            </p:cNvSpPr>
            <p:nvPr/>
          </p:nvSpPr>
          <p:spPr bwMode="auto">
            <a:xfrm>
              <a:off x="5532296" y="2884714"/>
              <a:ext cx="3289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400" b="1" i="1"/>
                <a:t>y</a:t>
              </a:r>
            </a:p>
          </p:txBody>
        </p:sp>
        <p:sp>
          <p:nvSpPr>
            <p:cNvPr id="7196" name="TextBox 21"/>
            <p:cNvSpPr txBox="1">
              <a:spLocks noChangeArrowheads="1"/>
            </p:cNvSpPr>
            <p:nvPr/>
          </p:nvSpPr>
          <p:spPr bwMode="auto">
            <a:xfrm>
              <a:off x="4017670" y="5867400"/>
              <a:ext cx="3064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400" b="1" i="1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44813"/>
            <a:ext cx="12747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355600" y="1879600"/>
            <a:ext cx="2997200" cy="2559050"/>
            <a:chOff x="-20924" y="2819400"/>
            <a:chExt cx="2997494" cy="2558143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56893" y="4465055"/>
              <a:ext cx="1043090" cy="563362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9502" y="3794573"/>
              <a:ext cx="1340963" cy="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199984" y="4465055"/>
              <a:ext cx="1522561" cy="21741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87" name="TextBox 26"/>
            <p:cNvSpPr txBox="1">
              <a:spLocks noChangeArrowheads="1"/>
            </p:cNvSpPr>
            <p:nvPr/>
          </p:nvSpPr>
          <p:spPr bwMode="auto">
            <a:xfrm>
              <a:off x="1066800" y="2819400"/>
              <a:ext cx="293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b="1"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7188" name="TextBox 27"/>
            <p:cNvSpPr txBox="1">
              <a:spLocks noChangeArrowheads="1"/>
            </p:cNvSpPr>
            <p:nvPr/>
          </p:nvSpPr>
          <p:spPr bwMode="auto">
            <a:xfrm>
              <a:off x="-20924" y="5008211"/>
              <a:ext cx="35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b="1">
                  <a:cs typeface="Times New Roman" panose="02020603050405020304" pitchFamily="18" charset="0"/>
                </a:rPr>
                <a:t>w</a:t>
              </a:r>
            </a:p>
          </p:txBody>
        </p:sp>
        <p:sp>
          <p:nvSpPr>
            <p:cNvPr id="7189" name="TextBox 28"/>
            <p:cNvSpPr txBox="1">
              <a:spLocks noChangeArrowheads="1"/>
            </p:cNvSpPr>
            <p:nvPr/>
          </p:nvSpPr>
          <p:spPr bwMode="auto">
            <a:xfrm>
              <a:off x="2668472" y="4474028"/>
              <a:ext cx="308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b="1">
                  <a:cs typeface="Times New Roman" panose="02020603050405020304" pitchFamily="18" charset="0"/>
                </a:rPr>
                <a:t>u</a:t>
              </a: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5310188" y="4306888"/>
            <a:ext cx="319087" cy="522287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136" y="5246914"/>
              <a:ext cx="228765" cy="22869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83" name="TextBox 18"/>
            <p:cNvSpPr txBox="1">
              <a:spLocks noChangeArrowheads="1"/>
            </p:cNvSpPr>
            <p:nvPr/>
          </p:nvSpPr>
          <p:spPr bwMode="auto">
            <a:xfrm>
              <a:off x="5310534" y="5369318"/>
              <a:ext cx="3193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 b="1" i="1"/>
                <a:t>o</a:t>
              </a:r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950913" y="3262313"/>
            <a:ext cx="677862" cy="400050"/>
            <a:chOff x="574437" y="4201886"/>
            <a:chExt cx="677419" cy="400110"/>
          </a:xfrm>
        </p:grpSpPr>
        <p:sp>
          <p:nvSpPr>
            <p:cNvPr id="34" name="Oval 33"/>
            <p:cNvSpPr/>
            <p:nvPr/>
          </p:nvSpPr>
          <p:spPr>
            <a:xfrm>
              <a:off x="1099556" y="4408292"/>
              <a:ext cx="152300" cy="152423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81" name="Rectangle 34"/>
            <p:cNvSpPr>
              <a:spLocks noChangeArrowheads="1"/>
            </p:cNvSpPr>
            <p:nvPr/>
          </p:nvSpPr>
          <p:spPr bwMode="auto"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 b="1" i="1">
                  <a:solidFill>
                    <a:srgbClr val="000000"/>
                  </a:solidFill>
                </a:rPr>
                <a:t>COP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2400" y="4546600"/>
            <a:ext cx="3854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/>
              <a:t>Two important coordinate systems:</a:t>
            </a:r>
          </a:p>
          <a:p>
            <a:r>
              <a:rPr lang="en-US" altLang="en-US" sz="2000"/>
              <a:t>    1. </a:t>
            </a:r>
            <a:r>
              <a:rPr lang="en-US" altLang="en-US" sz="2000" i="1"/>
              <a:t>World </a:t>
            </a:r>
            <a:r>
              <a:rPr lang="en-US" altLang="en-US" sz="2000"/>
              <a:t>coordinate system</a:t>
            </a:r>
          </a:p>
          <a:p>
            <a:r>
              <a:rPr lang="en-US" altLang="en-US" sz="2000" i="1"/>
              <a:t>    </a:t>
            </a:r>
            <a:r>
              <a:rPr lang="en-US" altLang="en-US" sz="2000"/>
              <a:t>2. </a:t>
            </a:r>
            <a:r>
              <a:rPr lang="en-US" altLang="en-US" sz="2000" i="1"/>
              <a:t>Camera </a:t>
            </a:r>
            <a:r>
              <a:rPr lang="en-US" altLang="en-US" sz="2000"/>
              <a:t>coordinate system</a:t>
            </a:r>
            <a:endParaRPr lang="en-US" altLang="en-US" sz="2000" i="1"/>
          </a:p>
        </p:txBody>
      </p:sp>
    </p:spTree>
    <p:extLst>
      <p:ext uri="{BB962C8B-B14F-4D97-AF65-F5344CB8AC3E}">
        <p14:creationId xmlns:p14="http://schemas.microsoft.com/office/powerpoint/2010/main" val="322787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/>
              <a:t>To project a point 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 err="1"/>
              <a:t>,</a:t>
            </a:r>
            <a:r>
              <a:rPr lang="en-US" i="1" dirty="0" err="1"/>
              <a:t>z</a:t>
            </a:r>
            <a:r>
              <a:rPr lang="en-US" dirty="0"/>
              <a:t>) in </a:t>
            </a:r>
            <a:r>
              <a:rPr lang="en-US" i="1" dirty="0"/>
              <a:t>world</a:t>
            </a:r>
            <a:r>
              <a:rPr lang="en-US" dirty="0"/>
              <a:t> coordinates into a camera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First transform 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 err="1"/>
              <a:t>,</a:t>
            </a:r>
            <a:r>
              <a:rPr lang="en-US" i="1" dirty="0" err="1"/>
              <a:t>z</a:t>
            </a:r>
            <a:r>
              <a:rPr lang="en-US" dirty="0"/>
              <a:t>) into </a:t>
            </a:r>
            <a:r>
              <a:rPr lang="en-US" i="1" dirty="0"/>
              <a:t>camera</a:t>
            </a:r>
            <a:r>
              <a:rPr lang="en-US" dirty="0"/>
              <a:t> coordinates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Need to know </a:t>
            </a:r>
            <a:r>
              <a:rPr lang="en-US" i="1" dirty="0" err="1">
                <a:solidFill>
                  <a:srgbClr val="FF0000"/>
                </a:solidFill>
              </a:rPr>
              <a:t>extrinsics</a:t>
            </a:r>
            <a:endParaRPr lang="en-US" i="1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Camera position (in world coordinates)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Camera orientation (in world coordinates)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Then project into the image plane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Need to know camera </a:t>
            </a:r>
            <a:r>
              <a:rPr lang="en-US" i="1" dirty="0" err="1">
                <a:solidFill>
                  <a:srgbClr val="FF0000"/>
                </a:solidFill>
              </a:rPr>
              <a:t>intrinsics</a:t>
            </a:r>
            <a:endParaRPr lang="en-US" i="1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Coming soon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These can all be described with matrices</a:t>
            </a:r>
          </a:p>
        </p:txBody>
      </p:sp>
    </p:spTree>
    <p:extLst>
      <p:ext uri="{BB962C8B-B14F-4D97-AF65-F5344CB8AC3E}">
        <p14:creationId xmlns:p14="http://schemas.microsoft.com/office/powerpoint/2010/main" val="26163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Extrinsics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/>
              <a:t>How do we get the camera to “canonical form”?</a:t>
            </a:r>
          </a:p>
          <a:p>
            <a:pPr lvl="1"/>
            <a:r>
              <a:rPr lang="en-US" altLang="en-US"/>
              <a:t>(Center of projection at the origin, x-axis points right, y-axis points up, z-axis points backwards)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88000" y="4468813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96000" y="6084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633244" y="5633244"/>
            <a:ext cx="685800" cy="3698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51563" y="5757863"/>
            <a:ext cx="1381125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019800" y="4745038"/>
            <a:ext cx="1568450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5029200" y="5018088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6400800" y="5932488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5899944" y="5888832"/>
            <a:ext cx="501650" cy="42862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829300" y="6221413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6124575"/>
            <a:ext cx="2349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638800"/>
            <a:ext cx="1936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6586538"/>
            <a:ext cx="2619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6248400"/>
            <a:ext cx="1651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581400"/>
            <a:ext cx="30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5029200"/>
            <a:ext cx="2365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20938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4232" y="4533106"/>
            <a:ext cx="1752600" cy="1587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8325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5125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64" name="TextBox 54"/>
          <p:cNvSpPr txBox="1">
            <a:spLocks noChangeArrowheads="1"/>
          </p:cNvSpPr>
          <p:nvPr/>
        </p:nvSpPr>
        <p:spPr bwMode="auto">
          <a:xfrm>
            <a:off x="4297363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49975" y="3330575"/>
            <a:ext cx="290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2899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842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68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Extrinsics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/>
              <a:t>How do we get the camera to “canonical form”?</a:t>
            </a:r>
          </a:p>
          <a:p>
            <a:pPr lvl="1"/>
            <a:r>
              <a:rPr lang="en-US" altLang="en-US"/>
              <a:t>(Center of projection at the origin, x-axis points right, y-axis points up, z-axis points backwards)</a:t>
            </a:r>
          </a:p>
        </p:txBody>
      </p:sp>
      <p:grpSp>
        <p:nvGrpSpPr>
          <p:cNvPr id="11269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9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1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2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76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11277" name="TextBox 28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endParaRPr lang="en-US" altLang="en-US" sz="2400" b="1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89688" y="3973513"/>
            <a:ext cx="2384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86350"/>
            <a:ext cx="24241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5576888"/>
            <a:ext cx="8064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56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Extrinsics</a:t>
            </a:r>
          </a:p>
        </p:txBody>
      </p:sp>
      <p:sp>
        <p:nvSpPr>
          <p:cNvPr id="12292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/>
              <a:t>How do we get the camera to “canonical form”?</a:t>
            </a:r>
          </a:p>
          <a:p>
            <a:pPr lvl="1"/>
            <a:r>
              <a:rPr lang="en-US" altLang="en-US"/>
              <a:t>(Center of projection at the origin, x-axis points right, y-axis points up, z-axis points backwards)</a:t>
            </a:r>
          </a:p>
        </p:txBody>
      </p:sp>
      <p:grpSp>
        <p:nvGrpSpPr>
          <p:cNvPr id="12293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1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5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6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00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r>
              <a:rPr lang="en-US" altLang="en-US" sz="2400"/>
              <a:t>Step 2: Rotate by </a:t>
            </a:r>
            <a:r>
              <a:rPr lang="en-US" altLang="en-US" sz="2400" b="1"/>
              <a:t>R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6101557" y="5622131"/>
            <a:ext cx="468312" cy="32702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887913" y="6008688"/>
            <a:ext cx="197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3x3 rotation matrix</a:t>
            </a:r>
          </a:p>
        </p:txBody>
      </p:sp>
      <p:graphicFrame>
        <p:nvGraphicFramePr>
          <p:cNvPr id="29" name="Object 1028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574332" y="4355931"/>
          <a:ext cx="1933576" cy="2249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8" name="Equation" r:id="rId10" imgW="850680" imgH="990360" progId="Equation.DSMT4">
                  <p:embed/>
                </p:oleObj>
              </mc:Choice>
              <mc:Fallback>
                <p:oleObj name="Equation" r:id="rId10" imgW="8506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4332" y="4355931"/>
                        <a:ext cx="1933576" cy="2249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166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Extrinsics</a:t>
            </a:r>
          </a:p>
        </p:txBody>
      </p:sp>
      <p:sp>
        <p:nvSpPr>
          <p:cNvPr id="13316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/>
              <a:t>How do we get the camera to “canonical form”?</a:t>
            </a:r>
          </a:p>
          <a:p>
            <a:pPr lvl="1"/>
            <a:r>
              <a:rPr lang="en-US" altLang="en-US"/>
              <a:t>(Center of projection at the origin, x-axis points right, y-axis points up, z-axis points backwards)</a:t>
            </a:r>
          </a:p>
        </p:txBody>
      </p:sp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23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27" name="Parallelogram 26"/>
          <p:cNvSpPr/>
          <p:nvPr/>
        </p:nvSpPr>
        <p:spPr>
          <a:xfrm rot="8347545">
            <a:off x="3975100" y="4616450"/>
            <a:ext cx="2435225" cy="1176338"/>
          </a:xfrm>
          <a:prstGeom prst="parallelogram">
            <a:avLst>
              <a:gd name="adj" fmla="val 898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244975" y="3973513"/>
            <a:ext cx="1481138" cy="14255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203700" y="4911726"/>
            <a:ext cx="523875" cy="43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2" idx="1"/>
          </p:cNvCxnSpPr>
          <p:nvPr/>
        </p:nvCxnSpPr>
        <p:spPr>
          <a:xfrm rot="16200000" flipV="1">
            <a:off x="3923507" y="5709444"/>
            <a:ext cx="1035050" cy="4143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2" idx="4"/>
          </p:cNvCxnSpPr>
          <p:nvPr/>
        </p:nvCxnSpPr>
        <p:spPr>
          <a:xfrm rot="10800000">
            <a:off x="4244975" y="5421313"/>
            <a:ext cx="1458913" cy="119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9" name="TextBox 41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r>
              <a:rPr lang="en-US" altLang="en-US" sz="2400"/>
              <a:t>Step 2: Rotate by </a:t>
            </a:r>
            <a:r>
              <a:rPr lang="en-US" altLang="en-US" sz="2400" b="1"/>
              <a:t>R</a:t>
            </a:r>
          </a:p>
        </p:txBody>
      </p:sp>
      <p:graphicFrame>
        <p:nvGraphicFramePr>
          <p:cNvPr id="19" name="Object 1028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574332" y="4355931"/>
          <a:ext cx="1933576" cy="2249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2" name="Equation" r:id="rId7" imgW="850680" imgH="990360" progId="Equation.DSMT4">
                  <p:embed/>
                </p:oleObj>
              </mc:Choice>
              <mc:Fallback>
                <p:oleObj name="Equation" r:id="rId7" imgW="8506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4332" y="4355931"/>
                        <a:ext cx="1933576" cy="2249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7826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4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685800" y="2589212"/>
            <a:ext cx="8153400" cy="3508375"/>
            <a:chOff x="432" y="1680"/>
            <a:chExt cx="5136" cy="2210"/>
          </a:xfrm>
        </p:grpSpPr>
        <p:sp>
          <p:nvSpPr>
            <p:cNvPr id="9234" name="Rectangle 1037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2" y="1680"/>
              <a:ext cx="513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000" dirty="0"/>
                <a:t>Projection equation</a:t>
              </a:r>
            </a:p>
            <a:p>
              <a:pPr>
                <a:spcBef>
                  <a:spcPct val="20000"/>
                </a:spcBef>
              </a:pPr>
              <a:endParaRPr lang="en-US" altLang="en-US" sz="2000" dirty="0"/>
            </a:p>
            <a:p>
              <a:pPr>
                <a:spcBef>
                  <a:spcPct val="20000"/>
                </a:spcBef>
              </a:pPr>
              <a:endParaRPr lang="en-US" altLang="en-US" sz="2000" dirty="0"/>
            </a:p>
            <a:p>
              <a:pPr>
                <a:spcBef>
                  <a:spcPct val="20000"/>
                </a:spcBef>
              </a:pPr>
              <a:endParaRPr lang="en-US" altLang="en-US" sz="2000" dirty="0"/>
            </a:p>
            <a:p>
              <a:pPr lvl="1">
                <a:spcBef>
                  <a:spcPct val="20000"/>
                </a:spcBef>
                <a:buFontTx/>
                <a:buChar char="•"/>
              </a:pPr>
              <a:r>
                <a:rPr lang="en-US" altLang="en-US" dirty="0"/>
                <a:t>The projection matrix models the cumulative effect of all parameters</a:t>
              </a:r>
            </a:p>
            <a:p>
              <a:pPr lvl="1">
                <a:spcBef>
                  <a:spcPct val="20000"/>
                </a:spcBef>
                <a:buFontTx/>
                <a:buChar char="•"/>
              </a:pPr>
              <a:r>
                <a:rPr lang="en-US" altLang="en-US" dirty="0"/>
                <a:t>Useful to decompose into a series of operations</a:t>
              </a:r>
              <a:endParaRPr lang="en-US" altLang="en-US" b="1" dirty="0"/>
            </a:p>
          </p:txBody>
        </p:sp>
        <p:graphicFrame>
          <p:nvGraphicFramePr>
            <p:cNvPr id="9235" name="Object 1028"/>
            <p:cNvGraphicFramePr>
              <a:graphicFrameLocks noChangeAspect="1"/>
            </p:cNvGraphicFramePr>
            <p:nvPr>
              <p:custDataLst>
                <p:tags r:id="rId19"/>
              </p:custDataLst>
            </p:nvPr>
          </p:nvGraphicFramePr>
          <p:xfrm>
            <a:off x="1646" y="1872"/>
            <a:ext cx="1789" cy="7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68" name="Equation" r:id="rId29" imgW="2184120" imgH="914400" progId="Equation.DSMT4">
                    <p:embed/>
                  </p:oleObj>
                </mc:Choice>
                <mc:Fallback>
                  <p:oleObj name="Equation" r:id="rId29" imgW="2184120" imgH="914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6" y="1872"/>
                          <a:ext cx="1789" cy="7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36" name="Object 1032"/>
            <p:cNvGraphicFramePr>
              <a:graphicFrameLocks noChangeAspect="1"/>
            </p:cNvGraphicFramePr>
            <p:nvPr>
              <p:custDataLst>
                <p:tags r:id="rId20"/>
              </p:custDataLst>
            </p:nvPr>
          </p:nvGraphicFramePr>
          <p:xfrm>
            <a:off x="1318" y="3015"/>
            <a:ext cx="2902" cy="7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69" name="Equation" r:id="rId31" imgW="3543120" imgH="901440" progId="Equation.DSMT4">
                    <p:embed/>
                  </p:oleObj>
                </mc:Choice>
                <mc:Fallback>
                  <p:oleObj name="Equation" r:id="rId31" imgW="3543120" imgH="901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8" y="3015"/>
                          <a:ext cx="2902" cy="7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37" name="Text Box 1033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160" y="3696"/>
              <a:ext cx="6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dirty="0"/>
                <a:t>projection</a:t>
              </a:r>
            </a:p>
          </p:txBody>
        </p:sp>
        <p:sp>
          <p:nvSpPr>
            <p:cNvPr id="9238" name="Text Box 1034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584" y="3696"/>
              <a:ext cx="52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dirty="0" err="1">
                  <a:solidFill>
                    <a:srgbClr val="FF0000"/>
                  </a:solidFill>
                </a:rPr>
                <a:t>intrinsics</a:t>
              </a:r>
              <a:endParaRPr lang="en-US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9239" name="Text Box 1035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928" y="3696"/>
              <a:ext cx="4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3333FF"/>
                  </a:solidFill>
                </a:rPr>
                <a:t>rotation</a:t>
              </a:r>
            </a:p>
          </p:txBody>
        </p:sp>
        <p:sp>
          <p:nvSpPr>
            <p:cNvPr id="9240" name="Text Box 1036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600" y="3696"/>
              <a:ext cx="63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3333FF"/>
                  </a:solidFill>
                </a:rPr>
                <a:t>translation</a:t>
              </a:r>
            </a:p>
          </p:txBody>
        </p:sp>
        <p:sp>
          <p:nvSpPr>
            <p:cNvPr id="9241" name="Text Box 1041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272" y="2928"/>
              <a:ext cx="90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600"/>
                <a:t>identity matrix</a:t>
              </a:r>
            </a:p>
          </p:txBody>
        </p:sp>
        <p:sp>
          <p:nvSpPr>
            <p:cNvPr id="9242" name="Line 1042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3840" y="307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219" name="Picture 106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056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1026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en-US" dirty="0"/>
              <a:t>Camera parameters</a:t>
            </a:r>
          </a:p>
        </p:txBody>
      </p:sp>
      <p:sp>
        <p:nvSpPr>
          <p:cNvPr id="9222" name="Rectangle 103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5800" y="914400"/>
            <a:ext cx="8153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dirty="0"/>
              <a:t>A camera is described by several parameters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Translation </a:t>
            </a:r>
            <a:r>
              <a:rPr lang="en-US" altLang="en-US" dirty="0">
                <a:solidFill>
                  <a:srgbClr val="3333FF"/>
                </a:solidFill>
              </a:rPr>
              <a:t>T</a:t>
            </a:r>
            <a:r>
              <a:rPr lang="en-US" altLang="en-US" dirty="0"/>
              <a:t> of the optical center from the origin of world </a:t>
            </a:r>
            <a:r>
              <a:rPr lang="en-US" altLang="en-US" dirty="0" err="1"/>
              <a:t>coords</a:t>
            </a:r>
            <a:endParaRPr lang="en-US" altLang="en-US" dirty="0"/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Rotation </a:t>
            </a:r>
            <a:r>
              <a:rPr lang="en-US" altLang="en-US" dirty="0">
                <a:solidFill>
                  <a:srgbClr val="3333FF"/>
                </a:solidFill>
              </a:rPr>
              <a:t>R</a:t>
            </a:r>
            <a:r>
              <a:rPr lang="en-US" altLang="en-US" dirty="0"/>
              <a:t> of the image plane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focal length </a:t>
            </a:r>
            <a:r>
              <a:rPr lang="en-US" altLang="en-US" dirty="0">
                <a:solidFill>
                  <a:srgbClr val="FF0000"/>
                </a:solidFill>
              </a:rPr>
              <a:t>f</a:t>
            </a:r>
            <a:r>
              <a:rPr lang="en-US" altLang="en-US" dirty="0"/>
              <a:t>, principle point </a:t>
            </a:r>
            <a:r>
              <a:rPr lang="en-US" altLang="en-US" dirty="0">
                <a:solidFill>
                  <a:srgbClr val="FF0000"/>
                </a:solidFill>
              </a:rPr>
              <a:t>(</a:t>
            </a:r>
            <a:r>
              <a:rPr lang="en-US" altLang="en-US" dirty="0" err="1">
                <a:solidFill>
                  <a:srgbClr val="FF0000"/>
                </a:solidFill>
              </a:rPr>
              <a:t>x’</a:t>
            </a:r>
            <a:r>
              <a:rPr lang="en-US" altLang="en-US" baseline="-25000" dirty="0" err="1">
                <a:solidFill>
                  <a:srgbClr val="FF0000"/>
                </a:solidFill>
              </a:rPr>
              <a:t>c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y’</a:t>
            </a:r>
            <a:r>
              <a:rPr lang="en-US" altLang="en-US" baseline="-25000" dirty="0" err="1">
                <a:solidFill>
                  <a:srgbClr val="FF0000"/>
                </a:solidFill>
              </a:rPr>
              <a:t>c</a:t>
            </a:r>
            <a:r>
              <a:rPr lang="en-US" altLang="en-US" dirty="0">
                <a:solidFill>
                  <a:srgbClr val="FF0000"/>
                </a:solidFill>
              </a:rPr>
              <a:t>)</a:t>
            </a:r>
            <a:r>
              <a:rPr lang="en-US" altLang="en-US" dirty="0"/>
              <a:t>, pixel size </a:t>
            </a:r>
            <a:r>
              <a:rPr lang="en-US" altLang="en-US" dirty="0">
                <a:solidFill>
                  <a:srgbClr val="FF0000"/>
                </a:solidFill>
              </a:rPr>
              <a:t>(</a:t>
            </a:r>
            <a:r>
              <a:rPr lang="en-US" altLang="en-US" dirty="0" err="1">
                <a:solidFill>
                  <a:srgbClr val="FF0000"/>
                </a:solidFill>
              </a:rPr>
              <a:t>s</a:t>
            </a:r>
            <a:r>
              <a:rPr lang="en-US" altLang="en-US" baseline="-25000" dirty="0" err="1">
                <a:solidFill>
                  <a:srgbClr val="FF0000"/>
                </a:solidFill>
              </a:rPr>
              <a:t>x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s</a:t>
            </a:r>
            <a:r>
              <a:rPr lang="en-US" altLang="en-US" baseline="-25000" dirty="0" err="1">
                <a:solidFill>
                  <a:srgbClr val="FF0000"/>
                </a:solidFill>
              </a:rPr>
              <a:t>y</a:t>
            </a:r>
            <a:r>
              <a:rPr lang="en-US" altLang="en-US" dirty="0">
                <a:solidFill>
                  <a:srgbClr val="FF0000"/>
                </a:solidFill>
              </a:rPr>
              <a:t>)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blue parameters are called “</a:t>
            </a:r>
            <a:r>
              <a:rPr lang="en-US" altLang="en-US" dirty="0" err="1">
                <a:solidFill>
                  <a:srgbClr val="3333FF"/>
                </a:solidFill>
              </a:rPr>
              <a:t>extrinsics</a:t>
            </a:r>
            <a:r>
              <a:rPr lang="en-US" altLang="en-US" dirty="0"/>
              <a:t>,”  red are “</a:t>
            </a:r>
            <a:r>
              <a:rPr lang="en-US" altLang="en-US" dirty="0" err="1">
                <a:solidFill>
                  <a:srgbClr val="FF0000"/>
                </a:solidFill>
              </a:rPr>
              <a:t>intrinsics</a:t>
            </a:r>
            <a:r>
              <a:rPr lang="en-US" altLang="en-US" dirty="0"/>
              <a:t>”</a:t>
            </a:r>
          </a:p>
        </p:txBody>
      </p:sp>
      <p:sp>
        <p:nvSpPr>
          <p:cNvPr id="1033" name="Rectangle 104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6172200"/>
            <a:ext cx="815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The definitions of these parameters are </a:t>
            </a:r>
            <a:r>
              <a:rPr lang="en-US" altLang="en-US" b="1" dirty="0"/>
              <a:t>not</a:t>
            </a:r>
            <a:r>
              <a:rPr lang="en-US" altLang="en-US" dirty="0"/>
              <a:t> completely standardized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altLang="en-US" sz="1600" dirty="0"/>
              <a:t>especially </a:t>
            </a:r>
            <a:r>
              <a:rPr lang="en-US" altLang="en-US" sz="1600" dirty="0" err="1"/>
              <a:t>intrinsics</a:t>
            </a:r>
            <a:r>
              <a:rPr lang="en-US" altLang="en-US" sz="1600" dirty="0"/>
              <a:t>—varies from one book to another</a:t>
            </a:r>
          </a:p>
        </p:txBody>
      </p:sp>
      <p:sp>
        <p:nvSpPr>
          <p:cNvPr id="9224" name="Rectangle 104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5" name="Line 1047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7467600" y="2743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1048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5400000" flipV="1">
            <a:off x="7772400" y="3048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27" name="Picture 1049" descr="Edittex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050" descr="Edittex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Line 1052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6699250" y="3276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" name="Line 1053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rot="5400000" flipV="1">
            <a:off x="7086600" y="3657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31" name="Picture 1057" descr="Edittex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2" name="Oval 106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33" name="Freeform 1063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5029200" y="1663700"/>
            <a:ext cx="3136900" cy="1612900"/>
          </a:xfrm>
          <a:custGeom>
            <a:avLst/>
            <a:gdLst>
              <a:gd name="T0" fmla="*/ 0 w 1976"/>
              <a:gd name="T1" fmla="*/ 241300 h 1016"/>
              <a:gd name="T2" fmla="*/ 1447800 w 1976"/>
              <a:gd name="T3" fmla="*/ 12700 h 1016"/>
              <a:gd name="T4" fmla="*/ 2438400 w 1976"/>
              <a:gd name="T5" fmla="*/ 317500 h 1016"/>
              <a:gd name="T6" fmla="*/ 3124200 w 1976"/>
              <a:gd name="T7" fmla="*/ 1003300 h 1016"/>
              <a:gd name="T8" fmla="*/ 2514600 w 1976"/>
              <a:gd name="T9" fmla="*/ 1612900 h 10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76"/>
              <a:gd name="T16" fmla="*/ 0 h 1016"/>
              <a:gd name="T17" fmla="*/ 1976 w 1976"/>
              <a:gd name="T18" fmla="*/ 1016 h 10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76" h="1016">
                <a:moveTo>
                  <a:pt x="0" y="152"/>
                </a:moveTo>
                <a:cubicBezTo>
                  <a:pt x="328" y="76"/>
                  <a:pt x="656" y="0"/>
                  <a:pt x="912" y="8"/>
                </a:cubicBezTo>
                <a:cubicBezTo>
                  <a:pt x="1168" y="16"/>
                  <a:pt x="1360" y="96"/>
                  <a:pt x="1536" y="200"/>
                </a:cubicBezTo>
                <a:cubicBezTo>
                  <a:pt x="1712" y="304"/>
                  <a:pt x="1960" y="496"/>
                  <a:pt x="1968" y="632"/>
                </a:cubicBezTo>
                <a:cubicBezTo>
                  <a:pt x="1976" y="768"/>
                  <a:pt x="1780" y="892"/>
                  <a:pt x="1584" y="10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3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15238" y="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Camera (projection)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1014413" y="4351338"/>
          <a:ext cx="3690937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0" name="Equation" r:id="rId4" imgW="1180800" imgH="533160" progId="Equation.DSMT4">
                  <p:embed/>
                </p:oleObj>
              </mc:Choice>
              <mc:Fallback>
                <p:oleObj name="Equation" r:id="rId4" imgW="118080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3" y="4351338"/>
                        <a:ext cx="3690937" cy="166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4668839" y="4771072"/>
            <a:ext cx="302210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 Image Coordinates: (U,V,1)</a:t>
            </a:r>
          </a:p>
          <a:p>
            <a:r>
              <a:rPr lang="en-US" b="1" dirty="0">
                <a:solidFill>
                  <a:prstClr val="black"/>
                </a:solidFill>
              </a:rPr>
              <a:t>K</a:t>
            </a:r>
            <a:r>
              <a:rPr lang="en-US" dirty="0">
                <a:solidFill>
                  <a:prstClr val="black"/>
                </a:solidFill>
              </a:rPr>
              <a:t>: Intrinsic Matrix (3x3)</a:t>
            </a:r>
          </a:p>
          <a:p>
            <a:r>
              <a:rPr lang="en-US" b="1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: Rotation (3x3) </a:t>
            </a:r>
          </a:p>
          <a:p>
            <a:r>
              <a:rPr lang="en-US" b="1" dirty="0">
                <a:solidFill>
                  <a:prstClr val="black"/>
                </a:solidFill>
              </a:rPr>
              <a:t>t</a:t>
            </a:r>
            <a:r>
              <a:rPr lang="en-US" dirty="0">
                <a:solidFill>
                  <a:prstClr val="black"/>
                </a:solidFill>
              </a:rPr>
              <a:t>: Translation (3x1)</a:t>
            </a:r>
          </a:p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8062" y="1646874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7713662" y="1570674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7180262" y="2789872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7713662" y="2789872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7713662" y="3018474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7637462" y="2850197"/>
            <a:ext cx="476412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O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6951662" y="3323274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i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8018462" y="2408874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k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7789862" y="1494474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j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4284662" y="1710372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5199064" y="1342072"/>
            <a:ext cx="439479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R,t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03894" y="2132647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39827" y="3399472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3" name="Left Brace 2"/>
          <p:cNvSpPr/>
          <p:nvPr/>
        </p:nvSpPr>
        <p:spPr>
          <a:xfrm rot="16200000">
            <a:off x="3007360" y="5095875"/>
            <a:ext cx="381000" cy="1295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87600" y="597916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Extrinsic Matrix</a:t>
            </a:r>
          </a:p>
        </p:txBody>
      </p:sp>
      <p:graphicFrame>
        <p:nvGraphicFramePr>
          <p:cNvPr id="21" name="Object 3"/>
          <p:cNvGraphicFramePr>
            <a:graphicFrameLocks noChangeAspect="1"/>
          </p:cNvGraphicFramePr>
          <p:nvPr/>
        </p:nvGraphicFramePr>
        <p:xfrm>
          <a:off x="2655888" y="1981200"/>
          <a:ext cx="28733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1" name="Equation" r:id="rId7" imgW="152280" imgH="228600" progId="Equation.DSMT4">
                  <p:embed/>
                </p:oleObj>
              </mc:Choice>
              <mc:Fallback>
                <p:oleObj name="Equation" r:id="rId7" imgW="152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5888" y="1981200"/>
                        <a:ext cx="287337" cy="4333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0078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914402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4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2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373563" y="4724400"/>
          <a:ext cx="4275137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5" name="Equation" r:id="rId6" imgW="2006280" imgH="914400" progId="Equation.DSMT4">
                  <p:embed/>
                </p:oleObj>
              </mc:Choice>
              <mc:Fallback>
                <p:oleObj name="Equation" r:id="rId6" imgW="20062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3563" y="4724400"/>
                        <a:ext cx="4275137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638800" y="5045825"/>
            <a:ext cx="18288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 (ignore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extrinsics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85584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8862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  <a:r>
              <a:rPr lang="en-US" i="1" baseline="-25000" dirty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/>
              <a:t>O’</a:t>
            </a:r>
          </a:p>
        </p:txBody>
      </p:sp>
    </p:spTree>
    <p:extLst>
      <p:ext uri="{BB962C8B-B14F-4D97-AF65-F5344CB8AC3E}">
        <p14:creationId xmlns:p14="http://schemas.microsoft.com/office/powerpoint/2010/main" val="316735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7620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8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279900" y="4724400"/>
          <a:ext cx="446405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9" name="Equation" r:id="rId6" imgW="2095200" imgH="914400" progId="Equation.DSMT4">
                  <p:embed/>
                </p:oleObj>
              </mc:Choice>
              <mc:Fallback>
                <p:oleObj name="Equation" r:id="rId6" imgW="209520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9900" y="4724400"/>
                        <a:ext cx="446405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562599" y="5045825"/>
            <a:ext cx="1913915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/>
              <a:t>Remove assumption: aligned optical center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89765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Optical center at </a:t>
            </a:r>
            <a:r>
              <a:rPr lang="en-US" sz="2000" dirty="0">
                <a:solidFill>
                  <a:srgbClr val="FF0000"/>
                </a:solidFill>
              </a:rPr>
              <a:t>-(</a:t>
            </a:r>
            <a:r>
              <a:rPr lang="en-US" sz="2000" i="1" dirty="0">
                <a:solidFill>
                  <a:srgbClr val="FF0000"/>
                </a:solidFill>
              </a:rPr>
              <a:t>U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i="1" dirty="0">
                <a:solidFill>
                  <a:srgbClr val="FF0000"/>
                </a:solidFill>
              </a:rPr>
              <a:t>V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733798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  <a:r>
              <a:rPr lang="en-US" i="1" baseline="-25000" dirty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O’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08858" y="1795885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O’</a:t>
            </a:r>
          </a:p>
        </p:txBody>
      </p:sp>
      <p:sp>
        <p:nvSpPr>
          <p:cNvPr id="3" name="Oval 2"/>
          <p:cNvSpPr/>
          <p:nvPr/>
        </p:nvSpPr>
        <p:spPr>
          <a:xfrm>
            <a:off x="1600200" y="1750076"/>
            <a:ext cx="45719" cy="787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1600200" y="1789438"/>
            <a:ext cx="478598" cy="2298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345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Perspective distortion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Problem for architectural photography: converging verticals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11463"/>
            <a:ext cx="2894013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073901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Perspective distortion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Problem for architectural photography: converging verticals</a:t>
            </a:r>
          </a:p>
          <a:p>
            <a:pPr>
              <a:buFontTx/>
              <a:buChar char="•"/>
            </a:pPr>
            <a:r>
              <a:rPr lang="en-US" altLang="en-US"/>
              <a:t>Result:</a:t>
            </a:r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860675"/>
            <a:ext cx="2795588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409131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7620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2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279900" y="4724400"/>
          <a:ext cx="446405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3" name="Equation" r:id="rId6" imgW="2095200" imgH="914400" progId="Equation.DSMT4">
                  <p:embed/>
                </p:oleObj>
              </mc:Choice>
              <mc:Fallback>
                <p:oleObj name="Equation" r:id="rId6" imgW="209520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9900" y="4724400"/>
                        <a:ext cx="446405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562599" y="5045825"/>
            <a:ext cx="1913915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/>
              <a:t>Remove assumption: aligned optical center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89765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Optical center at </a:t>
            </a:r>
            <a:r>
              <a:rPr lang="en-US" sz="2000" dirty="0">
                <a:solidFill>
                  <a:srgbClr val="FF0000"/>
                </a:solidFill>
              </a:rPr>
              <a:t>-(</a:t>
            </a:r>
            <a:r>
              <a:rPr lang="en-US" sz="2000" i="1" dirty="0">
                <a:solidFill>
                  <a:srgbClr val="FF0000"/>
                </a:solidFill>
              </a:rPr>
              <a:t>U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i="1" dirty="0">
                <a:solidFill>
                  <a:srgbClr val="FF0000"/>
                </a:solidFill>
              </a:rPr>
              <a:t>V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733798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  <a:r>
              <a:rPr lang="en-US" i="1" baseline="-25000" dirty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O’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08858" y="1795885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O’</a:t>
            </a:r>
          </a:p>
        </p:txBody>
      </p:sp>
      <p:sp>
        <p:nvSpPr>
          <p:cNvPr id="3" name="Oval 2"/>
          <p:cNvSpPr/>
          <p:nvPr/>
        </p:nvSpPr>
        <p:spPr>
          <a:xfrm>
            <a:off x="1600200" y="1750076"/>
            <a:ext cx="45719" cy="787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1600200" y="1789438"/>
            <a:ext cx="478598" cy="2298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858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Camera </a:t>
            </a:r>
            <a:r>
              <a:rPr lang="en-US" dirty="0" err="1"/>
              <a:t>obscura</a:t>
            </a:r>
            <a:r>
              <a:rPr lang="en-US" dirty="0"/>
              <a:t>: dark room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Known during classical period in China and Greece (e.g.,  Mo-Ti, China, 470BC to 390BC)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667000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990600" y="5457825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572000" y="5457825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90825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001000" y="6550223"/>
            <a:ext cx="150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2353785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7620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6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171950" y="4724400"/>
          <a:ext cx="467995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7" name="Equation" r:id="rId6" imgW="2197080" imgH="914400" progId="Equation.DSMT4">
                  <p:embed/>
                </p:oleObj>
              </mc:Choice>
              <mc:Fallback>
                <p:oleObj name="Equation" r:id="rId6" imgW="21970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1950" y="4724400"/>
                        <a:ext cx="467995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486399" y="5045825"/>
            <a:ext cx="2133601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/>
              <a:t>Remove assumption: </a:t>
            </a:r>
            <a:r>
              <a:rPr lang="en-US" sz="3600" dirty="0">
                <a:solidFill>
                  <a:prstClr val="black"/>
                </a:solidFill>
              </a:rPr>
              <a:t>unit aspect ratio</a:t>
            </a:r>
          </a:p>
          <a:p>
            <a:pPr>
              <a:defRPr/>
            </a:pP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9070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Optical center at </a:t>
            </a:r>
            <a:r>
              <a:rPr lang="en-US" sz="2000" dirty="0">
                <a:solidFill>
                  <a:srgbClr val="FF0000"/>
                </a:solidFill>
              </a:rPr>
              <a:t>-(</a:t>
            </a:r>
            <a:r>
              <a:rPr lang="en-US" sz="2000" i="1" dirty="0">
                <a:solidFill>
                  <a:srgbClr val="FF0000"/>
                </a:solidFill>
              </a:rPr>
              <a:t>U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i="1" dirty="0">
                <a:solidFill>
                  <a:srgbClr val="FF0000"/>
                </a:solidFill>
              </a:rPr>
              <a:t>V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733798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  <a:r>
              <a:rPr lang="en-US" i="1" baseline="-25000" dirty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O’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08858" y="1795885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O’</a:t>
            </a:r>
          </a:p>
        </p:txBody>
      </p:sp>
      <p:sp>
        <p:nvSpPr>
          <p:cNvPr id="3" name="Oval 2"/>
          <p:cNvSpPr/>
          <p:nvPr/>
        </p:nvSpPr>
        <p:spPr>
          <a:xfrm>
            <a:off x="1600200" y="1750076"/>
            <a:ext cx="45719" cy="787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1600200" y="1789438"/>
            <a:ext cx="478598" cy="2298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658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6858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0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171950" y="4724400"/>
          <a:ext cx="467995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1" name="Equation" r:id="rId6" imgW="2197080" imgH="914400" progId="Equation.DSMT4">
                  <p:embed/>
                </p:oleObj>
              </mc:Choice>
              <mc:Fallback>
                <p:oleObj name="Equation" r:id="rId6" imgW="21970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1950" y="4724400"/>
                        <a:ext cx="467995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410201" y="5045825"/>
            <a:ext cx="22098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/>
              <a:t>Remove assumption: non-skewed pixels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90701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Optical </a:t>
            </a:r>
            <a:r>
              <a:rPr lang="en-US" sz="2000" dirty="0">
                <a:solidFill>
                  <a:prstClr val="black"/>
                </a:solidFill>
              </a:rPr>
              <a:t>center at </a:t>
            </a:r>
            <a:r>
              <a:rPr lang="en-US" sz="2000" dirty="0">
                <a:solidFill>
                  <a:srgbClr val="FF0000"/>
                </a:solidFill>
              </a:rPr>
              <a:t>-(</a:t>
            </a:r>
            <a:r>
              <a:rPr lang="en-US" sz="2000" i="1" dirty="0">
                <a:solidFill>
                  <a:srgbClr val="FF0000"/>
                </a:solidFill>
              </a:rPr>
              <a:t>U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i="1" dirty="0">
                <a:solidFill>
                  <a:srgbClr val="FF0000"/>
                </a:solidFill>
              </a:rPr>
              <a:t>V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657598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  <a:r>
              <a:rPr lang="en-US" i="1" baseline="-25000" dirty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O’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08858" y="1795885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O’</a:t>
            </a:r>
          </a:p>
        </p:txBody>
      </p:sp>
      <p:sp>
        <p:nvSpPr>
          <p:cNvPr id="3" name="Oval 2"/>
          <p:cNvSpPr/>
          <p:nvPr/>
        </p:nvSpPr>
        <p:spPr>
          <a:xfrm>
            <a:off x="1600200" y="1750076"/>
            <a:ext cx="45719" cy="787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1600200" y="1789438"/>
            <a:ext cx="478598" cy="2298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853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graphicFrame>
        <p:nvGraphicFramePr>
          <p:cNvPr id="112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831818"/>
              </p:ext>
            </p:extLst>
          </p:nvPr>
        </p:nvGraphicFramePr>
        <p:xfrm>
          <a:off x="1195388" y="3572164"/>
          <a:ext cx="6626225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6" name="Equation" r:id="rId3" imgW="3111480" imgH="914400" progId="Equation.DSMT4">
                  <p:embed/>
                </p:oleObj>
              </mc:Choice>
              <mc:Fallback>
                <p:oleObj name="Equation" r:id="rId3" imgW="31114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388" y="3572164"/>
                        <a:ext cx="6626225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6550225"/>
            <a:ext cx="150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James Hays</a:t>
            </a: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574877"/>
              </p:ext>
            </p:extLst>
          </p:nvPr>
        </p:nvGraphicFramePr>
        <p:xfrm>
          <a:off x="2524376" y="1228725"/>
          <a:ext cx="3690937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7" name="Equation" r:id="rId5" imgW="1180800" imgH="533160" progId="Equation.DSMT4">
                  <p:embed/>
                </p:oleObj>
              </mc:Choice>
              <mc:Fallback>
                <p:oleObj name="Equation" r:id="rId5" imgW="118080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376" y="1228725"/>
                        <a:ext cx="3690937" cy="166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13041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Matrix DEMO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710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585107" y="0"/>
            <a:ext cx="7886700" cy="972457"/>
          </a:xfrm>
        </p:spPr>
        <p:txBody>
          <a:bodyPr/>
          <a:lstStyle/>
          <a:p>
            <a:pPr eaLnBrk="1" hangingPunct="1"/>
            <a:r>
              <a:rPr lang="en-US" dirty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438" y="3810981"/>
            <a:ext cx="5814744" cy="265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7463" y="6596063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Image from Martin </a:t>
            </a:r>
            <a:r>
              <a:rPr lang="en-US" sz="1050" dirty="0" err="1">
                <a:solidFill>
                  <a:prstClr val="black"/>
                </a:solidFill>
              </a:rPr>
              <a:t>Habbecke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6019800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prstClr val="black"/>
                </a:solidFill>
              </a:rPr>
              <a:t>Corrected Barrel Distortion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507" y="1029896"/>
            <a:ext cx="746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Radial distortion can be introduced due to the use of lens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41829" y="1778572"/>
            <a:ext cx="4328554" cy="1641784"/>
            <a:chOff x="457200" y="1752600"/>
            <a:chExt cx="6026725" cy="2532738"/>
          </a:xfrm>
        </p:grpSpPr>
        <p:sp>
          <p:nvSpPr>
            <p:cNvPr id="9" name="Rectangle 8"/>
            <p:cNvSpPr/>
            <p:nvPr/>
          </p:nvSpPr>
          <p:spPr>
            <a:xfrm>
              <a:off x="457200" y="1752600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10" name="Group 23"/>
            <p:cNvGrpSpPr>
              <a:grpSpLocks noChangeAspect="1"/>
            </p:cNvGrpSpPr>
            <p:nvPr/>
          </p:nvGrpSpPr>
          <p:grpSpPr>
            <a:xfrm rot="10800000">
              <a:off x="1905000" y="24671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0" name="Rectangle 2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/>
              <p:cNvCxnSpPr>
                <a:stCxn id="30" idx="0"/>
                <a:endCxn id="3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 rot="10800000" flipV="1">
              <a:off x="2057400" y="29243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24"/>
            <p:cNvGrpSpPr/>
            <p:nvPr/>
          </p:nvGrpSpPr>
          <p:grpSpPr>
            <a:xfrm>
              <a:off x="6019800" y="1857500"/>
              <a:ext cx="464125" cy="2336241"/>
              <a:chOff x="7162800" y="1914134"/>
              <a:chExt cx="464125" cy="2336241"/>
            </a:xfrm>
          </p:grpSpPr>
          <p:grpSp>
            <p:nvGrpSpPr>
              <p:cNvPr id="23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Freeform 2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888175" y="32696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2362200" y="29243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186050" y="22028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934095" y="24196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741225" y="24171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191000" y="29243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5"/>
            <p:cNvSpPr txBox="1"/>
            <p:nvPr/>
          </p:nvSpPr>
          <p:spPr>
            <a:xfrm>
              <a:off x="3929145" y="22134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10800000">
              <a:off x="2133600" y="39911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1828800" y="34577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4" idx="0"/>
            </p:cNvCxnSpPr>
            <p:nvPr/>
          </p:nvCxnSpPr>
          <p:spPr>
            <a:xfrm flipH="1">
              <a:off x="4114800" y="18656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8158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distortion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Radial distortion can be reduced by the following correction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r </a:t>
            </a:r>
            <a:r>
              <a:rPr lang="en-US" dirty="0"/>
              <a:t> is the radial distance from the center of the scene</a:t>
            </a:r>
            <a:endParaRPr lang="en-US" i="1" dirty="0"/>
          </a:p>
          <a:p>
            <a:r>
              <a:rPr lang="en-US" dirty="0"/>
              <a:t>The parameters can be estimated by shooting straight lines since a straight line is supposed to be preserved under perspective projection</a:t>
            </a:r>
          </a:p>
        </p:txBody>
      </p:sp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481305"/>
              </p:ext>
            </p:extLst>
          </p:nvPr>
        </p:nvGraphicFramePr>
        <p:xfrm>
          <a:off x="2394743" y="2810975"/>
          <a:ext cx="4354513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8" name="Equation" r:id="rId3" imgW="2044440" imgH="482400" progId="Equation.DSMT4">
                  <p:embed/>
                </p:oleObj>
              </mc:Choice>
              <mc:Fallback>
                <p:oleObj name="Equation" r:id="rId3" imgW="2044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4743" y="2810975"/>
                        <a:ext cx="4354513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42995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06818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World</a:t>
            </a:r>
            <a:r>
              <a:rPr lang="en-US" dirty="0"/>
              <a:t> vs </a:t>
            </a:r>
            <a:r>
              <a:rPr lang="en-US" dirty="0">
                <a:solidFill>
                  <a:srgbClr val="00B050"/>
                </a:solidFill>
              </a:rPr>
              <a:t>Camera</a:t>
            </a:r>
            <a:r>
              <a:rPr lang="en-US" dirty="0"/>
              <a:t> coordinates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62167"/>
            <a:ext cx="7772400" cy="5162265"/>
          </a:xfr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914400" y="3505200"/>
            <a:ext cx="4572000" cy="6858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5486400" y="3505200"/>
            <a:ext cx="2895600" cy="5334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5508978" y="1958622"/>
            <a:ext cx="11289" cy="152269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800600" y="3352800"/>
            <a:ext cx="3276600" cy="5632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4800600" y="1419368"/>
            <a:ext cx="12032" cy="195950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9" name="TextBox 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284299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9658"/>
            <a:ext cx="7886700" cy="1325563"/>
          </a:xfrm>
        </p:spPr>
        <p:txBody>
          <a:bodyPr/>
          <a:lstStyle/>
          <a:p>
            <a:r>
              <a:rPr lang="en-US" dirty="0"/>
              <a:t>Calibrating the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0157"/>
            <a:ext cx="7886700" cy="4351338"/>
          </a:xfrm>
        </p:spPr>
        <p:txBody>
          <a:bodyPr/>
          <a:lstStyle/>
          <a:p>
            <a:pPr>
              <a:buNone/>
            </a:pPr>
            <a:r>
              <a:rPr lang="en-US" dirty="0"/>
              <a:t>Use an scene with </a:t>
            </a:r>
            <a:r>
              <a:rPr lang="en-US" b="1" dirty="0"/>
              <a:t>known</a:t>
            </a:r>
            <a:r>
              <a:rPr lang="en-US" dirty="0"/>
              <a:t> geometry</a:t>
            </a:r>
          </a:p>
          <a:p>
            <a:pPr lvl="1"/>
            <a:r>
              <a:rPr lang="en-US" dirty="0"/>
              <a:t>Correspond image points to 3d points</a:t>
            </a:r>
          </a:p>
          <a:p>
            <a:pPr lvl="1"/>
            <a:r>
              <a:rPr lang="en-US" dirty="0"/>
              <a:t>Get least squares solution (or non-linear solution)</a:t>
            </a:r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610100" y="4051300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6" imgW="2158920" imgH="914400" progId="Equation.3">
                  <p:embed/>
                </p:oleObj>
              </mc:Choice>
              <mc:Fallback>
                <p:oleObj name="Equation" r:id="rId6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100" y="4051300"/>
                        <a:ext cx="4270375" cy="180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own Arrow 3"/>
          <p:cNvSpPr/>
          <p:nvPr/>
        </p:nvSpPr>
        <p:spPr>
          <a:xfrm>
            <a:off x="8382000" y="3505200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724400" y="3677986"/>
            <a:ext cx="381000" cy="53340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29399" y="2643194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Known 3d </a:t>
            </a:r>
          </a:p>
          <a:p>
            <a:pPr algn="r"/>
            <a:r>
              <a:rPr lang="en-US" sz="2400" dirty="0">
                <a:solidFill>
                  <a:srgbClr val="FF0000"/>
                </a:solidFill>
              </a:rPr>
              <a:t>world locations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03575" y="2660332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rot="10800000">
            <a:off x="6629400" y="5782544"/>
            <a:ext cx="381000" cy="533400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86299" y="6300787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87243" y="-12700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9399" y="386663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0466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7" grpId="0"/>
      <p:bldP spid="10" grpId="0"/>
      <p:bldP spid="11" grpId="0" animBg="1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108491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dirty="0"/>
              <a:t>How do we calibrate a camera?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8686800" cy="5548388"/>
          </a:xfrm>
        </p:spPr>
      </p:pic>
      <p:sp>
        <p:nvSpPr>
          <p:cNvPr id="5" name="TextBox 4"/>
          <p:cNvSpPr txBox="1"/>
          <p:nvPr/>
        </p:nvSpPr>
        <p:spPr>
          <a:xfrm>
            <a:off x="5638800" y="1600200"/>
            <a:ext cx="2286000" cy="440120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312.747 309.140 30.086</a:t>
            </a:r>
          </a:p>
          <a:p>
            <a:pPr algn="ctr"/>
            <a:r>
              <a:rPr lang="en-US" sz="1400" dirty="0"/>
              <a:t>305.796 311.649 30.356</a:t>
            </a:r>
          </a:p>
          <a:p>
            <a:pPr algn="ctr"/>
            <a:r>
              <a:rPr lang="en-US" sz="1400" dirty="0"/>
              <a:t>307.694 312.358 30.418</a:t>
            </a:r>
          </a:p>
          <a:p>
            <a:pPr algn="ctr"/>
            <a:r>
              <a:rPr lang="en-US" sz="1400" dirty="0"/>
              <a:t>310.149 307.186 29.298</a:t>
            </a:r>
          </a:p>
          <a:p>
            <a:pPr algn="ctr"/>
            <a:r>
              <a:rPr lang="en-US" sz="1400" dirty="0"/>
              <a:t>311.937 310.105 29.216</a:t>
            </a:r>
          </a:p>
          <a:p>
            <a:pPr algn="ctr"/>
            <a:r>
              <a:rPr lang="en-US" sz="1400" dirty="0"/>
              <a:t>311.202 307.572 30.682</a:t>
            </a:r>
          </a:p>
          <a:p>
            <a:pPr algn="ctr"/>
            <a:r>
              <a:rPr lang="en-US" sz="1400" dirty="0"/>
              <a:t>307.106 306.876 28.660</a:t>
            </a:r>
          </a:p>
          <a:p>
            <a:pPr algn="ctr"/>
            <a:r>
              <a:rPr lang="en-US" sz="1400" dirty="0"/>
              <a:t>309.317 312.490 30.230</a:t>
            </a:r>
          </a:p>
          <a:p>
            <a:pPr algn="ctr"/>
            <a:r>
              <a:rPr lang="en-US" sz="1400" dirty="0"/>
              <a:t>307.435 310.151 29.318</a:t>
            </a:r>
          </a:p>
          <a:p>
            <a:pPr algn="ctr"/>
            <a:r>
              <a:rPr lang="en-US" sz="1400" dirty="0"/>
              <a:t>308.253 306.300 28.881</a:t>
            </a:r>
          </a:p>
          <a:p>
            <a:pPr algn="ctr"/>
            <a:r>
              <a:rPr lang="en-US" sz="1400" dirty="0"/>
              <a:t>306.650 309.301 28.905</a:t>
            </a:r>
          </a:p>
          <a:p>
            <a:pPr algn="ctr"/>
            <a:r>
              <a:rPr lang="en-US" sz="1400" dirty="0"/>
              <a:t>308.069 306.831 29.189</a:t>
            </a:r>
          </a:p>
          <a:p>
            <a:pPr algn="ctr"/>
            <a:r>
              <a:rPr lang="en-US" sz="1400" dirty="0"/>
              <a:t>309.671 308.834 29.029</a:t>
            </a:r>
          </a:p>
          <a:p>
            <a:pPr algn="ctr"/>
            <a:r>
              <a:rPr lang="en-US" sz="1400" dirty="0"/>
              <a:t>308.255 309.955 29.267</a:t>
            </a:r>
          </a:p>
          <a:p>
            <a:pPr algn="ctr"/>
            <a:r>
              <a:rPr lang="en-US" sz="1400" dirty="0"/>
              <a:t>307.546 308.613 28.963</a:t>
            </a:r>
          </a:p>
          <a:p>
            <a:pPr algn="ctr"/>
            <a:r>
              <a:rPr lang="en-US" sz="1400" dirty="0"/>
              <a:t>311.036 309.206 28.913</a:t>
            </a:r>
          </a:p>
          <a:p>
            <a:pPr algn="ctr"/>
            <a:r>
              <a:rPr lang="en-US" sz="1400" dirty="0"/>
              <a:t>307.518 308.175 29.069</a:t>
            </a:r>
          </a:p>
          <a:p>
            <a:pPr algn="ctr"/>
            <a:r>
              <a:rPr lang="en-US" sz="1400" dirty="0"/>
              <a:t>309.950 311.262 29.990</a:t>
            </a:r>
          </a:p>
          <a:p>
            <a:pPr algn="ctr"/>
            <a:r>
              <a:rPr lang="en-US" sz="1400" dirty="0"/>
              <a:t>312.160 310.772 29.080</a:t>
            </a:r>
          </a:p>
          <a:p>
            <a:pPr algn="ctr"/>
            <a:r>
              <a:rPr lang="en-US" sz="1400" dirty="0"/>
              <a:t>311.988 312.709 30.514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600199"/>
            <a:ext cx="1082040" cy="440120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880  214</a:t>
            </a:r>
          </a:p>
          <a:p>
            <a:pPr algn="ctr"/>
            <a:r>
              <a:rPr lang="en-US" sz="1400" dirty="0"/>
              <a:t> 43  203</a:t>
            </a:r>
          </a:p>
          <a:p>
            <a:pPr algn="ctr"/>
            <a:r>
              <a:rPr lang="en-US" sz="1400" dirty="0"/>
              <a:t>270  197</a:t>
            </a:r>
          </a:p>
          <a:p>
            <a:pPr algn="ctr"/>
            <a:r>
              <a:rPr lang="en-US" sz="1400" dirty="0"/>
              <a:t>886  347</a:t>
            </a:r>
          </a:p>
          <a:p>
            <a:pPr algn="ctr"/>
            <a:r>
              <a:rPr lang="en-US" sz="1400" dirty="0"/>
              <a:t>745  302</a:t>
            </a:r>
          </a:p>
          <a:p>
            <a:pPr algn="ctr"/>
            <a:r>
              <a:rPr lang="en-US" sz="1400" dirty="0"/>
              <a:t>943  128</a:t>
            </a:r>
          </a:p>
          <a:p>
            <a:pPr algn="ctr"/>
            <a:r>
              <a:rPr lang="en-US" sz="1400" dirty="0"/>
              <a:t>476  590</a:t>
            </a:r>
          </a:p>
          <a:p>
            <a:pPr algn="ctr"/>
            <a:r>
              <a:rPr lang="en-US" sz="1400" dirty="0"/>
              <a:t>419  214</a:t>
            </a:r>
          </a:p>
          <a:p>
            <a:pPr algn="ctr"/>
            <a:r>
              <a:rPr lang="en-US" sz="1400" dirty="0"/>
              <a:t>317  335</a:t>
            </a:r>
          </a:p>
          <a:p>
            <a:pPr algn="ctr"/>
            <a:r>
              <a:rPr lang="en-US" sz="1400" dirty="0"/>
              <a:t>783  521</a:t>
            </a:r>
          </a:p>
          <a:p>
            <a:pPr algn="ctr"/>
            <a:r>
              <a:rPr lang="en-US" sz="1400" dirty="0"/>
              <a:t>235  427</a:t>
            </a:r>
          </a:p>
          <a:p>
            <a:pPr algn="ctr"/>
            <a:r>
              <a:rPr lang="en-US" sz="1400" dirty="0"/>
              <a:t>665  429</a:t>
            </a:r>
          </a:p>
          <a:p>
            <a:pPr algn="ctr"/>
            <a:r>
              <a:rPr lang="en-US" sz="1400" dirty="0"/>
              <a:t>655  362</a:t>
            </a:r>
          </a:p>
          <a:p>
            <a:pPr algn="ctr"/>
            <a:r>
              <a:rPr lang="en-US" sz="1400" dirty="0"/>
              <a:t>427  333</a:t>
            </a:r>
          </a:p>
          <a:p>
            <a:pPr algn="ctr"/>
            <a:r>
              <a:rPr lang="en-US" sz="1400" dirty="0"/>
              <a:t>412  415</a:t>
            </a:r>
          </a:p>
          <a:p>
            <a:pPr algn="ctr"/>
            <a:r>
              <a:rPr lang="en-US" sz="1400" dirty="0"/>
              <a:t>746  351</a:t>
            </a:r>
          </a:p>
          <a:p>
            <a:pPr algn="ctr"/>
            <a:r>
              <a:rPr lang="en-US" sz="1400" dirty="0"/>
              <a:t>434  415</a:t>
            </a:r>
          </a:p>
          <a:p>
            <a:pPr algn="ctr"/>
            <a:r>
              <a:rPr lang="en-US" sz="1400" dirty="0"/>
              <a:t>525  234</a:t>
            </a:r>
          </a:p>
          <a:p>
            <a:pPr algn="ctr"/>
            <a:r>
              <a:rPr lang="en-US" sz="1400" dirty="0"/>
              <a:t>716  308</a:t>
            </a:r>
          </a:p>
          <a:p>
            <a:pPr algn="ctr"/>
            <a:r>
              <a:rPr lang="en-US" sz="1400" dirty="0"/>
              <a:t>602  187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6858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world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" y="657693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402124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362200" y="1074737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" name="Equation" r:id="rId9" imgW="2158920" imgH="914400" progId="Equation.3">
                  <p:embed/>
                </p:oleObj>
              </mc:Choice>
              <mc:Fallback>
                <p:oleObj name="Equation" r:id="rId9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074737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640012" y="3124200"/>
          <a:ext cx="36417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" name="Equation" r:id="rId11" imgW="1841400" imgH="228600" progId="Equation.3">
                  <p:embed/>
                </p:oleObj>
              </mc:Choice>
              <mc:Fallback>
                <p:oleObj name="Equation" r:id="rId11" imgW="1841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2" y="3124200"/>
                        <a:ext cx="36417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637992" y="3657600"/>
          <a:ext cx="3690937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" name="Equation" r:id="rId13" imgW="1866600" imgH="228600" progId="Equation.3">
                  <p:embed/>
                </p:oleObj>
              </mc:Choice>
              <mc:Fallback>
                <p:oleObj name="Equation" r:id="rId13" imgW="1866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7992" y="3657600"/>
                        <a:ext cx="3690937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2741612" y="4191000"/>
          <a:ext cx="35401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" name="Equation" r:id="rId15" imgW="1790640" imgH="228600" progId="Equation.3">
                  <p:embed/>
                </p:oleObj>
              </mc:Choice>
              <mc:Fallback>
                <p:oleObj name="Equation" r:id="rId15" imgW="1790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1612" y="4191000"/>
                        <a:ext cx="35401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00800" y="1500288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500288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43400" y="727075"/>
            <a:ext cx="381000" cy="533400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690811" y="4953000"/>
          <a:ext cx="36417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" name="Equation" r:id="rId17" imgW="1841400" imgH="431640" progId="Equation.3">
                  <p:embed/>
                </p:oleObj>
              </mc:Choice>
              <mc:Fallback>
                <p:oleObj name="Equation" r:id="rId17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0811" y="4953000"/>
                        <a:ext cx="36417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2713036" y="5907088"/>
          <a:ext cx="36417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" name="Equation" r:id="rId19" imgW="1841400" imgH="431640" progId="Equation.3">
                  <p:embed/>
                </p:oleObj>
              </mc:Choice>
              <mc:Fallback>
                <p:oleObj name="Equation" r:id="rId19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036" y="5907088"/>
                        <a:ext cx="36417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52578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equations per 3D point correspondence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3124200"/>
            <a:ext cx="1924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First, work out where X,Y,Z projects to under candidate </a:t>
            </a:r>
            <a:r>
              <a:rPr lang="en-US" b="1" dirty="0"/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114406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r>
              <a:rPr lang="en-US" dirty="0"/>
              <a:t> / </a:t>
            </a:r>
            <a:r>
              <a:rPr lang="en-US" dirty="0" err="1"/>
              <a:t>lucida</a:t>
            </a:r>
            <a:r>
              <a:rPr lang="en-US" dirty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3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-43542" y="1404413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65449" y="5660918"/>
            <a:ext cx="48429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 Linotype" pitchFamily="18" charset="0"/>
              </a:rPr>
              <a:t>Lens Based Camera </a:t>
            </a:r>
            <a:r>
              <a:rPr lang="en-US" sz="2400" dirty="0" err="1">
                <a:latin typeface="Palatino Linotype" pitchFamily="18" charset="0"/>
              </a:rPr>
              <a:t>Obscura</a:t>
            </a:r>
            <a:r>
              <a:rPr lang="en-US" sz="2400" dirty="0">
                <a:latin typeface="Palatino Linotype" pitchFamily="18" charset="0"/>
              </a:rPr>
              <a:t>, 1568</a:t>
            </a:r>
          </a:p>
        </p:txBody>
      </p:sp>
      <p:pic>
        <p:nvPicPr>
          <p:cNvPr id="120834" name="Picture 2" descr="https://drawingchamber.files.wordpress.com/2013/07/esquemacl2.jpg?w=750&amp;h=56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/>
          <a:stretch/>
        </p:blipFill>
        <p:spPr bwMode="auto">
          <a:xfrm>
            <a:off x="5054321" y="1828800"/>
            <a:ext cx="4089679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78993" y="6451042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drawingchamber.wordpress.com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012965" y="5660917"/>
            <a:ext cx="2172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 Linotype" pitchFamily="18" charset="0"/>
              </a:rPr>
              <a:t>Camera </a:t>
            </a:r>
            <a:r>
              <a:rPr lang="en-US" sz="2400" dirty="0" err="1">
                <a:latin typeface="Palatino Linotype" pitchFamily="18" charset="0"/>
              </a:rPr>
              <a:t>lucida</a:t>
            </a:r>
            <a:endParaRPr lang="en-US" sz="24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3093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362200" y="1074737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0" name="Equation" r:id="rId10" imgW="2158920" imgH="914400" progId="Equation.3">
                  <p:embed/>
                </p:oleObj>
              </mc:Choice>
              <mc:Fallback>
                <p:oleObj name="Equation" r:id="rId10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074737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00800" y="1500288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500288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3581400" y="2912482"/>
          <a:ext cx="36417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1" name="Equation" r:id="rId12" imgW="1841400" imgH="431640" progId="Equation.3">
                  <p:embed/>
                </p:oleObj>
              </mc:Choice>
              <mc:Fallback>
                <p:oleObj name="Equation" r:id="rId12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912482"/>
                        <a:ext cx="36417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3603625" y="3866570"/>
          <a:ext cx="36417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2" name="Equation" r:id="rId14" imgW="1841400" imgH="431640" progId="Equation.3">
                  <p:embed/>
                </p:oleObj>
              </mc:Choice>
              <mc:Fallback>
                <p:oleObj name="Equation" r:id="rId14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3625" y="3866570"/>
                        <a:ext cx="36417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2109789" y="4817482"/>
          <a:ext cx="6781800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3" name="Equation" r:id="rId16" imgW="3429000" imgH="228600" progId="Equation.3">
                  <p:embed/>
                </p:oleObj>
              </mc:Choice>
              <mc:Fallback>
                <p:oleObj name="Equation" r:id="rId16" imgW="3429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789" y="4817482"/>
                        <a:ext cx="6781800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116854" y="5269919"/>
          <a:ext cx="68326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4" name="Equation" r:id="rId18" imgW="3454200" imgH="228600" progId="Equation.3">
                  <p:embed/>
                </p:oleObj>
              </mc:Choice>
              <mc:Fallback>
                <p:oleObj name="Equation" r:id="rId18" imgW="3454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6854" y="5269919"/>
                        <a:ext cx="683260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2009777" y="5868407"/>
          <a:ext cx="69818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5" name="Equation" r:id="rId20" imgW="3530520" imgH="228600" progId="Equation.3">
                  <p:embed/>
                </p:oleObj>
              </mc:Choice>
              <mc:Fallback>
                <p:oleObj name="Equation" r:id="rId20" imgW="3530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9777" y="5868407"/>
                        <a:ext cx="69818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2028827" y="6320845"/>
          <a:ext cx="70088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6" name="Equation" r:id="rId22" imgW="3543120" imgH="228600" progId="Equation.3">
                  <p:embed/>
                </p:oleObj>
              </mc:Choice>
              <mc:Fallback>
                <p:oleObj name="Equation" r:id="rId22" imgW="3543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827" y="6320845"/>
                        <a:ext cx="700881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Down Arrow 20"/>
          <p:cNvSpPr/>
          <p:nvPr/>
        </p:nvSpPr>
        <p:spPr>
          <a:xfrm>
            <a:off x="4343400" y="727075"/>
            <a:ext cx="381000" cy="533400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" y="2789493"/>
            <a:ext cx="3009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Next, rearrange into form where all </a:t>
            </a:r>
            <a:r>
              <a:rPr lang="en-US" b="1" dirty="0"/>
              <a:t>M</a:t>
            </a:r>
            <a:r>
              <a:rPr lang="en-US" dirty="0"/>
              <a:t> coefficients are individually stated in terms of </a:t>
            </a:r>
            <a:r>
              <a:rPr lang="en-US" dirty="0" err="1"/>
              <a:t>X,Y,Z,u,v</a:t>
            </a:r>
            <a:r>
              <a:rPr lang="en-US" dirty="0"/>
              <a:t>.</a:t>
            </a:r>
          </a:p>
          <a:p>
            <a:r>
              <a:rPr lang="en-US" dirty="0"/>
              <a:t>-&gt; Allows us to form </a:t>
            </a:r>
            <a:r>
              <a:rPr lang="en-US" dirty="0" err="1"/>
              <a:t>lsq</a:t>
            </a:r>
            <a:r>
              <a:rPr lang="en-US" dirty="0"/>
              <a:t> matrix.</a:t>
            </a:r>
          </a:p>
        </p:txBody>
      </p:sp>
    </p:spTree>
    <p:extLst>
      <p:ext uri="{BB962C8B-B14F-4D97-AF65-F5344CB8AC3E}">
        <p14:creationId xmlns:p14="http://schemas.microsoft.com/office/powerpoint/2010/main" val="26775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362200" y="1074737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6" name="Equation" r:id="rId8" imgW="2158920" imgH="914400" progId="Equation.3">
                  <p:embed/>
                </p:oleObj>
              </mc:Choice>
              <mc:Fallback>
                <p:oleObj name="Equation" r:id="rId8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074737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00800" y="1500288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500288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993155" y="4483345"/>
          <a:ext cx="69818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7" name="Equation" r:id="rId10" imgW="3530520" imgH="228600" progId="Equation.3">
                  <p:embed/>
                </p:oleObj>
              </mc:Choice>
              <mc:Fallback>
                <p:oleObj name="Equation" r:id="rId10" imgW="3530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3155" y="4483345"/>
                        <a:ext cx="69818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012205" y="4935783"/>
          <a:ext cx="70088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8" name="Equation" r:id="rId12" imgW="3543120" imgH="228600" progId="Equation.3">
                  <p:embed/>
                </p:oleObj>
              </mc:Choice>
              <mc:Fallback>
                <p:oleObj name="Equation" r:id="rId12" imgW="3543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2205" y="4935783"/>
                        <a:ext cx="700881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1743917" y="5684290"/>
          <a:ext cx="740886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9" name="Equation" r:id="rId14" imgW="3746160" imgH="228600" progId="Equation.3">
                  <p:embed/>
                </p:oleObj>
              </mc:Choice>
              <mc:Fallback>
                <p:oleObj name="Equation" r:id="rId14" imgW="3746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917" y="5684290"/>
                        <a:ext cx="7408863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743917" y="6135140"/>
          <a:ext cx="74358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0" name="Equation" r:id="rId16" imgW="3759120" imgH="228600" progId="Equation.3">
                  <p:embed/>
                </p:oleObj>
              </mc:Choice>
              <mc:Fallback>
                <p:oleObj name="Equation" r:id="rId16" imgW="3759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917" y="6135140"/>
                        <a:ext cx="743585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own Arrow 14"/>
          <p:cNvSpPr/>
          <p:nvPr/>
        </p:nvSpPr>
        <p:spPr>
          <a:xfrm>
            <a:off x="4343400" y="727075"/>
            <a:ext cx="381000" cy="533400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300" y="2789493"/>
            <a:ext cx="3009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Next, rearrange into form where all </a:t>
            </a:r>
            <a:r>
              <a:rPr lang="en-US" b="1" dirty="0"/>
              <a:t>M</a:t>
            </a:r>
            <a:r>
              <a:rPr lang="en-US" dirty="0"/>
              <a:t> coefficients are individually stated in terms of </a:t>
            </a:r>
            <a:r>
              <a:rPr lang="en-US" dirty="0" err="1"/>
              <a:t>X,Y,Z,u,v</a:t>
            </a:r>
            <a:r>
              <a:rPr lang="en-US" dirty="0"/>
              <a:t>.</a:t>
            </a:r>
          </a:p>
          <a:p>
            <a:r>
              <a:rPr lang="en-US" dirty="0"/>
              <a:t>-&gt; Allows us to form </a:t>
            </a:r>
            <a:r>
              <a:rPr lang="en-US" dirty="0" err="1"/>
              <a:t>lsq</a:t>
            </a:r>
            <a:r>
              <a:rPr lang="en-US" dirty="0"/>
              <a:t> matrix.</a:t>
            </a:r>
          </a:p>
        </p:txBody>
      </p:sp>
    </p:spTree>
    <p:extLst>
      <p:ext uri="{BB962C8B-B14F-4D97-AF65-F5344CB8AC3E}">
        <p14:creationId xmlns:p14="http://schemas.microsoft.com/office/powerpoint/2010/main" val="74659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60" y="2824607"/>
            <a:ext cx="7322340" cy="3154362"/>
          </a:xfrm>
        </p:spPr>
        <p:txBody>
          <a:bodyPr>
            <a:normAutofit/>
          </a:bodyPr>
          <a:lstStyle/>
          <a:p>
            <a:r>
              <a:rPr lang="en-US" sz="2400" dirty="0"/>
              <a:t>Finally, solve for m’s entries using linear least squares</a:t>
            </a:r>
          </a:p>
          <a:p>
            <a:r>
              <a:rPr lang="en-US" sz="2400" dirty="0"/>
              <a:t>Method 1 –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069848"/>
              </p:ext>
            </p:extLst>
          </p:nvPr>
        </p:nvGraphicFramePr>
        <p:xfrm>
          <a:off x="61913" y="3575050"/>
          <a:ext cx="5456237" cy="317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2" name="Equation" r:id="rId5" imgW="4609800" imgH="2679480" progId="Equation.DSMT4">
                  <p:embed/>
                </p:oleObj>
              </mc:Choice>
              <mc:Fallback>
                <p:oleObj name="Equation" r:id="rId5" imgW="4609800" imgH="267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3" y="3575050"/>
                        <a:ext cx="5456237" cy="317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37792" y="3284824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Ax</a:t>
            </a:r>
            <a:r>
              <a:rPr lang="en-US" sz="2000" dirty="0"/>
              <a:t>=</a:t>
            </a:r>
            <a:r>
              <a:rPr lang="en-US" sz="2000" b="1" dirty="0"/>
              <a:t>b</a:t>
            </a:r>
            <a:r>
              <a:rPr lang="en-US" sz="2000" dirty="0"/>
              <a:t> form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61095629"/>
              </p:ext>
            </p:extLst>
          </p:nvPr>
        </p:nvGraphicFramePr>
        <p:xfrm>
          <a:off x="2400300" y="630238"/>
          <a:ext cx="4346575" cy="195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3" name="Equation" r:id="rId7" imgW="2197080" imgH="990360" progId="Equation.DSMT4">
                  <p:embed/>
                </p:oleObj>
              </mc:Choice>
              <mc:Fallback>
                <p:oleObj name="Equation" r:id="rId7" imgW="21970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630238"/>
                        <a:ext cx="4346575" cy="195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4421979" y="545418"/>
            <a:ext cx="304801" cy="382991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8392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1143000"/>
          </a:xfrm>
        </p:spPr>
        <p:txBody>
          <a:bodyPr/>
          <a:lstStyle/>
          <a:p>
            <a:r>
              <a:rPr lang="en-US" altLang="en-US" dirty="0"/>
              <a:t>Least squares              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399"/>
            <a:ext cx="8229600" cy="3459163"/>
          </a:xfrm>
        </p:spPr>
        <p:txBody>
          <a:bodyPr/>
          <a:lstStyle/>
          <a:p>
            <a:r>
              <a:rPr lang="en-US" altLang="en-US" dirty="0"/>
              <a:t>Find </a:t>
            </a:r>
            <a:r>
              <a:rPr lang="en-US" altLang="en-US" b="1" dirty="0"/>
              <a:t>x</a:t>
            </a:r>
            <a:r>
              <a:rPr lang="en-US" altLang="en-US" dirty="0"/>
              <a:t> that minimizes </a:t>
            </a:r>
          </a:p>
          <a:p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n-US" altLang="en-US" dirty="0"/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40872"/>
              </p:ext>
            </p:extLst>
          </p:nvPr>
        </p:nvGraphicFramePr>
        <p:xfrm>
          <a:off x="1165225" y="1828800"/>
          <a:ext cx="53848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4" name="Equation" r:id="rId4" imgW="2349360" imgH="228600" progId="Equation.DSMT4">
                  <p:embed/>
                </p:oleObj>
              </mc:Choice>
              <mc:Fallback>
                <p:oleObj name="Equation" r:id="rId4" imgW="2349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1828800"/>
                        <a:ext cx="5384800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583847"/>
              </p:ext>
            </p:extLst>
          </p:nvPr>
        </p:nvGraphicFramePr>
        <p:xfrm>
          <a:off x="1967370" y="2438400"/>
          <a:ext cx="483235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5" name="Equation" r:id="rId6" imgW="2108160" imgH="203040" progId="Equation.DSMT4">
                  <p:embed/>
                </p:oleObj>
              </mc:Choice>
              <mc:Fallback>
                <p:oleObj name="Equation" r:id="rId6" imgW="21081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7370" y="2438400"/>
                        <a:ext cx="4832350" cy="465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635507"/>
              </p:ext>
            </p:extLst>
          </p:nvPr>
        </p:nvGraphicFramePr>
        <p:xfrm>
          <a:off x="600075" y="4029075"/>
          <a:ext cx="6748463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6" name="Equation" r:id="rId8" imgW="2946240" imgH="279360" progId="Equation.DSMT4">
                  <p:embed/>
                </p:oleObj>
              </mc:Choice>
              <mc:Fallback>
                <p:oleObj name="Equation" r:id="rId8" imgW="294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" y="4029075"/>
                        <a:ext cx="6748463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034570"/>
              </p:ext>
            </p:extLst>
          </p:nvPr>
        </p:nvGraphicFramePr>
        <p:xfrm>
          <a:off x="692150" y="3011488"/>
          <a:ext cx="335121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7" name="Equation" r:id="rId10" imgW="1460160" imgH="241200" progId="Equation.DSMT4">
                  <p:embed/>
                </p:oleObj>
              </mc:Choice>
              <mc:Fallback>
                <p:oleObj name="Equation" r:id="rId10" imgW="14601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3011488"/>
                        <a:ext cx="3351213" cy="5524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847339"/>
              </p:ext>
            </p:extLst>
          </p:nvPr>
        </p:nvGraphicFramePr>
        <p:xfrm>
          <a:off x="5059363" y="2971800"/>
          <a:ext cx="177641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8" name="Equation" r:id="rId12" imgW="774360" imgH="241200" progId="Equation.DSMT4">
                  <p:embed/>
                </p:oleObj>
              </mc:Choice>
              <mc:Fallback>
                <p:oleObj name="Equation" r:id="rId12" imgW="7743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9363" y="2971800"/>
                        <a:ext cx="1776412" cy="5524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9703453"/>
              </p:ext>
            </p:extLst>
          </p:nvPr>
        </p:nvGraphicFramePr>
        <p:xfrm>
          <a:off x="1801130" y="4664075"/>
          <a:ext cx="514985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9" name="Equation" r:id="rId14" imgW="2247840" imgH="228600" progId="Equation.DSMT4">
                  <p:embed/>
                </p:oleObj>
              </mc:Choice>
              <mc:Fallback>
                <p:oleObj name="Equation" r:id="rId14" imgW="22478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1130" y="4664075"/>
                        <a:ext cx="5149850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384498"/>
              </p:ext>
            </p:extLst>
          </p:nvPr>
        </p:nvGraphicFramePr>
        <p:xfrm>
          <a:off x="1804988" y="5319713"/>
          <a:ext cx="28511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0" name="Equation" r:id="rId16" imgW="1244520" imgH="228600" progId="Equation.DSMT4">
                  <p:embed/>
                </p:oleObj>
              </mc:Choice>
              <mc:Fallback>
                <p:oleObj name="Equation" r:id="rId16" imgW="12445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4988" y="5319713"/>
                        <a:ext cx="285115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764263"/>
              </p:ext>
            </p:extLst>
          </p:nvPr>
        </p:nvGraphicFramePr>
        <p:xfrm>
          <a:off x="428625" y="6242050"/>
          <a:ext cx="4799013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1" name="Equation" r:id="rId18" imgW="2095200" imgH="241200" progId="Equation.DSMT4">
                  <p:embed/>
                </p:oleObj>
              </mc:Choice>
              <mc:Fallback>
                <p:oleObj name="Equation" r:id="rId18" imgW="20952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6242050"/>
                        <a:ext cx="4799013" cy="55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400972"/>
              </p:ext>
            </p:extLst>
          </p:nvPr>
        </p:nvGraphicFramePr>
        <p:xfrm>
          <a:off x="5519738" y="6256338"/>
          <a:ext cx="2732087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2" name="Equation" r:id="rId20" imgW="1193760" imgH="228600" progId="Equation.DSMT4">
                  <p:embed/>
                </p:oleObj>
              </mc:Choice>
              <mc:Fallback>
                <p:oleObj name="Equation" r:id="rId20" imgW="1193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738" y="6256338"/>
                        <a:ext cx="2732087" cy="5254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31869" y="1186501"/>
                <a:ext cx="2559355" cy="377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lit/>
                            </m:rPr>
                            <a:rPr lang="en-US" sz="2400" b="1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𝐀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𝐛</m:t>
                          </m:r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||</m:t>
                          </m:r>
                        </m:e>
                        <m:sup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≜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869" y="1186501"/>
                <a:ext cx="2559355" cy="377667"/>
              </a:xfrm>
              <a:prstGeom prst="rect">
                <a:avLst/>
              </a:prstGeom>
              <a:blipFill rotWithShape="0">
                <a:blip r:embed="rId22"/>
                <a:stretch>
                  <a:fillRect l="-3810" t="-1613" r="-3810" b="-33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395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60" y="2824607"/>
            <a:ext cx="7322340" cy="3154362"/>
          </a:xfrm>
        </p:spPr>
        <p:txBody>
          <a:bodyPr>
            <a:normAutofit/>
          </a:bodyPr>
          <a:lstStyle/>
          <a:p>
            <a:r>
              <a:rPr lang="en-US" sz="2400" dirty="0"/>
              <a:t>Finally, solve for m’s entries using linear least squares</a:t>
            </a:r>
          </a:p>
          <a:p>
            <a:r>
              <a:rPr lang="en-US" sz="2400" dirty="0"/>
              <a:t>Method 1 –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1913" y="3575050"/>
          <a:ext cx="5456237" cy="317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0" name="Equation" r:id="rId5" imgW="4609800" imgH="2679480" progId="Equation.DSMT4">
                  <p:embed/>
                </p:oleObj>
              </mc:Choice>
              <mc:Fallback>
                <p:oleObj name="Equation" r:id="rId5" imgW="4609800" imgH="267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3" y="3575050"/>
                        <a:ext cx="5456237" cy="317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37792" y="3284824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Ax</a:t>
            </a:r>
            <a:r>
              <a:rPr lang="en-US" sz="2000" dirty="0"/>
              <a:t>=</a:t>
            </a:r>
            <a:r>
              <a:rPr lang="en-US" sz="2000" b="1" dirty="0"/>
              <a:t>b</a:t>
            </a:r>
            <a:r>
              <a:rPr lang="en-US" sz="2000" dirty="0"/>
              <a:t> form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791200" y="4648200"/>
            <a:ext cx="426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x = A\b;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x = [x;1];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M = reshape(x,4,3)';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400300" y="630238"/>
          <a:ext cx="4346575" cy="195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1" name="Equation" r:id="rId7" imgW="2197080" imgH="990360" progId="Equation.DSMT4">
                  <p:embed/>
                </p:oleObj>
              </mc:Choice>
              <mc:Fallback>
                <p:oleObj name="Equation" r:id="rId7" imgW="21970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630238"/>
                        <a:ext cx="4346575" cy="195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4421979" y="545418"/>
            <a:ext cx="304801" cy="382991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33063022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439193" y="704962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" name="Equation" r:id="rId5" imgW="2158920" imgH="914400" progId="Equation.3">
                  <p:embed/>
                </p:oleObj>
              </mc:Choice>
              <mc:Fallback>
                <p:oleObj name="Equation" r:id="rId5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193" y="704962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799" y="2634755"/>
            <a:ext cx="8077200" cy="1140635"/>
          </a:xfrm>
        </p:spPr>
        <p:txBody>
          <a:bodyPr>
            <a:normAutofit/>
          </a:bodyPr>
          <a:lstStyle/>
          <a:p>
            <a:r>
              <a:rPr lang="en-US" sz="2400" dirty="0"/>
              <a:t>Solve for m’s entries using total linear least-squares.</a:t>
            </a:r>
          </a:p>
          <a:p>
            <a:pPr marL="0" indent="0">
              <a:buNone/>
            </a:pPr>
            <a:r>
              <a:rPr lang="en-US" sz="2400" dirty="0"/>
              <a:t>                  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192601"/>
              </p:ext>
            </p:extLst>
          </p:nvPr>
        </p:nvGraphicFramePr>
        <p:xfrm>
          <a:off x="71438" y="3228975"/>
          <a:ext cx="5818187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" name="Equation" r:id="rId7" imgW="4914720" imgH="2908080" progId="Equation.DSMT4">
                  <p:embed/>
                </p:oleObj>
              </mc:Choice>
              <mc:Fallback>
                <p:oleObj name="Equation" r:id="rId7" imgW="4914720" imgH="290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3228975"/>
                        <a:ext cx="5818187" cy="3441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209800" y="3119498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Ax</a:t>
            </a:r>
            <a:r>
              <a:rPr lang="en-US" sz="2000" dirty="0"/>
              <a:t>=</a:t>
            </a:r>
            <a:r>
              <a:rPr lang="en-US" sz="2000" b="1" dirty="0"/>
              <a:t>0</a:t>
            </a:r>
            <a:r>
              <a:rPr lang="en-US" sz="2000" dirty="0"/>
              <a:t> form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4421979" y="545418"/>
            <a:ext cx="304801" cy="382991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108141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35765"/>
            <a:ext cx="7886700" cy="1325563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b="1" dirty="0"/>
              <a:t>x</a:t>
            </a:r>
            <a:r>
              <a:rPr lang="en-US" dirty="0"/>
              <a:t>=0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687" y="710914"/>
            <a:ext cx="7886700" cy="4351338"/>
          </a:xfrm>
        </p:spPr>
        <p:txBody>
          <a:bodyPr/>
          <a:lstStyle/>
          <a:p>
            <a:r>
              <a:rPr lang="en-US" dirty="0"/>
              <a:t>Note that </a:t>
            </a:r>
            <a:r>
              <a:rPr lang="en-US" b="1" dirty="0"/>
              <a:t>x</a:t>
            </a:r>
            <a:r>
              <a:rPr lang="en-US" dirty="0"/>
              <a:t>=0 is a trivial solution and has to be avoided</a:t>
            </a:r>
          </a:p>
          <a:p>
            <a:r>
              <a:rPr lang="en-US" dirty="0"/>
              <a:t>Consider instead</a:t>
            </a:r>
          </a:p>
          <a:p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02719"/>
              </p:ext>
            </p:extLst>
          </p:nvPr>
        </p:nvGraphicFramePr>
        <p:xfrm>
          <a:off x="1249363" y="2041525"/>
          <a:ext cx="2132012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6" name="Equation" r:id="rId3" imgW="1117440" imgH="482400" progId="Equation.DSMT4">
                  <p:embed/>
                </p:oleObj>
              </mc:Choice>
              <mc:Fallback>
                <p:oleObj name="Equation" r:id="rId3" imgW="1117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363" y="2041525"/>
                        <a:ext cx="2132012" cy="9191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324667"/>
              </p:ext>
            </p:extLst>
          </p:nvPr>
        </p:nvGraphicFramePr>
        <p:xfrm>
          <a:off x="4411663" y="2001838"/>
          <a:ext cx="2132012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7" name="Equation" r:id="rId5" imgW="1117440" imgH="482400" progId="Equation.DSMT4">
                  <p:embed/>
                </p:oleObj>
              </mc:Choice>
              <mc:Fallback>
                <p:oleObj name="Equation" r:id="rId5" imgW="1117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663" y="2001838"/>
                        <a:ext cx="2132012" cy="919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321725"/>
              </p:ext>
            </p:extLst>
          </p:nvPr>
        </p:nvGraphicFramePr>
        <p:xfrm>
          <a:off x="3779403" y="2348852"/>
          <a:ext cx="242148" cy="240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8" name="Equation" r:id="rId7" imgW="126720" imgH="126720" progId="Equation.DSMT4">
                  <p:embed/>
                </p:oleObj>
              </mc:Choice>
              <mc:Fallback>
                <p:oleObj name="Equation" r:id="rId7" imgW="1267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403" y="2348852"/>
                        <a:ext cx="242148" cy="2407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460652"/>
              </p:ext>
            </p:extLst>
          </p:nvPr>
        </p:nvGraphicFramePr>
        <p:xfrm>
          <a:off x="907140" y="3057160"/>
          <a:ext cx="6228279" cy="458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9" name="Equation" r:id="rId9" imgW="3263760" imgH="241200" progId="Equation.DSMT4">
                  <p:embed/>
                </p:oleObj>
              </mc:Choice>
              <mc:Fallback>
                <p:oleObj name="Equation" r:id="rId9" imgW="3263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140" y="3057160"/>
                        <a:ext cx="6228279" cy="4589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880995"/>
              </p:ext>
            </p:extLst>
          </p:nvPr>
        </p:nvGraphicFramePr>
        <p:xfrm>
          <a:off x="969347" y="3512069"/>
          <a:ext cx="4773982" cy="435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0" name="Equation" r:id="rId11" imgW="2501640" imgH="228600" progId="Equation.DSMT4">
                  <p:embed/>
                </p:oleObj>
              </mc:Choice>
              <mc:Fallback>
                <p:oleObj name="Equation" r:id="rId11" imgW="2501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347" y="3512069"/>
                        <a:ext cx="4773982" cy="4350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339430"/>
              </p:ext>
            </p:extLst>
          </p:nvPr>
        </p:nvGraphicFramePr>
        <p:xfrm>
          <a:off x="882650" y="3873500"/>
          <a:ext cx="6518275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1" name="Equation" r:id="rId13" imgW="3416040" imgH="431640" progId="Equation.DSMT4">
                  <p:embed/>
                </p:oleObj>
              </mc:Choice>
              <mc:Fallback>
                <p:oleObj name="Equation" r:id="rId13" imgW="341604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" y="3873500"/>
                        <a:ext cx="6518275" cy="822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836229"/>
              </p:ext>
            </p:extLst>
          </p:nvPr>
        </p:nvGraphicFramePr>
        <p:xfrm>
          <a:off x="951929" y="4618141"/>
          <a:ext cx="3295750" cy="411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2" name="Equation" r:id="rId15" imgW="1726920" imgH="215640" progId="Equation.DSMT4">
                  <p:embed/>
                </p:oleObj>
              </mc:Choice>
              <mc:Fallback>
                <p:oleObj name="Equation" r:id="rId15" imgW="172692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1929" y="4618141"/>
                        <a:ext cx="3295750" cy="4110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816901"/>
              </p:ext>
            </p:extLst>
          </p:nvPr>
        </p:nvGraphicFramePr>
        <p:xfrm>
          <a:off x="642122" y="5058179"/>
          <a:ext cx="393858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3" name="Equation" r:id="rId17" imgW="2184120" imgH="507960" progId="Equation.DSMT4">
                  <p:embed/>
                </p:oleObj>
              </mc:Choice>
              <mc:Fallback>
                <p:oleObj name="Equation" r:id="rId17" imgW="21841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122" y="5058179"/>
                        <a:ext cx="3938587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547149"/>
              </p:ext>
            </p:extLst>
          </p:nvPr>
        </p:nvGraphicFramePr>
        <p:xfrm>
          <a:off x="706438" y="6110200"/>
          <a:ext cx="6065837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4" name="Equation" r:id="rId19" imgW="3365280" imgH="241200" progId="Equation.DSMT4">
                  <p:embed/>
                </p:oleObj>
              </mc:Choice>
              <mc:Fallback>
                <p:oleObj name="Equation" r:id="rId19" imgW="33652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8" y="6110200"/>
                        <a:ext cx="6065837" cy="433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1517405"/>
              </p:ext>
            </p:extLst>
          </p:nvPr>
        </p:nvGraphicFramePr>
        <p:xfrm>
          <a:off x="6907054" y="6121311"/>
          <a:ext cx="938213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5" name="Equation" r:id="rId21" imgW="520560" imgH="228600" progId="Equation.DSMT4">
                  <p:embed/>
                </p:oleObj>
              </mc:Choice>
              <mc:Fallback>
                <p:oleObj name="Equation" r:id="rId21" imgW="5205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7054" y="6121311"/>
                        <a:ext cx="938213" cy="4111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724804"/>
              </p:ext>
            </p:extLst>
          </p:nvPr>
        </p:nvGraphicFramePr>
        <p:xfrm>
          <a:off x="4580709" y="5072620"/>
          <a:ext cx="286226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6" name="Equation" r:id="rId23" imgW="1587240" imgH="507960" progId="Equation.DSMT4">
                  <p:embed/>
                </p:oleObj>
              </mc:Choice>
              <mc:Fallback>
                <p:oleObj name="Equation" r:id="rId23" imgW="158724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0709" y="5072620"/>
                        <a:ext cx="2862263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608306"/>
              </p:ext>
            </p:extLst>
          </p:nvPr>
        </p:nvGraphicFramePr>
        <p:xfrm>
          <a:off x="7427301" y="5140882"/>
          <a:ext cx="1052513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7" name="Equation" r:id="rId25" imgW="583920" imgH="431640" progId="Equation.DSMT4">
                  <p:embed/>
                </p:oleObj>
              </mc:Choice>
              <mc:Fallback>
                <p:oleObj name="Equation" r:id="rId25" imgW="5839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7301" y="5140882"/>
                        <a:ext cx="1052513" cy="777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15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SVD and </a:t>
            </a:r>
            <a:r>
              <a:rPr lang="en-US" dirty="0" err="1"/>
              <a:t>eigen</a:t>
            </a:r>
            <a:r>
              <a:rPr lang="en-US" dirty="0"/>
              <a:t>-decomposition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Need to solve the </a:t>
            </a:r>
            <a:r>
              <a:rPr lang="en-US" dirty="0" err="1"/>
              <a:t>eigen</a:t>
            </a:r>
            <a:r>
              <a:rPr lang="en-US" dirty="0"/>
              <a:t>-decomposition problem of A</a:t>
            </a:r>
            <a:r>
              <a:rPr lang="en-US" baseline="30000" dirty="0"/>
              <a:t>T</a:t>
            </a:r>
            <a:r>
              <a:rPr lang="en-US" dirty="0"/>
              <a:t>A. But often it is better to solve SVD of A instead</a:t>
            </a:r>
          </a:p>
          <a:p>
            <a:r>
              <a:rPr lang="en-US" dirty="0"/>
              <a:t>SVD: Singular value decomposition</a:t>
            </a:r>
          </a:p>
          <a:p>
            <a:r>
              <a:rPr lang="en-US" dirty="0"/>
              <a:t>Every real matrix A can be written as USV</a:t>
            </a:r>
            <a:r>
              <a:rPr lang="en-US" baseline="30000" dirty="0"/>
              <a:t>T</a:t>
            </a:r>
            <a:r>
              <a:rPr lang="en-US" dirty="0"/>
              <a:t>, where U and V are orthogonal and S is diagonal</a:t>
            </a:r>
          </a:p>
          <a:p>
            <a:r>
              <a:rPr lang="en-US" dirty="0"/>
              <a:t>Consider A</a:t>
            </a:r>
            <a:r>
              <a:rPr lang="en-US" baseline="30000" dirty="0"/>
              <a:t>T</a:t>
            </a:r>
            <a:r>
              <a:rPr lang="en-US" dirty="0"/>
              <a:t>A=(VSU</a:t>
            </a:r>
            <a:r>
              <a:rPr lang="en-US" baseline="30000" dirty="0"/>
              <a:t>T</a:t>
            </a:r>
            <a:r>
              <a:rPr lang="en-US" dirty="0"/>
              <a:t>)USV</a:t>
            </a:r>
            <a:r>
              <a:rPr lang="en-US" baseline="30000" dirty="0"/>
              <a:t>T</a:t>
            </a:r>
            <a:r>
              <a:rPr lang="en-US" dirty="0"/>
              <a:t>=VS</a:t>
            </a:r>
            <a:r>
              <a:rPr lang="en-US" baseline="30000" dirty="0"/>
              <a:t>2</a:t>
            </a:r>
            <a:r>
              <a:rPr lang="en-US" dirty="0"/>
              <a:t>V</a:t>
            </a:r>
            <a:r>
              <a:rPr lang="en-US" baseline="30000" dirty="0"/>
              <a:t>T</a:t>
            </a:r>
          </a:p>
          <a:p>
            <a:pPr lvl="1"/>
            <a:r>
              <a:rPr lang="en-US" dirty="0"/>
              <a:t>That is, (A</a:t>
            </a:r>
            <a:r>
              <a:rPr lang="en-US" baseline="30000" dirty="0"/>
              <a:t>T</a:t>
            </a:r>
            <a:r>
              <a:rPr lang="en-US" dirty="0"/>
              <a:t>A)V=VS</a:t>
            </a:r>
            <a:r>
              <a:rPr lang="en-US" baseline="30000" dirty="0"/>
              <a:t>2</a:t>
            </a:r>
            <a:r>
              <a:rPr lang="en-US" dirty="0"/>
              <a:t>, V is eigenvector matrix of A</a:t>
            </a:r>
            <a:r>
              <a:rPr lang="en-US" baseline="30000" dirty="0"/>
              <a:t>T</a:t>
            </a:r>
            <a:r>
              <a:rPr lang="en-US" dirty="0"/>
              <a:t>A and S</a:t>
            </a:r>
            <a:r>
              <a:rPr lang="en-US" baseline="30000" dirty="0"/>
              <a:t>2</a:t>
            </a:r>
            <a:r>
              <a:rPr lang="en-US" dirty="0"/>
              <a:t> is eigenvalue matrix of A</a:t>
            </a:r>
            <a:r>
              <a:rPr lang="en-US" baseline="30000" dirty="0"/>
              <a:t>T</a:t>
            </a:r>
            <a:r>
              <a:rPr lang="en-US" dirty="0"/>
              <a:t>A</a:t>
            </a:r>
          </a:p>
          <a:p>
            <a:r>
              <a:rPr lang="en-US" dirty="0"/>
              <a:t>Instead of solving </a:t>
            </a:r>
            <a:r>
              <a:rPr lang="en-US" dirty="0" err="1"/>
              <a:t>eigen</a:t>
            </a:r>
            <a:r>
              <a:rPr lang="en-US" dirty="0"/>
              <a:t>-decomposition of A</a:t>
            </a:r>
            <a:r>
              <a:rPr lang="en-US" baseline="30000" dirty="0"/>
              <a:t>T</a:t>
            </a:r>
            <a:r>
              <a:rPr lang="en-US" dirty="0"/>
              <a:t>A, we can solve SVD of A instead</a:t>
            </a:r>
          </a:p>
        </p:txBody>
      </p:sp>
    </p:spTree>
    <p:extLst>
      <p:ext uri="{BB962C8B-B14F-4D97-AF65-F5344CB8AC3E}">
        <p14:creationId xmlns:p14="http://schemas.microsoft.com/office/powerpoint/2010/main" val="380533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439193" y="704962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4" name="Equation" r:id="rId5" imgW="2158920" imgH="914400" progId="Equation.3">
                  <p:embed/>
                </p:oleObj>
              </mc:Choice>
              <mc:Fallback>
                <p:oleObj name="Equation" r:id="rId5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193" y="704962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799" y="2634755"/>
            <a:ext cx="8077200" cy="1140635"/>
          </a:xfrm>
        </p:spPr>
        <p:txBody>
          <a:bodyPr>
            <a:normAutofit/>
          </a:bodyPr>
          <a:lstStyle/>
          <a:p>
            <a:r>
              <a:rPr lang="en-US" sz="2400" dirty="0"/>
              <a:t>Solve for m’s entries using total linear least-squares.</a:t>
            </a:r>
          </a:p>
          <a:p>
            <a:pPr marL="0" indent="0">
              <a:buNone/>
            </a:pPr>
            <a:r>
              <a:rPr lang="en-US" sz="2400" dirty="0"/>
              <a:t>                   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71438" y="3228975"/>
          <a:ext cx="5818187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5" name="Equation" r:id="rId7" imgW="4914720" imgH="2908080" progId="Equation.DSMT4">
                  <p:embed/>
                </p:oleObj>
              </mc:Choice>
              <mc:Fallback>
                <p:oleObj name="Equation" r:id="rId7" imgW="4914720" imgH="290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3228975"/>
                        <a:ext cx="5818187" cy="3441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096000" y="4724400"/>
            <a:ext cx="381000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[U, S, V] = </a:t>
            </a:r>
            <a:r>
              <a:rPr lang="en-US" sz="18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svd</a:t>
            </a: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(A);</a:t>
            </a:r>
          </a:p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x = V(:,end);</a:t>
            </a:r>
          </a:p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M = reshape(x,4,3)';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09800" y="3119498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Ax</a:t>
            </a:r>
            <a:r>
              <a:rPr lang="en-US" sz="2000" dirty="0"/>
              <a:t>=</a:t>
            </a:r>
            <a:r>
              <a:rPr lang="en-US" sz="2000" b="1" dirty="0"/>
              <a:t>0</a:t>
            </a:r>
            <a:r>
              <a:rPr lang="en-US" sz="2000" dirty="0"/>
              <a:t> form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4421979" y="545418"/>
            <a:ext cx="304801" cy="382991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178968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1120"/>
            <a:ext cx="7886700" cy="1004889"/>
          </a:xfrm>
        </p:spPr>
        <p:txBody>
          <a:bodyPr/>
          <a:lstStyle/>
          <a:p>
            <a:r>
              <a:rPr lang="en-US" dirty="0"/>
              <a:t>How do we calibrate a camera?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8686800" cy="5548388"/>
          </a:xfrm>
        </p:spPr>
      </p:pic>
      <p:sp>
        <p:nvSpPr>
          <p:cNvPr id="5" name="TextBox 4"/>
          <p:cNvSpPr txBox="1"/>
          <p:nvPr/>
        </p:nvSpPr>
        <p:spPr>
          <a:xfrm>
            <a:off x="5638800" y="1600200"/>
            <a:ext cx="2286000" cy="440120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312.747 309.140 30.086</a:t>
            </a:r>
          </a:p>
          <a:p>
            <a:pPr algn="ctr"/>
            <a:r>
              <a:rPr lang="en-US" sz="1400" dirty="0"/>
              <a:t>305.796 311.649 30.356</a:t>
            </a:r>
          </a:p>
          <a:p>
            <a:pPr algn="ctr"/>
            <a:r>
              <a:rPr lang="en-US" sz="1400" dirty="0"/>
              <a:t>307.694 312.358 30.418</a:t>
            </a:r>
          </a:p>
          <a:p>
            <a:pPr algn="ctr"/>
            <a:r>
              <a:rPr lang="en-US" sz="1400" dirty="0"/>
              <a:t>310.149 307.186 29.298</a:t>
            </a:r>
          </a:p>
          <a:p>
            <a:pPr algn="ctr"/>
            <a:r>
              <a:rPr lang="en-US" sz="1400" dirty="0"/>
              <a:t>311.937 310.105 29.216</a:t>
            </a:r>
          </a:p>
          <a:p>
            <a:pPr algn="ctr"/>
            <a:r>
              <a:rPr lang="en-US" sz="1400" dirty="0"/>
              <a:t>311.202 307.572 30.682</a:t>
            </a:r>
          </a:p>
          <a:p>
            <a:pPr algn="ctr"/>
            <a:r>
              <a:rPr lang="en-US" sz="1400" dirty="0"/>
              <a:t>307.106 306.876 28.660</a:t>
            </a:r>
          </a:p>
          <a:p>
            <a:pPr algn="ctr"/>
            <a:r>
              <a:rPr lang="en-US" sz="1400" dirty="0"/>
              <a:t>309.317 312.490 30.230</a:t>
            </a:r>
          </a:p>
          <a:p>
            <a:pPr algn="ctr"/>
            <a:r>
              <a:rPr lang="en-US" sz="1400" dirty="0"/>
              <a:t>307.435 310.151 29.318</a:t>
            </a:r>
          </a:p>
          <a:p>
            <a:pPr algn="ctr"/>
            <a:r>
              <a:rPr lang="en-US" sz="1400" dirty="0"/>
              <a:t>308.253 306.300 28.881</a:t>
            </a:r>
          </a:p>
          <a:p>
            <a:pPr algn="ctr"/>
            <a:r>
              <a:rPr lang="en-US" sz="1400" dirty="0"/>
              <a:t>306.650 309.301 28.905</a:t>
            </a:r>
          </a:p>
          <a:p>
            <a:pPr algn="ctr"/>
            <a:r>
              <a:rPr lang="en-US" sz="1400" dirty="0"/>
              <a:t>308.069 306.831 29.189</a:t>
            </a:r>
          </a:p>
          <a:p>
            <a:pPr algn="ctr"/>
            <a:r>
              <a:rPr lang="en-US" sz="1400" dirty="0"/>
              <a:t>309.671 308.834 29.029</a:t>
            </a:r>
          </a:p>
          <a:p>
            <a:pPr algn="ctr"/>
            <a:r>
              <a:rPr lang="en-US" sz="1400" dirty="0"/>
              <a:t>308.255 309.955 29.267</a:t>
            </a:r>
          </a:p>
          <a:p>
            <a:pPr algn="ctr"/>
            <a:r>
              <a:rPr lang="en-US" sz="1400" dirty="0"/>
              <a:t>307.546 308.613 28.963</a:t>
            </a:r>
          </a:p>
          <a:p>
            <a:pPr algn="ctr"/>
            <a:r>
              <a:rPr lang="en-US" sz="1400" dirty="0"/>
              <a:t>311.036 309.206 28.913</a:t>
            </a:r>
          </a:p>
          <a:p>
            <a:pPr algn="ctr"/>
            <a:r>
              <a:rPr lang="en-US" sz="1400" dirty="0"/>
              <a:t>307.518 308.175 29.069</a:t>
            </a:r>
          </a:p>
          <a:p>
            <a:pPr algn="ctr"/>
            <a:r>
              <a:rPr lang="en-US" sz="1400" dirty="0"/>
              <a:t>309.950 311.262 29.990</a:t>
            </a:r>
          </a:p>
          <a:p>
            <a:pPr algn="ctr"/>
            <a:r>
              <a:rPr lang="en-US" sz="1400" dirty="0"/>
              <a:t>312.160 310.772 29.080</a:t>
            </a:r>
          </a:p>
          <a:p>
            <a:pPr algn="ctr"/>
            <a:r>
              <a:rPr lang="en-US" sz="1400" dirty="0"/>
              <a:t>311.988 312.709 30.514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600199"/>
            <a:ext cx="1082040" cy="440120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880  214</a:t>
            </a:r>
          </a:p>
          <a:p>
            <a:pPr algn="ctr"/>
            <a:r>
              <a:rPr lang="en-US" sz="1400" dirty="0"/>
              <a:t> 43  203</a:t>
            </a:r>
          </a:p>
          <a:p>
            <a:pPr algn="ctr"/>
            <a:r>
              <a:rPr lang="en-US" sz="1400" dirty="0"/>
              <a:t>270  197</a:t>
            </a:r>
          </a:p>
          <a:p>
            <a:pPr algn="ctr"/>
            <a:r>
              <a:rPr lang="en-US" sz="1400" dirty="0"/>
              <a:t>886  347</a:t>
            </a:r>
          </a:p>
          <a:p>
            <a:pPr algn="ctr"/>
            <a:r>
              <a:rPr lang="en-US" sz="1400" dirty="0"/>
              <a:t>745  302</a:t>
            </a:r>
          </a:p>
          <a:p>
            <a:pPr algn="ctr"/>
            <a:r>
              <a:rPr lang="en-US" sz="1400" dirty="0"/>
              <a:t>943  128</a:t>
            </a:r>
          </a:p>
          <a:p>
            <a:pPr algn="ctr"/>
            <a:r>
              <a:rPr lang="en-US" sz="1400" dirty="0"/>
              <a:t>476  590</a:t>
            </a:r>
          </a:p>
          <a:p>
            <a:pPr algn="ctr"/>
            <a:r>
              <a:rPr lang="en-US" sz="1400" dirty="0"/>
              <a:t>419  214</a:t>
            </a:r>
          </a:p>
          <a:p>
            <a:pPr algn="ctr"/>
            <a:r>
              <a:rPr lang="en-US" sz="1400" dirty="0"/>
              <a:t>317  335</a:t>
            </a:r>
          </a:p>
          <a:p>
            <a:pPr algn="ctr"/>
            <a:r>
              <a:rPr lang="en-US" sz="1400" dirty="0"/>
              <a:t>783  521</a:t>
            </a:r>
          </a:p>
          <a:p>
            <a:pPr algn="ctr"/>
            <a:r>
              <a:rPr lang="en-US" sz="1400" dirty="0"/>
              <a:t>235  427</a:t>
            </a:r>
          </a:p>
          <a:p>
            <a:pPr algn="ctr"/>
            <a:r>
              <a:rPr lang="en-US" sz="1400" dirty="0"/>
              <a:t>665  429</a:t>
            </a:r>
          </a:p>
          <a:p>
            <a:pPr algn="ctr"/>
            <a:r>
              <a:rPr lang="en-US" sz="1400" dirty="0"/>
              <a:t>655  362</a:t>
            </a:r>
          </a:p>
          <a:p>
            <a:pPr algn="ctr"/>
            <a:r>
              <a:rPr lang="en-US" sz="1400" dirty="0"/>
              <a:t>427  333</a:t>
            </a:r>
          </a:p>
          <a:p>
            <a:pPr algn="ctr"/>
            <a:r>
              <a:rPr lang="en-US" sz="1400" dirty="0"/>
              <a:t>412  415</a:t>
            </a:r>
          </a:p>
          <a:p>
            <a:pPr algn="ctr"/>
            <a:r>
              <a:rPr lang="en-US" sz="1400" dirty="0"/>
              <a:t>746  351</a:t>
            </a:r>
          </a:p>
          <a:p>
            <a:pPr algn="ctr"/>
            <a:r>
              <a:rPr lang="en-US" sz="1400" dirty="0"/>
              <a:t>434  415</a:t>
            </a:r>
          </a:p>
          <a:p>
            <a:pPr algn="ctr"/>
            <a:r>
              <a:rPr lang="en-US" sz="1400" dirty="0"/>
              <a:t>525  234</a:t>
            </a:r>
          </a:p>
          <a:p>
            <a:pPr algn="ctr"/>
            <a:r>
              <a:rPr lang="en-US" sz="1400" dirty="0"/>
              <a:t>716  308</a:t>
            </a:r>
          </a:p>
          <a:p>
            <a:pPr algn="ctr"/>
            <a:r>
              <a:rPr lang="en-US" sz="1400" dirty="0"/>
              <a:t>602  187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6858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world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" y="657693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214777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hlinkClick r:id="rId2"/>
              </a:rPr>
              <a:t>First Photograph</a:t>
            </a:r>
            <a:endParaRPr lang="en-US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3962400" cy="99060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/>
              <a:t>	Oldest surviving photograph</a:t>
            </a:r>
          </a:p>
          <a:p>
            <a:pPr lvl="1" eaLnBrk="1" hangingPunct="1"/>
            <a:r>
              <a:rPr lang="en-US" sz="2000" dirty="0"/>
              <a:t>Took 8 hours on pewter plate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19400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990600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Joseph </a:t>
            </a:r>
            <a:r>
              <a:rPr lang="en-US" dirty="0" err="1"/>
              <a:t>Niepce</a:t>
            </a:r>
            <a:r>
              <a:rPr lang="en-US" dirty="0"/>
              <a:t>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724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334000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61722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Niepce</a:t>
            </a:r>
            <a:r>
              <a:rPr lang="en-US" dirty="0"/>
              <a:t> later teamed up with Daguerre, who eventually created </a:t>
            </a:r>
            <a:r>
              <a:rPr lang="en-US" dirty="0" err="1"/>
              <a:t>Daguerrotypes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7994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25"/>
          <a:stretch/>
        </p:blipFill>
        <p:spPr>
          <a:xfrm>
            <a:off x="243840" y="381000"/>
            <a:ext cx="8686800" cy="2362200"/>
          </a:xfrm>
        </p:spPr>
      </p:pic>
      <p:sp>
        <p:nvSpPr>
          <p:cNvPr id="5" name="TextBox 4"/>
          <p:cNvSpPr txBox="1"/>
          <p:nvPr/>
        </p:nvSpPr>
        <p:spPr>
          <a:xfrm>
            <a:off x="5806440" y="762000"/>
            <a:ext cx="2286000" cy="224676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312.747 309.140 30.086</a:t>
            </a:r>
          </a:p>
          <a:p>
            <a:pPr algn="ctr"/>
            <a:r>
              <a:rPr lang="en-US" sz="1400" dirty="0"/>
              <a:t>305.796 311.649 30.356</a:t>
            </a:r>
          </a:p>
          <a:p>
            <a:pPr algn="ctr"/>
            <a:r>
              <a:rPr lang="en-US" sz="1400" dirty="0"/>
              <a:t>307.694 312.358 30.418</a:t>
            </a:r>
          </a:p>
          <a:p>
            <a:pPr algn="ctr"/>
            <a:r>
              <a:rPr lang="en-US" sz="1400" dirty="0"/>
              <a:t>310.149 307.186 29.298</a:t>
            </a:r>
          </a:p>
          <a:p>
            <a:pPr algn="ctr"/>
            <a:r>
              <a:rPr lang="en-US" sz="1400" dirty="0"/>
              <a:t>311.937 310.105 29.216</a:t>
            </a:r>
          </a:p>
          <a:p>
            <a:pPr algn="ctr"/>
            <a:r>
              <a:rPr lang="en-US" sz="1400" dirty="0"/>
              <a:t>311.202 307.572 30.682</a:t>
            </a:r>
          </a:p>
          <a:p>
            <a:pPr algn="ctr"/>
            <a:r>
              <a:rPr lang="en-US" sz="1400" dirty="0"/>
              <a:t>307.106 306.876 28.660</a:t>
            </a:r>
          </a:p>
          <a:p>
            <a:pPr algn="ctr"/>
            <a:r>
              <a:rPr lang="en-US" sz="1400" dirty="0"/>
              <a:t>309.317 312.490 30.230</a:t>
            </a:r>
          </a:p>
          <a:p>
            <a:pPr algn="ctr"/>
            <a:r>
              <a:rPr lang="en-US" sz="1400" dirty="0"/>
              <a:t>307.435 310.151 29.318</a:t>
            </a:r>
          </a:p>
          <a:p>
            <a:pPr algn="ctr"/>
            <a:r>
              <a:rPr lang="en-US" sz="1400" dirty="0"/>
              <a:t>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8240" y="761999"/>
            <a:ext cx="1082040" cy="2246769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880  214</a:t>
            </a:r>
          </a:p>
          <a:p>
            <a:pPr algn="ctr"/>
            <a:r>
              <a:rPr lang="en-US" sz="1400" dirty="0"/>
              <a:t> 43  203</a:t>
            </a:r>
          </a:p>
          <a:p>
            <a:pPr algn="ctr"/>
            <a:r>
              <a:rPr lang="en-US" sz="1400" dirty="0"/>
              <a:t>270  197</a:t>
            </a:r>
          </a:p>
          <a:p>
            <a:pPr algn="ctr"/>
            <a:r>
              <a:rPr lang="en-US" sz="1400" dirty="0"/>
              <a:t>886  347</a:t>
            </a:r>
          </a:p>
          <a:p>
            <a:pPr algn="ctr"/>
            <a:r>
              <a:rPr lang="en-US" sz="1400" dirty="0"/>
              <a:t>745  302</a:t>
            </a:r>
          </a:p>
          <a:p>
            <a:pPr algn="ctr"/>
            <a:r>
              <a:rPr lang="en-US" sz="1400" dirty="0"/>
              <a:t>943  128</a:t>
            </a:r>
          </a:p>
          <a:p>
            <a:pPr algn="ctr"/>
            <a:r>
              <a:rPr lang="en-US" sz="1400" dirty="0"/>
              <a:t>476  590</a:t>
            </a:r>
          </a:p>
          <a:p>
            <a:pPr algn="ctr"/>
            <a:r>
              <a:rPr lang="en-US" sz="1400" dirty="0"/>
              <a:t>419  214</a:t>
            </a:r>
          </a:p>
          <a:p>
            <a:pPr marL="342900" indent="-342900" algn="ctr">
              <a:buAutoNum type="arabicPlain" startAt="317"/>
            </a:pPr>
            <a:r>
              <a:rPr lang="en-US" sz="1400" dirty="0"/>
              <a:t>335</a:t>
            </a:r>
          </a:p>
          <a:p>
            <a:pPr algn="ctr"/>
            <a:r>
              <a:rPr lang="en-US" sz="1400" dirty="0"/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7076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world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" y="56741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94862" y="2951686"/>
          <a:ext cx="9067800" cy="2950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Equation" r:id="rId4" imgW="8508960" imgH="2768400" progId="Equation.3">
                  <p:embed/>
                </p:oleObj>
              </mc:Choice>
              <mc:Fallback>
                <p:oleObj name="Equation" r:id="rId4" imgW="8508960" imgH="276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62" y="2951686"/>
                        <a:ext cx="9067800" cy="29501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158240" y="761999"/>
            <a:ext cx="1082040" cy="30480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06440" y="743338"/>
            <a:ext cx="2286000" cy="3048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47276" y="726621"/>
            <a:ext cx="108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1</a:t>
            </a:r>
            <a:r>
              <a:rPr lang="en-US" baseline="30000" dirty="0">
                <a:solidFill>
                  <a:srgbClr val="00B050"/>
                </a:solidFill>
              </a:rPr>
              <a:t>st</a:t>
            </a:r>
            <a:r>
              <a:rPr lang="en-US" dirty="0">
                <a:solidFill>
                  <a:srgbClr val="00B050"/>
                </a:solidFill>
              </a:rPr>
              <a:t> point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3233902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Projection error defined by two equations – one for </a:t>
            </a:r>
            <a:r>
              <a:rPr lang="en-US" i="1" dirty="0"/>
              <a:t>u</a:t>
            </a:r>
            <a:r>
              <a:rPr lang="en-US" dirty="0"/>
              <a:t> and one for </a:t>
            </a:r>
            <a:r>
              <a:rPr lang="en-US" i="1" dirty="0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357379" y="743338"/>
                <a:ext cx="647544" cy="27979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379" y="743338"/>
                <a:ext cx="647544" cy="279793"/>
              </a:xfrm>
              <a:prstGeom prst="rect">
                <a:avLst/>
              </a:prstGeom>
              <a:blipFill rotWithShape="0">
                <a:blip r:embed="rId6"/>
                <a:stretch>
                  <a:fillRect l="-16981" t="-2174" r="-26415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114057" y="759580"/>
                <a:ext cx="647544" cy="279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i="1" baseline="-25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057" y="759580"/>
                <a:ext cx="647544" cy="279793"/>
              </a:xfrm>
              <a:prstGeom prst="rect">
                <a:avLst/>
              </a:prstGeom>
              <a:blipFill rotWithShape="0">
                <a:blip r:embed="rId7"/>
                <a:stretch>
                  <a:fillRect l="-16981" t="-4348" r="-7830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3748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25"/>
          <a:stretch/>
        </p:blipFill>
        <p:spPr>
          <a:xfrm>
            <a:off x="243840" y="381000"/>
            <a:ext cx="8686800" cy="2362200"/>
          </a:xfrm>
        </p:spPr>
      </p:pic>
      <p:sp>
        <p:nvSpPr>
          <p:cNvPr id="5" name="TextBox 4"/>
          <p:cNvSpPr txBox="1"/>
          <p:nvPr/>
        </p:nvSpPr>
        <p:spPr>
          <a:xfrm>
            <a:off x="5806440" y="762000"/>
            <a:ext cx="2286000" cy="224676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312.747 309.140 30.086</a:t>
            </a:r>
          </a:p>
          <a:p>
            <a:pPr algn="ctr"/>
            <a:r>
              <a:rPr lang="en-US" sz="1400" dirty="0"/>
              <a:t>305.796 311.649 30.356</a:t>
            </a:r>
          </a:p>
          <a:p>
            <a:pPr algn="ctr"/>
            <a:r>
              <a:rPr lang="en-US" sz="1400" dirty="0"/>
              <a:t>307.694 312.358 30.418</a:t>
            </a:r>
          </a:p>
          <a:p>
            <a:pPr algn="ctr"/>
            <a:r>
              <a:rPr lang="en-US" sz="1400" dirty="0"/>
              <a:t>310.149 307.186 29.298</a:t>
            </a:r>
          </a:p>
          <a:p>
            <a:pPr algn="ctr"/>
            <a:r>
              <a:rPr lang="en-US" sz="1400" dirty="0"/>
              <a:t>311.937 310.105 29.216</a:t>
            </a:r>
          </a:p>
          <a:p>
            <a:pPr algn="ctr"/>
            <a:r>
              <a:rPr lang="en-US" sz="1400" dirty="0"/>
              <a:t>311.202 307.572 30.682</a:t>
            </a:r>
          </a:p>
          <a:p>
            <a:pPr algn="ctr"/>
            <a:r>
              <a:rPr lang="en-US" sz="1400" dirty="0"/>
              <a:t>307.106 306.876 28.660</a:t>
            </a:r>
          </a:p>
          <a:p>
            <a:pPr algn="ctr"/>
            <a:r>
              <a:rPr lang="en-US" sz="1400" dirty="0"/>
              <a:t>309.317 312.490 30.230</a:t>
            </a:r>
          </a:p>
          <a:p>
            <a:pPr algn="ctr"/>
            <a:r>
              <a:rPr lang="en-US" sz="1400" dirty="0"/>
              <a:t>307.435 310.151 29.318</a:t>
            </a:r>
          </a:p>
          <a:p>
            <a:pPr algn="ctr"/>
            <a:r>
              <a:rPr lang="en-US" sz="1400" dirty="0"/>
              <a:t>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8240" y="761999"/>
            <a:ext cx="1082040" cy="2246769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880  214</a:t>
            </a:r>
          </a:p>
          <a:p>
            <a:pPr algn="ctr"/>
            <a:r>
              <a:rPr lang="en-US" sz="1400" dirty="0"/>
              <a:t> 43  203</a:t>
            </a:r>
          </a:p>
          <a:p>
            <a:pPr algn="ctr"/>
            <a:r>
              <a:rPr lang="en-US" sz="1400" dirty="0"/>
              <a:t>270  197</a:t>
            </a:r>
          </a:p>
          <a:p>
            <a:pPr algn="ctr"/>
            <a:r>
              <a:rPr lang="en-US" sz="1400" dirty="0"/>
              <a:t>886  347</a:t>
            </a:r>
          </a:p>
          <a:p>
            <a:pPr algn="ctr"/>
            <a:r>
              <a:rPr lang="en-US" sz="1400" dirty="0"/>
              <a:t>745  302</a:t>
            </a:r>
          </a:p>
          <a:p>
            <a:pPr algn="ctr"/>
            <a:r>
              <a:rPr lang="en-US" sz="1400" dirty="0"/>
              <a:t>943  128</a:t>
            </a:r>
          </a:p>
          <a:p>
            <a:pPr algn="ctr"/>
            <a:r>
              <a:rPr lang="en-US" sz="1400" dirty="0"/>
              <a:t>476  590</a:t>
            </a:r>
          </a:p>
          <a:p>
            <a:pPr algn="ctr"/>
            <a:r>
              <a:rPr lang="en-US" sz="1400" dirty="0"/>
              <a:t>419  214</a:t>
            </a:r>
          </a:p>
          <a:p>
            <a:pPr marL="342900" indent="-342900" algn="ctr">
              <a:buAutoNum type="arabicPlain" startAt="317"/>
            </a:pPr>
            <a:r>
              <a:rPr lang="en-US" sz="1400" dirty="0"/>
              <a:t>335</a:t>
            </a:r>
          </a:p>
          <a:p>
            <a:pPr algn="ctr"/>
            <a:r>
              <a:rPr lang="en-US" sz="1400" dirty="0"/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7076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world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" y="56741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90488" y="3200400"/>
          <a:ext cx="9107487" cy="294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" name="Equation" r:id="rId4" imgW="8546760" imgH="2768400" progId="Equation.3">
                  <p:embed/>
                </p:oleObj>
              </mc:Choice>
              <mc:Fallback>
                <p:oleObj name="Equation" r:id="rId4" imgW="8546760" imgH="276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8" y="3200400"/>
                        <a:ext cx="9107487" cy="29495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65938" y="922564"/>
            <a:ext cx="108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  <a:r>
              <a:rPr lang="en-US" baseline="30000" dirty="0">
                <a:solidFill>
                  <a:srgbClr val="00B050"/>
                </a:solidFill>
              </a:rPr>
              <a:t>nd</a:t>
            </a:r>
            <a:r>
              <a:rPr lang="en-US" dirty="0">
                <a:solidFill>
                  <a:srgbClr val="00B050"/>
                </a:solidFill>
              </a:rPr>
              <a:t> point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58240" y="975606"/>
            <a:ext cx="1082040" cy="30480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380240" y="975606"/>
                <a:ext cx="647544" cy="27979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240" y="975606"/>
                <a:ext cx="647544" cy="279793"/>
              </a:xfrm>
              <a:prstGeom prst="rect">
                <a:avLst/>
              </a:prstGeom>
              <a:blipFill rotWithShape="0">
                <a:blip r:embed="rId6"/>
                <a:stretch>
                  <a:fillRect l="-16822" t="-2174" r="-2523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5806440" y="975606"/>
            <a:ext cx="2286000" cy="3048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132719" y="983515"/>
                <a:ext cx="647544" cy="279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719" y="983515"/>
                <a:ext cx="647544" cy="279793"/>
              </a:xfrm>
              <a:prstGeom prst="rect">
                <a:avLst/>
              </a:prstGeom>
              <a:blipFill rotWithShape="0">
                <a:blip r:embed="rId7"/>
                <a:stretch>
                  <a:fillRect l="-16981" t="-2174" r="-7830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914400" y="3233902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Projection error defined by two equations – one for </a:t>
            </a:r>
            <a:r>
              <a:rPr lang="en-US" i="1" dirty="0"/>
              <a:t>u</a:t>
            </a:r>
            <a:r>
              <a:rPr lang="en-US" dirty="0"/>
              <a:t> and one for </a:t>
            </a:r>
            <a:r>
              <a:rPr lang="en-US" i="1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1836065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628650" y="232395"/>
            <a:ext cx="7886700" cy="637764"/>
          </a:xfrm>
        </p:spPr>
        <p:txBody>
          <a:bodyPr>
            <a:normAutofit/>
          </a:bodyPr>
          <a:lstStyle/>
          <a:p>
            <a:r>
              <a:rPr lang="en-US" sz="3200" dirty="0"/>
              <a:t>How many points do I need to fit the model?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124200" y="8382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4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8382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1749425" y="22733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5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22733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1676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405981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410200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214113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Degrees of freedom?</a:t>
            </a:r>
          </a:p>
        </p:txBody>
      </p:sp>
      <p:sp>
        <p:nvSpPr>
          <p:cNvPr id="3" name="Right Brace 2"/>
          <p:cNvSpPr/>
          <p:nvPr/>
        </p:nvSpPr>
        <p:spPr>
          <a:xfrm rot="5400000">
            <a:off x="5131990" y="3452817"/>
            <a:ext cx="304800" cy="15533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97535" y="4465638"/>
            <a:ext cx="237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Think 3: </a:t>
            </a:r>
          </a:p>
          <a:p>
            <a:pPr marL="285750" indent="-285750">
              <a:buFontTx/>
              <a:buChar char="-"/>
            </a:pPr>
            <a:r>
              <a:rPr lang="en-US" dirty="0"/>
              <a:t>Rotation around x </a:t>
            </a:r>
          </a:p>
          <a:p>
            <a:pPr marL="285750" indent="-285750">
              <a:buFontTx/>
              <a:buChar char="-"/>
            </a:pPr>
            <a:r>
              <a:rPr lang="en-US" dirty="0"/>
              <a:t>Rotation around y </a:t>
            </a:r>
          </a:p>
          <a:p>
            <a:pPr marL="285750" indent="-285750">
              <a:buFontTx/>
              <a:buChar char="-"/>
            </a:pPr>
            <a:r>
              <a:rPr lang="en-US" dirty="0"/>
              <a:t>Rotation around z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6061075" y="2503488"/>
            <a:ext cx="304800" cy="15533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7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/>
      <p:bldP spid="3" grpId="0" animBg="1"/>
      <p:bldP spid="4" grpId="0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628650" y="158654"/>
            <a:ext cx="7886700" cy="726255"/>
          </a:xfrm>
        </p:spPr>
        <p:txBody>
          <a:bodyPr>
            <a:normAutofit/>
          </a:bodyPr>
          <a:lstStyle/>
          <a:p>
            <a:r>
              <a:rPr lang="en-US" sz="3200" dirty="0"/>
              <a:t>How many points do I need to fit the model?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124200" y="8382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8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8382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1749425" y="22733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9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22733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1676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405981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410200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214113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Degrees of freedom?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4350729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  <a:r>
              <a:rPr lang="en-US" dirty="0"/>
              <a:t> is 3x4, so 12 unknowns, but projective scale ambiguity – 11 deg. freedom.</a:t>
            </a:r>
          </a:p>
          <a:p>
            <a:r>
              <a:rPr lang="en-US" dirty="0"/>
              <a:t>One equation per unknown -&gt; 5 1/2 point correspondences determines a solution (e.g., either u or v).</a:t>
            </a:r>
          </a:p>
          <a:p>
            <a:endParaRPr lang="en-US" dirty="0"/>
          </a:p>
          <a:p>
            <a:r>
              <a:rPr lang="en-US" dirty="0"/>
              <a:t>More than 5 1/2 point correspondences -&gt; overdetermined, many solutions to </a:t>
            </a:r>
            <a:r>
              <a:rPr lang="en-US" b="1" dirty="0"/>
              <a:t>M</a:t>
            </a:r>
            <a:r>
              <a:rPr lang="en-US" dirty="0"/>
              <a:t>.</a:t>
            </a:r>
          </a:p>
          <a:p>
            <a:r>
              <a:rPr lang="en-US" dirty="0"/>
              <a:t>Least squares is finding the solution that best satisfies the overdetermined system.</a:t>
            </a:r>
          </a:p>
          <a:p>
            <a:endParaRPr lang="en-US" dirty="0"/>
          </a:p>
          <a:p>
            <a:r>
              <a:rPr lang="en-US" dirty="0"/>
              <a:t>Why use more than 6? Robustness to error in feature points.</a:t>
            </a:r>
          </a:p>
        </p:txBody>
      </p:sp>
    </p:spTree>
    <p:extLst>
      <p:ext uri="{BB962C8B-B14F-4D97-AF65-F5344CB8AC3E}">
        <p14:creationId xmlns:p14="http://schemas.microsoft.com/office/powerpoint/2010/main" val="134290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>
          <a:xfrm>
            <a:off x="571166" y="-31318"/>
            <a:ext cx="7886700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graphicFrame>
        <p:nvGraphicFramePr>
          <p:cNvPr id="112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528047"/>
              </p:ext>
            </p:extLst>
          </p:nvPr>
        </p:nvGraphicFramePr>
        <p:xfrm>
          <a:off x="1201404" y="4670265"/>
          <a:ext cx="6626225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5" name="Equation" r:id="rId4" imgW="3111480" imgH="914400" progId="Equation.DSMT4">
                  <p:embed/>
                </p:oleObj>
              </mc:Choice>
              <mc:Fallback>
                <p:oleObj name="Equation" r:id="rId4" imgW="31114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404" y="4670265"/>
                        <a:ext cx="6626225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9416" y="4060665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7016" y="7639090"/>
            <a:ext cx="150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James Hays</a:t>
            </a: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789583"/>
              </p:ext>
            </p:extLst>
          </p:nvPr>
        </p:nvGraphicFramePr>
        <p:xfrm>
          <a:off x="2530475" y="2198688"/>
          <a:ext cx="3690938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6" name="Equation" r:id="rId6" imgW="1180800" imgH="609480" progId="Equation.DSMT4">
                  <p:embed/>
                </p:oleObj>
              </mc:Choice>
              <mc:Fallback>
                <p:oleObj name="Equation" r:id="rId6" imgW="118080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0475" y="2198688"/>
                        <a:ext cx="3690938" cy="190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32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9467396"/>
              </p:ext>
            </p:extLst>
          </p:nvPr>
        </p:nvGraphicFramePr>
        <p:xfrm>
          <a:off x="2530475" y="1191355"/>
          <a:ext cx="4178300" cy="117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7" name="Equation" r:id="rId8" imgW="3213000" imgH="901440" progId="Equation.DSMT4">
                  <p:embed/>
                </p:oleObj>
              </mc:Choice>
              <mc:Fallback>
                <p:oleObj name="Equation" r:id="rId8" imgW="3213000" imgH="901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0475" y="1191355"/>
                        <a:ext cx="4178300" cy="1173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25007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Can we factorize M back to K [R | t]?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Yes!</a:t>
            </a:r>
          </a:p>
          <a:p>
            <a:r>
              <a:rPr lang="en-US" dirty="0"/>
              <a:t>We can directly solve for the individual entries of K [R | t].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23064544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Can we factorize M back to K [R | t]?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Yes!</a:t>
            </a:r>
          </a:p>
          <a:p>
            <a:r>
              <a:rPr lang="en-US" dirty="0"/>
              <a:t>We can also use </a:t>
            </a:r>
            <a:r>
              <a:rPr lang="en-US" i="1" dirty="0"/>
              <a:t>RQ</a:t>
            </a:r>
            <a:r>
              <a:rPr lang="en-US" dirty="0"/>
              <a:t> factorization (not QR)</a:t>
            </a:r>
          </a:p>
          <a:p>
            <a:pPr lvl="1"/>
            <a:r>
              <a:rPr lang="en-US" dirty="0"/>
              <a:t>R in RQ is not rotation matrix R; crossed names! </a:t>
            </a:r>
          </a:p>
          <a:p>
            <a:r>
              <a:rPr lang="en-US" i="1" dirty="0"/>
              <a:t>R</a:t>
            </a:r>
            <a:r>
              <a:rPr lang="en-US" dirty="0"/>
              <a:t> (right diagonal) is K</a:t>
            </a:r>
          </a:p>
          <a:p>
            <a:r>
              <a:rPr lang="en-US" i="1" dirty="0"/>
              <a:t>Q</a:t>
            </a:r>
            <a:r>
              <a:rPr lang="en-US" dirty="0"/>
              <a:t> (orthogonal basis) is R.</a:t>
            </a:r>
          </a:p>
          <a:p>
            <a:r>
              <a:rPr lang="en-US" dirty="0"/>
              <a:t>t, the last column of [R | t], is </a:t>
            </a:r>
            <a:r>
              <a:rPr lang="en-US" dirty="0" err="1"/>
              <a:t>inv</a:t>
            </a:r>
            <a:r>
              <a:rPr lang="en-US" dirty="0"/>
              <a:t>(K) * last column of M.</a:t>
            </a:r>
          </a:p>
          <a:p>
            <a:pPr lvl="1"/>
            <a:r>
              <a:rPr lang="en-US" dirty="0"/>
              <a:t>See </a:t>
            </a:r>
            <a:r>
              <a:rPr lang="en-US" dirty="0">
                <a:hlinkClick r:id="rId2"/>
              </a:rPr>
              <a:t>http://ksimek.github.io/2012/08/14/decompose/</a:t>
            </a:r>
            <a:r>
              <a:rPr lang="en-US" dirty="0"/>
              <a:t> for more details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16687658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852"/>
            <a:ext cx="7886700" cy="806607"/>
          </a:xfrm>
        </p:spPr>
        <p:txBody>
          <a:bodyPr>
            <a:normAutofit/>
          </a:bodyPr>
          <a:lstStyle/>
          <a:p>
            <a:r>
              <a:rPr lang="en-US" dirty="0"/>
              <a:t>Recovering the camera center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58813" y="4081251"/>
          <a:ext cx="4396182" cy="2529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" name="Equation" r:id="rId4" imgW="1587240" imgH="914400" progId="Equation.3">
                  <p:embed/>
                </p:oleObj>
              </mc:Choice>
              <mc:Fallback>
                <p:oleObj name="Equation" r:id="rId4" imgW="158724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4081251"/>
                        <a:ext cx="4396182" cy="25293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1323975" y="8890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8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975" y="8890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52400" y="1905794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9" name="Equation" r:id="rId8" imgW="2590560" imgH="927000" progId="Equation.3">
                  <p:embed/>
                </p:oleObj>
              </mc:Choice>
              <mc:Fallback>
                <p:oleObj name="Equation" r:id="rId8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905794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>
          <a:xfrm rot="5400000">
            <a:off x="2563812" y="167163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2563812" y="3928851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4648200" y="2209800"/>
            <a:ext cx="457200" cy="1447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/>
          <p:cNvSpPr/>
          <p:nvPr/>
        </p:nvSpPr>
        <p:spPr>
          <a:xfrm>
            <a:off x="3657600" y="4419600"/>
            <a:ext cx="463550" cy="17589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8400" y="6324600"/>
            <a:ext cx="70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4" name="Frame 23"/>
          <p:cNvSpPr/>
          <p:nvPr/>
        </p:nvSpPr>
        <p:spPr>
          <a:xfrm>
            <a:off x="1844873" y="4364725"/>
            <a:ext cx="1828800" cy="1905000"/>
          </a:xfrm>
          <a:prstGeom prst="frame">
            <a:avLst>
              <a:gd name="adj1" fmla="val 486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0" y="3997275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31741" y="1762234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</a:t>
            </a:r>
            <a:endParaRPr lang="en-US" b="1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5486400" y="459118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t=</a:t>
            </a:r>
            <a:r>
              <a:rPr lang="en-US" sz="2800" baseline="30000" dirty="0"/>
              <a:t> </a:t>
            </a:r>
            <a:r>
              <a:rPr lang="en-US" sz="2800" dirty="0"/>
              <a:t>K</a:t>
            </a:r>
            <a:r>
              <a:rPr lang="en-US" sz="2800" baseline="30000" dirty="0"/>
              <a:t>-1</a:t>
            </a:r>
            <a:r>
              <a:rPr lang="en-US" sz="2800" dirty="0"/>
              <a:t> m</a:t>
            </a:r>
            <a:r>
              <a:rPr lang="en-US" sz="2800" baseline="-25000" dirty="0"/>
              <a:t>4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96122" y="511440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T=R</a:t>
            </a:r>
            <a:r>
              <a:rPr lang="en-US" sz="2800" baseline="30000"/>
              <a:t>-1</a:t>
            </a:r>
            <a:r>
              <a:rPr lang="en-US" sz="2800"/>
              <a:t>t=R</a:t>
            </a:r>
            <a:r>
              <a:rPr lang="en-US" sz="2800" baseline="30000"/>
              <a:t>-1 </a:t>
            </a:r>
            <a:r>
              <a:rPr lang="en-US" sz="2800" dirty="0"/>
              <a:t>K</a:t>
            </a:r>
            <a:r>
              <a:rPr lang="en-US" sz="2800" baseline="30000" dirty="0"/>
              <a:t>-1</a:t>
            </a:r>
            <a:r>
              <a:rPr lang="en-US" sz="2800" dirty="0"/>
              <a:t> m</a:t>
            </a:r>
            <a:r>
              <a:rPr lang="en-US" sz="2800" baseline="-25000" dirty="0"/>
              <a:t>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4631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23" grpId="0"/>
      <p:bldP spid="24" grpId="0" animBg="1"/>
      <p:bldP spid="28" grpId="0"/>
      <p:bldP spid="1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852"/>
            <a:ext cx="7886700" cy="806607"/>
          </a:xfrm>
        </p:spPr>
        <p:txBody>
          <a:bodyPr>
            <a:normAutofit/>
          </a:bodyPr>
          <a:lstStyle/>
          <a:p>
            <a:r>
              <a:rPr lang="en-US" dirty="0"/>
              <a:t>Recovering the camera center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58813" y="4081251"/>
          <a:ext cx="4396182" cy="2529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0" name="Equation" r:id="rId4" imgW="1587240" imgH="914400" progId="Equation.3">
                  <p:embed/>
                </p:oleObj>
              </mc:Choice>
              <mc:Fallback>
                <p:oleObj name="Equation" r:id="rId4" imgW="158724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4081251"/>
                        <a:ext cx="4396182" cy="25293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1323975" y="8890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1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975" y="8890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52400" y="1905794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2" name="Equation" r:id="rId8" imgW="2590560" imgH="927000" progId="Equation.3">
                  <p:embed/>
                </p:oleObj>
              </mc:Choice>
              <mc:Fallback>
                <p:oleObj name="Equation" r:id="rId8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905794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>
          <a:xfrm rot="5400000">
            <a:off x="2563812" y="167163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2563812" y="3928851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4648200" y="2209800"/>
            <a:ext cx="457200" cy="1447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1286470"/>
            <a:ext cx="274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is not the camera center C. </a:t>
            </a:r>
          </a:p>
          <a:p>
            <a:r>
              <a:rPr lang="en-US" sz="2000" dirty="0"/>
              <a:t>It is –RC, as the point is rotated before t</a:t>
            </a:r>
            <a:r>
              <a:rPr lang="en-US" sz="2000" baseline="-25000" dirty="0"/>
              <a:t>x</a:t>
            </a:r>
            <a:r>
              <a:rPr lang="en-US" sz="2000" dirty="0"/>
              <a:t>, t</a:t>
            </a:r>
            <a:r>
              <a:rPr lang="en-US" sz="2000" baseline="-25000" dirty="0"/>
              <a:t>y</a:t>
            </a:r>
            <a:r>
              <a:rPr lang="en-US" sz="2000" dirty="0"/>
              <a:t>, and t</a:t>
            </a:r>
            <a:r>
              <a:rPr lang="en-US" sz="2000" baseline="-25000" dirty="0"/>
              <a:t>z</a:t>
            </a:r>
            <a:r>
              <a:rPr lang="en-US" sz="2000" dirty="0"/>
              <a:t> are added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4953000" y="2102078"/>
            <a:ext cx="990600" cy="717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ame 17"/>
          <p:cNvSpPr/>
          <p:nvPr/>
        </p:nvSpPr>
        <p:spPr>
          <a:xfrm>
            <a:off x="3657600" y="4419600"/>
            <a:ext cx="463550" cy="17589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>
            <a:stCxn id="21" idx="1"/>
          </p:cNvCxnSpPr>
          <p:nvPr/>
        </p:nvCxnSpPr>
        <p:spPr>
          <a:xfrm flipH="1">
            <a:off x="4152900" y="4258073"/>
            <a:ext cx="1157682" cy="974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10582" y="405801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is </a:t>
            </a:r>
            <a:r>
              <a:rPr lang="en-US" sz="2000" b="1" dirty="0"/>
              <a:t>t</a:t>
            </a:r>
            <a:r>
              <a:rPr lang="en-US" sz="2000" dirty="0"/>
              <a:t> × 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38400" y="6324600"/>
            <a:ext cx="70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4" name="Frame 23"/>
          <p:cNvSpPr/>
          <p:nvPr/>
        </p:nvSpPr>
        <p:spPr>
          <a:xfrm>
            <a:off x="1844873" y="4364725"/>
            <a:ext cx="1828800" cy="1905000"/>
          </a:xfrm>
          <a:prstGeom prst="frame">
            <a:avLst>
              <a:gd name="adj1" fmla="val 486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10582" y="4456114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  K</a:t>
            </a:r>
            <a:r>
              <a:rPr lang="en-US" sz="2000" baseline="30000" dirty="0"/>
              <a:t>-1</a:t>
            </a:r>
            <a:r>
              <a:rPr lang="en-US" sz="2000" dirty="0"/>
              <a:t> m</a:t>
            </a:r>
            <a:r>
              <a:rPr lang="en-US" sz="2000" baseline="-25000" dirty="0"/>
              <a:t>4 </a:t>
            </a:r>
            <a:r>
              <a:rPr lang="en-US" sz="2000" dirty="0"/>
              <a:t>is </a:t>
            </a:r>
            <a:r>
              <a:rPr lang="en-US" sz="2000" b="1" dirty="0"/>
              <a:t>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43600" y="3048992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 we need </a:t>
            </a:r>
            <a:br>
              <a:rPr lang="en-US" sz="2000" dirty="0"/>
            </a:br>
            <a:r>
              <a:rPr lang="en-US" sz="2000" dirty="0"/>
              <a:t>-R</a:t>
            </a:r>
            <a:r>
              <a:rPr lang="en-US" sz="2000" baseline="30000" dirty="0"/>
              <a:t>-1 </a:t>
            </a:r>
            <a:r>
              <a:rPr lang="en-US" sz="2000" dirty="0"/>
              <a:t>K</a:t>
            </a:r>
            <a:r>
              <a:rPr lang="en-US" sz="2000" baseline="30000" dirty="0"/>
              <a:t>-1</a:t>
            </a:r>
            <a:r>
              <a:rPr lang="en-US" sz="2000" dirty="0"/>
              <a:t> m</a:t>
            </a:r>
            <a:r>
              <a:rPr lang="en-US" sz="2000" baseline="-25000" dirty="0"/>
              <a:t>4 </a:t>
            </a:r>
            <a:r>
              <a:rPr lang="en-US" sz="2000" dirty="0"/>
              <a:t>to get C.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10582" y="5317225"/>
            <a:ext cx="2919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Q is K × R. </a:t>
            </a:r>
          </a:p>
          <a:p>
            <a:r>
              <a:rPr lang="en-US" sz="2000" dirty="0"/>
              <a:t>So we just need -Q</a:t>
            </a:r>
            <a:r>
              <a:rPr lang="en-US" sz="2000" baseline="30000" dirty="0"/>
              <a:t>-1</a:t>
            </a:r>
            <a:r>
              <a:rPr lang="en-US" sz="2000" dirty="0"/>
              <a:t> m</a:t>
            </a:r>
            <a:r>
              <a:rPr lang="en-US" sz="2000" baseline="-25000" dirty="0"/>
              <a:t>4</a:t>
            </a:r>
            <a:endParaRPr lang="en-US" sz="2000" b="1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0" y="3997275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31741" y="1762234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30209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8" grpId="0" animBg="1"/>
      <p:bldP spid="21" grpId="0"/>
      <p:bldP spid="23" grpId="0"/>
      <p:bldP spid="24" grpId="0" animBg="1"/>
      <p:bldP spid="25" grpId="0"/>
      <p:bldP spid="26" grpId="0"/>
      <p:bldP spid="2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2898"/>
            <a:ext cx="7886700" cy="773449"/>
          </a:xfrm>
        </p:spPr>
        <p:txBody>
          <a:bodyPr/>
          <a:lstStyle/>
          <a:p>
            <a:r>
              <a:rPr lang="en-US" dirty="0"/>
              <a:t>Estimate of camera center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46150"/>
            <a:ext cx="5726499" cy="3657600"/>
          </a:xfrm>
        </p:spPr>
      </p:pic>
      <p:sp>
        <p:nvSpPr>
          <p:cNvPr id="5" name="TextBox 4"/>
          <p:cNvSpPr txBox="1"/>
          <p:nvPr/>
        </p:nvSpPr>
        <p:spPr>
          <a:xfrm>
            <a:off x="3170505" y="3348375"/>
            <a:ext cx="2087295" cy="34778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    1.5706   -0.1490    0.2598</a:t>
            </a:r>
          </a:p>
          <a:p>
            <a:r>
              <a:rPr lang="en-US" sz="1100" dirty="0"/>
              <a:t>   -1.5282    0.9695    0.3802</a:t>
            </a:r>
          </a:p>
          <a:p>
            <a:r>
              <a:rPr lang="en-US" sz="1100" dirty="0"/>
              <a:t>   -0.6821    1.2856    0.4078</a:t>
            </a:r>
          </a:p>
          <a:p>
            <a:r>
              <a:rPr lang="en-US" sz="1100" dirty="0"/>
              <a:t>    0.4124   -1.0201   -0.0915</a:t>
            </a:r>
          </a:p>
          <a:p>
            <a:r>
              <a:rPr lang="en-US" sz="1100" dirty="0"/>
              <a:t>    1.2095    0.2812   -0.1280</a:t>
            </a:r>
          </a:p>
          <a:p>
            <a:r>
              <a:rPr lang="en-US" sz="1100" dirty="0"/>
              <a:t>    0.8819   -0.8481    0.5255</a:t>
            </a:r>
          </a:p>
          <a:p>
            <a:r>
              <a:rPr lang="en-US" sz="1100" dirty="0"/>
              <a:t>   -0.9442   -1.1583   -0.3759</a:t>
            </a:r>
          </a:p>
          <a:p>
            <a:r>
              <a:rPr lang="en-US" sz="1100" dirty="0"/>
              <a:t>    0.0415    1.3445    0.3240</a:t>
            </a:r>
          </a:p>
          <a:p>
            <a:r>
              <a:rPr lang="en-US" sz="1100" dirty="0"/>
              <a:t>   -0.7975    0.3017   -0.0826</a:t>
            </a:r>
          </a:p>
          <a:p>
            <a:r>
              <a:rPr lang="en-US" sz="1100" dirty="0"/>
              <a:t>   -0.4329   -1.4151   -0.2774</a:t>
            </a:r>
          </a:p>
          <a:p>
            <a:r>
              <a:rPr lang="en-US" sz="1100" dirty="0"/>
              <a:t>   -1.1475   -0.0772   -0.2667</a:t>
            </a:r>
          </a:p>
          <a:p>
            <a:r>
              <a:rPr lang="en-US" sz="1100" dirty="0"/>
              <a:t>   -0.5149   -1.1784   -0.1401</a:t>
            </a:r>
          </a:p>
          <a:p>
            <a:r>
              <a:rPr lang="en-US" sz="1100" dirty="0"/>
              <a:t>    0.1993   -0.2854   -0.2114</a:t>
            </a:r>
          </a:p>
          <a:p>
            <a:r>
              <a:rPr lang="en-US" sz="1100" dirty="0"/>
              <a:t>   -0.4320    0.2143   -0.1053</a:t>
            </a:r>
          </a:p>
          <a:p>
            <a:r>
              <a:rPr lang="en-US" sz="1100" dirty="0"/>
              <a:t>   -0.7481   -0.3840   -0.2408</a:t>
            </a:r>
          </a:p>
          <a:p>
            <a:r>
              <a:rPr lang="en-US" sz="1100" dirty="0"/>
              <a:t>    0.8078   -0.1196   -0.2631</a:t>
            </a:r>
          </a:p>
          <a:p>
            <a:r>
              <a:rPr lang="en-US" sz="1100" dirty="0"/>
              <a:t>   -0.7605   -0.5792   -0.1936</a:t>
            </a:r>
          </a:p>
          <a:p>
            <a:r>
              <a:rPr lang="en-US" sz="1100" dirty="0"/>
              <a:t>    0.3237    0.7970    0.2170</a:t>
            </a:r>
          </a:p>
          <a:p>
            <a:r>
              <a:rPr lang="en-US" sz="1100" dirty="0"/>
              <a:t>    1.3089    0.5786   -0.1887</a:t>
            </a:r>
          </a:p>
          <a:p>
            <a:r>
              <a:rPr lang="en-US" sz="1100" dirty="0"/>
              <a:t>    1.2323    1.4421    0.4506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403" y="3361075"/>
            <a:ext cx="1504950" cy="34778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    1.0486   -0.3645</a:t>
            </a:r>
          </a:p>
          <a:p>
            <a:r>
              <a:rPr lang="en-US" sz="1100" dirty="0"/>
              <a:t>   -1.6851   -0.4004</a:t>
            </a:r>
          </a:p>
          <a:p>
            <a:r>
              <a:rPr lang="en-US" sz="1100" dirty="0"/>
              <a:t>   -0.9437   -0.4200</a:t>
            </a:r>
          </a:p>
          <a:p>
            <a:r>
              <a:rPr lang="en-US" sz="1100" dirty="0"/>
              <a:t>    1.0682    0.0699</a:t>
            </a:r>
          </a:p>
          <a:p>
            <a:r>
              <a:rPr lang="en-US" sz="1100" dirty="0"/>
              <a:t>    0.6077   -0.0771</a:t>
            </a:r>
          </a:p>
          <a:p>
            <a:r>
              <a:rPr lang="en-US" sz="1100" dirty="0"/>
              <a:t>    1.2543   -0.6454</a:t>
            </a:r>
          </a:p>
          <a:p>
            <a:r>
              <a:rPr lang="en-US" sz="1100" dirty="0"/>
              <a:t>   -0.2709    0.8635</a:t>
            </a:r>
          </a:p>
          <a:p>
            <a:r>
              <a:rPr lang="en-US" sz="1100" dirty="0"/>
              <a:t>   -0.4571   -0.3645</a:t>
            </a:r>
          </a:p>
          <a:p>
            <a:r>
              <a:rPr lang="en-US" sz="1100" dirty="0"/>
              <a:t>   -0.7902    0.0307</a:t>
            </a:r>
          </a:p>
          <a:p>
            <a:r>
              <a:rPr lang="en-US" sz="1100" dirty="0"/>
              <a:t>    0.7318    0.6382</a:t>
            </a:r>
          </a:p>
          <a:p>
            <a:r>
              <a:rPr lang="en-US" sz="1100" dirty="0"/>
              <a:t>   -1.0580    0.3312</a:t>
            </a:r>
          </a:p>
          <a:p>
            <a:r>
              <a:rPr lang="en-US" sz="1100" dirty="0"/>
              <a:t>    0.3464    0.3377</a:t>
            </a:r>
          </a:p>
          <a:p>
            <a:r>
              <a:rPr lang="en-US" sz="1100" dirty="0"/>
              <a:t>    0.3137    0.1189</a:t>
            </a:r>
          </a:p>
          <a:p>
            <a:r>
              <a:rPr lang="en-US" sz="1100" dirty="0"/>
              <a:t>   -0.4310    0.0242</a:t>
            </a:r>
          </a:p>
          <a:p>
            <a:r>
              <a:rPr lang="en-US" sz="1100" dirty="0"/>
              <a:t>   -0.4799    0.2920</a:t>
            </a:r>
          </a:p>
          <a:p>
            <a:r>
              <a:rPr lang="en-US" sz="1100" dirty="0"/>
              <a:t>    0.6109    0.0830</a:t>
            </a:r>
          </a:p>
          <a:p>
            <a:r>
              <a:rPr lang="en-US" sz="1100" dirty="0"/>
              <a:t>   -0.4081    0.2920</a:t>
            </a:r>
          </a:p>
          <a:p>
            <a:r>
              <a:rPr lang="en-US" sz="1100" dirty="0"/>
              <a:t>   -0.1109   -0.2992</a:t>
            </a:r>
          </a:p>
          <a:p>
            <a:r>
              <a:rPr lang="en-US" sz="1100" dirty="0"/>
              <a:t>    0.5129   -0.0575</a:t>
            </a:r>
          </a:p>
          <a:p>
            <a:r>
              <a:rPr lang="en-US" sz="1100" dirty="0"/>
              <a:t>    0.1406   -0.4527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2195174"/>
            <a:ext cx="3742266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4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922" name="Picture 2" descr="C:\Users\hays\Desktop\143 Computer Vision\slides\02\xugy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1551" y="0"/>
            <a:ext cx="1024537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68202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556" t="8667" r="13888" b="6444"/>
          <a:stretch/>
        </p:blipFill>
        <p:spPr>
          <a:xfrm>
            <a:off x="175057" y="0"/>
            <a:ext cx="8862893" cy="66646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057" y="6488668"/>
            <a:ext cx="309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  <a:r>
              <a:rPr lang="en-US" baseline="-25000" dirty="0"/>
              <a:t>n</a:t>
            </a:r>
            <a:r>
              <a:rPr lang="en-US" dirty="0"/>
              <a:t> = nth column of </a:t>
            </a:r>
            <a:r>
              <a:rPr lang="en-US" i="1" dirty="0"/>
              <a:t>A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909249"/>
              </p:ext>
            </p:extLst>
          </p:nvPr>
        </p:nvGraphicFramePr>
        <p:xfrm>
          <a:off x="7178745" y="435112"/>
          <a:ext cx="804862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2" name="Equation" r:id="rId4" imgW="596880" imgH="787320" progId="Equation.DSMT4">
                  <p:embed/>
                </p:oleObj>
              </mc:Choice>
              <mc:Fallback>
                <p:oleObj name="Equation" r:id="rId4" imgW="59688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8745" y="435112"/>
                        <a:ext cx="804862" cy="1062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028148"/>
              </p:ext>
            </p:extLst>
          </p:nvPr>
        </p:nvGraphicFramePr>
        <p:xfrm>
          <a:off x="8177213" y="420688"/>
          <a:ext cx="73660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3" name="Equation" r:id="rId6" imgW="545760" imgH="736560" progId="Equation.DSMT4">
                  <p:embed/>
                </p:oleObj>
              </mc:Choice>
              <mc:Fallback>
                <p:oleObj name="Equation" r:id="rId6" imgW="54576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7213" y="420688"/>
                        <a:ext cx="736600" cy="993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08670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857" t="9111" r="14142" b="5556"/>
          <a:stretch/>
        </p:blipFill>
        <p:spPr>
          <a:xfrm>
            <a:off x="123717" y="38150"/>
            <a:ext cx="8951054" cy="6819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139177" y="2462358"/>
          <a:ext cx="2004823" cy="1199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7" name="Equation" r:id="rId4" imgW="1485720" imgH="888840" progId="Equation.DSMT4">
                  <p:embed/>
                </p:oleObj>
              </mc:Choice>
              <mc:Fallback>
                <p:oleObj name="Equation" r:id="rId4" imgW="1485720" imgH="888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9177" y="2462358"/>
                        <a:ext cx="2004823" cy="11994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636872"/>
              </p:ext>
            </p:extLst>
          </p:nvPr>
        </p:nvGraphicFramePr>
        <p:xfrm>
          <a:off x="7178745" y="435112"/>
          <a:ext cx="804862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8" name="Equation" r:id="rId6" imgW="596880" imgH="787320" progId="Equation.DSMT4">
                  <p:embed/>
                </p:oleObj>
              </mc:Choice>
              <mc:Fallback>
                <p:oleObj name="Equation" r:id="rId6" imgW="59688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8745" y="435112"/>
                        <a:ext cx="804862" cy="1062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319221"/>
              </p:ext>
            </p:extLst>
          </p:nvPr>
        </p:nvGraphicFramePr>
        <p:xfrm>
          <a:off x="8177213" y="420688"/>
          <a:ext cx="73660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9" name="Equation" r:id="rId8" imgW="545760" imgH="736560" progId="Equation.DSMT4">
                  <p:embed/>
                </p:oleObj>
              </mc:Choice>
              <mc:Fallback>
                <p:oleObj name="Equation" r:id="rId8" imgW="54576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7213" y="420688"/>
                        <a:ext cx="736600" cy="993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87372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603" t="9139" r="13563" b="6416"/>
          <a:stretch/>
        </p:blipFill>
        <p:spPr>
          <a:xfrm>
            <a:off x="257074" y="40425"/>
            <a:ext cx="8886926" cy="6621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032626" y="2485696"/>
          <a:ext cx="2111374" cy="1263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7" name="Equation" r:id="rId4" imgW="1485720" imgH="888840" progId="Equation.DSMT4">
                  <p:embed/>
                </p:oleObj>
              </mc:Choice>
              <mc:Fallback>
                <p:oleObj name="Equation" r:id="rId4" imgW="1485720" imgH="888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26" y="2485696"/>
                        <a:ext cx="2111374" cy="12632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23505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with non-linear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Linear calibration</a:t>
            </a:r>
          </a:p>
          <a:p>
            <a:pPr lvl="1"/>
            <a:r>
              <a:rPr lang="en-US" sz="1800" dirty="0"/>
              <a:t>Advantages</a:t>
            </a:r>
          </a:p>
          <a:p>
            <a:pPr lvl="2"/>
            <a:r>
              <a:rPr lang="en-US" sz="1600" dirty="0"/>
              <a:t>Easy to formulate and solve</a:t>
            </a:r>
          </a:p>
          <a:p>
            <a:pPr lvl="2"/>
            <a:r>
              <a:rPr lang="en-US" sz="1600" dirty="0"/>
              <a:t>Provides initialization for non-linear methods</a:t>
            </a:r>
          </a:p>
          <a:p>
            <a:pPr lvl="1"/>
            <a:r>
              <a:rPr lang="en-US" sz="2000" dirty="0"/>
              <a:t>Disadvantages</a:t>
            </a:r>
            <a:endParaRPr lang="en-US" sz="3200" dirty="0"/>
          </a:p>
          <a:p>
            <a:pPr lvl="2"/>
            <a:r>
              <a:rPr lang="en-US" sz="1600" dirty="0"/>
              <a:t>Doesn’t directly give you camera parameters</a:t>
            </a:r>
          </a:p>
          <a:p>
            <a:pPr lvl="2"/>
            <a:r>
              <a:rPr lang="en-US" sz="1600" dirty="0"/>
              <a:t>Doesn’t model radial distortion</a:t>
            </a:r>
          </a:p>
          <a:p>
            <a:pPr lvl="2"/>
            <a:r>
              <a:rPr lang="en-US" sz="1600" dirty="0"/>
              <a:t>Can’t impose constraints, such as known focal length</a:t>
            </a:r>
            <a:endParaRPr lang="en-US" sz="2400" dirty="0"/>
          </a:p>
          <a:p>
            <a:r>
              <a:rPr lang="en-US" sz="2400" dirty="0"/>
              <a:t>Non-linear calibrations</a:t>
            </a:r>
          </a:p>
          <a:p>
            <a:pPr lvl="1"/>
            <a:r>
              <a:rPr lang="en-US" sz="2000" dirty="0"/>
              <a:t>Define error as difference between projected points and measured points</a:t>
            </a:r>
          </a:p>
          <a:p>
            <a:pPr lvl="1"/>
            <a:r>
              <a:rPr lang="en-US" sz="2000" dirty="0"/>
              <a:t>Minimize error using Newton’s method or other non-linear optimization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35355338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/>
          <a:lstStyle/>
          <a:p>
            <a:r>
              <a:rPr lang="en-US" dirty="0" err="1"/>
              <a:t>OpenCV</a:t>
            </a:r>
            <a:r>
              <a:rPr lang="en-US" dirty="0"/>
              <a:t> Calibration Demo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88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0946" name="Picture 2" descr="C:\Users\hays\Desktop\143 Computer Vision\slides\02\parisfl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24537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655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05470"/>
            <a:ext cx="7886700" cy="625474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Holbein’s The Ambassadors </a:t>
            </a:r>
            <a:r>
              <a:rPr lang="en-US" dirty="0"/>
              <a:t>- 1533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44" y="990600"/>
            <a:ext cx="5216711" cy="5135563"/>
          </a:xfrm>
        </p:spPr>
      </p:pic>
    </p:spTree>
    <p:extLst>
      <p:ext uri="{BB962C8B-B14F-4D97-AF65-F5344CB8AC3E}">
        <p14:creationId xmlns:p14="http://schemas.microsoft.com/office/powerpoint/2010/main" val="3434567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a &amp; b &amp; c &amp; d \\&#10;e &amp; f &amp; g &amp; h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/d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44.75"/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dx, d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3.625"/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'_c, y'_c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39.375"/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3"/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11287</TotalTime>
  <Words>3469</Words>
  <Application>Microsoft Office PowerPoint</Application>
  <PresentationFormat>On-screen Show (4:3)</PresentationFormat>
  <Paragraphs>712</Paragraphs>
  <Slides>74</Slides>
  <Notes>29</Notes>
  <HiddenSlides>11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7" baseType="lpstr">
      <vt:lpstr>EngraversGothic BT Regular</vt:lpstr>
      <vt:lpstr>Arial</vt:lpstr>
      <vt:lpstr>Calibri</vt:lpstr>
      <vt:lpstr>Calibri Light</vt:lpstr>
      <vt:lpstr>Cambria Math</vt:lpstr>
      <vt:lpstr>Courier New</vt:lpstr>
      <vt:lpstr>Helvetica</vt:lpstr>
      <vt:lpstr>Palatino Linotype</vt:lpstr>
      <vt:lpstr>Tahoma</vt:lpstr>
      <vt:lpstr>Times New Roman</vt:lpstr>
      <vt:lpstr>Office Theme</vt:lpstr>
      <vt:lpstr>Equation</vt:lpstr>
      <vt:lpstr>Photo Editor Photo</vt:lpstr>
      <vt:lpstr>ECE 4973: Lecture 13 Camera model and calibration</vt:lpstr>
      <vt:lpstr>What is a camera?</vt:lpstr>
      <vt:lpstr>PowerPoint Presentation</vt:lpstr>
      <vt:lpstr>Camera obscura: dark room</vt:lpstr>
      <vt:lpstr>Camera obscura / lucida used for tracing</vt:lpstr>
      <vt:lpstr>First Photograph</vt:lpstr>
      <vt:lpstr>PowerPoint Presentation</vt:lpstr>
      <vt:lpstr>PowerPoint Presentation</vt:lpstr>
      <vt:lpstr>Holbein’s The Ambassadors - 1533</vt:lpstr>
      <vt:lpstr>Holbein’s The Ambassadors – Memento Mori</vt:lpstr>
      <vt:lpstr>Dimensionality Reduction Machine (3D to 2D)</vt:lpstr>
      <vt:lpstr>Pinhole camera model</vt:lpstr>
      <vt:lpstr>Modeling projection</vt:lpstr>
      <vt:lpstr>Homogeneous coordinates</vt:lpstr>
      <vt:lpstr>Modeling projection</vt:lpstr>
      <vt:lpstr>Perspective Projection</vt:lpstr>
      <vt:lpstr>Perspective Projection</vt:lpstr>
      <vt:lpstr>Perspective projection</vt:lpstr>
      <vt:lpstr>Orthographic Projection</vt:lpstr>
      <vt:lpstr>Variants of orthographic projection</vt:lpstr>
      <vt:lpstr>Orthographic projection</vt:lpstr>
      <vt:lpstr>Perspective projection</vt:lpstr>
      <vt:lpstr>Vanishing points and lines</vt:lpstr>
      <vt:lpstr>Vanishing points and lines</vt:lpstr>
      <vt:lpstr>Projection properties</vt:lpstr>
      <vt:lpstr>Camera parameters</vt:lpstr>
      <vt:lpstr>A Tale of Two Coordinate Systems</vt:lpstr>
      <vt:lpstr>Camera parameters</vt:lpstr>
      <vt:lpstr>Extrinsics</vt:lpstr>
      <vt:lpstr>Extrinsics</vt:lpstr>
      <vt:lpstr>Extrinsics</vt:lpstr>
      <vt:lpstr>Extrinsics</vt:lpstr>
      <vt:lpstr>Camera parameters</vt:lpstr>
      <vt:lpstr>PowerPoint Presentation</vt:lpstr>
      <vt:lpstr>PowerPoint Presentation</vt:lpstr>
      <vt:lpstr>PowerPoint Presentation</vt:lpstr>
      <vt:lpstr>Perspective distortion</vt:lpstr>
      <vt:lpstr>Perspective distortion</vt:lpstr>
      <vt:lpstr>PowerPoint Presentation</vt:lpstr>
      <vt:lpstr>PowerPoint Presentation</vt:lpstr>
      <vt:lpstr>PowerPoint Presentation</vt:lpstr>
      <vt:lpstr>Summary</vt:lpstr>
      <vt:lpstr>Camera Matrix DEMO</vt:lpstr>
      <vt:lpstr>Beyond Pinholes: Radial Distortion</vt:lpstr>
      <vt:lpstr>Radial distortion</vt:lpstr>
      <vt:lpstr>World vs Camera coordinates</vt:lpstr>
      <vt:lpstr>Calibrating the Camera</vt:lpstr>
      <vt:lpstr>How do we calibrate a camera?</vt:lpstr>
      <vt:lpstr>PowerPoint Presentation</vt:lpstr>
      <vt:lpstr>PowerPoint Presentation</vt:lpstr>
      <vt:lpstr>PowerPoint Presentation</vt:lpstr>
      <vt:lpstr>PowerPoint Presentation</vt:lpstr>
      <vt:lpstr>Least squares                     </vt:lpstr>
      <vt:lpstr>PowerPoint Presentation</vt:lpstr>
      <vt:lpstr>PowerPoint Presentation</vt:lpstr>
      <vt:lpstr>Ax=0</vt:lpstr>
      <vt:lpstr>SVD and eigen-decomposition</vt:lpstr>
      <vt:lpstr>PowerPoint Presentation</vt:lpstr>
      <vt:lpstr>How do we calibrate a camera?</vt:lpstr>
      <vt:lpstr>PowerPoint Presentation</vt:lpstr>
      <vt:lpstr>PowerPoint Presentation</vt:lpstr>
      <vt:lpstr>How many points do I need to fit the model?</vt:lpstr>
      <vt:lpstr>How many points do I need to fit the model?</vt:lpstr>
      <vt:lpstr>Summary</vt:lpstr>
      <vt:lpstr>Can we factorize M back to K [R | t]?</vt:lpstr>
      <vt:lpstr>Can we factorize M back to K [R | t]?</vt:lpstr>
      <vt:lpstr>Recovering the camera center</vt:lpstr>
      <vt:lpstr>Recovering the camera center</vt:lpstr>
      <vt:lpstr>Estimate of camera center</vt:lpstr>
      <vt:lpstr>PowerPoint Presentation</vt:lpstr>
      <vt:lpstr>PowerPoint Presentation</vt:lpstr>
      <vt:lpstr>PowerPoint Presentation</vt:lpstr>
      <vt:lpstr>Calibration with non-linear methods</vt:lpstr>
      <vt:lpstr>OpenCV Calibration 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Camera model and calibration</dc:title>
  <dc:creator>Cheng, Samuel</dc:creator>
  <cp:lastModifiedBy>Cheng, Samuel</cp:lastModifiedBy>
  <cp:revision>13</cp:revision>
  <dcterms:created xsi:type="dcterms:W3CDTF">2020-03-04T03:52:08Z</dcterms:created>
  <dcterms:modified xsi:type="dcterms:W3CDTF">2022-01-01T00:33:03Z</dcterms:modified>
</cp:coreProperties>
</file>