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mp4" ContentType="video/mp4"/>
  <Default Extension="mpg" ContentType="video/m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notesSlides/notesSlide1.xml" ContentType="application/vnd.openxmlformats-officedocument.presentationml.notesSlide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76"/>
  </p:notesMasterIdLst>
  <p:sldIdLst>
    <p:sldId id="345" r:id="rId2"/>
    <p:sldId id="346" r:id="rId3"/>
    <p:sldId id="347" r:id="rId4"/>
    <p:sldId id="348" r:id="rId5"/>
    <p:sldId id="349" r:id="rId6"/>
    <p:sldId id="350" r:id="rId7"/>
    <p:sldId id="351" r:id="rId8"/>
    <p:sldId id="352" r:id="rId9"/>
    <p:sldId id="355" r:id="rId10"/>
    <p:sldId id="356" r:id="rId11"/>
    <p:sldId id="357" r:id="rId12"/>
    <p:sldId id="358" r:id="rId13"/>
    <p:sldId id="359" r:id="rId14"/>
    <p:sldId id="360" r:id="rId15"/>
    <p:sldId id="362" r:id="rId16"/>
    <p:sldId id="363" r:id="rId17"/>
    <p:sldId id="364" r:id="rId18"/>
    <p:sldId id="365" r:id="rId19"/>
    <p:sldId id="366" r:id="rId20"/>
    <p:sldId id="367" r:id="rId21"/>
    <p:sldId id="368" r:id="rId22"/>
    <p:sldId id="369" r:id="rId23"/>
    <p:sldId id="370" r:id="rId24"/>
    <p:sldId id="371" r:id="rId25"/>
    <p:sldId id="372" r:id="rId26"/>
    <p:sldId id="373" r:id="rId27"/>
    <p:sldId id="534" r:id="rId28"/>
    <p:sldId id="374" r:id="rId29"/>
    <p:sldId id="375" r:id="rId30"/>
    <p:sldId id="380" r:id="rId31"/>
    <p:sldId id="381" r:id="rId32"/>
    <p:sldId id="382" r:id="rId33"/>
    <p:sldId id="383" r:id="rId34"/>
    <p:sldId id="384" r:id="rId35"/>
    <p:sldId id="385" r:id="rId36"/>
    <p:sldId id="386" r:id="rId37"/>
    <p:sldId id="387" r:id="rId38"/>
    <p:sldId id="388" r:id="rId39"/>
    <p:sldId id="389" r:id="rId40"/>
    <p:sldId id="390" r:id="rId41"/>
    <p:sldId id="391" r:id="rId42"/>
    <p:sldId id="392" r:id="rId43"/>
    <p:sldId id="393" r:id="rId44"/>
    <p:sldId id="394" r:id="rId45"/>
    <p:sldId id="535" r:id="rId46"/>
    <p:sldId id="395" r:id="rId47"/>
    <p:sldId id="396" r:id="rId48"/>
    <p:sldId id="397" r:id="rId49"/>
    <p:sldId id="399" r:id="rId50"/>
    <p:sldId id="400" r:id="rId51"/>
    <p:sldId id="401" r:id="rId52"/>
    <p:sldId id="402" r:id="rId53"/>
    <p:sldId id="403" r:id="rId54"/>
    <p:sldId id="404" r:id="rId55"/>
    <p:sldId id="405" r:id="rId56"/>
    <p:sldId id="406" r:id="rId57"/>
    <p:sldId id="407" r:id="rId58"/>
    <p:sldId id="408" r:id="rId59"/>
    <p:sldId id="409" r:id="rId60"/>
    <p:sldId id="410" r:id="rId61"/>
    <p:sldId id="411" r:id="rId62"/>
    <p:sldId id="412" r:id="rId63"/>
    <p:sldId id="413" r:id="rId64"/>
    <p:sldId id="414" r:id="rId65"/>
    <p:sldId id="415" r:id="rId66"/>
    <p:sldId id="416" r:id="rId67"/>
    <p:sldId id="417" r:id="rId68"/>
    <p:sldId id="418" r:id="rId69"/>
    <p:sldId id="419" r:id="rId70"/>
    <p:sldId id="420" r:id="rId71"/>
    <p:sldId id="421" r:id="rId72"/>
    <p:sldId id="422" r:id="rId73"/>
    <p:sldId id="423" r:id="rId74"/>
    <p:sldId id="424" r:id="rId75"/>
    <p:sldId id="425" r:id="rId76"/>
    <p:sldId id="426" r:id="rId77"/>
    <p:sldId id="427" r:id="rId78"/>
    <p:sldId id="536" r:id="rId79"/>
    <p:sldId id="539" r:id="rId80"/>
    <p:sldId id="540" r:id="rId81"/>
    <p:sldId id="541" r:id="rId82"/>
    <p:sldId id="542" r:id="rId83"/>
    <p:sldId id="543" r:id="rId84"/>
    <p:sldId id="544" r:id="rId85"/>
    <p:sldId id="537" r:id="rId86"/>
    <p:sldId id="545" r:id="rId87"/>
    <p:sldId id="546" r:id="rId88"/>
    <p:sldId id="547" r:id="rId89"/>
    <p:sldId id="428" r:id="rId90"/>
    <p:sldId id="538" r:id="rId91"/>
    <p:sldId id="441" r:id="rId92"/>
    <p:sldId id="442" r:id="rId93"/>
    <p:sldId id="443" r:id="rId94"/>
    <p:sldId id="444" r:id="rId95"/>
    <p:sldId id="445" r:id="rId96"/>
    <p:sldId id="446" r:id="rId97"/>
    <p:sldId id="447" r:id="rId98"/>
    <p:sldId id="448" r:id="rId99"/>
    <p:sldId id="449" r:id="rId100"/>
    <p:sldId id="450" r:id="rId101"/>
    <p:sldId id="451" r:id="rId102"/>
    <p:sldId id="452" r:id="rId103"/>
    <p:sldId id="453" r:id="rId104"/>
    <p:sldId id="454" r:id="rId105"/>
    <p:sldId id="455" r:id="rId106"/>
    <p:sldId id="456" r:id="rId107"/>
    <p:sldId id="458" r:id="rId108"/>
    <p:sldId id="459" r:id="rId109"/>
    <p:sldId id="460" r:id="rId110"/>
    <p:sldId id="461" r:id="rId111"/>
    <p:sldId id="548" r:id="rId112"/>
    <p:sldId id="465" r:id="rId113"/>
    <p:sldId id="466" r:id="rId114"/>
    <p:sldId id="467" r:id="rId115"/>
    <p:sldId id="468" r:id="rId116"/>
    <p:sldId id="469" r:id="rId117"/>
    <p:sldId id="470" r:id="rId118"/>
    <p:sldId id="471" r:id="rId119"/>
    <p:sldId id="472" r:id="rId120"/>
    <p:sldId id="473" r:id="rId121"/>
    <p:sldId id="474" r:id="rId122"/>
    <p:sldId id="475" r:id="rId123"/>
    <p:sldId id="476" r:id="rId124"/>
    <p:sldId id="477" r:id="rId125"/>
    <p:sldId id="478" r:id="rId126"/>
    <p:sldId id="479" r:id="rId127"/>
    <p:sldId id="480" r:id="rId128"/>
    <p:sldId id="481" r:id="rId129"/>
    <p:sldId id="482" r:id="rId130"/>
    <p:sldId id="483" r:id="rId131"/>
    <p:sldId id="484" r:id="rId132"/>
    <p:sldId id="485" r:id="rId133"/>
    <p:sldId id="486" r:id="rId134"/>
    <p:sldId id="487" r:id="rId135"/>
    <p:sldId id="488" r:id="rId136"/>
    <p:sldId id="489" r:id="rId137"/>
    <p:sldId id="490" r:id="rId138"/>
    <p:sldId id="491" r:id="rId139"/>
    <p:sldId id="492" r:id="rId140"/>
    <p:sldId id="493" r:id="rId141"/>
    <p:sldId id="494" r:id="rId142"/>
    <p:sldId id="495" r:id="rId143"/>
    <p:sldId id="496" r:id="rId144"/>
    <p:sldId id="497" r:id="rId145"/>
    <p:sldId id="498" r:id="rId146"/>
    <p:sldId id="499" r:id="rId147"/>
    <p:sldId id="500" r:id="rId148"/>
    <p:sldId id="501" r:id="rId149"/>
    <p:sldId id="502" r:id="rId150"/>
    <p:sldId id="503" r:id="rId151"/>
    <p:sldId id="504" r:id="rId152"/>
    <p:sldId id="505" r:id="rId153"/>
    <p:sldId id="506" r:id="rId154"/>
    <p:sldId id="507" r:id="rId155"/>
    <p:sldId id="508" r:id="rId156"/>
    <p:sldId id="509" r:id="rId157"/>
    <p:sldId id="510" r:id="rId158"/>
    <p:sldId id="511" r:id="rId159"/>
    <p:sldId id="512" r:id="rId160"/>
    <p:sldId id="513" r:id="rId161"/>
    <p:sldId id="549" r:id="rId162"/>
    <p:sldId id="550" r:id="rId163"/>
    <p:sldId id="551" r:id="rId164"/>
    <p:sldId id="552" r:id="rId165"/>
    <p:sldId id="553" r:id="rId166"/>
    <p:sldId id="554" r:id="rId167"/>
    <p:sldId id="555" r:id="rId168"/>
    <p:sldId id="556" r:id="rId169"/>
    <p:sldId id="557" r:id="rId170"/>
    <p:sldId id="558" r:id="rId171"/>
    <p:sldId id="559" r:id="rId172"/>
    <p:sldId id="560" r:id="rId173"/>
    <p:sldId id="561" r:id="rId174"/>
    <p:sldId id="562" r:id="rId17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6" autoAdjust="0"/>
    <p:restoredTop sz="93686" autoAdjust="0"/>
  </p:normalViewPr>
  <p:slideViewPr>
    <p:cSldViewPr snapToGrid="0">
      <p:cViewPr varScale="1">
        <p:scale>
          <a:sx n="75" d="100"/>
          <a:sy n="75" d="100"/>
        </p:scale>
        <p:origin x="105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slide" Target="slides/slide158.xml"/><Relationship Id="rId175" Type="http://schemas.openxmlformats.org/officeDocument/2006/relationships/slide" Target="slides/slide174.xml"/><Relationship Id="rId170" Type="http://schemas.openxmlformats.org/officeDocument/2006/relationships/slide" Target="slides/slide169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slide" Target="slides/slide16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slide" Target="slides/slide170.xml"/><Relationship Id="rId176" Type="http://schemas.openxmlformats.org/officeDocument/2006/relationships/notesMaster" Target="notesMasters/notesMaster1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77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72" Type="http://schemas.openxmlformats.org/officeDocument/2006/relationships/slide" Target="slides/slide171.xml"/><Relationship Id="rId180" Type="http://schemas.openxmlformats.org/officeDocument/2006/relationships/tableStyles" Target="tableStyle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theme" Target="theme/theme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image" Target="../media/image14.e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image" Target="../media/image14.e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image" Target="../media/image14.e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0.emf"/><Relationship Id="rId1" Type="http://schemas.openxmlformats.org/officeDocument/2006/relationships/image" Target="../media/image14.e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0.emf"/><Relationship Id="rId1" Type="http://schemas.openxmlformats.org/officeDocument/2006/relationships/image" Target="../media/image14.e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0.emf"/><Relationship Id="rId1" Type="http://schemas.openxmlformats.org/officeDocument/2006/relationships/image" Target="../media/image14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6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48BA9B-12E6-4EE4-9C5A-9E2E2EF42B73}" type="datetimeFigureOut">
              <a:rPr lang="en-US" smtClean="0"/>
              <a:t>12/31/2021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C4BFD6-F72C-49AD-83E7-B4A5CF4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8178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/>
              <a:t>what is the ideal window size?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C4BFD6-F72C-49AD-83E7-B4A5CF4DAA2B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5551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650A999-B45E-4993-82F0-62771AE49134}" type="slidenum">
              <a:rPr lang="en-US" smtClean="0"/>
              <a:pPr/>
              <a:t>162</a:t>
            </a:fld>
            <a:endParaRPr lang="en-US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1788" y="696913"/>
            <a:ext cx="6197600" cy="3486150"/>
          </a:xfrm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6298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6D50BB4-0DA7-4A31-9D89-A7A263AF9432}" type="slidenum">
              <a:rPr lang="en-US" smtClean="0"/>
              <a:pPr/>
              <a:t>163</a:t>
            </a:fld>
            <a:endParaRPr lang="en-US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1788" y="696913"/>
            <a:ext cx="6197600" cy="3486150"/>
          </a:xfrm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0289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E318654-EAA5-4EF1-8F82-B6BB114CC797}" type="slidenum">
              <a:rPr lang="en-US" smtClean="0"/>
              <a:pPr/>
              <a:t>169</a:t>
            </a:fld>
            <a:endParaRPr lang="en-US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1788" y="696913"/>
            <a:ext cx="6197600" cy="3486150"/>
          </a:xfrm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0148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15’ from last point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A672C2-23C6-4941-978D-2A7B6F8009AD}" type="slidenum">
              <a:rPr lang="en-US" smtClean="0"/>
              <a:pPr/>
              <a:t>171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3935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25234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9F724-01BF-4305-BB98-76CD5DBCA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2816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9F724-01BF-4305-BB98-76CD5DBCA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6379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9F724-01BF-4305-BB98-76CD5DBCA43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31540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9F724-01BF-4305-BB98-76CD5DBCA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0256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9F724-01BF-4305-BB98-76CD5DBCA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5433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9F724-01BF-4305-BB98-76CD5DBCA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219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9F724-01BF-4305-BB98-76CD5DBCA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0796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9F724-01BF-4305-BB98-76CD5DBCA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6549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9F724-01BF-4305-BB98-76CD5DBCA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776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9F724-01BF-4305-BB98-76CD5DBCA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1928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99F724-01BF-4305-BB98-76CD5DBCA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520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4.gif"/><Relationship Id="rId4" Type="http://schemas.openxmlformats.org/officeDocument/2006/relationships/image" Target="../media/image53.gif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es.clemson.edu/~stb/klt/" TargetMode="External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png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png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png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png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png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9.png"/><Relationship Id="rId4" Type="http://schemas.openxmlformats.org/officeDocument/2006/relationships/image" Target="../media/image111.png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C:\szeliski\misc\Stanford\cs223b05\lectures\02-01-Flow\grdn10fbC.avi" TargetMode="External"/><Relationship Id="rId1" Type="http://schemas.microsoft.com/office/2007/relationships/media" Target="file:///C:\szeliski\misc\Stanford\cs223b05\lectures\02-01-Flow\grdn10fbC.avi" TargetMode="External"/><Relationship Id="rId4" Type="http://schemas.openxmlformats.org/officeDocument/2006/relationships/image" Target="../media/image10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C:\szeliski\misc\Stanford\cs223b05\lectures\02-01-Flow\grdn10fbC.avi" TargetMode="External"/><Relationship Id="rId1" Type="http://schemas.microsoft.com/office/2007/relationships/media" Target="file:///C:\szeliski\misc\Stanford\cs223b05\lectures\02-01-Flow\grdn10fbC.avi" TargetMode="External"/><Relationship Id="rId4" Type="http://schemas.openxmlformats.org/officeDocument/2006/relationships/image" Target="../media/image100.png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C:\szeliski\misc\Stanford\cs223b05\lectures\02-01-Flow\grdn10fbC.avi" TargetMode="External"/><Relationship Id="rId1" Type="http://schemas.microsoft.com/office/2007/relationships/media" Target="file:///C:\szeliski\misc\Stanford\cs223b05\lectures\02-01-Flow\grdn10fbC.avi" TargetMode="External"/><Relationship Id="rId4" Type="http://schemas.openxmlformats.org/officeDocument/2006/relationships/image" Target="../media/image100.png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C:\szeliski\misc\Stanford\cs223b05\lectures\02-01-Flow\grdn10fbC.avi" TargetMode="External"/><Relationship Id="rId1" Type="http://schemas.microsoft.com/office/2007/relationships/media" Target="file:///C:\szeliski\misc\Stanford\cs223b05\lectures\02-01-Flow\grdn10fbC.avi" TargetMode="External"/><Relationship Id="rId4" Type="http://schemas.openxmlformats.org/officeDocument/2006/relationships/image" Target="../media/image100.png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C:\szeliski\misc\Stanford\cs223b05\lectures\02-01-Flow\grdn10fbC.avi" TargetMode="External"/><Relationship Id="rId1" Type="http://schemas.microsoft.com/office/2007/relationships/media" Target="file:///C:\szeliski\misc\Stanford\cs223b05\lectures\02-01-Flow\grdn10fbC.avi" TargetMode="External"/><Relationship Id="rId4" Type="http://schemas.openxmlformats.org/officeDocument/2006/relationships/image" Target="../media/image100.png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C:\szeliski\misc\Stanford\cs223b05\lectures\02-01-Flow\grdn10fbC.avi" TargetMode="External"/><Relationship Id="rId1" Type="http://schemas.microsoft.com/office/2007/relationships/media" Target="file:///C:\szeliski\misc\Stanford\cs223b05\lectures\02-01-Flow\grdn10fbC.avi" TargetMode="External"/><Relationship Id="rId4" Type="http://schemas.openxmlformats.org/officeDocument/2006/relationships/image" Target="../media/image100.png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C:\szeliski\misc\Stanford\cs223b05\lectures\02-01-Flow\grdn10fbC.avi" TargetMode="External"/><Relationship Id="rId1" Type="http://schemas.microsoft.com/office/2007/relationships/media" Target="file:///C:\szeliski\misc\Stanford\cs223b05\lectures\02-01-Flow\grdn10fbC.avi" TargetMode="External"/><Relationship Id="rId4" Type="http://schemas.openxmlformats.org/officeDocument/2006/relationships/image" Target="../media/image100.png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7.png"/><Relationship Id="rId4" Type="http://schemas.openxmlformats.org/officeDocument/2006/relationships/hyperlink" Target="http://web.mit.edu/persci/people/adelson/pub_pdfs/wang_tr279.pdf" TargetMode="External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3" Type="http://schemas.microsoft.com/office/2007/relationships/media" Target="../media/media2.mpg"/><Relationship Id="rId7" Type="http://schemas.openxmlformats.org/officeDocument/2006/relationships/image" Target="../media/image105.png"/><Relationship Id="rId2" Type="http://schemas.openxmlformats.org/officeDocument/2006/relationships/video" Target="../media/media1.mpg"/><Relationship Id="rId1" Type="http://schemas.microsoft.com/office/2007/relationships/media" Target="../media/media1.mpg"/><Relationship Id="rId6" Type="http://schemas.openxmlformats.org/officeDocument/2006/relationships/image" Target="../media/image104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2.mpg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localhost/Users/ranjaykrishna/Documents/cs131/17_videos/motionseg_statue.mpg" TargetMode="External"/><Relationship Id="rId1" Type="http://schemas.microsoft.com/office/2007/relationships/media" Target="file://localhost/Users/ranjaykrishna/Documents/cs131/17_videos/motionseg_statue.mpg" TargetMode="External"/><Relationship Id="rId6" Type="http://schemas.openxmlformats.org/officeDocument/2006/relationships/image" Target="../media/image112.png"/><Relationship Id="rId5" Type="http://schemas.openxmlformats.org/officeDocument/2006/relationships/image" Target="../media/image109.png"/><Relationship Id="rId4" Type="http://schemas.openxmlformats.org/officeDocument/2006/relationships/notesSlide" Target="../notesSlides/notesSlide3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14.png"/></Relationships>
</file>

<file path=ppt/slides/_rels/slide1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3" Type="http://schemas.openxmlformats.org/officeDocument/2006/relationships/image" Target="../media/image116.png"/><Relationship Id="rId7" Type="http://schemas.openxmlformats.org/officeDocument/2006/relationships/image" Target="../media/image120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9.png"/><Relationship Id="rId5" Type="http://schemas.openxmlformats.org/officeDocument/2006/relationships/image" Target="../media/image118.png"/><Relationship Id="rId10" Type="http://schemas.openxmlformats.org/officeDocument/2006/relationships/image" Target="../media/image123.png"/><Relationship Id="rId4" Type="http://schemas.openxmlformats.org/officeDocument/2006/relationships/image" Target="../media/image117.png"/><Relationship Id="rId9" Type="http://schemas.openxmlformats.org/officeDocument/2006/relationships/image" Target="../media/image122.png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hyperlink" Target="http://www.ics.uci.edu/~dramanan/papers/trackingpeople/index.html" TargetMode="External"/><Relationship Id="rId5" Type="http://schemas.openxmlformats.org/officeDocument/2006/relationships/image" Target="../media/image126.png"/><Relationship Id="rId4" Type="http://schemas.openxmlformats.org/officeDocument/2006/relationships/oleObject" Target="../embeddings/oleObject5.bin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cs.hw.ac.uk/bmvc2006/" TargetMode="External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7.xml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128.png"/><Relationship Id="rId4" Type="http://schemas.openxmlformats.org/officeDocument/2006/relationships/notesSlide" Target="../notesSlides/notesSlide5.xml"/></Relationships>
</file>

<file path=ppt/slides/_rels/slide1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7.xml"/></Relationships>
</file>

<file path=ppt/slides/_rels/slide1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tags" Target="../tags/tag2.xml"/><Relationship Id="rId7" Type="http://schemas.openxmlformats.org/officeDocument/2006/relationships/image" Target="../media/image10.emf"/><Relationship Id="rId2" Type="http://schemas.openxmlformats.org/officeDocument/2006/relationships/tags" Target="../tags/tag1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14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3.png"/><Relationship Id="rId4" Type="http://schemas.openxmlformats.org/officeDocument/2006/relationships/tags" Target="../tags/tag3.xml"/><Relationship Id="rId9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13" Type="http://schemas.openxmlformats.org/officeDocument/2006/relationships/image" Target="../media/image14.png"/><Relationship Id="rId3" Type="http://schemas.openxmlformats.org/officeDocument/2006/relationships/tags" Target="../tags/tag5.xml"/><Relationship Id="rId7" Type="http://schemas.openxmlformats.org/officeDocument/2006/relationships/image" Target="../media/image14.emf"/><Relationship Id="rId12" Type="http://schemas.openxmlformats.org/officeDocument/2006/relationships/image" Target="../media/image13.png"/><Relationship Id="rId2" Type="http://schemas.openxmlformats.org/officeDocument/2006/relationships/tags" Target="../tags/tag4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3.bin"/><Relationship Id="rId11" Type="http://schemas.openxmlformats.org/officeDocument/2006/relationships/image" Target="../media/image12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1.png"/><Relationship Id="rId4" Type="http://schemas.openxmlformats.org/officeDocument/2006/relationships/tags" Target="../tags/tag6.xml"/><Relationship Id="rId9" Type="http://schemas.openxmlformats.org/officeDocument/2006/relationships/image" Target="../media/image10.em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13" Type="http://schemas.openxmlformats.org/officeDocument/2006/relationships/image" Target="../media/image14.png"/><Relationship Id="rId3" Type="http://schemas.openxmlformats.org/officeDocument/2006/relationships/tags" Target="../tags/tag8.xml"/><Relationship Id="rId7" Type="http://schemas.openxmlformats.org/officeDocument/2006/relationships/image" Target="../media/image14.emf"/><Relationship Id="rId12" Type="http://schemas.openxmlformats.org/officeDocument/2006/relationships/image" Target="../media/image13.png"/><Relationship Id="rId2" Type="http://schemas.openxmlformats.org/officeDocument/2006/relationships/tags" Target="../tags/tag7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3.bin"/><Relationship Id="rId11" Type="http://schemas.openxmlformats.org/officeDocument/2006/relationships/image" Target="../media/image12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1.png"/><Relationship Id="rId4" Type="http://schemas.openxmlformats.org/officeDocument/2006/relationships/tags" Target="../tags/tag9.xml"/><Relationship Id="rId9" Type="http://schemas.openxmlformats.org/officeDocument/2006/relationships/image" Target="../media/image10.em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13" Type="http://schemas.openxmlformats.org/officeDocument/2006/relationships/image" Target="../media/image14.png"/><Relationship Id="rId3" Type="http://schemas.openxmlformats.org/officeDocument/2006/relationships/tags" Target="../tags/tag11.xml"/><Relationship Id="rId7" Type="http://schemas.openxmlformats.org/officeDocument/2006/relationships/image" Target="../media/image14.emf"/><Relationship Id="rId12" Type="http://schemas.openxmlformats.org/officeDocument/2006/relationships/image" Target="../media/image13.png"/><Relationship Id="rId2" Type="http://schemas.openxmlformats.org/officeDocument/2006/relationships/tags" Target="../tags/tag10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3.bin"/><Relationship Id="rId11" Type="http://schemas.openxmlformats.org/officeDocument/2006/relationships/image" Target="../media/image12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1.png"/><Relationship Id="rId4" Type="http://schemas.openxmlformats.org/officeDocument/2006/relationships/tags" Target="../tags/tag12.xml"/><Relationship Id="rId9" Type="http://schemas.openxmlformats.org/officeDocument/2006/relationships/image" Target="../media/image10.em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13" Type="http://schemas.openxmlformats.org/officeDocument/2006/relationships/image" Target="../media/image14.png"/><Relationship Id="rId3" Type="http://schemas.openxmlformats.org/officeDocument/2006/relationships/tags" Target="../tags/tag14.xml"/><Relationship Id="rId7" Type="http://schemas.openxmlformats.org/officeDocument/2006/relationships/image" Target="../media/image14.emf"/><Relationship Id="rId12" Type="http://schemas.openxmlformats.org/officeDocument/2006/relationships/image" Target="../media/image13.png"/><Relationship Id="rId2" Type="http://schemas.openxmlformats.org/officeDocument/2006/relationships/tags" Target="../tags/tag13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3.bin"/><Relationship Id="rId11" Type="http://schemas.openxmlformats.org/officeDocument/2006/relationships/image" Target="../media/image12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15.emf"/><Relationship Id="rId10" Type="http://schemas.openxmlformats.org/officeDocument/2006/relationships/image" Target="../media/image11.png"/><Relationship Id="rId4" Type="http://schemas.openxmlformats.org/officeDocument/2006/relationships/tags" Target="../tags/tag15.xml"/><Relationship Id="rId9" Type="http://schemas.openxmlformats.org/officeDocument/2006/relationships/image" Target="../media/image10.emf"/><Relationship Id="rId14" Type="http://schemas.openxmlformats.org/officeDocument/2006/relationships/oleObject" Target="../embeddings/oleObject4.bin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13" Type="http://schemas.openxmlformats.org/officeDocument/2006/relationships/image" Target="../media/image17.png"/><Relationship Id="rId3" Type="http://schemas.openxmlformats.org/officeDocument/2006/relationships/tags" Target="../tags/tag17.xml"/><Relationship Id="rId7" Type="http://schemas.openxmlformats.org/officeDocument/2006/relationships/image" Target="../media/image14.emf"/><Relationship Id="rId12" Type="http://schemas.openxmlformats.org/officeDocument/2006/relationships/image" Target="../media/image13.png"/><Relationship Id="rId2" Type="http://schemas.openxmlformats.org/officeDocument/2006/relationships/tags" Target="../tags/tag16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3.bin"/><Relationship Id="rId11" Type="http://schemas.openxmlformats.org/officeDocument/2006/relationships/image" Target="../media/image12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15.emf"/><Relationship Id="rId10" Type="http://schemas.openxmlformats.org/officeDocument/2006/relationships/image" Target="../media/image11.png"/><Relationship Id="rId4" Type="http://schemas.openxmlformats.org/officeDocument/2006/relationships/tags" Target="../tags/tag18.xml"/><Relationship Id="rId9" Type="http://schemas.openxmlformats.org/officeDocument/2006/relationships/image" Target="../media/image10.emf"/><Relationship Id="rId14" Type="http://schemas.openxmlformats.org/officeDocument/2006/relationships/oleObject" Target="../embeddings/oleObject4.bin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tags" Target="../tags/tag20.xml"/><Relationship Id="rId7" Type="http://schemas.openxmlformats.org/officeDocument/2006/relationships/image" Target="../media/image14.emf"/><Relationship Id="rId12" Type="http://schemas.openxmlformats.org/officeDocument/2006/relationships/image" Target="../media/image13.png"/><Relationship Id="rId17" Type="http://schemas.openxmlformats.org/officeDocument/2006/relationships/image" Target="../media/image15.emf"/><Relationship Id="rId2" Type="http://schemas.openxmlformats.org/officeDocument/2006/relationships/tags" Target="../tags/tag19.xml"/><Relationship Id="rId16" Type="http://schemas.openxmlformats.org/officeDocument/2006/relationships/oleObject" Target="../embeddings/oleObject4.bin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3.bin"/><Relationship Id="rId11" Type="http://schemas.openxmlformats.org/officeDocument/2006/relationships/image" Target="../media/image12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17.png"/><Relationship Id="rId10" Type="http://schemas.openxmlformats.org/officeDocument/2006/relationships/image" Target="../media/image11.png"/><Relationship Id="rId4" Type="http://schemas.openxmlformats.org/officeDocument/2006/relationships/tags" Target="../tags/tag21.xml"/><Relationship Id="rId9" Type="http://schemas.openxmlformats.org/officeDocument/2006/relationships/image" Target="../media/image10.emf"/><Relationship Id="rId14" Type="http://schemas.openxmlformats.org/officeDocument/2006/relationships/image" Target="../media/image1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tags" Target="../tags/tag24.xml"/><Relationship Id="rId7" Type="http://schemas.openxmlformats.org/officeDocument/2006/relationships/image" Target="../media/image12.png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image" Target="../media/image11.png"/><Relationship Id="rId5" Type="http://schemas.openxmlformats.org/officeDocument/2006/relationships/image" Target="../media/image24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5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tags" Target="../tags/tag27.xml"/><Relationship Id="rId7" Type="http://schemas.openxmlformats.org/officeDocument/2006/relationships/image" Target="../media/image12.png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6" Type="http://schemas.openxmlformats.org/officeDocument/2006/relationships/image" Target="../media/image11.png"/><Relationship Id="rId5" Type="http://schemas.openxmlformats.org/officeDocument/2006/relationships/image" Target="../media/image24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5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tags" Target="../tags/tag30.xml"/><Relationship Id="rId7" Type="http://schemas.openxmlformats.org/officeDocument/2006/relationships/image" Target="../media/image12.png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image" Target="../media/image11.png"/><Relationship Id="rId5" Type="http://schemas.openxmlformats.org/officeDocument/2006/relationships/image" Target="../media/image24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5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tags" Target="../tags/tag33.xml"/><Relationship Id="rId7" Type="http://schemas.openxmlformats.org/officeDocument/2006/relationships/image" Target="../media/image12.png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6" Type="http://schemas.openxmlformats.org/officeDocument/2006/relationships/image" Target="../media/image11.png"/><Relationship Id="rId5" Type="http://schemas.openxmlformats.org/officeDocument/2006/relationships/image" Target="../media/image24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5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tags" Target="../tags/tag36.xml"/><Relationship Id="rId7" Type="http://schemas.openxmlformats.org/officeDocument/2006/relationships/image" Target="../media/image12.png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6" Type="http://schemas.openxmlformats.org/officeDocument/2006/relationships/image" Target="../media/image11.png"/><Relationship Id="rId5" Type="http://schemas.openxmlformats.org/officeDocument/2006/relationships/image" Target="../media/image26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5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Barberpole_illusion" TargetMode="External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Barberpole_illusion" TargetMode="External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Barberpole_illusion" TargetMode="External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en.wikipedia.org/wiki/Barberpole_illusion" TargetMode="Externa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7.xml"/><Relationship Id="rId4" Type="http://schemas.openxmlformats.org/officeDocument/2006/relationships/image" Target="../media/image32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tags" Target="../tags/tag40.xml"/><Relationship Id="rId7" Type="http://schemas.openxmlformats.org/officeDocument/2006/relationships/image" Target="../media/image28.png"/><Relationship Id="rId2" Type="http://schemas.openxmlformats.org/officeDocument/2006/relationships/tags" Target="../tags/tag39.xml"/><Relationship Id="rId1" Type="http://schemas.openxmlformats.org/officeDocument/2006/relationships/tags" Target="../tags/tag38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27.png"/><Relationship Id="rId5" Type="http://schemas.openxmlformats.org/officeDocument/2006/relationships/tags" Target="../tags/tag42.xml"/><Relationship Id="rId10" Type="http://schemas.openxmlformats.org/officeDocument/2006/relationships/image" Target="../media/image34.png"/><Relationship Id="rId4" Type="http://schemas.openxmlformats.org/officeDocument/2006/relationships/tags" Target="../tags/tag41.xml"/><Relationship Id="rId9" Type="http://schemas.openxmlformats.org/officeDocument/2006/relationships/image" Target="../media/image33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5.png"/><Relationship Id="rId3" Type="http://schemas.openxmlformats.org/officeDocument/2006/relationships/tags" Target="../tags/tag45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27.png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tags" Target="../tags/tag48.xml"/><Relationship Id="rId11" Type="http://schemas.openxmlformats.org/officeDocument/2006/relationships/image" Target="../media/image34.png"/><Relationship Id="rId5" Type="http://schemas.openxmlformats.org/officeDocument/2006/relationships/tags" Target="../tags/tag47.xml"/><Relationship Id="rId10" Type="http://schemas.openxmlformats.org/officeDocument/2006/relationships/image" Target="../media/image33.png"/><Relationship Id="rId4" Type="http://schemas.openxmlformats.org/officeDocument/2006/relationships/tags" Target="../tags/tag46.xml"/><Relationship Id="rId9" Type="http://schemas.openxmlformats.org/officeDocument/2006/relationships/image" Target="../media/image29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tags" Target="../tags/tag56.xml"/><Relationship Id="rId13" Type="http://schemas.openxmlformats.org/officeDocument/2006/relationships/image" Target="../media/image33.png"/><Relationship Id="rId18" Type="http://schemas.openxmlformats.org/officeDocument/2006/relationships/image" Target="../media/image38.png"/><Relationship Id="rId3" Type="http://schemas.openxmlformats.org/officeDocument/2006/relationships/tags" Target="../tags/tag51.xml"/><Relationship Id="rId7" Type="http://schemas.openxmlformats.org/officeDocument/2006/relationships/tags" Target="../tags/tag55.xml"/><Relationship Id="rId12" Type="http://schemas.openxmlformats.org/officeDocument/2006/relationships/image" Target="../media/image29.png"/><Relationship Id="rId17" Type="http://schemas.openxmlformats.org/officeDocument/2006/relationships/image" Target="../media/image37.png"/><Relationship Id="rId2" Type="http://schemas.openxmlformats.org/officeDocument/2006/relationships/tags" Target="../tags/tag50.xml"/><Relationship Id="rId16" Type="http://schemas.openxmlformats.org/officeDocument/2006/relationships/image" Target="../media/image36.png"/><Relationship Id="rId1" Type="http://schemas.openxmlformats.org/officeDocument/2006/relationships/tags" Target="../tags/tag49.xml"/><Relationship Id="rId6" Type="http://schemas.openxmlformats.org/officeDocument/2006/relationships/tags" Target="../tags/tag54.xml"/><Relationship Id="rId11" Type="http://schemas.openxmlformats.org/officeDocument/2006/relationships/image" Target="../media/image28.png"/><Relationship Id="rId5" Type="http://schemas.openxmlformats.org/officeDocument/2006/relationships/tags" Target="../tags/tag53.xml"/><Relationship Id="rId15" Type="http://schemas.openxmlformats.org/officeDocument/2006/relationships/image" Target="../media/image27.png"/><Relationship Id="rId10" Type="http://schemas.openxmlformats.org/officeDocument/2006/relationships/slideLayout" Target="../slideLayouts/slideLayout2.xml"/><Relationship Id="rId19" Type="http://schemas.openxmlformats.org/officeDocument/2006/relationships/image" Target="../media/image35.png"/><Relationship Id="rId4" Type="http://schemas.openxmlformats.org/officeDocument/2006/relationships/tags" Target="../tags/tag52.xml"/><Relationship Id="rId9" Type="http://schemas.openxmlformats.org/officeDocument/2006/relationships/tags" Target="../tags/tag57.xml"/><Relationship Id="rId14" Type="http://schemas.openxmlformats.org/officeDocument/2006/relationships/image" Target="../media/image3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tags" Target="../tags/tag60.xml"/><Relationship Id="rId7" Type="http://schemas.openxmlformats.org/officeDocument/2006/relationships/image" Target="../media/image38.png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tags" Target="../tags/tag63.xml"/><Relationship Id="rId7" Type="http://schemas.openxmlformats.org/officeDocument/2006/relationships/image" Target="../media/image38.png"/><Relationship Id="rId2" Type="http://schemas.openxmlformats.org/officeDocument/2006/relationships/tags" Target="../tags/tag62.xml"/><Relationship Id="rId1" Type="http://schemas.openxmlformats.org/officeDocument/2006/relationships/tags" Target="../tags/tag6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tags" Target="../tags/tag66.xml"/><Relationship Id="rId7" Type="http://schemas.openxmlformats.org/officeDocument/2006/relationships/image" Target="../media/image38.png"/><Relationship Id="rId2" Type="http://schemas.openxmlformats.org/officeDocument/2006/relationships/tags" Target="../tags/tag65.xml"/><Relationship Id="rId1" Type="http://schemas.openxmlformats.org/officeDocument/2006/relationships/tags" Target="../tags/tag64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9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0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1.xml"/><Relationship Id="rId4" Type="http://schemas.openxmlformats.org/officeDocument/2006/relationships/image" Target="../media/image41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2.xml"/><Relationship Id="rId4" Type="http://schemas.openxmlformats.org/officeDocument/2006/relationships/image" Target="../media/image41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3.xml"/><Relationship Id="rId4" Type="http://schemas.openxmlformats.org/officeDocument/2006/relationships/image" Target="../media/image41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tags" Target="../tags/tag76.xml"/><Relationship Id="rId7" Type="http://schemas.openxmlformats.org/officeDocument/2006/relationships/image" Target="../media/image47.png"/><Relationship Id="rId2" Type="http://schemas.openxmlformats.org/officeDocument/2006/relationships/tags" Target="../tags/tag75.xml"/><Relationship Id="rId1" Type="http://schemas.openxmlformats.org/officeDocument/2006/relationships/tags" Target="../tags/tag74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tags" Target="../tags/tag79.xml"/><Relationship Id="rId7" Type="http://schemas.openxmlformats.org/officeDocument/2006/relationships/image" Target="../media/image44.png"/><Relationship Id="rId2" Type="http://schemas.openxmlformats.org/officeDocument/2006/relationships/tags" Target="../tags/tag78.xml"/><Relationship Id="rId1" Type="http://schemas.openxmlformats.org/officeDocument/2006/relationships/tags" Target="../tags/tag7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60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1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57F69E0-C4B0-4BEC-A689-4F8D877F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bstract twist of multi-coloured cords">
            <a:extLst>
              <a:ext uri="{FF2B5EF4-FFF2-40B4-BE49-F238E27FC236}">
                <a16:creationId xmlns:a16="http://schemas.microsoft.com/office/drawing/2014/main" id="{BA84133E-BC1A-4B00-AC92-0C51AD80C2E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14016" r="-1" b="1692"/>
          <a:stretch/>
        </p:blipFill>
        <p:spPr>
          <a:xfrm>
            <a:off x="20" y="10"/>
            <a:ext cx="12188930" cy="68579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3063240"/>
          </a:xfrm>
        </p:spPr>
        <p:txBody>
          <a:bodyPr>
            <a:normAutofit/>
          </a:bodyPr>
          <a:lstStyle/>
          <a:p>
            <a:r>
              <a:rPr lang="en-US" sz="6600" dirty="0">
                <a:solidFill>
                  <a:srgbClr val="FFFFFF"/>
                </a:solidFill>
              </a:rPr>
              <a:t>ECE 4973</a:t>
            </a:r>
            <a:r>
              <a:rPr lang="en-US" sz="6600">
                <a:solidFill>
                  <a:srgbClr val="FFFFFF"/>
                </a:solidFill>
              </a:rPr>
              <a:t>: Lecture 11</a:t>
            </a:r>
            <a:br>
              <a:rPr lang="en-US" sz="6600">
                <a:solidFill>
                  <a:srgbClr val="FFFFFF"/>
                </a:solidFill>
              </a:rPr>
            </a:br>
            <a:r>
              <a:rPr lang="en-US" sz="6600">
                <a:solidFill>
                  <a:srgbClr val="FFFFFF"/>
                </a:solidFill>
              </a:rPr>
              <a:t>Optical </a:t>
            </a:r>
            <a:r>
              <a:rPr lang="en-US" sz="6600" dirty="0">
                <a:solidFill>
                  <a:srgbClr val="FFFFFF"/>
                </a:solidFill>
              </a:rPr>
              <a:t>Flow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7048" y="4599432"/>
            <a:ext cx="9144000" cy="1536192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Samuel Cheng</a:t>
            </a:r>
          </a:p>
          <a:p>
            <a:r>
              <a:rPr lang="en-US">
                <a:solidFill>
                  <a:srgbClr val="FFFFFF"/>
                </a:solidFill>
              </a:rPr>
              <a:t>Slide credit: Juan Carlos Niebles and Ranjay Krishna</a:t>
            </a:r>
          </a:p>
        </p:txBody>
      </p:sp>
      <p:sp>
        <p:nvSpPr>
          <p:cNvPr id="16" name="sketchy line">
            <a:extLst>
              <a:ext uri="{FF2B5EF4-FFF2-40B4-BE49-F238E27FC236}">
                <a16:creationId xmlns:a16="http://schemas.microsoft.com/office/drawing/2014/main" id="{9F6380B4-6A1C-481E-8408-B4E6C75B9B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368623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4450" cap="rnd">
            <a:solidFill>
              <a:srgbClr val="FFFFFF">
                <a:alpha val="75000"/>
              </a:srgb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ACDC5D-DD40-4F3F-BEBE-CD67F8F73B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>
            <a:normAutofit/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68426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AutoGenerated: 35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 t="14247"/>
          <a:stretch>
            <a:fillRect/>
          </a:stretch>
        </p:blipFill>
        <p:spPr bwMode="auto">
          <a:xfrm>
            <a:off x="2209800" y="914401"/>
            <a:ext cx="7848600" cy="504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7" name="Rectangle 3"/>
          <p:cNvSpPr>
            <a:spLocks noChangeArrowheads="1"/>
          </p:cNvSpPr>
          <p:nvPr/>
        </p:nvSpPr>
        <p:spPr bwMode="auto">
          <a:xfrm>
            <a:off x="2819400" y="6018313"/>
            <a:ext cx="634507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1400" dirty="0"/>
              <a:t>Picture courtesy of </a:t>
            </a:r>
            <a:r>
              <a:rPr lang="en-US" sz="1400" dirty="0" err="1"/>
              <a:t>Selim</a:t>
            </a:r>
            <a:r>
              <a:rPr lang="en-US" sz="1400" dirty="0"/>
              <a:t> </a:t>
            </a:r>
            <a:r>
              <a:rPr lang="en-US" sz="1400" dirty="0" err="1"/>
              <a:t>Temizer</a:t>
            </a:r>
            <a:r>
              <a:rPr lang="en-US" sz="1400" dirty="0"/>
              <a:t> - Learning and Intelligent Systems (LIS) Group, MIT </a:t>
            </a:r>
          </a:p>
        </p:txBody>
      </p:sp>
      <p:sp>
        <p:nvSpPr>
          <p:cNvPr id="21508" name="Rectangle 4"/>
          <p:cNvSpPr>
            <a:spLocks noChangeArrowheads="1"/>
          </p:cNvSpPr>
          <p:nvPr/>
        </p:nvSpPr>
        <p:spPr bwMode="auto">
          <a:xfrm>
            <a:off x="4419601" y="160339"/>
            <a:ext cx="243239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3600"/>
              <a:t>Optical flow</a:t>
            </a:r>
          </a:p>
        </p:txBody>
      </p:sp>
      <p:sp>
        <p:nvSpPr>
          <p:cNvPr id="21509" name="Text Box 6"/>
          <p:cNvSpPr txBox="1">
            <a:spLocks noChangeArrowheads="1"/>
          </p:cNvSpPr>
          <p:nvPr/>
        </p:nvSpPr>
        <p:spPr bwMode="auto">
          <a:xfrm>
            <a:off x="6477000" y="1219200"/>
            <a:ext cx="3200400" cy="9159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Vector field function of the spatio-temporal image brightness variations 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1000704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AutoGenerated: 4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48" name="Rectangle 12" descr="White marble"/>
          <p:cNvSpPr>
            <a:spLocks noChangeArrowheads="1"/>
          </p:cNvSpPr>
          <p:nvPr/>
        </p:nvSpPr>
        <p:spPr bwMode="auto">
          <a:xfrm>
            <a:off x="3073400" y="3162300"/>
            <a:ext cx="901700" cy="195580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91146" name="Group 10"/>
          <p:cNvGrpSpPr>
            <a:grpSpLocks/>
          </p:cNvGrpSpPr>
          <p:nvPr/>
        </p:nvGrpSpPr>
        <p:grpSpPr bwMode="auto">
          <a:xfrm>
            <a:off x="3073400" y="3162300"/>
            <a:ext cx="901700" cy="1955800"/>
            <a:chOff x="2456" y="2272"/>
            <a:chExt cx="568" cy="1232"/>
          </a:xfrm>
        </p:grpSpPr>
        <p:sp>
          <p:nvSpPr>
            <p:cNvPr id="91144" name="Rectangle 8" descr="White marble"/>
            <p:cNvSpPr>
              <a:spLocks noChangeArrowheads="1"/>
            </p:cNvSpPr>
            <p:nvPr/>
          </p:nvSpPr>
          <p:spPr bwMode="auto">
            <a:xfrm>
              <a:off x="2456" y="2272"/>
              <a:ext cx="568" cy="1232"/>
            </a:xfrm>
            <a:prstGeom prst="rect">
              <a:avLst/>
            </a:prstGeom>
            <a:blipFill dpi="0" rotWithShape="1">
              <a:blip r:embed="rId2"/>
              <a:srcRect/>
              <a:tile tx="0" ty="0" sx="100000" sy="100000" flip="none" algn="tl"/>
            </a:blipFill>
            <a:ln w="38100">
              <a:solidFill>
                <a:schemeClr val="bg2"/>
              </a:solidFill>
              <a:prstDash val="dash"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145" name="Rectangle 9"/>
            <p:cNvSpPr>
              <a:spLocks noChangeArrowheads="1"/>
            </p:cNvSpPr>
            <p:nvPr/>
          </p:nvSpPr>
          <p:spPr bwMode="auto">
            <a:xfrm>
              <a:off x="2456" y="2272"/>
              <a:ext cx="568" cy="1232"/>
            </a:xfrm>
            <a:prstGeom prst="rect">
              <a:avLst/>
            </a:prstGeom>
            <a:solidFill>
              <a:srgbClr val="808080">
                <a:alpha val="35001"/>
              </a:srgbClr>
            </a:solidFill>
            <a:ln w="38100">
              <a:solidFill>
                <a:srgbClr val="000000">
                  <a:alpha val="35001"/>
                </a:srgbClr>
              </a:solidFill>
              <a:prstDash val="dash"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91140" name="Rectangle 4" descr="White marble"/>
          <p:cNvSpPr>
            <a:spLocks noChangeArrowheads="1"/>
          </p:cNvSpPr>
          <p:nvPr/>
        </p:nvSpPr>
        <p:spPr bwMode="auto">
          <a:xfrm>
            <a:off x="3073400" y="3162300"/>
            <a:ext cx="901700" cy="195580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>
          <a:xfrm>
            <a:off x="1676400" y="274638"/>
            <a:ext cx="8763000" cy="1143000"/>
          </a:xfrm>
        </p:spPr>
        <p:txBody>
          <a:bodyPr>
            <a:normAutofit/>
          </a:bodyPr>
          <a:lstStyle/>
          <a:p>
            <a:r>
              <a:rPr lang="en-US" altLang="en-US" sz="3600" dirty="0"/>
              <a:t>What does the smoothness regularization do anyway?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CC3F1E-98EE-427E-8ECB-8086CED5E2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1141" name="Text Box 5"/>
          <p:cNvSpPr txBox="1">
            <a:spLocks noChangeArrowheads="1"/>
          </p:cNvSpPr>
          <p:nvPr/>
        </p:nvSpPr>
        <p:spPr bwMode="auto">
          <a:xfrm>
            <a:off x="2486026" y="1306513"/>
            <a:ext cx="648940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altLang="en-US" sz="2000"/>
              <a:t> It’s a sum of squared terms (a Euclidian distance measure).</a:t>
            </a:r>
          </a:p>
        </p:txBody>
      </p:sp>
      <p:sp>
        <p:nvSpPr>
          <p:cNvPr id="91142" name="Text Box 6"/>
          <p:cNvSpPr txBox="1">
            <a:spLocks noChangeArrowheads="1"/>
          </p:cNvSpPr>
          <p:nvPr/>
        </p:nvSpPr>
        <p:spPr bwMode="auto">
          <a:xfrm>
            <a:off x="2486025" y="1682750"/>
            <a:ext cx="563571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altLang="en-US" sz="2000"/>
              <a:t> We’re putting it in the expression to be minimized.</a:t>
            </a:r>
          </a:p>
        </p:txBody>
      </p:sp>
      <p:sp>
        <p:nvSpPr>
          <p:cNvPr id="91143" name="Text Box 7"/>
          <p:cNvSpPr txBox="1">
            <a:spLocks noChangeArrowheads="1"/>
          </p:cNvSpPr>
          <p:nvPr/>
        </p:nvSpPr>
        <p:spPr bwMode="auto">
          <a:xfrm>
            <a:off x="2486026" y="2058988"/>
            <a:ext cx="547752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altLang="en-US" sz="2000" dirty="0"/>
              <a:t> =&gt; In texture free regions, </a:t>
            </a:r>
            <a:r>
              <a:rPr lang="en-US" altLang="en-US" sz="2000" i="1" dirty="0"/>
              <a:t>there is no optical flow</a:t>
            </a:r>
          </a:p>
        </p:txBody>
      </p:sp>
      <p:sp>
        <p:nvSpPr>
          <p:cNvPr id="91158" name="Rectangle 22"/>
          <p:cNvSpPr>
            <a:spLocks noChangeArrowheads="1"/>
          </p:cNvSpPr>
          <p:nvPr/>
        </p:nvSpPr>
        <p:spPr bwMode="auto">
          <a:xfrm>
            <a:off x="2486025" y="2433638"/>
            <a:ext cx="759676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altLang="en-US" i="1" dirty="0"/>
              <a:t> =&gt; </a:t>
            </a:r>
            <a:r>
              <a:rPr lang="en-US" altLang="en-US" dirty="0"/>
              <a:t>On edges, </a:t>
            </a:r>
            <a:r>
              <a:rPr lang="en-US" altLang="en-US" dirty="0">
                <a:solidFill>
                  <a:srgbClr val="0000FF"/>
                </a:solidFill>
              </a:rPr>
              <a:t>points will flow to nearest points, solving the aperture problem.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594165" y="6018271"/>
            <a:ext cx="28577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Slide credit</a:t>
            </a:r>
            <a:r>
              <a:rPr lang="en-US"/>
              <a:t>: Sebastian Thurn</a:t>
            </a:r>
          </a:p>
        </p:txBody>
      </p:sp>
    </p:spTree>
    <p:extLst>
      <p:ext uri="{BB962C8B-B14F-4D97-AF65-F5344CB8AC3E}">
        <p14:creationId xmlns:p14="http://schemas.microsoft.com/office/powerpoint/2010/main" val="4145314458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AutoGenerated: 45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48" name="Rectangle 12" descr="White marble"/>
          <p:cNvSpPr>
            <a:spLocks noChangeArrowheads="1"/>
          </p:cNvSpPr>
          <p:nvPr/>
        </p:nvSpPr>
        <p:spPr bwMode="auto">
          <a:xfrm>
            <a:off x="3073400" y="3162300"/>
            <a:ext cx="901700" cy="195580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91146" name="Group 10"/>
          <p:cNvGrpSpPr>
            <a:grpSpLocks/>
          </p:cNvGrpSpPr>
          <p:nvPr/>
        </p:nvGrpSpPr>
        <p:grpSpPr bwMode="auto">
          <a:xfrm>
            <a:off x="3073400" y="3162300"/>
            <a:ext cx="901700" cy="1955800"/>
            <a:chOff x="2456" y="2272"/>
            <a:chExt cx="568" cy="1232"/>
          </a:xfrm>
        </p:grpSpPr>
        <p:sp>
          <p:nvSpPr>
            <p:cNvPr id="91144" name="Rectangle 8" descr="White marble"/>
            <p:cNvSpPr>
              <a:spLocks noChangeArrowheads="1"/>
            </p:cNvSpPr>
            <p:nvPr/>
          </p:nvSpPr>
          <p:spPr bwMode="auto">
            <a:xfrm>
              <a:off x="2456" y="2272"/>
              <a:ext cx="568" cy="1232"/>
            </a:xfrm>
            <a:prstGeom prst="rect">
              <a:avLst/>
            </a:prstGeom>
            <a:blipFill dpi="0" rotWithShape="1">
              <a:blip r:embed="rId2"/>
              <a:srcRect/>
              <a:tile tx="0" ty="0" sx="100000" sy="100000" flip="none" algn="tl"/>
            </a:blipFill>
            <a:ln w="38100">
              <a:solidFill>
                <a:schemeClr val="bg2"/>
              </a:solidFill>
              <a:prstDash val="dash"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145" name="Rectangle 9"/>
            <p:cNvSpPr>
              <a:spLocks noChangeArrowheads="1"/>
            </p:cNvSpPr>
            <p:nvPr/>
          </p:nvSpPr>
          <p:spPr bwMode="auto">
            <a:xfrm>
              <a:off x="2456" y="2272"/>
              <a:ext cx="568" cy="1232"/>
            </a:xfrm>
            <a:prstGeom prst="rect">
              <a:avLst/>
            </a:prstGeom>
            <a:solidFill>
              <a:srgbClr val="808080">
                <a:alpha val="35001"/>
              </a:srgbClr>
            </a:solidFill>
            <a:ln w="38100">
              <a:solidFill>
                <a:srgbClr val="000000">
                  <a:alpha val="35001"/>
                </a:srgbClr>
              </a:solidFill>
              <a:prstDash val="dash"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>
          <a:xfrm>
            <a:off x="1676400" y="274638"/>
            <a:ext cx="8763000" cy="1143000"/>
          </a:xfrm>
        </p:spPr>
        <p:txBody>
          <a:bodyPr>
            <a:normAutofit/>
          </a:bodyPr>
          <a:lstStyle/>
          <a:p>
            <a:r>
              <a:rPr lang="en-US" altLang="en-US" sz="3600" dirty="0"/>
              <a:t>What does the smoothness regularization do anyway?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50917AF-5228-486D-81D4-0EA89DA9A2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1141" name="Text Box 5"/>
          <p:cNvSpPr txBox="1">
            <a:spLocks noChangeArrowheads="1"/>
          </p:cNvSpPr>
          <p:nvPr/>
        </p:nvSpPr>
        <p:spPr bwMode="auto">
          <a:xfrm>
            <a:off x="2486026" y="1306513"/>
            <a:ext cx="648940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altLang="en-US" sz="2000"/>
              <a:t> It’s a sum of squared terms (a Euclidian distance measure).</a:t>
            </a:r>
          </a:p>
        </p:txBody>
      </p:sp>
      <p:sp>
        <p:nvSpPr>
          <p:cNvPr id="91142" name="Text Box 6"/>
          <p:cNvSpPr txBox="1">
            <a:spLocks noChangeArrowheads="1"/>
          </p:cNvSpPr>
          <p:nvPr/>
        </p:nvSpPr>
        <p:spPr bwMode="auto">
          <a:xfrm>
            <a:off x="2486025" y="1682750"/>
            <a:ext cx="563571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altLang="en-US" sz="2000"/>
              <a:t> We’re putting it in the expression to be minimized.</a:t>
            </a:r>
          </a:p>
        </p:txBody>
      </p:sp>
      <p:sp>
        <p:nvSpPr>
          <p:cNvPr id="91143" name="Text Box 7"/>
          <p:cNvSpPr txBox="1">
            <a:spLocks noChangeArrowheads="1"/>
          </p:cNvSpPr>
          <p:nvPr/>
        </p:nvSpPr>
        <p:spPr bwMode="auto">
          <a:xfrm>
            <a:off x="2486026" y="2058988"/>
            <a:ext cx="547752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altLang="en-US" sz="2000" dirty="0"/>
              <a:t> =&gt; In texture free regions, </a:t>
            </a:r>
            <a:r>
              <a:rPr lang="en-US" altLang="en-US" sz="2000" i="1" dirty="0"/>
              <a:t>there is no optical flow</a:t>
            </a:r>
          </a:p>
        </p:txBody>
      </p:sp>
      <p:grpSp>
        <p:nvGrpSpPr>
          <p:cNvPr id="91153" name="Group 17"/>
          <p:cNvGrpSpPr>
            <a:grpSpLocks/>
          </p:cNvGrpSpPr>
          <p:nvPr/>
        </p:nvGrpSpPr>
        <p:grpSpPr bwMode="auto">
          <a:xfrm>
            <a:off x="3954464" y="4133850"/>
            <a:ext cx="579437" cy="1276350"/>
            <a:chOff x="1531" y="2604"/>
            <a:chExt cx="365" cy="804"/>
          </a:xfrm>
        </p:grpSpPr>
        <p:sp>
          <p:nvSpPr>
            <p:cNvPr id="91150" name="Line 14"/>
            <p:cNvSpPr>
              <a:spLocks noChangeShapeType="1"/>
            </p:cNvSpPr>
            <p:nvPr/>
          </p:nvSpPr>
          <p:spPr bwMode="auto">
            <a:xfrm>
              <a:off x="1532" y="2604"/>
              <a:ext cx="359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1151" name="Line 15"/>
            <p:cNvSpPr>
              <a:spLocks noChangeShapeType="1"/>
            </p:cNvSpPr>
            <p:nvPr/>
          </p:nvSpPr>
          <p:spPr bwMode="auto">
            <a:xfrm>
              <a:off x="1531" y="3213"/>
              <a:ext cx="365" cy="195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1156" name="Group 20"/>
          <p:cNvGrpSpPr>
            <a:grpSpLocks/>
          </p:cNvGrpSpPr>
          <p:nvPr/>
        </p:nvGrpSpPr>
        <p:grpSpPr bwMode="auto">
          <a:xfrm>
            <a:off x="4492625" y="3948114"/>
            <a:ext cx="1733550" cy="1703387"/>
            <a:chOff x="2806" y="2487"/>
            <a:chExt cx="1092" cy="1073"/>
          </a:xfrm>
        </p:grpSpPr>
        <p:sp>
          <p:nvSpPr>
            <p:cNvPr id="91154" name="Text Box 18"/>
            <p:cNvSpPr txBox="1">
              <a:spLocks noChangeArrowheads="1"/>
            </p:cNvSpPr>
            <p:nvPr/>
          </p:nvSpPr>
          <p:spPr bwMode="auto">
            <a:xfrm>
              <a:off x="2806" y="2487"/>
              <a:ext cx="1092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>
                  <a:solidFill>
                    <a:srgbClr val="0000FF"/>
                  </a:solidFill>
                </a:rPr>
                <a:t>Regularized flow</a:t>
              </a:r>
            </a:p>
          </p:txBody>
        </p:sp>
        <p:sp>
          <p:nvSpPr>
            <p:cNvPr id="91155" name="Text Box 19"/>
            <p:cNvSpPr txBox="1">
              <a:spLocks noChangeArrowheads="1"/>
            </p:cNvSpPr>
            <p:nvPr/>
          </p:nvSpPr>
          <p:spPr bwMode="auto">
            <a:xfrm>
              <a:off x="2806" y="3327"/>
              <a:ext cx="825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>
                  <a:solidFill>
                    <a:srgbClr val="FF3300"/>
                  </a:solidFill>
                </a:rPr>
                <a:t>Optical flow</a:t>
              </a:r>
            </a:p>
          </p:txBody>
        </p:sp>
      </p:grpSp>
      <p:sp>
        <p:nvSpPr>
          <p:cNvPr id="91158" name="Rectangle 22"/>
          <p:cNvSpPr>
            <a:spLocks noChangeArrowheads="1"/>
          </p:cNvSpPr>
          <p:nvPr/>
        </p:nvSpPr>
        <p:spPr bwMode="auto">
          <a:xfrm>
            <a:off x="2486025" y="2433638"/>
            <a:ext cx="759676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altLang="en-US" i="1" dirty="0"/>
              <a:t> =&gt; </a:t>
            </a:r>
            <a:r>
              <a:rPr lang="en-US" altLang="en-US" dirty="0"/>
              <a:t>On edges, </a:t>
            </a:r>
            <a:r>
              <a:rPr lang="en-US" altLang="en-US" dirty="0">
                <a:solidFill>
                  <a:srgbClr val="0000FF"/>
                </a:solidFill>
              </a:rPr>
              <a:t>points will flow to nearest points, solving the aperture problem.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594165" y="6018271"/>
            <a:ext cx="28577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Slide credit</a:t>
            </a:r>
            <a:r>
              <a:rPr lang="en-US"/>
              <a:t>: Sebastian Thurn</a:t>
            </a:r>
          </a:p>
        </p:txBody>
      </p:sp>
    </p:spTree>
    <p:extLst>
      <p:ext uri="{BB962C8B-B14F-4D97-AF65-F5344CB8AC3E}">
        <p14:creationId xmlns:p14="http://schemas.microsoft.com/office/powerpoint/2010/main" val="1745428418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AutoGenerated: 45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2650" y="217647"/>
            <a:ext cx="7886700" cy="1325563"/>
          </a:xfrm>
        </p:spPr>
        <p:txBody>
          <a:bodyPr>
            <a:normAutofit/>
          </a:bodyPr>
          <a:lstStyle/>
          <a:p>
            <a:r>
              <a:rPr lang="en-US" altLang="en-US" dirty="0"/>
              <a:t>Dense Optical Flow with Michael Black’s method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14882" y="2471580"/>
            <a:ext cx="7886700" cy="4351338"/>
          </a:xfrm>
        </p:spPr>
        <p:txBody>
          <a:bodyPr/>
          <a:lstStyle/>
          <a:p>
            <a:r>
              <a:rPr lang="en-US" altLang="en-US" dirty="0"/>
              <a:t>Michael Black took Horn-</a:t>
            </a:r>
            <a:r>
              <a:rPr lang="en-US" altLang="en-US" dirty="0" err="1"/>
              <a:t>Schunk’s</a:t>
            </a:r>
            <a:r>
              <a:rPr lang="en-US" altLang="en-US" dirty="0"/>
              <a:t> method one step further, starting from the regularization constant:</a:t>
            </a:r>
          </a:p>
          <a:p>
            <a:r>
              <a:rPr lang="en-US" altLang="en-US" dirty="0"/>
              <a:t>Which looks like a quadratic:</a:t>
            </a:r>
          </a:p>
          <a:p>
            <a:endParaRPr lang="en-US" altLang="en-US" dirty="0"/>
          </a:p>
          <a:p>
            <a:endParaRPr lang="en-US" altLang="en-US" dirty="0"/>
          </a:p>
          <a:p>
            <a:r>
              <a:rPr lang="en-US" altLang="en-US" dirty="0"/>
              <a:t>And replaced it with this:</a:t>
            </a:r>
          </a:p>
          <a:p>
            <a:endParaRPr lang="en-US" altLang="en-US" dirty="0"/>
          </a:p>
          <a:p>
            <a:r>
              <a:rPr lang="en-US" altLang="en-US" dirty="0">
                <a:solidFill>
                  <a:srgbClr val="850000"/>
                </a:solidFill>
              </a:rPr>
              <a:t>Why does this regularization work better?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152650" y="6975777"/>
            <a:ext cx="2057400" cy="365125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73" r="14441"/>
          <a:stretch/>
        </p:blipFill>
        <p:spPr>
          <a:xfrm>
            <a:off x="3561294" y="3804744"/>
            <a:ext cx="1845425" cy="838200"/>
          </a:xfrm>
          <a:prstGeom prst="rect">
            <a:avLst/>
          </a:prstGeom>
        </p:spPr>
      </p:pic>
      <p:sp>
        <p:nvSpPr>
          <p:cNvPr id="7" name="Freeform 17"/>
          <p:cNvSpPr>
            <a:spLocks/>
          </p:cNvSpPr>
          <p:nvPr/>
        </p:nvSpPr>
        <p:spPr bwMode="auto">
          <a:xfrm>
            <a:off x="7302500" y="3804744"/>
            <a:ext cx="1003300" cy="738188"/>
          </a:xfrm>
          <a:custGeom>
            <a:avLst/>
            <a:gdLst>
              <a:gd name="T0" fmla="*/ 0 w 632"/>
              <a:gd name="T1" fmla="*/ 0 h 297"/>
              <a:gd name="T2" fmla="*/ 320 w 632"/>
              <a:gd name="T3" fmla="*/ 296 h 297"/>
              <a:gd name="T4" fmla="*/ 632 w 632"/>
              <a:gd name="T5" fmla="*/ 8 h 2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632" h="297">
                <a:moveTo>
                  <a:pt x="0" y="0"/>
                </a:moveTo>
                <a:cubicBezTo>
                  <a:pt x="107" y="147"/>
                  <a:pt x="215" y="295"/>
                  <a:pt x="320" y="296"/>
                </a:cubicBezTo>
                <a:cubicBezTo>
                  <a:pt x="425" y="297"/>
                  <a:pt x="528" y="152"/>
                  <a:pt x="632" y="8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Freeform 24"/>
          <p:cNvSpPr>
            <a:spLocks/>
          </p:cNvSpPr>
          <p:nvPr/>
        </p:nvSpPr>
        <p:spPr bwMode="auto">
          <a:xfrm>
            <a:off x="6807200" y="5126796"/>
            <a:ext cx="1993900" cy="749300"/>
          </a:xfrm>
          <a:custGeom>
            <a:avLst/>
            <a:gdLst>
              <a:gd name="T0" fmla="*/ 0 w 1256"/>
              <a:gd name="T1" fmla="*/ 0 h 472"/>
              <a:gd name="T2" fmla="*/ 320 w 1256"/>
              <a:gd name="T3" fmla="*/ 96 h 472"/>
              <a:gd name="T4" fmla="*/ 624 w 1256"/>
              <a:gd name="T5" fmla="*/ 472 h 472"/>
              <a:gd name="T6" fmla="*/ 936 w 1256"/>
              <a:gd name="T7" fmla="*/ 96 h 472"/>
              <a:gd name="T8" fmla="*/ 1256 w 1256"/>
              <a:gd name="T9" fmla="*/ 8 h 4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56" h="472">
                <a:moveTo>
                  <a:pt x="0" y="0"/>
                </a:moveTo>
                <a:cubicBezTo>
                  <a:pt x="108" y="8"/>
                  <a:pt x="216" y="17"/>
                  <a:pt x="320" y="96"/>
                </a:cubicBezTo>
                <a:cubicBezTo>
                  <a:pt x="424" y="175"/>
                  <a:pt x="521" y="472"/>
                  <a:pt x="624" y="472"/>
                </a:cubicBezTo>
                <a:cubicBezTo>
                  <a:pt x="727" y="472"/>
                  <a:pt x="831" y="173"/>
                  <a:pt x="936" y="96"/>
                </a:cubicBezTo>
                <a:cubicBezTo>
                  <a:pt x="1041" y="19"/>
                  <a:pt x="1148" y="13"/>
                  <a:pt x="1256" y="8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1108" y="1520697"/>
            <a:ext cx="6689785" cy="790573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491332488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AutoGenerated: 45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</a:t>
            </a:r>
            <a:r>
              <a:rPr lang="en-US"/>
              <a:t>we will learn today?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38400" y="1600201"/>
            <a:ext cx="7772400" cy="4525963"/>
          </a:xfrm>
        </p:spPr>
        <p:txBody>
          <a:bodyPr/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Optical flow</a:t>
            </a:r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Lucas-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Kanade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method</a:t>
            </a:r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Horn-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Schunk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method</a:t>
            </a:r>
          </a:p>
          <a:p>
            <a:r>
              <a:rPr lang="en-US" dirty="0"/>
              <a:t>Gunnar </a:t>
            </a:r>
            <a:r>
              <a:rPr lang="en-US" dirty="0" err="1"/>
              <a:t>Farneback</a:t>
            </a:r>
            <a:r>
              <a:rPr lang="en-US" dirty="0"/>
              <a:t> method</a:t>
            </a: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Pyramids for large motion</a:t>
            </a:r>
          </a:p>
          <a:p>
            <a:r>
              <a:rPr lang="en-US" dirty="0">
                <a:solidFill>
                  <a:srgbClr val="A6A6A6"/>
                </a:solidFill>
              </a:rPr>
              <a:t>Applications</a:t>
            </a:r>
          </a:p>
          <a:p>
            <a:pPr lvl="2"/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426865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AutoGenerated: 45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Gunnar </a:t>
            </a:r>
            <a:r>
              <a:rPr lang="en-US" dirty="0" err="1"/>
              <a:t>Farneback</a:t>
            </a:r>
            <a:r>
              <a:rPr lang="en-US" dirty="0"/>
              <a:t> Optical Flow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2E2271B6-B12C-4043-91E3-A24C571358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D31A579C-85CB-4C86-B2FA-1DFBA13E0D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077581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AutoGenerated: 45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Gunnar </a:t>
            </a:r>
            <a:r>
              <a:rPr lang="en-US" dirty="0" err="1"/>
              <a:t>Farneback</a:t>
            </a:r>
            <a:r>
              <a:rPr lang="en-US" dirty="0"/>
              <a:t> Optical Flow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Model image intensity with quadratic function</a:t>
            </a:r>
          </a:p>
          <a:p>
            <a:r>
              <a:rPr lang="en-US" dirty="0"/>
              <a:t>Image 1:</a:t>
            </a:r>
          </a:p>
          <a:p>
            <a:endParaRPr lang="en-US" dirty="0"/>
          </a:p>
          <a:p>
            <a:r>
              <a:rPr lang="en-US" dirty="0"/>
              <a:t>Image 2: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FBDE405D-EC62-47C4-8B01-04F4C973D6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957587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AutoGenerated: 45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Gunnar </a:t>
            </a:r>
            <a:r>
              <a:rPr lang="en-US" dirty="0" err="1"/>
              <a:t>Farneback</a:t>
            </a:r>
            <a:r>
              <a:rPr lang="en-US" dirty="0"/>
              <a:t> Optical Flow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Model image intensity with quadratic function</a:t>
            </a:r>
          </a:p>
          <a:p>
            <a:r>
              <a:rPr lang="en-US" dirty="0"/>
              <a:t>Image 1:</a:t>
            </a:r>
          </a:p>
          <a:p>
            <a:endParaRPr lang="en-US" dirty="0"/>
          </a:p>
          <a:p>
            <a:r>
              <a:rPr lang="en-US" dirty="0"/>
              <a:t>Image 2: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2A8AB7B4-EA22-4DAB-A0B0-D2A6032B47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Object 25"/>
              <p:cNvSpPr txBox="1"/>
              <p:nvPr/>
            </p:nvSpPr>
            <p:spPr bwMode="auto">
              <a:xfrm>
                <a:off x="4092167" y="2638879"/>
                <a:ext cx="3013075" cy="495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w="381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sSup>
                        <m:sSup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𝐱</m:t>
                          </m:r>
                        </m:e>
                        <m:sup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  <m:sup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Object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092167" y="2638879"/>
                <a:ext cx="3013075" cy="495300"/>
              </a:xfrm>
              <a:prstGeom prst="rect">
                <a:avLst/>
              </a:prstGeom>
              <a:blipFill>
                <a:blip r:embed="rId2"/>
                <a:stretch>
                  <a:fillRect l="-606"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381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64343043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AutoGenerated: 45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Gunnar </a:t>
            </a:r>
            <a:r>
              <a:rPr lang="en-US" dirty="0" err="1"/>
              <a:t>Farneback</a:t>
            </a:r>
            <a:r>
              <a:rPr lang="en-US" dirty="0"/>
              <a:t> Optical Flow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Model image intensity with quadratic function</a:t>
            </a:r>
          </a:p>
          <a:p>
            <a:r>
              <a:rPr lang="en-US" dirty="0"/>
              <a:t>Image 1:</a:t>
            </a:r>
          </a:p>
          <a:p>
            <a:endParaRPr lang="en-US" dirty="0"/>
          </a:p>
          <a:p>
            <a:r>
              <a:rPr lang="en-US" dirty="0"/>
              <a:t>Image 2: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AF4CA1F7-E7FF-4D46-BFF2-24C9571081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Object 25"/>
              <p:cNvSpPr txBox="1"/>
              <p:nvPr/>
            </p:nvSpPr>
            <p:spPr bwMode="auto">
              <a:xfrm>
                <a:off x="4092167" y="2638879"/>
                <a:ext cx="3013075" cy="495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w="381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sSup>
                        <m:sSup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𝐱</m:t>
                          </m:r>
                        </m:e>
                        <m:sup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  <m:sup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Object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092167" y="2638879"/>
                <a:ext cx="3013075" cy="495300"/>
              </a:xfrm>
              <a:prstGeom prst="rect">
                <a:avLst/>
              </a:prstGeom>
              <a:blipFill>
                <a:blip r:embed="rId2"/>
                <a:stretch>
                  <a:fillRect l="-606"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381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Object 25"/>
              <p:cNvSpPr txBox="1"/>
              <p:nvPr/>
            </p:nvSpPr>
            <p:spPr bwMode="auto">
              <a:xfrm>
                <a:off x="2834481" y="3848509"/>
                <a:ext cx="6523038" cy="495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w="381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𝐝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)=(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𝐝</m:t>
                      </m:r>
                      <m:sSup>
                        <m:sSup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𝐝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)+</m:t>
                      </m:r>
                      <m:sSup>
                        <m:sSup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  <m:sup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𝐝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)+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Object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834481" y="3848509"/>
                <a:ext cx="6523038" cy="495300"/>
              </a:xfrm>
              <a:prstGeom prst="rect">
                <a:avLst/>
              </a:prstGeom>
              <a:blipFill>
                <a:blip r:embed="rId3"/>
                <a:stretch>
                  <a:fillRect l="-280"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381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71519145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AutoGenerated: 45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Gunnar </a:t>
            </a:r>
            <a:r>
              <a:rPr lang="en-US" dirty="0" err="1"/>
              <a:t>Farneback</a:t>
            </a:r>
            <a:r>
              <a:rPr lang="en-US" dirty="0"/>
              <a:t> Optical Flow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Model image intensity with quadratic function</a:t>
            </a:r>
          </a:p>
          <a:p>
            <a:r>
              <a:rPr lang="en-US" dirty="0"/>
              <a:t>Image 1:</a:t>
            </a:r>
          </a:p>
          <a:p>
            <a:endParaRPr lang="en-US" dirty="0"/>
          </a:p>
          <a:p>
            <a:r>
              <a:rPr lang="en-US" dirty="0"/>
              <a:t>Image 2: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353DCE0B-A29F-430C-AA6B-6418D6AB6A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Object 25"/>
              <p:cNvSpPr txBox="1"/>
              <p:nvPr/>
            </p:nvSpPr>
            <p:spPr bwMode="auto">
              <a:xfrm>
                <a:off x="4092167" y="2638879"/>
                <a:ext cx="3013075" cy="495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w="381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sSup>
                        <m:sSup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𝐱</m:t>
                          </m:r>
                        </m:e>
                        <m:sup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  <m:sup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Object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092167" y="2638879"/>
                <a:ext cx="3013075" cy="495300"/>
              </a:xfrm>
              <a:prstGeom prst="rect">
                <a:avLst/>
              </a:prstGeom>
              <a:blipFill>
                <a:blip r:embed="rId2"/>
                <a:stretch>
                  <a:fillRect l="-606"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381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Object 25"/>
              <p:cNvSpPr txBox="1"/>
              <p:nvPr/>
            </p:nvSpPr>
            <p:spPr bwMode="auto">
              <a:xfrm>
                <a:off x="2834481" y="3848509"/>
                <a:ext cx="6523038" cy="495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w="381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𝐝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)=(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𝐝</m:t>
                      </m:r>
                      <m:sSup>
                        <m:sSup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𝐝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)+</m:t>
                      </m:r>
                      <m:sSup>
                        <m:sSup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  <m:sup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𝐝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)+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Object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834481" y="3848509"/>
                <a:ext cx="6523038" cy="495300"/>
              </a:xfrm>
              <a:prstGeom prst="rect">
                <a:avLst/>
              </a:prstGeom>
              <a:blipFill>
                <a:blip r:embed="rId3"/>
                <a:stretch>
                  <a:fillRect l="-280"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381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Object 25"/>
              <p:cNvSpPr txBox="1"/>
              <p:nvPr/>
            </p:nvSpPr>
            <p:spPr bwMode="auto">
              <a:xfrm>
                <a:off x="3557588" y="4365626"/>
                <a:ext cx="3560762" cy="8858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w="381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𝐱</m:t>
                          </m:r>
                        </m:e>
                        <m:sup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limLow>
                        <m:limLow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groupChr>
                            <m:groupChrPr>
                              <m:chr m:val="⏟"/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groupChrPr>
                            <m:e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𝐝</m:t>
                              </m:r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  <m:sup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p>
                            </m:e>
                          </m:groupChr>
                        </m:e>
                        <m:lim>
                          <m:sSubSup>
                            <m:sSubSupPr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bSup>
                        </m:lim>
                      </m:limLow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+⋯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Object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557588" y="4365626"/>
                <a:ext cx="3560762" cy="88582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381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6198125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AutoGenerated: 46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Gunnar </a:t>
            </a:r>
            <a:r>
              <a:rPr lang="en-US" dirty="0" err="1"/>
              <a:t>Farneback</a:t>
            </a:r>
            <a:r>
              <a:rPr lang="en-US" dirty="0"/>
              <a:t> Optical Flow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Model image intensity with quadratic function</a:t>
            </a:r>
          </a:p>
          <a:p>
            <a:r>
              <a:rPr lang="en-US" dirty="0"/>
              <a:t>Image 1:</a:t>
            </a:r>
          </a:p>
          <a:p>
            <a:endParaRPr lang="en-US" dirty="0"/>
          </a:p>
          <a:p>
            <a:r>
              <a:rPr lang="en-US" dirty="0"/>
              <a:t>Image 2: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192F07C0-6D52-4C7B-849E-01EDF1FA07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Object 25"/>
              <p:cNvSpPr txBox="1"/>
              <p:nvPr/>
            </p:nvSpPr>
            <p:spPr bwMode="auto">
              <a:xfrm>
                <a:off x="4092167" y="2638879"/>
                <a:ext cx="3013075" cy="495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w="381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sSup>
                        <m:sSup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𝐱</m:t>
                          </m:r>
                        </m:e>
                        <m:sup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  <m:sup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Object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092167" y="2638879"/>
                <a:ext cx="3013075" cy="495300"/>
              </a:xfrm>
              <a:prstGeom prst="rect">
                <a:avLst/>
              </a:prstGeom>
              <a:blipFill>
                <a:blip r:embed="rId2"/>
                <a:stretch>
                  <a:fillRect l="-606"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381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Object 25"/>
              <p:cNvSpPr txBox="1"/>
              <p:nvPr/>
            </p:nvSpPr>
            <p:spPr bwMode="auto">
              <a:xfrm>
                <a:off x="2834481" y="3848509"/>
                <a:ext cx="6523038" cy="495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w="381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𝐝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)=(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𝐝</m:t>
                      </m:r>
                      <m:sSup>
                        <m:sSup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𝐝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)+</m:t>
                      </m:r>
                      <m:sSup>
                        <m:sSup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  <m:sup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𝐝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)+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Object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834481" y="3848509"/>
                <a:ext cx="6523038" cy="495300"/>
              </a:xfrm>
              <a:prstGeom prst="rect">
                <a:avLst/>
              </a:prstGeom>
              <a:blipFill>
                <a:blip r:embed="rId3"/>
                <a:stretch>
                  <a:fillRect l="-280"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381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Object 25"/>
              <p:cNvSpPr txBox="1"/>
              <p:nvPr/>
            </p:nvSpPr>
            <p:spPr bwMode="auto">
              <a:xfrm>
                <a:off x="3557588" y="4365626"/>
                <a:ext cx="3560762" cy="8858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w="381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𝐱</m:t>
                          </m:r>
                        </m:e>
                        <m:sup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limLow>
                        <m:limLow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groupChr>
                            <m:groupChrPr>
                              <m:chr m:val="⏟"/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groupChrPr>
                            <m:e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𝐝</m:t>
                              </m:r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  <m:sup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p>
                            </m:e>
                          </m:groupChr>
                        </m:e>
                        <m:lim>
                          <m:sSubSup>
                            <m:sSubSupPr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bSup>
                        </m:lim>
                      </m:limLow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+⋯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Object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557588" y="4365626"/>
                <a:ext cx="3560762" cy="88582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381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Object 25"/>
              <p:cNvSpPr txBox="1"/>
              <p:nvPr/>
            </p:nvSpPr>
            <p:spPr bwMode="auto">
              <a:xfrm>
                <a:off x="2834481" y="5251451"/>
                <a:ext cx="2146300" cy="4683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w="381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⇒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−2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𝐝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Object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834481" y="5251451"/>
                <a:ext cx="2146300" cy="46831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381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418340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AutoGenerated: 35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sz="4200" dirty="0"/>
              <a:t>Estimating optical flow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DA1FCA5-E23C-4DC1-A840-9A9A52372D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3276600" y="990600"/>
            <a:ext cx="2209800" cy="1676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05" name="Oval 5"/>
          <p:cNvSpPr>
            <a:spLocks noChangeArrowheads="1"/>
          </p:cNvSpPr>
          <p:nvPr/>
        </p:nvSpPr>
        <p:spPr bwMode="auto">
          <a:xfrm>
            <a:off x="3810000" y="1524000"/>
            <a:ext cx="76200" cy="762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06" name="Oval 6"/>
          <p:cNvSpPr>
            <a:spLocks noChangeArrowheads="1"/>
          </p:cNvSpPr>
          <p:nvPr/>
        </p:nvSpPr>
        <p:spPr bwMode="auto">
          <a:xfrm>
            <a:off x="4724400" y="15240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07" name="Oval 7"/>
          <p:cNvSpPr>
            <a:spLocks noChangeArrowheads="1"/>
          </p:cNvSpPr>
          <p:nvPr/>
        </p:nvSpPr>
        <p:spPr bwMode="auto">
          <a:xfrm>
            <a:off x="3810000" y="2057400"/>
            <a:ext cx="76200" cy="76200"/>
          </a:xfrm>
          <a:prstGeom prst="ellipse">
            <a:avLst/>
          </a:prstGeom>
          <a:solidFill>
            <a:srgbClr val="33CC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08" name="Oval 8"/>
          <p:cNvSpPr>
            <a:spLocks noChangeArrowheads="1"/>
          </p:cNvSpPr>
          <p:nvPr/>
        </p:nvSpPr>
        <p:spPr bwMode="auto">
          <a:xfrm>
            <a:off x="4724400" y="2057400"/>
            <a:ext cx="76200" cy="762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16" name="Text Box 20"/>
          <p:cNvSpPr txBox="1">
            <a:spLocks noChangeArrowheads="1"/>
          </p:cNvSpPr>
          <p:nvPr/>
        </p:nvSpPr>
        <p:spPr bwMode="auto">
          <a:xfrm>
            <a:off x="3810001" y="2667000"/>
            <a:ext cx="13001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 i="1">
                <a:latin typeface="Times New Roman" pitchFamily="18" charset="0"/>
                <a:cs typeface="Arial" charset="0"/>
              </a:rPr>
              <a:t>I</a:t>
            </a:r>
            <a:r>
              <a:rPr lang="en-US" sz="2400">
                <a:latin typeface="Times New Roman" pitchFamily="18" charset="0"/>
                <a:cs typeface="Arial" charset="0"/>
              </a:rPr>
              <a:t>(</a:t>
            </a:r>
            <a:r>
              <a:rPr lang="en-US" sz="2400" i="1">
                <a:latin typeface="Times New Roman" pitchFamily="18" charset="0"/>
                <a:cs typeface="Arial" charset="0"/>
              </a:rPr>
              <a:t>x</a:t>
            </a:r>
            <a:r>
              <a:rPr lang="en-US" sz="2400">
                <a:latin typeface="Times New Roman" pitchFamily="18" charset="0"/>
                <a:cs typeface="Arial" charset="0"/>
              </a:rPr>
              <a:t>,</a:t>
            </a:r>
            <a:r>
              <a:rPr lang="en-US" sz="2400" i="1">
                <a:latin typeface="Times New Roman" pitchFamily="18" charset="0"/>
                <a:cs typeface="Arial" charset="0"/>
              </a:rPr>
              <a:t>y</a:t>
            </a:r>
            <a:r>
              <a:rPr lang="en-US" sz="2400">
                <a:latin typeface="Times New Roman" pitchFamily="18" charset="0"/>
                <a:cs typeface="Arial" charset="0"/>
              </a:rPr>
              <a:t>,</a:t>
            </a:r>
            <a:r>
              <a:rPr lang="en-US" sz="2400" i="1">
                <a:latin typeface="Times New Roman" pitchFamily="18" charset="0"/>
                <a:cs typeface="Arial" charset="0"/>
              </a:rPr>
              <a:t>t</a:t>
            </a:r>
            <a:r>
              <a:rPr lang="en-US" sz="2400">
                <a:latin typeface="Times New Roman" pitchFamily="18" charset="0"/>
                <a:cs typeface="Arial" charset="0"/>
              </a:rPr>
              <a:t>–1)</a:t>
            </a:r>
          </a:p>
        </p:txBody>
      </p:sp>
      <p:sp>
        <p:nvSpPr>
          <p:cNvPr id="31" name="TextBox 30"/>
          <p:cNvSpPr txBox="1"/>
          <p:nvPr/>
        </p:nvSpPr>
        <p:spPr>
          <a:xfrm rot="16200000">
            <a:off x="9437216" y="5132373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Source: Silvio </a:t>
            </a:r>
            <a:r>
              <a:rPr lang="en-US" sz="1600" dirty="0" err="1"/>
              <a:t>Savarese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922374730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AutoGenerated: 46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Gunnar </a:t>
            </a:r>
            <a:r>
              <a:rPr lang="en-US" dirty="0" err="1"/>
              <a:t>Farneback</a:t>
            </a:r>
            <a:r>
              <a:rPr lang="en-US" dirty="0"/>
              <a:t> Optical Flow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Model image intensity with quadratic function</a:t>
            </a:r>
          </a:p>
          <a:p>
            <a:r>
              <a:rPr lang="en-US" dirty="0"/>
              <a:t>Image 1:</a:t>
            </a:r>
          </a:p>
          <a:p>
            <a:endParaRPr lang="en-US" dirty="0"/>
          </a:p>
          <a:p>
            <a:r>
              <a:rPr lang="en-US" dirty="0"/>
              <a:t>Image 2: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1AE8EC13-80BC-4FC5-8484-F5C9D5D61F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Object 25"/>
              <p:cNvSpPr txBox="1"/>
              <p:nvPr/>
            </p:nvSpPr>
            <p:spPr bwMode="auto">
              <a:xfrm>
                <a:off x="4092167" y="2638879"/>
                <a:ext cx="3013075" cy="495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w="381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sSup>
                        <m:sSup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𝐱</m:t>
                          </m:r>
                        </m:e>
                        <m:sup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  <m:sup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Object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092167" y="2638879"/>
                <a:ext cx="3013075" cy="495300"/>
              </a:xfrm>
              <a:prstGeom prst="rect">
                <a:avLst/>
              </a:prstGeom>
              <a:blipFill>
                <a:blip r:embed="rId2"/>
                <a:stretch>
                  <a:fillRect l="-606"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381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Object 25"/>
              <p:cNvSpPr txBox="1"/>
              <p:nvPr/>
            </p:nvSpPr>
            <p:spPr bwMode="auto">
              <a:xfrm>
                <a:off x="2834481" y="3848509"/>
                <a:ext cx="6523038" cy="495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w="381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𝐝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)=(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𝐝</m:t>
                      </m:r>
                      <m:sSup>
                        <m:sSup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𝐝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)+</m:t>
                      </m:r>
                      <m:sSup>
                        <m:sSup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  <m:sup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𝐝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)+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Object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834481" y="3848509"/>
                <a:ext cx="6523038" cy="495300"/>
              </a:xfrm>
              <a:prstGeom prst="rect">
                <a:avLst/>
              </a:prstGeom>
              <a:blipFill>
                <a:blip r:embed="rId3"/>
                <a:stretch>
                  <a:fillRect l="-280"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381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Object 25"/>
              <p:cNvSpPr txBox="1"/>
              <p:nvPr/>
            </p:nvSpPr>
            <p:spPr bwMode="auto">
              <a:xfrm>
                <a:off x="3557588" y="4365626"/>
                <a:ext cx="3560762" cy="8858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w="381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𝐱</m:t>
                          </m:r>
                        </m:e>
                        <m:sup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limLow>
                        <m:limLow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groupChr>
                            <m:groupChrPr>
                              <m:chr m:val="⏟"/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groupChrPr>
                            <m:e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𝐝</m:t>
                              </m:r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  <m:sup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p>
                            </m:e>
                          </m:groupChr>
                        </m:e>
                        <m:lim>
                          <m:sSubSup>
                            <m:sSubSupPr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bSup>
                        </m:lim>
                      </m:limLow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+⋯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Object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557588" y="4365626"/>
                <a:ext cx="3560762" cy="88582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381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Object 25"/>
              <p:cNvSpPr txBox="1"/>
              <p:nvPr/>
            </p:nvSpPr>
            <p:spPr bwMode="auto">
              <a:xfrm>
                <a:off x="2834481" y="5251451"/>
                <a:ext cx="2146300" cy="4683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w="381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⇒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−2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𝐝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Object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834481" y="5251451"/>
                <a:ext cx="2146300" cy="46831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381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Object 25"/>
              <p:cNvSpPr txBox="1"/>
              <p:nvPr/>
            </p:nvSpPr>
            <p:spPr bwMode="auto">
              <a:xfrm>
                <a:off x="2834481" y="5719763"/>
                <a:ext cx="3560762" cy="8064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w="381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⇒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𝐝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p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d>
                        <m:d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p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US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Δb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Object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834481" y="5719763"/>
                <a:ext cx="3560762" cy="80645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381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Object 25">
                <a:extLst>
                  <a:ext uri="{FF2B5EF4-FFF2-40B4-BE49-F238E27FC236}">
                    <a16:creationId xmlns:a16="http://schemas.microsoft.com/office/drawing/2014/main" id="{47003451-D047-4C51-8D44-53EF4C9D0D59}"/>
                  </a:ext>
                </a:extLst>
              </p:cNvPr>
              <p:cNvSpPr txBox="1"/>
              <p:nvPr/>
            </p:nvSpPr>
            <p:spPr bwMode="auto">
              <a:xfrm>
                <a:off x="6787976" y="5684838"/>
                <a:ext cx="3352800" cy="8080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w="381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9" name="Object 25">
                <a:extLst>
                  <a:ext uri="{FF2B5EF4-FFF2-40B4-BE49-F238E27FC236}">
                    <a16:creationId xmlns:a16="http://schemas.microsoft.com/office/drawing/2014/main" id="{47003451-D047-4C51-8D44-53EF4C9D0D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787976" y="5684838"/>
                <a:ext cx="3352800" cy="80803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381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28364935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2650" y="113127"/>
            <a:ext cx="7886700" cy="1325563"/>
          </a:xfrm>
        </p:spPr>
        <p:txBody>
          <a:bodyPr/>
          <a:lstStyle/>
          <a:p>
            <a:r>
              <a:rPr lang="en-US" dirty="0"/>
              <a:t>Gunnar </a:t>
            </a:r>
            <a:r>
              <a:rPr lang="en-US" dirty="0" err="1"/>
              <a:t>Farneback</a:t>
            </a:r>
            <a:r>
              <a:rPr lang="en-US" dirty="0"/>
              <a:t> Optical Flow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2650" y="1438689"/>
            <a:ext cx="7886700" cy="4351338"/>
          </a:xfrm>
        </p:spPr>
        <p:txBody>
          <a:bodyPr/>
          <a:lstStyle/>
          <a:p>
            <a:r>
              <a:rPr lang="en-US" dirty="0"/>
              <a:t>A’s and b’s should vary with location. Thus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r>
              <a:rPr lang="en-US" dirty="0">
                <a:solidFill>
                  <a:schemeClr val="bg1"/>
                </a:solidFill>
              </a:rPr>
              <a:t>Consider a window instead, and minimizes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007AAC-8CA6-46F7-98BB-2F3E5F9FD1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Object 25"/>
              <p:cNvSpPr txBox="1"/>
              <p:nvPr/>
            </p:nvSpPr>
            <p:spPr bwMode="auto">
              <a:xfrm>
                <a:off x="4241800" y="1992820"/>
                <a:ext cx="2698750" cy="8080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w="381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𝐱</m:t>
                          </m:r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)+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𝐱</m:t>
                          </m:r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Object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241800" y="1992820"/>
                <a:ext cx="2698750" cy="80803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381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Object 25"/>
              <p:cNvSpPr txBox="1"/>
              <p:nvPr/>
            </p:nvSpPr>
            <p:spPr bwMode="auto">
              <a:xfrm>
                <a:off x="4438650" y="3454712"/>
                <a:ext cx="2305050" cy="4175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w="381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𝐝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r>
                        <m:rPr>
                          <m:sty m:val="p"/>
                        </m:rP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Object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438650" y="3454712"/>
                <a:ext cx="2305050" cy="41751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381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Object 25">
                <a:extLst>
                  <a:ext uri="{FF2B5EF4-FFF2-40B4-BE49-F238E27FC236}">
                    <a16:creationId xmlns:a16="http://schemas.microsoft.com/office/drawing/2014/main" id="{FC77A85E-AB12-4EE2-A1AC-3AF56DF7F1F6}"/>
                  </a:ext>
                </a:extLst>
              </p:cNvPr>
              <p:cNvSpPr txBox="1"/>
              <p:nvPr/>
            </p:nvSpPr>
            <p:spPr bwMode="auto">
              <a:xfrm>
                <a:off x="4111625" y="2692665"/>
                <a:ext cx="3352800" cy="8080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w="381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)=−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)−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9" name="Object 25">
                <a:extLst>
                  <a:ext uri="{FF2B5EF4-FFF2-40B4-BE49-F238E27FC236}">
                    <a16:creationId xmlns:a16="http://schemas.microsoft.com/office/drawing/2014/main" id="{FC77A85E-AB12-4EE2-A1AC-3AF56DF7F1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111625" y="2692665"/>
                <a:ext cx="3352800" cy="80803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381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60933748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AutoGenerated: 46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2650" y="113127"/>
            <a:ext cx="7886700" cy="1325563"/>
          </a:xfrm>
        </p:spPr>
        <p:txBody>
          <a:bodyPr/>
          <a:lstStyle/>
          <a:p>
            <a:r>
              <a:rPr lang="en-US" dirty="0"/>
              <a:t>Gunnar </a:t>
            </a:r>
            <a:r>
              <a:rPr lang="en-US" dirty="0" err="1"/>
              <a:t>Farneback</a:t>
            </a:r>
            <a:r>
              <a:rPr lang="en-US" dirty="0"/>
              <a:t> Optical Flow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2650" y="1438689"/>
            <a:ext cx="7886700" cy="4351338"/>
          </a:xfrm>
        </p:spPr>
        <p:txBody>
          <a:bodyPr/>
          <a:lstStyle/>
          <a:p>
            <a:r>
              <a:rPr lang="en-US" dirty="0"/>
              <a:t>A’s and b’s should vary with location. Thus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r>
              <a:rPr lang="en-US" dirty="0"/>
              <a:t>Consider a window instead, and minimizes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531B29-2208-4040-9E38-7EFE133BB5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Object 25"/>
              <p:cNvSpPr txBox="1"/>
              <p:nvPr/>
            </p:nvSpPr>
            <p:spPr bwMode="auto">
              <a:xfrm>
                <a:off x="4241800" y="1992820"/>
                <a:ext cx="2698750" cy="8080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w="381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𝐱</m:t>
                          </m:r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)+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𝐱</m:t>
                          </m:r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Object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241800" y="1992820"/>
                <a:ext cx="2698750" cy="80803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381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Object 25"/>
              <p:cNvSpPr txBox="1"/>
              <p:nvPr/>
            </p:nvSpPr>
            <p:spPr bwMode="auto">
              <a:xfrm>
                <a:off x="4438650" y="3454712"/>
                <a:ext cx="2305050" cy="4175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w="381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𝐝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r>
                        <m:rPr>
                          <m:sty m:val="p"/>
                        </m:rP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Object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438650" y="3454712"/>
                <a:ext cx="2305050" cy="41751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381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Object 25"/>
              <p:cNvSpPr txBox="1"/>
              <p:nvPr/>
            </p:nvSpPr>
            <p:spPr bwMode="auto">
              <a:xfrm>
                <a:off x="3379257" y="4634273"/>
                <a:ext cx="5521055" cy="7850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w="381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normAutofit fontScale="85000" lnSpcReduction="10000"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en-US" sz="2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</m:rPr>
                            <a:rPr lang="en-US" sz="2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n-US" sz="2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𝐱</m:t>
                          </m:r>
                          <m:r>
                            <a:rPr lang="en-US" sz="2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∈</m:t>
                          </m:r>
                          <m:r>
                            <a:rPr lang="en-US" sz="2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𝒩</m:t>
                          </m:r>
                        </m:sub>
                        <m:sup/>
                        <m:e>
                          <m:r>
                            <a:rPr lang="en-US" sz="2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  <m:r>
                            <a:rPr lang="en-US" sz="2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m:rPr>
                              <m:sty m:val="p"/>
                            </m:rPr>
                            <a:rPr lang="en-US" sz="2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n-US" sz="2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𝐱</m:t>
                          </m:r>
                          <m:r>
                            <a:rPr lang="en-US" sz="2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)‖</m:t>
                          </m:r>
                          <m:r>
                            <a:rPr lang="en-US" sz="2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en-US" sz="2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𝐱</m:t>
                          </m:r>
                          <m:r>
                            <a:rPr lang="en-US" sz="2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en-US" sz="2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n-US" sz="2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𝐱</m:t>
                          </m:r>
                          <m:r>
                            <a:rPr lang="en-US" sz="2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  <m:r>
                            <a:rPr lang="en-US" sz="2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sz="2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𝐱</m:t>
                          </m:r>
                          <m:r>
                            <a:rPr lang="en-US" sz="2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)−</m:t>
                          </m:r>
                          <m:r>
                            <m:rPr>
                              <m:sty m:val="p"/>
                            </m:rPr>
                            <a:rPr lang="en-US" sz="2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n-US" sz="2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  <m:r>
                            <a:rPr lang="en-US" sz="2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𝐱</m:t>
                          </m:r>
                          <m:r>
                            <a:rPr lang="en-US" sz="2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en-US" sz="2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n-US" sz="2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𝐱</m:t>
                          </m:r>
                          <m:r>
                            <a:rPr lang="en-US" sz="2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  <m:sSup>
                            <m:sSupPr>
                              <m:ctrlPr>
                                <a:rPr lang="en-US" sz="21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1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‖</m:t>
                              </m:r>
                            </m:e>
                            <m:sup>
                              <m:r>
                                <a:rPr lang="en-US" sz="21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Object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379257" y="4634273"/>
                <a:ext cx="5521055" cy="78503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381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Object 25"/>
              <p:cNvSpPr txBox="1"/>
              <p:nvPr/>
            </p:nvSpPr>
            <p:spPr bwMode="auto">
              <a:xfrm>
                <a:off x="4111625" y="5559120"/>
                <a:ext cx="4056316" cy="7850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w="381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normAutofit fontScale="70000" lnSpcReduction="20000"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𝐝</m:t>
                      </m:r>
                      <m:r>
                        <a:rPr lang="en-US" sz="2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sz="2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sSup>
                        <m:sSupPr>
                          <m:ctrlPr>
                            <a:rPr lang="en-US"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nary>
                                <m:naryPr>
                                  <m:chr m:val="∑"/>
                                  <m:subHide m:val="on"/>
                                  <m:supHide m:val="on"/>
                                  <m:ctrlPr>
                                    <a:rPr lang="en-US" sz="22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/>
                                <m:sup/>
                                <m:e>
                                  <m:r>
                                    <a:rPr lang="en-US" sz="22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  <m:sSup>
                                    <m:sSupPr>
                                      <m:ctrlPr>
                                        <a:rPr lang="en-US" sz="22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2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𝐴</m:t>
                                      </m:r>
                                    </m:e>
                                    <m:sup>
                                      <m:r>
                                        <a:rPr lang="en-US" sz="22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sup>
                                  </m:sSup>
                                  <m:r>
                                    <a:rPr lang="en-US" sz="22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</m:nary>
                            </m:e>
                          </m:d>
                        </m:e>
                        <m:sup>
                          <m:r>
                            <a:rPr lang="en-US"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lang="en-US"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  <m:sSup>
                            <m:sSupPr>
                              <m:ctrlPr>
                                <a:rPr lang="en-US" sz="2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p>
                              <m:r>
                                <a:rPr lang="en-US" sz="2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en-US"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n-US"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Object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111625" y="5559120"/>
                <a:ext cx="4056316" cy="78503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381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Object 25">
                <a:extLst>
                  <a:ext uri="{FF2B5EF4-FFF2-40B4-BE49-F238E27FC236}">
                    <a16:creationId xmlns:a16="http://schemas.microsoft.com/office/drawing/2014/main" id="{FC77A85E-AB12-4EE2-A1AC-3AF56DF7F1F6}"/>
                  </a:ext>
                </a:extLst>
              </p:cNvPr>
              <p:cNvSpPr txBox="1"/>
              <p:nvPr/>
            </p:nvSpPr>
            <p:spPr bwMode="auto">
              <a:xfrm>
                <a:off x="4111625" y="2692665"/>
                <a:ext cx="3352800" cy="8080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w="381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)=−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)−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9" name="Object 25">
                <a:extLst>
                  <a:ext uri="{FF2B5EF4-FFF2-40B4-BE49-F238E27FC236}">
                    <a16:creationId xmlns:a16="http://schemas.microsoft.com/office/drawing/2014/main" id="{FC77A85E-AB12-4EE2-A1AC-3AF56DF7F1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111625" y="2692665"/>
                <a:ext cx="3352800" cy="80803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381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4577016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AutoGenerated: 46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Iterative update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Assume previous some a priori displacement field 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AFA3BF7A-9568-4CF4-B548-DDE0895E7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Object 25"/>
              <p:cNvSpPr txBox="1"/>
              <p:nvPr/>
            </p:nvSpPr>
            <p:spPr bwMode="auto">
              <a:xfrm>
                <a:off x="4100895" y="2486821"/>
                <a:ext cx="3229421" cy="9604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w="381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𝐱</m:t>
                          </m:r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)+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𝐱</m:t>
                          </m:r>
                          <m:r>
                            <a:rPr lang="en-US" b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acc>
                            <m:accPr>
                              <m:chr m:val="̃"/>
                              <m:ctrlP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𝐝</m:t>
                              </m:r>
                            </m:e>
                          </m:acc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𝐱</m:t>
                          </m:r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Object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100895" y="2486821"/>
                <a:ext cx="3229421" cy="96043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381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Object 25"/>
              <p:cNvSpPr txBox="1"/>
              <p:nvPr/>
            </p:nvSpPr>
            <p:spPr bwMode="auto">
              <a:xfrm>
                <a:off x="4100894" y="3429000"/>
                <a:ext cx="4767262" cy="8080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w="381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)=−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)−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))+</m:t>
                      </m:r>
                      <m:r>
                        <a:rPr lang="en-US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acc>
                        <m:accPr>
                          <m:chr m:val="̃"/>
                          <m:ctrlP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𝐝</m:t>
                          </m:r>
                        </m:e>
                      </m:acc>
                      <m:r>
                        <a:rPr lang="en-US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Object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100894" y="3429000"/>
                <a:ext cx="4767262" cy="80803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381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Object 25"/>
              <p:cNvSpPr txBox="1"/>
              <p:nvPr/>
            </p:nvSpPr>
            <p:spPr bwMode="auto">
              <a:xfrm>
                <a:off x="8428117" y="1855121"/>
                <a:ext cx="654050" cy="4699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w="381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𝐝</m:t>
                          </m:r>
                        </m:e>
                      </m:acc>
                      <m:r>
                        <a:rPr lang="en-US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7" name="Object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428117" y="1855121"/>
                <a:ext cx="654050" cy="469900"/>
              </a:xfrm>
              <a:prstGeom prst="rect">
                <a:avLst/>
              </a:prstGeom>
              <a:blipFill>
                <a:blip r:embed="rId4"/>
                <a:stretch>
                  <a:fillRect l="-935" t="-7792" r="-9346" b="-1299"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381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AED1A12-EF15-4F77-9A27-419CB2CE4308}"/>
                  </a:ext>
                </a:extLst>
              </p:cNvPr>
              <p:cNvSpPr txBox="1"/>
              <p:nvPr/>
            </p:nvSpPr>
            <p:spPr>
              <a:xfrm>
                <a:off x="4467948" y="4912133"/>
                <a:ext cx="210243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>
                          <a:latin typeface="Cambria Math" panose="02040503050406030204" pitchFamily="18" charset="0"/>
                        </a:rPr>
                        <m:t>𝐝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>
                              <a:latin typeface="Cambria Math" panose="02040503050406030204" pitchFamily="18" charset="0"/>
                            </a:rPr>
                            <m:t>𝐱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←</m:t>
                      </m:r>
                      <m:sSup>
                        <m:sSup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1">
                                  <a:latin typeface="Cambria Math" panose="02040503050406030204" pitchFamily="18" charset="0"/>
                                </a:rPr>
                                <m:t>𝐱</m:t>
                              </m:r>
                            </m:e>
                          </m:d>
                        </m:e>
                        <m:sup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US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1"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AED1A12-EF15-4F77-9A27-419CB2CE43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7948" y="4912133"/>
                <a:ext cx="2102435" cy="276999"/>
              </a:xfrm>
              <a:prstGeom prst="rect">
                <a:avLst/>
              </a:prstGeom>
              <a:blipFill>
                <a:blip r:embed="rId5"/>
                <a:stretch>
                  <a:fillRect l="-2609" t="-4444" r="-3768" b="-3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99028241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 name="AutoGenerated: 46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2650" y="113127"/>
            <a:ext cx="7886700" cy="1325563"/>
          </a:xfrm>
        </p:spPr>
        <p:txBody>
          <a:bodyPr/>
          <a:lstStyle/>
          <a:p>
            <a:r>
              <a:rPr lang="en-US" dirty="0"/>
              <a:t>Gunnar </a:t>
            </a:r>
            <a:r>
              <a:rPr lang="en-US" dirty="0" err="1"/>
              <a:t>Farneback</a:t>
            </a:r>
            <a:r>
              <a:rPr lang="en-US" dirty="0"/>
              <a:t> Optical Flow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114FE7E-1D79-408F-9E36-14B70AA385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14B4501A-CBC2-4B7D-99D1-3FC1D070A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Object 25"/>
              <p:cNvSpPr txBox="1"/>
              <p:nvPr/>
            </p:nvSpPr>
            <p:spPr bwMode="auto">
              <a:xfrm>
                <a:off x="3530854" y="1705114"/>
                <a:ext cx="4768850" cy="10429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w="381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sub>
                      </m:sSub>
                      <m:sSup>
                        <m:sSup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𝑥𝑦</m:t>
                      </m:r>
                    </m:oMath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𝑥𝑦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</m:sub>
                      </m:sSub>
                      <m:sSup>
                        <m:sSup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Object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530854" y="1705114"/>
                <a:ext cx="4768850" cy="104298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381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47342433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 name="AutoGenerated: 46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2650" y="113127"/>
            <a:ext cx="7886700" cy="1325563"/>
          </a:xfrm>
        </p:spPr>
        <p:txBody>
          <a:bodyPr/>
          <a:lstStyle/>
          <a:p>
            <a:r>
              <a:rPr lang="en-US" dirty="0"/>
              <a:t>Gunnar </a:t>
            </a:r>
            <a:r>
              <a:rPr lang="en-US" dirty="0" err="1"/>
              <a:t>Farneback</a:t>
            </a:r>
            <a:r>
              <a:rPr lang="en-US" dirty="0"/>
              <a:t> Optical Flow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2650" y="1328929"/>
            <a:ext cx="7886700" cy="4583019"/>
          </a:xfrm>
        </p:spPr>
        <p:txBody>
          <a:bodyPr/>
          <a:lstStyle/>
          <a:p>
            <a:r>
              <a:rPr lang="en-US" dirty="0"/>
              <a:t>Model displacement by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Rewrite               with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63EA9C-DAB9-47D4-BA9B-C300805618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Object 25"/>
              <p:cNvSpPr txBox="1"/>
              <p:nvPr/>
            </p:nvSpPr>
            <p:spPr bwMode="auto">
              <a:xfrm>
                <a:off x="3530854" y="1705114"/>
                <a:ext cx="4768850" cy="10429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w="381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sub>
                      </m:sSub>
                      <m:sSup>
                        <m:sSup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𝑥𝑦</m:t>
                      </m:r>
                    </m:oMath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𝑥𝑦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</m:sub>
                      </m:sSub>
                      <m:sSup>
                        <m:sSup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Object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530854" y="1705114"/>
                <a:ext cx="4768850" cy="104298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381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Object 25"/>
              <p:cNvSpPr txBox="1"/>
              <p:nvPr/>
            </p:nvSpPr>
            <p:spPr bwMode="auto">
              <a:xfrm>
                <a:off x="3748945" y="2925426"/>
                <a:ext cx="915987" cy="4175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w="381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𝐝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𝐩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Object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748945" y="2925426"/>
                <a:ext cx="915987" cy="41751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381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Object 25"/>
              <p:cNvSpPr txBox="1"/>
              <p:nvPr/>
            </p:nvSpPr>
            <p:spPr bwMode="auto">
              <a:xfrm>
                <a:off x="2439256" y="4894762"/>
                <a:ext cx="4451350" cy="7048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w="381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and</m:t>
                      </m:r>
                      <m:r>
                        <m:rPr>
                          <m:nor/>
                        </m:rPr>
                        <a:rPr lang="en-US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minimize</m:t>
                      </m:r>
                      <m:r>
                        <m:rPr>
                          <m:nor/>
                        </m:rPr>
                        <a:rPr lang="en-US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‖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𝐩</m:t>
                          </m:r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‖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Object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439256" y="4894762"/>
                <a:ext cx="4451350" cy="704850"/>
              </a:xfrm>
              <a:prstGeom prst="rect">
                <a:avLst/>
              </a:prstGeom>
              <a:blipFill>
                <a:blip r:embed="rId4"/>
                <a:stretch>
                  <a:fillRect b="-862"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381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Object 25"/>
              <p:cNvSpPr txBox="1"/>
              <p:nvPr/>
            </p:nvSpPr>
            <p:spPr bwMode="auto">
              <a:xfrm>
                <a:off x="3103564" y="5703192"/>
                <a:ext cx="5057775" cy="6254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w="381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⇒</m:t>
                      </m:r>
                      <m:r>
                        <a:rPr lang="en-US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𝐩</m:t>
                      </m:r>
                      <m:r>
                        <a:rPr lang="en-US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nary>
                                <m:naryPr>
                                  <m:chr m:val="∑"/>
                                  <m:subHide m:val="on"/>
                                  <m:supHide m:val="on"/>
                                  <m:ctrlPr>
                                    <a:rPr lang="en-US" sz="1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/>
                                <m:sup/>
                                <m:e>
                                  <m:sSub>
                                    <m:sSubPr>
                                      <m:ctrlPr>
                                        <a:rPr lang="en-US" sz="14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4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lang="en-US" sz="14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sSup>
                                    <m:sSupPr>
                                      <m:ctrlPr>
                                        <a:rPr lang="en-US" sz="14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sSub>
                                        <m:sSubPr>
                                          <m:ctrlPr>
                                            <a:rPr lang="en-US" sz="14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4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𝑆</m:t>
                                          </m:r>
                                        </m:e>
                                        <m:sub>
                                          <m:r>
                                            <a:rPr lang="en-US" sz="14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e>
                                    <m:sup>
                                      <m:r>
                                        <a:rPr lang="en-US" sz="14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sup>
                                  </m:sSup>
                                  <m:sSubSup>
                                    <m:sSubSupPr>
                                      <m:ctrlPr>
                                        <a:rPr lang="en-US" sz="14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14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𝐴</m:t>
                                      </m:r>
                                    </m:e>
                                    <m:sub>
                                      <m:r>
                                        <a:rPr lang="en-US" sz="14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  <m:sup>
                                      <m:r>
                                        <a:rPr lang="en-US" sz="14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sup>
                                  </m:sSubSup>
                                  <m:sSub>
                                    <m:sSubPr>
                                      <m:ctrlPr>
                                        <a:rPr lang="en-US" sz="14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4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𝐴</m:t>
                                      </m:r>
                                    </m:e>
                                    <m:sub>
                                      <m:r>
                                        <a:rPr lang="en-US" sz="14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sz="14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4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𝑆</m:t>
                                      </m:r>
                                    </m:e>
                                    <m:sub>
                                      <m:r>
                                        <a:rPr lang="en-US" sz="14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nary>
                            </m:e>
                          </m:d>
                        </m:e>
                        <m:sup>
                          <m:r>
                            <a:rPr lang="en-US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lang="en-US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b>
                            <m:sSubPr>
                              <m:ctrlPr>
                                <a:rPr lang="en-US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bSup>
                            <m:sSubSupPr>
                              <m:ctrlPr>
                                <a:rPr lang="en-US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US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bSup>
                          <m:sSubSup>
                            <m:sSubSupPr>
                              <m:ctrlPr>
                                <a:rPr lang="en-US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US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bSup>
                          <m:r>
                            <m:rPr>
                              <m:sty m:val="p"/>
                            </m:rPr>
                            <a:rPr lang="en-US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  <m:sSub>
                            <m:sSubPr>
                              <m:ctrlPr>
                                <a:rPr lang="en-US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9" name="Object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103564" y="5703192"/>
                <a:ext cx="5057775" cy="625475"/>
              </a:xfrm>
              <a:prstGeom prst="rect">
                <a:avLst/>
              </a:prstGeom>
              <a:blipFill>
                <a:blip r:embed="rId5"/>
                <a:stretch>
                  <a:fillRect b="-2941"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381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Object 25"/>
              <p:cNvSpPr txBox="1"/>
              <p:nvPr/>
            </p:nvSpPr>
            <p:spPr bwMode="auto">
              <a:xfrm>
                <a:off x="3387186" y="3342939"/>
                <a:ext cx="5056187" cy="14589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w="381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plcHide m:val="on"/>
                              <m:mcs>
                                <m:mc>
                                  <m:mcPr>
                                    <m:count m:val="8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e>
                                <m:r>
                                  <a:rPr lang="en-US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e>
                                <m:r>
                                  <a:rPr lang="en-US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sSup>
                                  <m:sSupPr>
                                    <m:ctrlPr>
                                      <a:rPr lang="en-US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en-US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e>
                              <m:e>
                                <m:r>
                                  <a:rPr lang="en-US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𝑥𝑦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e>
                                <m:r>
                                  <a:rPr lang="en-US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e>
                                <m:r>
                                  <a:rPr lang="en-US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𝑥𝑦</m:t>
                                </m:r>
                              </m:e>
                              <m:e>
                                <m:sSup>
                                  <m:sSupPr>
                                    <m:ctrlPr>
                                      <a:rPr lang="en-US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p>
                                    <m:r>
                                      <a:rPr lang="en-US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e>
                            </m:mr>
                          </m:m>
                        </m:e>
                      </m:d>
                    </m:oMath>
                    <m:oMath xmlns:m="http://schemas.openxmlformats.org/officeDocument/2006/math"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𝐩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=(</m:t>
                      </m:r>
                      <m:m>
                        <m:mPr>
                          <m:plcHide m:val="on"/>
                          <m:mcs>
                            <m:mc>
                              <m:mcPr>
                                <m:count m:val="8"/>
                                <m:mcJc m:val="center"/>
                              </m:mcPr>
                            </m:mc>
                          </m:mcs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>
                            <m:sSub>
                              <m:sSubPr>
                                <m:ctrlPr>
                                  <a:rPr lang="en-US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  <m:e>
                            <m:sSub>
                              <m:sSubPr>
                                <m:ctrlPr>
                                  <a:rPr lang="en-US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  <m:e>
                            <m:sSub>
                              <m:sSubPr>
                                <m:ctrlPr>
                                  <a:rPr lang="en-US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</m:sSub>
                          </m:e>
                          <m:e>
                            <m:sSub>
                              <m:sSubPr>
                                <m:ctrlPr>
                                  <a:rPr lang="en-US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sub>
                            </m:sSub>
                          </m:e>
                          <m:e>
                            <m:sSub>
                              <m:sSubPr>
                                <m:ctrlPr>
                                  <a:rPr lang="en-US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</m:sub>
                            </m:sSub>
                          </m:e>
                          <m:e>
                            <m:sSub>
                              <m:sSubPr>
                                <m:ctrlPr>
                                  <a:rPr lang="en-US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6</m:t>
                                </m:r>
                              </m:sub>
                            </m:sSub>
                          </m:e>
                          <m:e>
                            <m:sSub>
                              <m:sSubPr>
                                <m:ctrlPr>
                                  <a:rPr lang="en-US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7</m:t>
                                </m:r>
                              </m:sub>
                            </m:sSub>
                          </m:e>
                          <m:e>
                            <m:sSub>
                              <m:sSubPr>
                                <m:ctrlPr>
                                  <a:rPr lang="en-US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8</m:t>
                                </m:r>
                              </m:sub>
                            </m:sSub>
                            <m: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mr>
                      </m:m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Object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387186" y="3342939"/>
                <a:ext cx="5056187" cy="145891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381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97667141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AutoGenerated: 46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</a:t>
            </a:r>
            <a:r>
              <a:rPr lang="en-US"/>
              <a:t>we will learn today?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38400" y="1600201"/>
            <a:ext cx="7772400" cy="4525963"/>
          </a:xfrm>
        </p:spPr>
        <p:txBody>
          <a:bodyPr/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Optical flow</a:t>
            </a:r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Lucas-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Kanade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method</a:t>
            </a:r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Horn-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Schunk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method</a:t>
            </a:r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Gunnar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Farneback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method</a:t>
            </a:r>
          </a:p>
          <a:p>
            <a:r>
              <a:rPr lang="en-US" dirty="0"/>
              <a:t>Pyramids for large motion</a:t>
            </a:r>
          </a:p>
          <a:p>
            <a:r>
              <a:rPr lang="en-US" dirty="0">
                <a:solidFill>
                  <a:srgbClr val="A6A6A6"/>
                </a:solidFill>
              </a:rPr>
              <a:t>Applications</a:t>
            </a:r>
          </a:p>
          <a:p>
            <a:pPr lvl="2"/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863055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AutoGenerated: 47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Text Box 5"/>
          <p:cNvSpPr txBox="1">
            <a:spLocks noChangeArrowheads="1"/>
          </p:cNvSpPr>
          <p:nvPr/>
        </p:nvSpPr>
        <p:spPr bwMode="auto">
          <a:xfrm>
            <a:off x="4800600" y="304800"/>
            <a:ext cx="143616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000"/>
              <a:t>Recap</a:t>
            </a:r>
          </a:p>
        </p:txBody>
      </p:sp>
      <p:sp>
        <p:nvSpPr>
          <p:cNvPr id="43012" name="Rectangle 6"/>
          <p:cNvSpPr>
            <a:spLocks noChangeArrowheads="1"/>
          </p:cNvSpPr>
          <p:nvPr/>
        </p:nvSpPr>
        <p:spPr bwMode="auto">
          <a:xfrm>
            <a:off x="1676400" y="35814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buFontTx/>
              <a:buChar char="•"/>
            </a:pPr>
            <a:endParaRPr lang="en-US" sz="3000">
              <a:solidFill>
                <a:schemeClr val="tx2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 rot="16200000">
            <a:off x="9421827" y="5137128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Source: Silvio </a:t>
            </a:r>
            <a:r>
              <a:rPr lang="en-US" sz="1600" dirty="0" err="1"/>
              <a:t>Savarese</a:t>
            </a:r>
            <a:endParaRPr lang="en-US" sz="16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8487899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AutoGenerated: 47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380" name="Rectangle 4"/>
          <p:cNvSpPr>
            <a:spLocks noChangeArrowheads="1"/>
          </p:cNvSpPr>
          <p:nvPr/>
        </p:nvSpPr>
        <p:spPr bwMode="auto">
          <a:xfrm>
            <a:off x="1752600" y="1219200"/>
            <a:ext cx="82296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3200" dirty="0"/>
              <a:t>Key assumptions (</a:t>
            </a:r>
            <a:r>
              <a:rPr lang="en-US" sz="2400" dirty="0"/>
              <a:t>Errors in Lucas-</a:t>
            </a:r>
            <a:r>
              <a:rPr lang="en-US" sz="2400" dirty="0" err="1"/>
              <a:t>Kanade</a:t>
            </a:r>
            <a:r>
              <a:rPr lang="en-US" sz="3200" dirty="0"/>
              <a:t>)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3200" dirty="0"/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400" b="1" dirty="0"/>
              <a:t>Small motion:</a:t>
            </a:r>
            <a:r>
              <a:rPr lang="en-US" sz="2400" dirty="0"/>
              <a:t>  points do not move very far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endParaRPr lang="en-US" sz="800" b="1" dirty="0"/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400" b="1" dirty="0">
                <a:solidFill>
                  <a:schemeClr val="bg1"/>
                </a:solidFill>
              </a:rPr>
              <a:t>Brightness constancy:  </a:t>
            </a:r>
            <a:r>
              <a:rPr lang="en-US" sz="2400" dirty="0">
                <a:solidFill>
                  <a:schemeClr val="bg1"/>
                </a:solidFill>
              </a:rPr>
              <a:t>projection of the same point looks the same in every frame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endParaRPr lang="en-US" sz="800" dirty="0"/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400" b="1" dirty="0">
                <a:solidFill>
                  <a:schemeClr val="bg1"/>
                </a:solidFill>
              </a:rPr>
              <a:t>Spatial coherence:</a:t>
            </a:r>
            <a:r>
              <a:rPr lang="en-US" sz="2400" dirty="0">
                <a:solidFill>
                  <a:schemeClr val="bg1"/>
                </a:solidFill>
              </a:rPr>
              <a:t> points move like their neighbors</a:t>
            </a:r>
          </a:p>
        </p:txBody>
      </p:sp>
      <p:sp>
        <p:nvSpPr>
          <p:cNvPr id="43011" name="Text Box 5"/>
          <p:cNvSpPr txBox="1">
            <a:spLocks noChangeArrowheads="1"/>
          </p:cNvSpPr>
          <p:nvPr/>
        </p:nvSpPr>
        <p:spPr bwMode="auto">
          <a:xfrm>
            <a:off x="4800600" y="304800"/>
            <a:ext cx="143616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000"/>
              <a:t>Recap</a:t>
            </a:r>
          </a:p>
        </p:txBody>
      </p:sp>
      <p:sp>
        <p:nvSpPr>
          <p:cNvPr id="43012" name="Rectangle 6"/>
          <p:cNvSpPr>
            <a:spLocks noChangeArrowheads="1"/>
          </p:cNvSpPr>
          <p:nvPr/>
        </p:nvSpPr>
        <p:spPr bwMode="auto">
          <a:xfrm>
            <a:off x="1676400" y="35814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buFontTx/>
              <a:buChar char="•"/>
            </a:pPr>
            <a:endParaRPr lang="en-US" sz="3000">
              <a:solidFill>
                <a:schemeClr val="tx2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 rot="16200000">
            <a:off x="9421827" y="5137128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Source: Silvio </a:t>
            </a:r>
            <a:r>
              <a:rPr lang="en-US" sz="1600" dirty="0" err="1"/>
              <a:t>Savarese</a:t>
            </a:r>
            <a:endParaRPr lang="en-US" sz="16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1066011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AutoGenerated: 47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380" name="Rectangle 4"/>
          <p:cNvSpPr>
            <a:spLocks noChangeArrowheads="1"/>
          </p:cNvSpPr>
          <p:nvPr/>
        </p:nvSpPr>
        <p:spPr bwMode="auto">
          <a:xfrm>
            <a:off x="1752600" y="1219200"/>
            <a:ext cx="82296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3200" dirty="0"/>
              <a:t>Key assumptions (</a:t>
            </a:r>
            <a:r>
              <a:rPr lang="en-US" sz="2400" dirty="0"/>
              <a:t>Errors in Lucas-</a:t>
            </a:r>
            <a:r>
              <a:rPr lang="en-US" sz="2400" dirty="0" err="1"/>
              <a:t>Kanade</a:t>
            </a:r>
            <a:r>
              <a:rPr lang="en-US" sz="3200" dirty="0"/>
              <a:t>)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3200" dirty="0"/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400" b="1" dirty="0"/>
              <a:t>Small motion:</a:t>
            </a:r>
            <a:r>
              <a:rPr lang="en-US" sz="2400" dirty="0"/>
              <a:t>  points do not move very far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endParaRPr lang="en-US" sz="800" b="1" dirty="0"/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400" b="1" dirty="0"/>
              <a:t>Brightness constancy:  </a:t>
            </a:r>
            <a:r>
              <a:rPr lang="en-US" sz="2400" dirty="0"/>
              <a:t>projection of the same point looks the same in every frame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endParaRPr lang="en-US" sz="800" dirty="0"/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400" b="1" dirty="0">
                <a:solidFill>
                  <a:schemeClr val="bg1"/>
                </a:solidFill>
              </a:rPr>
              <a:t>Spatial coherence:</a:t>
            </a:r>
            <a:r>
              <a:rPr lang="en-US" sz="2400" dirty="0">
                <a:solidFill>
                  <a:schemeClr val="bg1"/>
                </a:solidFill>
              </a:rPr>
              <a:t> points move like their neighbors</a:t>
            </a:r>
          </a:p>
        </p:txBody>
      </p:sp>
      <p:sp>
        <p:nvSpPr>
          <p:cNvPr id="43011" name="Text Box 5"/>
          <p:cNvSpPr txBox="1">
            <a:spLocks noChangeArrowheads="1"/>
          </p:cNvSpPr>
          <p:nvPr/>
        </p:nvSpPr>
        <p:spPr bwMode="auto">
          <a:xfrm>
            <a:off x="4800600" y="304800"/>
            <a:ext cx="143616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000"/>
              <a:t>Recap</a:t>
            </a:r>
          </a:p>
        </p:txBody>
      </p:sp>
      <p:sp>
        <p:nvSpPr>
          <p:cNvPr id="43012" name="Rectangle 6"/>
          <p:cNvSpPr>
            <a:spLocks noChangeArrowheads="1"/>
          </p:cNvSpPr>
          <p:nvPr/>
        </p:nvSpPr>
        <p:spPr bwMode="auto">
          <a:xfrm>
            <a:off x="1676400" y="35814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buFontTx/>
              <a:buChar char="•"/>
            </a:pPr>
            <a:endParaRPr lang="en-US" sz="3000">
              <a:solidFill>
                <a:schemeClr val="tx2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 rot="16200000">
            <a:off x="9421827" y="5137128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Source: Silvio </a:t>
            </a:r>
            <a:r>
              <a:rPr lang="en-US" sz="1600" dirty="0" err="1"/>
              <a:t>Savarese</a:t>
            </a:r>
            <a:endParaRPr lang="en-US" sz="16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41253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AutoGenerated: 35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sz="4200" dirty="0"/>
              <a:t>Estimating optical flow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639D1CD-C525-46EC-BF83-A4D06808A0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3276600" y="990600"/>
            <a:ext cx="2209800" cy="1676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05" name="Oval 5"/>
          <p:cNvSpPr>
            <a:spLocks noChangeArrowheads="1"/>
          </p:cNvSpPr>
          <p:nvPr/>
        </p:nvSpPr>
        <p:spPr bwMode="auto">
          <a:xfrm>
            <a:off x="3810000" y="1524000"/>
            <a:ext cx="76200" cy="762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06" name="Oval 6"/>
          <p:cNvSpPr>
            <a:spLocks noChangeArrowheads="1"/>
          </p:cNvSpPr>
          <p:nvPr/>
        </p:nvSpPr>
        <p:spPr bwMode="auto">
          <a:xfrm>
            <a:off x="4724400" y="15240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07" name="Oval 7"/>
          <p:cNvSpPr>
            <a:spLocks noChangeArrowheads="1"/>
          </p:cNvSpPr>
          <p:nvPr/>
        </p:nvSpPr>
        <p:spPr bwMode="auto">
          <a:xfrm>
            <a:off x="3810000" y="2057400"/>
            <a:ext cx="76200" cy="76200"/>
          </a:xfrm>
          <a:prstGeom prst="ellipse">
            <a:avLst/>
          </a:prstGeom>
          <a:solidFill>
            <a:srgbClr val="33CC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08" name="Oval 8"/>
          <p:cNvSpPr>
            <a:spLocks noChangeArrowheads="1"/>
          </p:cNvSpPr>
          <p:nvPr/>
        </p:nvSpPr>
        <p:spPr bwMode="auto">
          <a:xfrm>
            <a:off x="4724400" y="2057400"/>
            <a:ext cx="76200" cy="762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3886200" y="1371601"/>
            <a:ext cx="1066800" cy="968375"/>
            <a:chOff x="1488" y="1008"/>
            <a:chExt cx="672" cy="610"/>
          </a:xfrm>
        </p:grpSpPr>
        <p:sp>
          <p:nvSpPr>
            <p:cNvPr id="25622" name="Line 10"/>
            <p:cNvSpPr>
              <a:spLocks noChangeShapeType="1"/>
            </p:cNvSpPr>
            <p:nvPr/>
          </p:nvSpPr>
          <p:spPr bwMode="auto">
            <a:xfrm flipV="1">
              <a:off x="1488" y="1008"/>
              <a:ext cx="9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23" name="Line 11"/>
            <p:cNvSpPr>
              <a:spLocks noChangeShapeType="1"/>
            </p:cNvSpPr>
            <p:nvPr/>
          </p:nvSpPr>
          <p:spPr bwMode="auto">
            <a:xfrm>
              <a:off x="1488" y="1461"/>
              <a:ext cx="1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24" name="Line 12"/>
            <p:cNvSpPr>
              <a:spLocks noChangeShapeType="1"/>
            </p:cNvSpPr>
            <p:nvPr/>
          </p:nvSpPr>
          <p:spPr bwMode="auto">
            <a:xfrm>
              <a:off x="2063" y="1152"/>
              <a:ext cx="97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25" name="Line 13"/>
            <p:cNvSpPr>
              <a:spLocks noChangeShapeType="1"/>
            </p:cNvSpPr>
            <p:nvPr/>
          </p:nvSpPr>
          <p:spPr bwMode="auto">
            <a:xfrm flipH="1">
              <a:off x="2043" y="1495"/>
              <a:ext cx="0" cy="12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5616" name="Text Box 20"/>
          <p:cNvSpPr txBox="1">
            <a:spLocks noChangeArrowheads="1"/>
          </p:cNvSpPr>
          <p:nvPr/>
        </p:nvSpPr>
        <p:spPr bwMode="auto">
          <a:xfrm>
            <a:off x="3810001" y="2667000"/>
            <a:ext cx="13001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 i="1">
                <a:latin typeface="Times New Roman" pitchFamily="18" charset="0"/>
                <a:cs typeface="Arial" charset="0"/>
              </a:rPr>
              <a:t>I</a:t>
            </a:r>
            <a:r>
              <a:rPr lang="en-US" sz="2400">
                <a:latin typeface="Times New Roman" pitchFamily="18" charset="0"/>
                <a:cs typeface="Arial" charset="0"/>
              </a:rPr>
              <a:t>(</a:t>
            </a:r>
            <a:r>
              <a:rPr lang="en-US" sz="2400" i="1">
                <a:latin typeface="Times New Roman" pitchFamily="18" charset="0"/>
                <a:cs typeface="Arial" charset="0"/>
              </a:rPr>
              <a:t>x</a:t>
            </a:r>
            <a:r>
              <a:rPr lang="en-US" sz="2400">
                <a:latin typeface="Times New Roman" pitchFamily="18" charset="0"/>
                <a:cs typeface="Arial" charset="0"/>
              </a:rPr>
              <a:t>,</a:t>
            </a:r>
            <a:r>
              <a:rPr lang="en-US" sz="2400" i="1">
                <a:latin typeface="Times New Roman" pitchFamily="18" charset="0"/>
                <a:cs typeface="Arial" charset="0"/>
              </a:rPr>
              <a:t>y</a:t>
            </a:r>
            <a:r>
              <a:rPr lang="en-US" sz="2400">
                <a:latin typeface="Times New Roman" pitchFamily="18" charset="0"/>
                <a:cs typeface="Arial" charset="0"/>
              </a:rPr>
              <a:t>,</a:t>
            </a:r>
            <a:r>
              <a:rPr lang="en-US" sz="2400" i="1">
                <a:latin typeface="Times New Roman" pitchFamily="18" charset="0"/>
                <a:cs typeface="Arial" charset="0"/>
              </a:rPr>
              <a:t>t</a:t>
            </a:r>
            <a:r>
              <a:rPr lang="en-US" sz="2400">
                <a:latin typeface="Times New Roman" pitchFamily="18" charset="0"/>
                <a:cs typeface="Arial" charset="0"/>
              </a:rPr>
              <a:t>–1)</a:t>
            </a:r>
          </a:p>
        </p:txBody>
      </p:sp>
      <p:sp>
        <p:nvSpPr>
          <p:cNvPr id="27" name="Oval 15"/>
          <p:cNvSpPr>
            <a:spLocks noChangeArrowheads="1"/>
          </p:cNvSpPr>
          <p:nvPr/>
        </p:nvSpPr>
        <p:spPr bwMode="auto">
          <a:xfrm>
            <a:off x="4114800" y="1219200"/>
            <a:ext cx="76200" cy="762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" name="Oval 16"/>
          <p:cNvSpPr>
            <a:spLocks noChangeArrowheads="1"/>
          </p:cNvSpPr>
          <p:nvPr/>
        </p:nvSpPr>
        <p:spPr bwMode="auto">
          <a:xfrm>
            <a:off x="4953000" y="17526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" name="Oval 17"/>
          <p:cNvSpPr>
            <a:spLocks noChangeArrowheads="1"/>
          </p:cNvSpPr>
          <p:nvPr/>
        </p:nvSpPr>
        <p:spPr bwMode="auto">
          <a:xfrm>
            <a:off x="4191000" y="2057400"/>
            <a:ext cx="76200" cy="76200"/>
          </a:xfrm>
          <a:prstGeom prst="ellipse">
            <a:avLst/>
          </a:prstGeom>
          <a:solidFill>
            <a:srgbClr val="33CC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" name="Oval 18"/>
          <p:cNvSpPr>
            <a:spLocks noChangeArrowheads="1"/>
          </p:cNvSpPr>
          <p:nvPr/>
        </p:nvSpPr>
        <p:spPr bwMode="auto">
          <a:xfrm>
            <a:off x="4724400" y="2362200"/>
            <a:ext cx="76200" cy="762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 rot="16200000">
            <a:off x="9437216" y="5132373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Source: Silvio </a:t>
            </a:r>
            <a:r>
              <a:rPr lang="en-US" sz="1600" dirty="0" err="1"/>
              <a:t>Savarese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722906944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AutoGenerated: 47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380" name="Rectangle 4"/>
          <p:cNvSpPr>
            <a:spLocks noChangeArrowheads="1"/>
          </p:cNvSpPr>
          <p:nvPr/>
        </p:nvSpPr>
        <p:spPr bwMode="auto">
          <a:xfrm>
            <a:off x="1752600" y="1219200"/>
            <a:ext cx="82296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3200"/>
              <a:t>Key assumptions (</a:t>
            </a:r>
            <a:r>
              <a:rPr lang="en-US" sz="2400"/>
              <a:t>Errors in Lucas-Kanade</a:t>
            </a:r>
            <a:r>
              <a:rPr lang="en-US" sz="3200"/>
              <a:t>)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3200"/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400" b="1"/>
              <a:t>Small motion:</a:t>
            </a:r>
            <a:r>
              <a:rPr lang="en-US" sz="2400"/>
              <a:t>  points do not move very far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endParaRPr lang="en-US" sz="800" b="1"/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400" b="1"/>
              <a:t>Brightness constancy:  </a:t>
            </a:r>
            <a:r>
              <a:rPr lang="en-US" sz="2400"/>
              <a:t>projection of the same point looks the same in every frame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endParaRPr lang="en-US" sz="800"/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400" b="1"/>
              <a:t>Spatial coherence:</a:t>
            </a:r>
            <a:r>
              <a:rPr lang="en-US" sz="2400"/>
              <a:t> points move like their neighbors</a:t>
            </a:r>
          </a:p>
        </p:txBody>
      </p:sp>
      <p:sp>
        <p:nvSpPr>
          <p:cNvPr id="43011" name="Text Box 5"/>
          <p:cNvSpPr txBox="1">
            <a:spLocks noChangeArrowheads="1"/>
          </p:cNvSpPr>
          <p:nvPr/>
        </p:nvSpPr>
        <p:spPr bwMode="auto">
          <a:xfrm>
            <a:off x="4800600" y="304800"/>
            <a:ext cx="143616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000"/>
              <a:t>Recap</a:t>
            </a:r>
          </a:p>
        </p:txBody>
      </p:sp>
      <p:sp>
        <p:nvSpPr>
          <p:cNvPr id="43012" name="Rectangle 6"/>
          <p:cNvSpPr>
            <a:spLocks noChangeArrowheads="1"/>
          </p:cNvSpPr>
          <p:nvPr/>
        </p:nvSpPr>
        <p:spPr bwMode="auto">
          <a:xfrm>
            <a:off x="1676400" y="35814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buFontTx/>
              <a:buChar char="•"/>
            </a:pPr>
            <a:endParaRPr lang="en-US" sz="3000">
              <a:solidFill>
                <a:schemeClr val="tx2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 rot="16200000">
            <a:off x="9421827" y="5137128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Source: Silvio </a:t>
            </a:r>
            <a:r>
              <a:rPr lang="en-US" sz="1600" dirty="0" err="1"/>
              <a:t>Savarese</a:t>
            </a:r>
            <a:endParaRPr lang="en-US" sz="16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9727705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AutoGenerated: 47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380" name="Rectangle 4"/>
          <p:cNvSpPr>
            <a:spLocks noChangeArrowheads="1"/>
          </p:cNvSpPr>
          <p:nvPr/>
        </p:nvSpPr>
        <p:spPr bwMode="auto">
          <a:xfrm>
            <a:off x="1752600" y="1219200"/>
            <a:ext cx="82296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3200"/>
              <a:t>Key assumptions (</a:t>
            </a:r>
            <a:r>
              <a:rPr lang="en-US" sz="2400"/>
              <a:t>Errors in Lucas-Kanade</a:t>
            </a:r>
            <a:r>
              <a:rPr lang="en-US" sz="3200"/>
              <a:t>)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3200"/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400" b="1"/>
              <a:t>Small motion:</a:t>
            </a:r>
            <a:r>
              <a:rPr lang="en-US" sz="2400"/>
              <a:t>  points do not move very far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endParaRPr lang="en-US" sz="800" b="1"/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400" b="1"/>
              <a:t>Brightness constancy:  </a:t>
            </a:r>
            <a:r>
              <a:rPr lang="en-US" sz="2400"/>
              <a:t>projection of the same point looks the same in every frame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endParaRPr lang="en-US" sz="800"/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400" b="1"/>
              <a:t>Spatial coherence:</a:t>
            </a:r>
            <a:r>
              <a:rPr lang="en-US" sz="2400"/>
              <a:t> points move like their neighbors</a:t>
            </a:r>
          </a:p>
        </p:txBody>
      </p:sp>
      <p:sp>
        <p:nvSpPr>
          <p:cNvPr id="43011" name="Text Box 5"/>
          <p:cNvSpPr txBox="1">
            <a:spLocks noChangeArrowheads="1"/>
          </p:cNvSpPr>
          <p:nvPr/>
        </p:nvSpPr>
        <p:spPr bwMode="auto">
          <a:xfrm>
            <a:off x="4800600" y="304800"/>
            <a:ext cx="143616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000"/>
              <a:t>Recap</a:t>
            </a:r>
          </a:p>
        </p:txBody>
      </p:sp>
      <p:sp>
        <p:nvSpPr>
          <p:cNvPr id="43012" name="Rectangle 6"/>
          <p:cNvSpPr>
            <a:spLocks noChangeArrowheads="1"/>
          </p:cNvSpPr>
          <p:nvPr/>
        </p:nvSpPr>
        <p:spPr bwMode="auto">
          <a:xfrm>
            <a:off x="1676400" y="35814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buFontTx/>
              <a:buChar char="•"/>
            </a:pPr>
            <a:endParaRPr lang="en-US" sz="3000">
              <a:solidFill>
                <a:schemeClr val="tx2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 rot="16200000">
            <a:off x="9421827" y="5137128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Source: Silvio </a:t>
            </a:r>
            <a:r>
              <a:rPr lang="en-US" sz="1600" dirty="0" err="1"/>
              <a:t>Savarese</a:t>
            </a:r>
            <a:endParaRPr lang="en-US" sz="16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1812074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AutoGenerated: 47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380" name="Rectangle 4"/>
          <p:cNvSpPr>
            <a:spLocks noChangeArrowheads="1"/>
          </p:cNvSpPr>
          <p:nvPr/>
        </p:nvSpPr>
        <p:spPr bwMode="auto">
          <a:xfrm>
            <a:off x="1752600" y="1219200"/>
            <a:ext cx="82296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3200"/>
              <a:t>Key assumptions (</a:t>
            </a:r>
            <a:r>
              <a:rPr lang="en-US" sz="2400"/>
              <a:t>Errors in Lucas-Kanade</a:t>
            </a:r>
            <a:r>
              <a:rPr lang="en-US" sz="3200"/>
              <a:t>)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3200"/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400" b="1"/>
              <a:t>Small motion:</a:t>
            </a:r>
            <a:r>
              <a:rPr lang="en-US" sz="2400"/>
              <a:t>  points do not move very far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endParaRPr lang="en-US" sz="800" b="1"/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400" b="1"/>
              <a:t>Brightness constancy:  </a:t>
            </a:r>
            <a:r>
              <a:rPr lang="en-US" sz="2400"/>
              <a:t>projection of the same point looks the same in every frame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endParaRPr lang="en-US" sz="800"/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400" b="1"/>
              <a:t>Spatial coherence:</a:t>
            </a:r>
            <a:r>
              <a:rPr lang="en-US" sz="2400"/>
              <a:t> points move like their neighbors</a:t>
            </a:r>
          </a:p>
        </p:txBody>
      </p:sp>
      <p:sp>
        <p:nvSpPr>
          <p:cNvPr id="43011" name="Text Box 5"/>
          <p:cNvSpPr txBox="1">
            <a:spLocks noChangeArrowheads="1"/>
          </p:cNvSpPr>
          <p:nvPr/>
        </p:nvSpPr>
        <p:spPr bwMode="auto">
          <a:xfrm>
            <a:off x="4800600" y="304800"/>
            <a:ext cx="143616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000"/>
              <a:t>Recap</a:t>
            </a:r>
          </a:p>
        </p:txBody>
      </p:sp>
      <p:sp>
        <p:nvSpPr>
          <p:cNvPr id="43012" name="Rectangle 6"/>
          <p:cNvSpPr>
            <a:spLocks noChangeArrowheads="1"/>
          </p:cNvSpPr>
          <p:nvPr/>
        </p:nvSpPr>
        <p:spPr bwMode="auto">
          <a:xfrm>
            <a:off x="1676400" y="35814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buFontTx/>
              <a:buChar char="•"/>
            </a:pPr>
            <a:endParaRPr lang="en-US" sz="3000">
              <a:solidFill>
                <a:schemeClr val="tx2"/>
              </a:solidFill>
            </a:endParaRPr>
          </a:p>
        </p:txBody>
      </p:sp>
      <p:sp>
        <p:nvSpPr>
          <p:cNvPr id="485384" name="Rectangle 8"/>
          <p:cNvSpPr>
            <a:spLocks noChangeArrowheads="1"/>
          </p:cNvSpPr>
          <p:nvPr/>
        </p:nvSpPr>
        <p:spPr bwMode="auto">
          <a:xfrm>
            <a:off x="2133600" y="2286000"/>
            <a:ext cx="6705600" cy="60960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 rot="16200000">
            <a:off x="9421827" y="5137128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Source: Silvio </a:t>
            </a:r>
            <a:r>
              <a:rPr lang="en-US" sz="1600" dirty="0" err="1"/>
              <a:t>Savarese</a:t>
            </a:r>
            <a:endParaRPr lang="en-US" sz="16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1861467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 name="AutoGenerated: 47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garden_0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24200" y="1066801"/>
            <a:ext cx="6032500" cy="4113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5" name="Rectangle 3"/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600" dirty="0"/>
              <a:t>Revisiting the small motion assumption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90A94CA-B4B8-45A7-8440-371F8B007C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4037" name="Rectangle 5"/>
          <p:cNvSpPr>
            <a:spLocks noChangeArrowheads="1"/>
          </p:cNvSpPr>
          <p:nvPr/>
        </p:nvSpPr>
        <p:spPr bwMode="auto">
          <a:xfrm rot="16200000">
            <a:off x="8511382" y="4290219"/>
            <a:ext cx="3948112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dirty="0">
                <a:latin typeface="Arial" charset="0"/>
              </a:rPr>
              <a:t>* From </a:t>
            </a:r>
            <a:r>
              <a:rPr lang="en-US" sz="1000" dirty="0" err="1">
                <a:latin typeface="Arial" charset="0"/>
              </a:rPr>
              <a:t>Khurram</a:t>
            </a:r>
            <a:r>
              <a:rPr lang="en-US" sz="1000" dirty="0">
                <a:latin typeface="Arial" charset="0"/>
              </a:rPr>
              <a:t> Hassan-</a:t>
            </a:r>
            <a:r>
              <a:rPr lang="en-US" sz="1000" dirty="0" err="1">
                <a:latin typeface="Arial" charset="0"/>
              </a:rPr>
              <a:t>Shafique</a:t>
            </a:r>
            <a:r>
              <a:rPr lang="en-US" sz="1000" dirty="0">
                <a:latin typeface="Arial" charset="0"/>
              </a:rPr>
              <a:t> </a:t>
            </a:r>
            <a:r>
              <a:rPr lang="en-US" sz="1000" dirty="0">
                <a:solidFill>
                  <a:schemeClr val="tx2"/>
                </a:solidFill>
                <a:latin typeface="Arial" charset="0"/>
              </a:rPr>
              <a:t>CAP5415 Computer Vision 2003</a:t>
            </a:r>
          </a:p>
        </p:txBody>
      </p:sp>
    </p:spTree>
    <p:extLst>
      <p:ext uri="{BB962C8B-B14F-4D97-AF65-F5344CB8AC3E}">
        <p14:creationId xmlns:p14="http://schemas.microsoft.com/office/powerpoint/2010/main" val="3255970245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 name="AutoGenerated: 47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garden_0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24200" y="1066801"/>
            <a:ext cx="6032500" cy="4113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5" name="Rectangle 3"/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600" dirty="0"/>
              <a:t>Revisiting the small motion assumption</a:t>
            </a:r>
          </a:p>
        </p:txBody>
      </p:sp>
      <p:sp>
        <p:nvSpPr>
          <p:cNvPr id="468996" name="Rectangle 4"/>
          <p:cNvSpPr>
            <a:spLocks noGrp="1" noChangeArrowheads="1"/>
          </p:cNvSpPr>
          <p:nvPr>
            <p:ph idx="1"/>
          </p:nvPr>
        </p:nvSpPr>
        <p:spPr>
          <a:xfrm>
            <a:off x="2209800" y="5334001"/>
            <a:ext cx="8229600" cy="1220787"/>
          </a:xfrm>
        </p:spPr>
        <p:txBody>
          <a:bodyPr/>
          <a:lstStyle/>
          <a:p>
            <a:pPr eaLnBrk="1" hangingPunct="1"/>
            <a:r>
              <a:rPr lang="en-US" sz="1800" dirty="0"/>
              <a:t>Is this motion small enough?</a:t>
            </a:r>
          </a:p>
          <a:p>
            <a:pPr lvl="1" eaLnBrk="1" hangingPunct="1"/>
            <a:r>
              <a:rPr lang="en-US" sz="1400" dirty="0"/>
              <a:t>Probably not—it’s much larger than one pixel (2</a:t>
            </a:r>
            <a:r>
              <a:rPr lang="en-US" sz="1400" baseline="30000" dirty="0"/>
              <a:t>nd</a:t>
            </a:r>
            <a:r>
              <a:rPr lang="en-US" sz="1400" dirty="0"/>
              <a:t> order terms dominate)</a:t>
            </a:r>
          </a:p>
          <a:p>
            <a:pPr lvl="1" eaLnBrk="1" hangingPunct="1"/>
            <a:r>
              <a:rPr lang="en-US" sz="1400" dirty="0"/>
              <a:t>How might we solve this problem?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4037" name="Rectangle 5"/>
          <p:cNvSpPr>
            <a:spLocks noChangeArrowheads="1"/>
          </p:cNvSpPr>
          <p:nvPr/>
        </p:nvSpPr>
        <p:spPr bwMode="auto">
          <a:xfrm rot="16200000">
            <a:off x="8511382" y="4290219"/>
            <a:ext cx="3948112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dirty="0">
                <a:latin typeface="Arial" charset="0"/>
              </a:rPr>
              <a:t>* From </a:t>
            </a:r>
            <a:r>
              <a:rPr lang="en-US" sz="1000" dirty="0" err="1">
                <a:latin typeface="Arial" charset="0"/>
              </a:rPr>
              <a:t>Khurram</a:t>
            </a:r>
            <a:r>
              <a:rPr lang="en-US" sz="1000" dirty="0">
                <a:latin typeface="Arial" charset="0"/>
              </a:rPr>
              <a:t> Hassan-</a:t>
            </a:r>
            <a:r>
              <a:rPr lang="en-US" sz="1000" dirty="0" err="1">
                <a:latin typeface="Arial" charset="0"/>
              </a:rPr>
              <a:t>Shafique</a:t>
            </a:r>
            <a:r>
              <a:rPr lang="en-US" sz="1000" dirty="0">
                <a:latin typeface="Arial" charset="0"/>
              </a:rPr>
              <a:t> </a:t>
            </a:r>
            <a:r>
              <a:rPr lang="en-US" sz="1000" dirty="0">
                <a:solidFill>
                  <a:schemeClr val="tx2"/>
                </a:solidFill>
                <a:latin typeface="Arial" charset="0"/>
              </a:rPr>
              <a:t>CAP5415 Computer Vision 2003</a:t>
            </a:r>
          </a:p>
        </p:txBody>
      </p:sp>
    </p:spTree>
    <p:extLst>
      <p:ext uri="{BB962C8B-B14F-4D97-AF65-F5344CB8AC3E}">
        <p14:creationId xmlns:p14="http://schemas.microsoft.com/office/powerpoint/2010/main" val="945052325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 name="AutoGenerated: 47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garden_0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24200" y="1066801"/>
            <a:ext cx="6032500" cy="4113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5" name="Rectangle 3"/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600" dirty="0"/>
              <a:t>Revisiting the small motion assumption</a:t>
            </a:r>
          </a:p>
        </p:txBody>
      </p:sp>
      <p:sp>
        <p:nvSpPr>
          <p:cNvPr id="468996" name="Rectangle 4"/>
          <p:cNvSpPr>
            <a:spLocks noGrp="1" noChangeArrowheads="1"/>
          </p:cNvSpPr>
          <p:nvPr>
            <p:ph idx="1"/>
          </p:nvPr>
        </p:nvSpPr>
        <p:spPr>
          <a:xfrm>
            <a:off x="2209800" y="5334001"/>
            <a:ext cx="8229600" cy="1220787"/>
          </a:xfrm>
        </p:spPr>
        <p:txBody>
          <a:bodyPr/>
          <a:lstStyle/>
          <a:p>
            <a:pPr eaLnBrk="1" hangingPunct="1"/>
            <a:r>
              <a:rPr lang="en-US" sz="1800" dirty="0"/>
              <a:t>Is this motion small enough?</a:t>
            </a:r>
          </a:p>
          <a:p>
            <a:pPr lvl="1" eaLnBrk="1" hangingPunct="1"/>
            <a:r>
              <a:rPr lang="en-US" sz="1400" dirty="0"/>
              <a:t>Probably not—it’s much larger than one pixel (2</a:t>
            </a:r>
            <a:r>
              <a:rPr lang="en-US" sz="1400" baseline="30000" dirty="0"/>
              <a:t>nd</a:t>
            </a:r>
            <a:r>
              <a:rPr lang="en-US" sz="1400" dirty="0"/>
              <a:t> order terms dominate)</a:t>
            </a:r>
          </a:p>
          <a:p>
            <a:pPr lvl="1" eaLnBrk="1" hangingPunct="1"/>
            <a:r>
              <a:rPr lang="en-US" sz="1400" dirty="0"/>
              <a:t>How might we solve this problem?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4037" name="Rectangle 5"/>
          <p:cNvSpPr>
            <a:spLocks noChangeArrowheads="1"/>
          </p:cNvSpPr>
          <p:nvPr/>
        </p:nvSpPr>
        <p:spPr bwMode="auto">
          <a:xfrm rot="16200000">
            <a:off x="8511382" y="4290219"/>
            <a:ext cx="3948112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dirty="0">
                <a:latin typeface="Arial" charset="0"/>
              </a:rPr>
              <a:t>* From </a:t>
            </a:r>
            <a:r>
              <a:rPr lang="en-US" sz="1000" dirty="0" err="1">
                <a:latin typeface="Arial" charset="0"/>
              </a:rPr>
              <a:t>Khurram</a:t>
            </a:r>
            <a:r>
              <a:rPr lang="en-US" sz="1000" dirty="0">
                <a:latin typeface="Arial" charset="0"/>
              </a:rPr>
              <a:t> Hassan-</a:t>
            </a:r>
            <a:r>
              <a:rPr lang="en-US" sz="1000" dirty="0" err="1">
                <a:latin typeface="Arial" charset="0"/>
              </a:rPr>
              <a:t>Shafique</a:t>
            </a:r>
            <a:r>
              <a:rPr lang="en-US" sz="1000" dirty="0">
                <a:latin typeface="Arial" charset="0"/>
              </a:rPr>
              <a:t> </a:t>
            </a:r>
            <a:r>
              <a:rPr lang="en-US" sz="1000" dirty="0">
                <a:solidFill>
                  <a:schemeClr val="tx2"/>
                </a:solidFill>
                <a:latin typeface="Arial" charset="0"/>
              </a:rPr>
              <a:t>CAP5415 Computer Vision 2003</a:t>
            </a:r>
          </a:p>
        </p:txBody>
      </p:sp>
    </p:spTree>
    <p:extLst>
      <p:ext uri="{BB962C8B-B14F-4D97-AF65-F5344CB8AC3E}">
        <p14:creationId xmlns:p14="http://schemas.microsoft.com/office/powerpoint/2010/main" val="448782070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 name="AutoGenerated: 47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garden_0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24200" y="1066801"/>
            <a:ext cx="6032500" cy="4113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5" name="Rectangle 3"/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600" dirty="0"/>
              <a:t>Revisiting the small motion assumption</a:t>
            </a:r>
          </a:p>
        </p:txBody>
      </p:sp>
      <p:sp>
        <p:nvSpPr>
          <p:cNvPr id="468996" name="Rectangle 4"/>
          <p:cNvSpPr>
            <a:spLocks noGrp="1" noChangeArrowheads="1"/>
          </p:cNvSpPr>
          <p:nvPr>
            <p:ph idx="1"/>
          </p:nvPr>
        </p:nvSpPr>
        <p:spPr>
          <a:xfrm>
            <a:off x="2209800" y="5334001"/>
            <a:ext cx="8229600" cy="1220787"/>
          </a:xfrm>
        </p:spPr>
        <p:txBody>
          <a:bodyPr/>
          <a:lstStyle/>
          <a:p>
            <a:pPr eaLnBrk="1" hangingPunct="1"/>
            <a:r>
              <a:rPr lang="en-US" sz="1800" dirty="0"/>
              <a:t>Is this motion small enough?</a:t>
            </a:r>
          </a:p>
          <a:p>
            <a:pPr lvl="1" eaLnBrk="1" hangingPunct="1"/>
            <a:r>
              <a:rPr lang="en-US" sz="1400" dirty="0"/>
              <a:t>Probably not—it’s much larger than one pixel (2</a:t>
            </a:r>
            <a:r>
              <a:rPr lang="en-US" sz="1400" baseline="30000" dirty="0"/>
              <a:t>nd</a:t>
            </a:r>
            <a:r>
              <a:rPr lang="en-US" sz="1400" dirty="0"/>
              <a:t> order terms dominate)</a:t>
            </a:r>
          </a:p>
          <a:p>
            <a:pPr lvl="1" eaLnBrk="1" hangingPunct="1"/>
            <a:r>
              <a:rPr lang="en-US" sz="1400" dirty="0"/>
              <a:t>How might we solve this problem?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4037" name="Rectangle 5"/>
          <p:cNvSpPr>
            <a:spLocks noChangeArrowheads="1"/>
          </p:cNvSpPr>
          <p:nvPr/>
        </p:nvSpPr>
        <p:spPr bwMode="auto">
          <a:xfrm rot="16200000">
            <a:off x="8511382" y="4290219"/>
            <a:ext cx="3948112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dirty="0">
                <a:latin typeface="Arial" charset="0"/>
              </a:rPr>
              <a:t>* From </a:t>
            </a:r>
            <a:r>
              <a:rPr lang="en-US" sz="1000" dirty="0" err="1">
                <a:latin typeface="Arial" charset="0"/>
              </a:rPr>
              <a:t>Khurram</a:t>
            </a:r>
            <a:r>
              <a:rPr lang="en-US" sz="1000" dirty="0">
                <a:latin typeface="Arial" charset="0"/>
              </a:rPr>
              <a:t> Hassan-</a:t>
            </a:r>
            <a:r>
              <a:rPr lang="en-US" sz="1000" dirty="0" err="1">
                <a:latin typeface="Arial" charset="0"/>
              </a:rPr>
              <a:t>Shafique</a:t>
            </a:r>
            <a:r>
              <a:rPr lang="en-US" sz="1000" dirty="0">
                <a:latin typeface="Arial" charset="0"/>
              </a:rPr>
              <a:t> </a:t>
            </a:r>
            <a:r>
              <a:rPr lang="en-US" sz="1000" dirty="0">
                <a:solidFill>
                  <a:schemeClr val="tx2"/>
                </a:solidFill>
                <a:latin typeface="Arial" charset="0"/>
              </a:rPr>
              <a:t>CAP5415 Computer Vision 2003</a:t>
            </a:r>
          </a:p>
        </p:txBody>
      </p:sp>
    </p:spTree>
    <p:extLst>
      <p:ext uri="{BB962C8B-B14F-4D97-AF65-F5344CB8AC3E}">
        <p14:creationId xmlns:p14="http://schemas.microsoft.com/office/powerpoint/2010/main" val="3170005921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AutoGenerated: 48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/>
              <a:t>Reduce the resolution!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5059" name="Picture 3" descr="garden_4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35726" y="3581400"/>
            <a:ext cx="3656013" cy="2741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0" name="Picture 4" descr="garden_2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10326" y="990600"/>
            <a:ext cx="3656013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1" name="Picture 5" descr="garden_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09826" y="990601"/>
            <a:ext cx="3656013" cy="274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2" name="Picture 6" descr="garden_3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22526" y="3595688"/>
            <a:ext cx="3656013" cy="2741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3" name="Rectangle 7"/>
          <p:cNvSpPr>
            <a:spLocks noChangeArrowheads="1"/>
          </p:cNvSpPr>
          <p:nvPr/>
        </p:nvSpPr>
        <p:spPr bwMode="auto">
          <a:xfrm rot="16200000">
            <a:off x="8511382" y="4241007"/>
            <a:ext cx="3948112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dirty="0">
                <a:latin typeface="Arial" charset="0"/>
              </a:rPr>
              <a:t>* From </a:t>
            </a:r>
            <a:r>
              <a:rPr lang="en-US" sz="1000" dirty="0" err="1">
                <a:latin typeface="Arial" charset="0"/>
              </a:rPr>
              <a:t>Khurram</a:t>
            </a:r>
            <a:r>
              <a:rPr lang="en-US" sz="1000" dirty="0">
                <a:latin typeface="Arial" charset="0"/>
              </a:rPr>
              <a:t> Hassan-</a:t>
            </a:r>
            <a:r>
              <a:rPr lang="en-US" sz="1000" dirty="0" err="1">
                <a:latin typeface="Arial" charset="0"/>
              </a:rPr>
              <a:t>Shafique</a:t>
            </a:r>
            <a:r>
              <a:rPr lang="en-US" sz="1000" dirty="0">
                <a:latin typeface="Arial" charset="0"/>
              </a:rPr>
              <a:t> </a:t>
            </a:r>
            <a:r>
              <a:rPr lang="en-US" sz="1000" dirty="0">
                <a:solidFill>
                  <a:schemeClr val="tx2"/>
                </a:solidFill>
                <a:latin typeface="Arial" charset="0"/>
              </a:rPr>
              <a:t>CAP5415 Computer Vision 2003</a:t>
            </a:r>
          </a:p>
        </p:txBody>
      </p:sp>
    </p:spTree>
    <p:extLst>
      <p:ext uri="{BB962C8B-B14F-4D97-AF65-F5344CB8AC3E}">
        <p14:creationId xmlns:p14="http://schemas.microsoft.com/office/powerpoint/2010/main" val="2141911375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AutoGenerated: 48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Box 39"/>
          <p:cNvSpPr txBox="1"/>
          <p:nvPr/>
        </p:nvSpPr>
        <p:spPr>
          <a:xfrm rot="16200000">
            <a:off x="9421827" y="5137128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Source: Silvio </a:t>
            </a:r>
            <a:r>
              <a:rPr lang="en-US" sz="1600" dirty="0" err="1"/>
              <a:t>Savarese</a:t>
            </a:r>
            <a:endParaRPr lang="en-US" sz="1600" dirty="0"/>
          </a:p>
        </p:txBody>
      </p:sp>
      <p:grpSp>
        <p:nvGrpSpPr>
          <p:cNvPr id="47106" name="Group 2"/>
          <p:cNvGrpSpPr>
            <a:grpSpLocks/>
          </p:cNvGrpSpPr>
          <p:nvPr/>
        </p:nvGrpSpPr>
        <p:grpSpPr bwMode="auto">
          <a:xfrm>
            <a:off x="6745289" y="4657726"/>
            <a:ext cx="3609975" cy="1203325"/>
            <a:chOff x="3289" y="3273"/>
            <a:chExt cx="2274" cy="758"/>
          </a:xfrm>
        </p:grpSpPr>
        <p:sp>
          <p:nvSpPr>
            <p:cNvPr id="47142" name="AutoShape 3"/>
            <p:cNvSpPr>
              <a:spLocks noChangeAspect="1" noChangeArrowheads="1"/>
            </p:cNvSpPr>
            <p:nvPr/>
          </p:nvSpPr>
          <p:spPr bwMode="auto">
            <a:xfrm>
              <a:off x="3289" y="3273"/>
              <a:ext cx="2274" cy="758"/>
            </a:xfrm>
            <a:prstGeom prst="parallelogram">
              <a:avLst>
                <a:gd name="adj" fmla="val 75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43" name="Text Box 4"/>
            <p:cNvSpPr txBox="1">
              <a:spLocks noChangeArrowheads="1"/>
            </p:cNvSpPr>
            <p:nvPr/>
          </p:nvSpPr>
          <p:spPr bwMode="auto">
            <a:xfrm>
              <a:off x="4116" y="3566"/>
              <a:ext cx="567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2200" b="1">
                  <a:latin typeface="Times New Roman" pitchFamily="18" charset="0"/>
                  <a:cs typeface="Arial" charset="0"/>
                </a:rPr>
                <a:t>image I</a:t>
              </a:r>
            </a:p>
          </p:txBody>
        </p:sp>
      </p:grpSp>
      <p:grpSp>
        <p:nvGrpSpPr>
          <p:cNvPr id="47107" name="Group 5"/>
          <p:cNvGrpSpPr>
            <a:grpSpLocks/>
          </p:cNvGrpSpPr>
          <p:nvPr/>
        </p:nvGrpSpPr>
        <p:grpSpPr bwMode="auto">
          <a:xfrm>
            <a:off x="1701800" y="4678364"/>
            <a:ext cx="3606800" cy="1203325"/>
            <a:chOff x="112" y="3286"/>
            <a:chExt cx="2272" cy="758"/>
          </a:xfrm>
        </p:grpSpPr>
        <p:sp>
          <p:nvSpPr>
            <p:cNvPr id="47140" name="AutoShape 6"/>
            <p:cNvSpPr>
              <a:spLocks noChangeAspect="1" noChangeArrowheads="1"/>
            </p:cNvSpPr>
            <p:nvPr/>
          </p:nvSpPr>
          <p:spPr bwMode="auto">
            <a:xfrm>
              <a:off x="112" y="3286"/>
              <a:ext cx="2272" cy="758"/>
            </a:xfrm>
            <a:prstGeom prst="parallelogram">
              <a:avLst>
                <a:gd name="adj" fmla="val 74934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41" name="Text Box 7"/>
            <p:cNvSpPr txBox="1">
              <a:spLocks noChangeArrowheads="1"/>
            </p:cNvSpPr>
            <p:nvPr/>
          </p:nvSpPr>
          <p:spPr bwMode="auto">
            <a:xfrm>
              <a:off x="887" y="3557"/>
              <a:ext cx="637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2200" b="1">
                  <a:latin typeface="Times New Roman" pitchFamily="18" charset="0"/>
                  <a:cs typeface="Arial" charset="0"/>
                </a:rPr>
                <a:t>image H</a:t>
              </a:r>
            </a:p>
          </p:txBody>
        </p:sp>
      </p:grpSp>
      <p:sp>
        <p:nvSpPr>
          <p:cNvPr id="47110" name="Rectangle 39"/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/>
              <a:t>Coarse-to-fine optical flow estimation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8641010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AutoGenerated: 48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Box 39"/>
          <p:cNvSpPr txBox="1"/>
          <p:nvPr/>
        </p:nvSpPr>
        <p:spPr>
          <a:xfrm rot="16200000">
            <a:off x="9421827" y="5137128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Source: Silvio </a:t>
            </a:r>
            <a:r>
              <a:rPr lang="en-US" sz="1600" dirty="0" err="1"/>
              <a:t>Savarese</a:t>
            </a:r>
            <a:endParaRPr lang="en-US" sz="1600" dirty="0"/>
          </a:p>
        </p:txBody>
      </p:sp>
      <p:grpSp>
        <p:nvGrpSpPr>
          <p:cNvPr id="47106" name="Group 2"/>
          <p:cNvGrpSpPr>
            <a:grpSpLocks/>
          </p:cNvGrpSpPr>
          <p:nvPr/>
        </p:nvGrpSpPr>
        <p:grpSpPr bwMode="auto">
          <a:xfrm>
            <a:off x="6745289" y="4657726"/>
            <a:ext cx="3609975" cy="1203325"/>
            <a:chOff x="3289" y="3273"/>
            <a:chExt cx="2274" cy="758"/>
          </a:xfrm>
        </p:grpSpPr>
        <p:sp>
          <p:nvSpPr>
            <p:cNvPr id="47142" name="AutoShape 3"/>
            <p:cNvSpPr>
              <a:spLocks noChangeAspect="1" noChangeArrowheads="1"/>
            </p:cNvSpPr>
            <p:nvPr/>
          </p:nvSpPr>
          <p:spPr bwMode="auto">
            <a:xfrm>
              <a:off x="3289" y="3273"/>
              <a:ext cx="2274" cy="758"/>
            </a:xfrm>
            <a:prstGeom prst="parallelogram">
              <a:avLst>
                <a:gd name="adj" fmla="val 75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43" name="Text Box 4"/>
            <p:cNvSpPr txBox="1">
              <a:spLocks noChangeArrowheads="1"/>
            </p:cNvSpPr>
            <p:nvPr/>
          </p:nvSpPr>
          <p:spPr bwMode="auto">
            <a:xfrm>
              <a:off x="4116" y="3566"/>
              <a:ext cx="567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2200" b="1">
                  <a:latin typeface="Times New Roman" pitchFamily="18" charset="0"/>
                  <a:cs typeface="Arial" charset="0"/>
                </a:rPr>
                <a:t>image I</a:t>
              </a:r>
            </a:p>
          </p:txBody>
        </p:sp>
      </p:grpSp>
      <p:grpSp>
        <p:nvGrpSpPr>
          <p:cNvPr id="47107" name="Group 5"/>
          <p:cNvGrpSpPr>
            <a:grpSpLocks/>
          </p:cNvGrpSpPr>
          <p:nvPr/>
        </p:nvGrpSpPr>
        <p:grpSpPr bwMode="auto">
          <a:xfrm>
            <a:off x="1701800" y="4678364"/>
            <a:ext cx="3606800" cy="1203325"/>
            <a:chOff x="112" y="3286"/>
            <a:chExt cx="2272" cy="758"/>
          </a:xfrm>
        </p:grpSpPr>
        <p:sp>
          <p:nvSpPr>
            <p:cNvPr id="47140" name="AutoShape 6"/>
            <p:cNvSpPr>
              <a:spLocks noChangeAspect="1" noChangeArrowheads="1"/>
            </p:cNvSpPr>
            <p:nvPr/>
          </p:nvSpPr>
          <p:spPr bwMode="auto">
            <a:xfrm>
              <a:off x="112" y="3286"/>
              <a:ext cx="2272" cy="758"/>
            </a:xfrm>
            <a:prstGeom prst="parallelogram">
              <a:avLst>
                <a:gd name="adj" fmla="val 74934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41" name="Text Box 7"/>
            <p:cNvSpPr txBox="1">
              <a:spLocks noChangeArrowheads="1"/>
            </p:cNvSpPr>
            <p:nvPr/>
          </p:nvSpPr>
          <p:spPr bwMode="auto">
            <a:xfrm>
              <a:off x="887" y="3557"/>
              <a:ext cx="637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2200" b="1">
                  <a:latin typeface="Times New Roman" pitchFamily="18" charset="0"/>
                  <a:cs typeface="Arial" charset="0"/>
                </a:rPr>
                <a:t>image H</a:t>
              </a:r>
            </a:p>
          </p:txBody>
        </p:sp>
      </p:grpSp>
      <p:grpSp>
        <p:nvGrpSpPr>
          <p:cNvPr id="4" name="Group 8"/>
          <p:cNvGrpSpPr>
            <a:grpSpLocks/>
          </p:cNvGrpSpPr>
          <p:nvPr/>
        </p:nvGrpSpPr>
        <p:grpSpPr bwMode="auto">
          <a:xfrm>
            <a:off x="1701801" y="914401"/>
            <a:ext cx="8653463" cy="5324475"/>
            <a:chOff x="112" y="916"/>
            <a:chExt cx="5451" cy="3354"/>
          </a:xfrm>
        </p:grpSpPr>
        <p:grpSp>
          <p:nvGrpSpPr>
            <p:cNvPr id="47115" name="Group 9"/>
            <p:cNvGrpSpPr>
              <a:grpSpLocks/>
            </p:cNvGrpSpPr>
            <p:nvPr/>
          </p:nvGrpSpPr>
          <p:grpSpPr bwMode="auto">
            <a:xfrm>
              <a:off x="112" y="916"/>
              <a:ext cx="5451" cy="3354"/>
              <a:chOff x="112" y="916"/>
              <a:chExt cx="5451" cy="3354"/>
            </a:xfrm>
          </p:grpSpPr>
          <p:grpSp>
            <p:nvGrpSpPr>
              <p:cNvPr id="47118" name="Group 10"/>
              <p:cNvGrpSpPr>
                <a:grpSpLocks/>
              </p:cNvGrpSpPr>
              <p:nvPr/>
            </p:nvGrpSpPr>
            <p:grpSpPr bwMode="auto">
              <a:xfrm>
                <a:off x="112" y="931"/>
                <a:ext cx="2272" cy="3339"/>
                <a:chOff x="112" y="931"/>
                <a:chExt cx="2272" cy="3339"/>
              </a:xfrm>
            </p:grpSpPr>
            <p:grpSp>
              <p:nvGrpSpPr>
                <p:cNvPr id="47130" name="Group 11"/>
                <p:cNvGrpSpPr>
                  <a:grpSpLocks/>
                </p:cNvGrpSpPr>
                <p:nvPr/>
              </p:nvGrpSpPr>
              <p:grpSpPr bwMode="auto">
                <a:xfrm>
                  <a:off x="112" y="931"/>
                  <a:ext cx="2272" cy="3113"/>
                  <a:chOff x="112" y="931"/>
                  <a:chExt cx="2272" cy="3113"/>
                </a:xfrm>
              </p:grpSpPr>
              <p:sp>
                <p:nvSpPr>
                  <p:cNvPr id="47132" name="Line 12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124" y="931"/>
                    <a:ext cx="933" cy="308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7133" name="Line 13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1059" y="938"/>
                    <a:ext cx="1305" cy="233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7134" name="Line 14"/>
                  <p:cNvSpPr>
                    <a:spLocks noChangeAspect="1" noChangeShapeType="1"/>
                  </p:cNvSpPr>
                  <p:nvPr/>
                </p:nvSpPr>
                <p:spPr bwMode="auto">
                  <a:xfrm flipH="1">
                    <a:off x="678" y="972"/>
                    <a:ext cx="394" cy="231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7135" name="AutoShape 1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12" y="3286"/>
                    <a:ext cx="2272" cy="758"/>
                  </a:xfrm>
                  <a:prstGeom prst="parallelogram">
                    <a:avLst>
                      <a:gd name="adj" fmla="val 74934"/>
                    </a:avLst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7136" name="AutoShape 1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22" y="2095"/>
                    <a:ext cx="1090" cy="318"/>
                  </a:xfrm>
                  <a:prstGeom prst="parallelogram">
                    <a:avLst>
                      <a:gd name="adj" fmla="val 85692"/>
                    </a:avLst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7137" name="AutoShape 1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93" y="2626"/>
                    <a:ext cx="1621" cy="472"/>
                  </a:xfrm>
                  <a:prstGeom prst="parallelogram">
                    <a:avLst>
                      <a:gd name="adj" fmla="val 85858"/>
                    </a:avLst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7138" name="AutoShape 1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787" y="1576"/>
                    <a:ext cx="644" cy="188"/>
                  </a:xfrm>
                  <a:prstGeom prst="parallelogram">
                    <a:avLst>
                      <a:gd name="adj" fmla="val 85638"/>
                    </a:avLst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7139" name="Line 19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1063" y="938"/>
                    <a:ext cx="754" cy="309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47131" name="Text Box 20"/>
                <p:cNvSpPr txBox="1">
                  <a:spLocks noChangeArrowheads="1"/>
                </p:cNvSpPr>
                <p:nvPr/>
              </p:nvSpPr>
              <p:spPr bwMode="auto">
                <a:xfrm>
                  <a:off x="236" y="4076"/>
                  <a:ext cx="1932" cy="19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eaLnBrk="0" hangingPunct="0"/>
                  <a:r>
                    <a:rPr lang="en-US" sz="2000" b="1">
                      <a:cs typeface="Arial" charset="0"/>
                    </a:rPr>
                    <a:t>Gaussian pyramid of image 1</a:t>
                  </a:r>
                </a:p>
              </p:txBody>
            </p:sp>
          </p:grpSp>
          <p:grpSp>
            <p:nvGrpSpPr>
              <p:cNvPr id="47119" name="Group 21"/>
              <p:cNvGrpSpPr>
                <a:grpSpLocks/>
              </p:cNvGrpSpPr>
              <p:nvPr/>
            </p:nvGrpSpPr>
            <p:grpSpPr bwMode="auto">
              <a:xfrm>
                <a:off x="3289" y="916"/>
                <a:ext cx="2274" cy="3354"/>
                <a:chOff x="3289" y="916"/>
                <a:chExt cx="2274" cy="3354"/>
              </a:xfrm>
            </p:grpSpPr>
            <p:grpSp>
              <p:nvGrpSpPr>
                <p:cNvPr id="47120" name="Group 22"/>
                <p:cNvGrpSpPr>
                  <a:grpSpLocks/>
                </p:cNvGrpSpPr>
                <p:nvPr/>
              </p:nvGrpSpPr>
              <p:grpSpPr bwMode="auto">
                <a:xfrm>
                  <a:off x="3289" y="916"/>
                  <a:ext cx="2274" cy="3115"/>
                  <a:chOff x="3289" y="916"/>
                  <a:chExt cx="2274" cy="3115"/>
                </a:xfrm>
              </p:grpSpPr>
              <p:sp>
                <p:nvSpPr>
                  <p:cNvPr id="47122" name="Line 23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3301" y="916"/>
                    <a:ext cx="934" cy="3085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7123" name="Line 24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4237" y="923"/>
                    <a:ext cx="1306" cy="2337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7124" name="Line 25"/>
                  <p:cNvSpPr>
                    <a:spLocks noChangeAspect="1" noChangeShapeType="1"/>
                  </p:cNvSpPr>
                  <p:nvPr/>
                </p:nvSpPr>
                <p:spPr bwMode="auto">
                  <a:xfrm flipH="1">
                    <a:off x="3854" y="957"/>
                    <a:ext cx="396" cy="231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7125" name="AutoShape 2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289" y="3273"/>
                    <a:ext cx="2274" cy="758"/>
                  </a:xfrm>
                  <a:prstGeom prst="parallelogram">
                    <a:avLst>
                      <a:gd name="adj" fmla="val 75000"/>
                    </a:avLst>
                  </a:prstGeom>
                  <a:solidFill>
                    <a:srgbClr val="0000FF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7126" name="AutoShape 2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800" y="2081"/>
                    <a:ext cx="1091" cy="317"/>
                  </a:xfrm>
                  <a:prstGeom prst="parallelogram">
                    <a:avLst>
                      <a:gd name="adj" fmla="val 86041"/>
                    </a:avLst>
                  </a:prstGeom>
                  <a:solidFill>
                    <a:srgbClr val="0000FF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7127" name="AutoShape 2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572" y="2612"/>
                    <a:ext cx="1621" cy="472"/>
                  </a:xfrm>
                  <a:prstGeom prst="parallelogram">
                    <a:avLst>
                      <a:gd name="adj" fmla="val 85858"/>
                    </a:avLst>
                  </a:prstGeom>
                  <a:solidFill>
                    <a:srgbClr val="0000FF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7128" name="AutoShape 2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965" y="1562"/>
                    <a:ext cx="643" cy="186"/>
                  </a:xfrm>
                  <a:prstGeom prst="parallelogram">
                    <a:avLst>
                      <a:gd name="adj" fmla="val 86425"/>
                    </a:avLst>
                  </a:prstGeom>
                  <a:solidFill>
                    <a:srgbClr val="0000FF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7129" name="Line 30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4241" y="923"/>
                    <a:ext cx="754" cy="3097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47121" name="Text Box 31"/>
                <p:cNvSpPr txBox="1">
                  <a:spLocks noChangeArrowheads="1"/>
                </p:cNvSpPr>
                <p:nvPr/>
              </p:nvSpPr>
              <p:spPr bwMode="auto">
                <a:xfrm>
                  <a:off x="3412" y="4076"/>
                  <a:ext cx="1932" cy="19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eaLnBrk="0" hangingPunct="0"/>
                  <a:r>
                    <a:rPr lang="en-US" sz="2000" b="1">
                      <a:cs typeface="Arial" charset="0"/>
                    </a:rPr>
                    <a:t>Gaussian pyramid of image 2</a:t>
                  </a:r>
                </a:p>
              </p:txBody>
            </p:sp>
          </p:grpSp>
        </p:grpSp>
        <p:sp>
          <p:nvSpPr>
            <p:cNvPr id="47116" name="Text Box 32"/>
            <p:cNvSpPr txBox="1">
              <a:spLocks noChangeArrowheads="1"/>
            </p:cNvSpPr>
            <p:nvPr/>
          </p:nvSpPr>
          <p:spPr bwMode="auto">
            <a:xfrm>
              <a:off x="4124" y="3580"/>
              <a:ext cx="525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2000" b="1">
                  <a:cs typeface="Arial" charset="0"/>
                </a:rPr>
                <a:t>image 2</a:t>
              </a:r>
            </a:p>
          </p:txBody>
        </p:sp>
        <p:sp>
          <p:nvSpPr>
            <p:cNvPr id="47117" name="Text Box 33"/>
            <p:cNvSpPr txBox="1">
              <a:spLocks noChangeArrowheads="1"/>
            </p:cNvSpPr>
            <p:nvPr/>
          </p:nvSpPr>
          <p:spPr bwMode="auto">
            <a:xfrm>
              <a:off x="887" y="3571"/>
              <a:ext cx="525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2000" b="1">
                  <a:cs typeface="Arial" charset="0"/>
                </a:rPr>
                <a:t>image 1</a:t>
              </a:r>
            </a:p>
          </p:txBody>
        </p:sp>
      </p:grpSp>
      <p:sp>
        <p:nvSpPr>
          <p:cNvPr id="47110" name="Rectangle 39"/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/>
              <a:t>Coarse-to-fine optical flow estimation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52463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AutoGenerated: 35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sz="4200" dirty="0"/>
              <a:t>Estimating optical flow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6CE0222-11B8-4FDB-9D7F-063F42764C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3276600" y="990600"/>
            <a:ext cx="2209800" cy="1676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05" name="Oval 5"/>
          <p:cNvSpPr>
            <a:spLocks noChangeArrowheads="1"/>
          </p:cNvSpPr>
          <p:nvPr/>
        </p:nvSpPr>
        <p:spPr bwMode="auto">
          <a:xfrm>
            <a:off x="3810000" y="1524000"/>
            <a:ext cx="76200" cy="762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06" name="Oval 6"/>
          <p:cNvSpPr>
            <a:spLocks noChangeArrowheads="1"/>
          </p:cNvSpPr>
          <p:nvPr/>
        </p:nvSpPr>
        <p:spPr bwMode="auto">
          <a:xfrm>
            <a:off x="4724400" y="15240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07" name="Oval 7"/>
          <p:cNvSpPr>
            <a:spLocks noChangeArrowheads="1"/>
          </p:cNvSpPr>
          <p:nvPr/>
        </p:nvSpPr>
        <p:spPr bwMode="auto">
          <a:xfrm>
            <a:off x="3810000" y="2057400"/>
            <a:ext cx="76200" cy="76200"/>
          </a:xfrm>
          <a:prstGeom prst="ellipse">
            <a:avLst/>
          </a:prstGeom>
          <a:solidFill>
            <a:srgbClr val="33CC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08" name="Oval 8"/>
          <p:cNvSpPr>
            <a:spLocks noChangeArrowheads="1"/>
          </p:cNvSpPr>
          <p:nvPr/>
        </p:nvSpPr>
        <p:spPr bwMode="auto">
          <a:xfrm>
            <a:off x="4724400" y="2057400"/>
            <a:ext cx="76200" cy="762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3886200" y="1371601"/>
            <a:ext cx="1066800" cy="968375"/>
            <a:chOff x="1488" y="1008"/>
            <a:chExt cx="672" cy="610"/>
          </a:xfrm>
        </p:grpSpPr>
        <p:sp>
          <p:nvSpPr>
            <p:cNvPr id="25622" name="Line 10"/>
            <p:cNvSpPr>
              <a:spLocks noChangeShapeType="1"/>
            </p:cNvSpPr>
            <p:nvPr/>
          </p:nvSpPr>
          <p:spPr bwMode="auto">
            <a:xfrm flipV="1">
              <a:off x="1488" y="1008"/>
              <a:ext cx="9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23" name="Line 11"/>
            <p:cNvSpPr>
              <a:spLocks noChangeShapeType="1"/>
            </p:cNvSpPr>
            <p:nvPr/>
          </p:nvSpPr>
          <p:spPr bwMode="auto">
            <a:xfrm>
              <a:off x="1488" y="1461"/>
              <a:ext cx="1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24" name="Line 12"/>
            <p:cNvSpPr>
              <a:spLocks noChangeShapeType="1"/>
            </p:cNvSpPr>
            <p:nvPr/>
          </p:nvSpPr>
          <p:spPr bwMode="auto">
            <a:xfrm>
              <a:off x="2063" y="1152"/>
              <a:ext cx="97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25" name="Line 13"/>
            <p:cNvSpPr>
              <a:spLocks noChangeShapeType="1"/>
            </p:cNvSpPr>
            <p:nvPr/>
          </p:nvSpPr>
          <p:spPr bwMode="auto">
            <a:xfrm flipH="1">
              <a:off x="2043" y="1495"/>
              <a:ext cx="0" cy="12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4586" name="Rectangle 14"/>
          <p:cNvSpPr>
            <a:spLocks noChangeArrowheads="1"/>
          </p:cNvSpPr>
          <p:nvPr/>
        </p:nvSpPr>
        <p:spPr bwMode="auto">
          <a:xfrm>
            <a:off x="6629400" y="990600"/>
            <a:ext cx="2209800" cy="1676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87" name="Oval 15"/>
          <p:cNvSpPr>
            <a:spLocks noChangeArrowheads="1"/>
          </p:cNvSpPr>
          <p:nvPr/>
        </p:nvSpPr>
        <p:spPr bwMode="auto">
          <a:xfrm>
            <a:off x="7391400" y="1333500"/>
            <a:ext cx="76200" cy="762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88" name="Oval 16"/>
          <p:cNvSpPr>
            <a:spLocks noChangeArrowheads="1"/>
          </p:cNvSpPr>
          <p:nvPr/>
        </p:nvSpPr>
        <p:spPr bwMode="auto">
          <a:xfrm>
            <a:off x="8305800" y="17145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89" name="Oval 17"/>
          <p:cNvSpPr>
            <a:spLocks noChangeArrowheads="1"/>
          </p:cNvSpPr>
          <p:nvPr/>
        </p:nvSpPr>
        <p:spPr bwMode="auto">
          <a:xfrm>
            <a:off x="7467600" y="2052638"/>
            <a:ext cx="76200" cy="76200"/>
          </a:xfrm>
          <a:prstGeom prst="ellipse">
            <a:avLst/>
          </a:prstGeom>
          <a:solidFill>
            <a:srgbClr val="33CC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90" name="Oval 18"/>
          <p:cNvSpPr>
            <a:spLocks noChangeArrowheads="1"/>
          </p:cNvSpPr>
          <p:nvPr/>
        </p:nvSpPr>
        <p:spPr bwMode="auto">
          <a:xfrm>
            <a:off x="8153400" y="2252663"/>
            <a:ext cx="76200" cy="762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16" name="Text Box 20"/>
          <p:cNvSpPr txBox="1">
            <a:spLocks noChangeArrowheads="1"/>
          </p:cNvSpPr>
          <p:nvPr/>
        </p:nvSpPr>
        <p:spPr bwMode="auto">
          <a:xfrm>
            <a:off x="3810001" y="2667000"/>
            <a:ext cx="13001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 i="1">
                <a:latin typeface="Times New Roman" pitchFamily="18" charset="0"/>
                <a:cs typeface="Arial" charset="0"/>
              </a:rPr>
              <a:t>I</a:t>
            </a:r>
            <a:r>
              <a:rPr lang="en-US" sz="2400">
                <a:latin typeface="Times New Roman" pitchFamily="18" charset="0"/>
                <a:cs typeface="Arial" charset="0"/>
              </a:rPr>
              <a:t>(</a:t>
            </a:r>
            <a:r>
              <a:rPr lang="en-US" sz="2400" i="1">
                <a:latin typeface="Times New Roman" pitchFamily="18" charset="0"/>
                <a:cs typeface="Arial" charset="0"/>
              </a:rPr>
              <a:t>x</a:t>
            </a:r>
            <a:r>
              <a:rPr lang="en-US" sz="2400">
                <a:latin typeface="Times New Roman" pitchFamily="18" charset="0"/>
                <a:cs typeface="Arial" charset="0"/>
              </a:rPr>
              <a:t>,</a:t>
            </a:r>
            <a:r>
              <a:rPr lang="en-US" sz="2400" i="1">
                <a:latin typeface="Times New Roman" pitchFamily="18" charset="0"/>
                <a:cs typeface="Arial" charset="0"/>
              </a:rPr>
              <a:t>y</a:t>
            </a:r>
            <a:r>
              <a:rPr lang="en-US" sz="2400">
                <a:latin typeface="Times New Roman" pitchFamily="18" charset="0"/>
                <a:cs typeface="Arial" charset="0"/>
              </a:rPr>
              <a:t>,</a:t>
            </a:r>
            <a:r>
              <a:rPr lang="en-US" sz="2400" i="1">
                <a:latin typeface="Times New Roman" pitchFamily="18" charset="0"/>
                <a:cs typeface="Arial" charset="0"/>
              </a:rPr>
              <a:t>t</a:t>
            </a:r>
            <a:r>
              <a:rPr lang="en-US" sz="2400">
                <a:latin typeface="Times New Roman" pitchFamily="18" charset="0"/>
                <a:cs typeface="Arial" charset="0"/>
              </a:rPr>
              <a:t>–1)</a:t>
            </a:r>
          </a:p>
        </p:txBody>
      </p:sp>
      <p:sp>
        <p:nvSpPr>
          <p:cNvPr id="24593" name="Text Box 21"/>
          <p:cNvSpPr txBox="1">
            <a:spLocks noChangeArrowheads="1"/>
          </p:cNvSpPr>
          <p:nvPr/>
        </p:nvSpPr>
        <p:spPr bwMode="auto">
          <a:xfrm>
            <a:off x="7467601" y="2667000"/>
            <a:ext cx="9953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 i="1">
                <a:latin typeface="Times New Roman" pitchFamily="18" charset="0"/>
                <a:cs typeface="Arial" charset="0"/>
              </a:rPr>
              <a:t>I</a:t>
            </a:r>
            <a:r>
              <a:rPr lang="en-US" sz="2400">
                <a:latin typeface="Times New Roman" pitchFamily="18" charset="0"/>
                <a:cs typeface="Arial" charset="0"/>
              </a:rPr>
              <a:t>(</a:t>
            </a:r>
            <a:r>
              <a:rPr lang="en-US" sz="2400" i="1">
                <a:latin typeface="Times New Roman" pitchFamily="18" charset="0"/>
                <a:cs typeface="Arial" charset="0"/>
              </a:rPr>
              <a:t>x</a:t>
            </a:r>
            <a:r>
              <a:rPr lang="en-US" sz="2400">
                <a:latin typeface="Times New Roman" pitchFamily="18" charset="0"/>
                <a:cs typeface="Arial" charset="0"/>
              </a:rPr>
              <a:t>,</a:t>
            </a:r>
            <a:r>
              <a:rPr lang="en-US" sz="2400" i="1">
                <a:latin typeface="Times New Roman" pitchFamily="18" charset="0"/>
                <a:cs typeface="Arial" charset="0"/>
              </a:rPr>
              <a:t>y</a:t>
            </a:r>
            <a:r>
              <a:rPr lang="en-US" sz="2400">
                <a:latin typeface="Times New Roman" pitchFamily="18" charset="0"/>
                <a:cs typeface="Arial" charset="0"/>
              </a:rPr>
              <a:t>,</a:t>
            </a:r>
            <a:r>
              <a:rPr lang="en-US" sz="2400" i="1">
                <a:latin typeface="Times New Roman" pitchFamily="18" charset="0"/>
                <a:cs typeface="Arial" charset="0"/>
              </a:rPr>
              <a:t>t</a:t>
            </a:r>
            <a:r>
              <a:rPr lang="en-US" sz="2400">
                <a:latin typeface="Times New Roman" pitchFamily="18" charset="0"/>
                <a:cs typeface="Arial" charset="0"/>
              </a:rPr>
              <a:t>)</a:t>
            </a:r>
          </a:p>
        </p:txBody>
      </p:sp>
      <p:sp>
        <p:nvSpPr>
          <p:cNvPr id="27" name="Oval 15"/>
          <p:cNvSpPr>
            <a:spLocks noChangeArrowheads="1"/>
          </p:cNvSpPr>
          <p:nvPr/>
        </p:nvSpPr>
        <p:spPr bwMode="auto">
          <a:xfrm>
            <a:off x="4114800" y="1219200"/>
            <a:ext cx="76200" cy="762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" name="Oval 16"/>
          <p:cNvSpPr>
            <a:spLocks noChangeArrowheads="1"/>
          </p:cNvSpPr>
          <p:nvPr/>
        </p:nvSpPr>
        <p:spPr bwMode="auto">
          <a:xfrm>
            <a:off x="4953000" y="17526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" name="Oval 17"/>
          <p:cNvSpPr>
            <a:spLocks noChangeArrowheads="1"/>
          </p:cNvSpPr>
          <p:nvPr/>
        </p:nvSpPr>
        <p:spPr bwMode="auto">
          <a:xfrm>
            <a:off x="4191000" y="2057400"/>
            <a:ext cx="76200" cy="76200"/>
          </a:xfrm>
          <a:prstGeom prst="ellipse">
            <a:avLst/>
          </a:prstGeom>
          <a:solidFill>
            <a:srgbClr val="33CC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" name="Oval 18"/>
          <p:cNvSpPr>
            <a:spLocks noChangeArrowheads="1"/>
          </p:cNvSpPr>
          <p:nvPr/>
        </p:nvSpPr>
        <p:spPr bwMode="auto">
          <a:xfrm>
            <a:off x="4724400" y="2362200"/>
            <a:ext cx="76200" cy="762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 rot="16200000">
            <a:off x="9437216" y="5132373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Source: Silvio </a:t>
            </a:r>
            <a:r>
              <a:rPr lang="en-US" sz="1600" dirty="0" err="1"/>
              <a:t>Savarese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534782559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AutoGenerated: 48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Box 39"/>
          <p:cNvSpPr txBox="1"/>
          <p:nvPr/>
        </p:nvSpPr>
        <p:spPr>
          <a:xfrm rot="16200000">
            <a:off x="9421827" y="5137128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Source: Silvio </a:t>
            </a:r>
            <a:r>
              <a:rPr lang="en-US" sz="1600" dirty="0" err="1"/>
              <a:t>Savarese</a:t>
            </a:r>
            <a:endParaRPr lang="en-US" sz="1600" dirty="0"/>
          </a:p>
        </p:txBody>
      </p:sp>
      <p:grpSp>
        <p:nvGrpSpPr>
          <p:cNvPr id="47106" name="Group 2"/>
          <p:cNvGrpSpPr>
            <a:grpSpLocks/>
          </p:cNvGrpSpPr>
          <p:nvPr/>
        </p:nvGrpSpPr>
        <p:grpSpPr bwMode="auto">
          <a:xfrm>
            <a:off x="6745289" y="4657726"/>
            <a:ext cx="3609975" cy="1203325"/>
            <a:chOff x="3289" y="3273"/>
            <a:chExt cx="2274" cy="758"/>
          </a:xfrm>
        </p:grpSpPr>
        <p:sp>
          <p:nvSpPr>
            <p:cNvPr id="47142" name="AutoShape 3"/>
            <p:cNvSpPr>
              <a:spLocks noChangeAspect="1" noChangeArrowheads="1"/>
            </p:cNvSpPr>
            <p:nvPr/>
          </p:nvSpPr>
          <p:spPr bwMode="auto">
            <a:xfrm>
              <a:off x="3289" y="3273"/>
              <a:ext cx="2274" cy="758"/>
            </a:xfrm>
            <a:prstGeom prst="parallelogram">
              <a:avLst>
                <a:gd name="adj" fmla="val 75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43" name="Text Box 4"/>
            <p:cNvSpPr txBox="1">
              <a:spLocks noChangeArrowheads="1"/>
            </p:cNvSpPr>
            <p:nvPr/>
          </p:nvSpPr>
          <p:spPr bwMode="auto">
            <a:xfrm>
              <a:off x="4116" y="3566"/>
              <a:ext cx="567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2200" b="1">
                  <a:latin typeface="Times New Roman" pitchFamily="18" charset="0"/>
                  <a:cs typeface="Arial" charset="0"/>
                </a:rPr>
                <a:t>image I</a:t>
              </a:r>
            </a:p>
          </p:txBody>
        </p:sp>
      </p:grpSp>
      <p:grpSp>
        <p:nvGrpSpPr>
          <p:cNvPr id="47107" name="Group 5"/>
          <p:cNvGrpSpPr>
            <a:grpSpLocks/>
          </p:cNvGrpSpPr>
          <p:nvPr/>
        </p:nvGrpSpPr>
        <p:grpSpPr bwMode="auto">
          <a:xfrm>
            <a:off x="1701800" y="4678364"/>
            <a:ext cx="3606800" cy="1203325"/>
            <a:chOff x="112" y="3286"/>
            <a:chExt cx="2272" cy="758"/>
          </a:xfrm>
        </p:grpSpPr>
        <p:sp>
          <p:nvSpPr>
            <p:cNvPr id="47140" name="AutoShape 6"/>
            <p:cNvSpPr>
              <a:spLocks noChangeAspect="1" noChangeArrowheads="1"/>
            </p:cNvSpPr>
            <p:nvPr/>
          </p:nvSpPr>
          <p:spPr bwMode="auto">
            <a:xfrm>
              <a:off x="112" y="3286"/>
              <a:ext cx="2272" cy="758"/>
            </a:xfrm>
            <a:prstGeom prst="parallelogram">
              <a:avLst>
                <a:gd name="adj" fmla="val 74934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41" name="Text Box 7"/>
            <p:cNvSpPr txBox="1">
              <a:spLocks noChangeArrowheads="1"/>
            </p:cNvSpPr>
            <p:nvPr/>
          </p:nvSpPr>
          <p:spPr bwMode="auto">
            <a:xfrm>
              <a:off x="887" y="3557"/>
              <a:ext cx="637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2200" b="1">
                  <a:latin typeface="Times New Roman" pitchFamily="18" charset="0"/>
                  <a:cs typeface="Arial" charset="0"/>
                </a:rPr>
                <a:t>image H</a:t>
              </a:r>
            </a:p>
          </p:txBody>
        </p:sp>
      </p:grpSp>
      <p:grpSp>
        <p:nvGrpSpPr>
          <p:cNvPr id="4" name="Group 8"/>
          <p:cNvGrpSpPr>
            <a:grpSpLocks/>
          </p:cNvGrpSpPr>
          <p:nvPr/>
        </p:nvGrpSpPr>
        <p:grpSpPr bwMode="auto">
          <a:xfrm>
            <a:off x="1701801" y="914401"/>
            <a:ext cx="8653463" cy="5324475"/>
            <a:chOff x="112" y="916"/>
            <a:chExt cx="5451" cy="3354"/>
          </a:xfrm>
        </p:grpSpPr>
        <p:grpSp>
          <p:nvGrpSpPr>
            <p:cNvPr id="47115" name="Group 9"/>
            <p:cNvGrpSpPr>
              <a:grpSpLocks/>
            </p:cNvGrpSpPr>
            <p:nvPr/>
          </p:nvGrpSpPr>
          <p:grpSpPr bwMode="auto">
            <a:xfrm>
              <a:off x="112" y="916"/>
              <a:ext cx="5451" cy="3354"/>
              <a:chOff x="112" y="916"/>
              <a:chExt cx="5451" cy="3354"/>
            </a:xfrm>
          </p:grpSpPr>
          <p:grpSp>
            <p:nvGrpSpPr>
              <p:cNvPr id="47118" name="Group 10"/>
              <p:cNvGrpSpPr>
                <a:grpSpLocks/>
              </p:cNvGrpSpPr>
              <p:nvPr/>
            </p:nvGrpSpPr>
            <p:grpSpPr bwMode="auto">
              <a:xfrm>
                <a:off x="112" y="931"/>
                <a:ext cx="2272" cy="3339"/>
                <a:chOff x="112" y="931"/>
                <a:chExt cx="2272" cy="3339"/>
              </a:xfrm>
            </p:grpSpPr>
            <p:grpSp>
              <p:nvGrpSpPr>
                <p:cNvPr id="47130" name="Group 11"/>
                <p:cNvGrpSpPr>
                  <a:grpSpLocks/>
                </p:cNvGrpSpPr>
                <p:nvPr/>
              </p:nvGrpSpPr>
              <p:grpSpPr bwMode="auto">
                <a:xfrm>
                  <a:off x="112" y="931"/>
                  <a:ext cx="2272" cy="3113"/>
                  <a:chOff x="112" y="931"/>
                  <a:chExt cx="2272" cy="3113"/>
                </a:xfrm>
              </p:grpSpPr>
              <p:sp>
                <p:nvSpPr>
                  <p:cNvPr id="47132" name="Line 12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124" y="931"/>
                    <a:ext cx="933" cy="308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7133" name="Line 13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1059" y="938"/>
                    <a:ext cx="1305" cy="233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7134" name="Line 14"/>
                  <p:cNvSpPr>
                    <a:spLocks noChangeAspect="1" noChangeShapeType="1"/>
                  </p:cNvSpPr>
                  <p:nvPr/>
                </p:nvSpPr>
                <p:spPr bwMode="auto">
                  <a:xfrm flipH="1">
                    <a:off x="678" y="972"/>
                    <a:ext cx="394" cy="231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7135" name="AutoShape 1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12" y="3286"/>
                    <a:ext cx="2272" cy="758"/>
                  </a:xfrm>
                  <a:prstGeom prst="parallelogram">
                    <a:avLst>
                      <a:gd name="adj" fmla="val 74934"/>
                    </a:avLst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7136" name="AutoShape 1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22" y="2095"/>
                    <a:ext cx="1090" cy="318"/>
                  </a:xfrm>
                  <a:prstGeom prst="parallelogram">
                    <a:avLst>
                      <a:gd name="adj" fmla="val 85692"/>
                    </a:avLst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7137" name="AutoShape 1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93" y="2626"/>
                    <a:ext cx="1621" cy="472"/>
                  </a:xfrm>
                  <a:prstGeom prst="parallelogram">
                    <a:avLst>
                      <a:gd name="adj" fmla="val 85858"/>
                    </a:avLst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7138" name="AutoShape 1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787" y="1576"/>
                    <a:ext cx="644" cy="188"/>
                  </a:xfrm>
                  <a:prstGeom prst="parallelogram">
                    <a:avLst>
                      <a:gd name="adj" fmla="val 85638"/>
                    </a:avLst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7139" name="Line 19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1063" y="938"/>
                    <a:ext cx="754" cy="309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47131" name="Text Box 20"/>
                <p:cNvSpPr txBox="1">
                  <a:spLocks noChangeArrowheads="1"/>
                </p:cNvSpPr>
                <p:nvPr/>
              </p:nvSpPr>
              <p:spPr bwMode="auto">
                <a:xfrm>
                  <a:off x="236" y="4076"/>
                  <a:ext cx="1932" cy="19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eaLnBrk="0" hangingPunct="0"/>
                  <a:r>
                    <a:rPr lang="en-US" sz="2000" b="1">
                      <a:cs typeface="Arial" charset="0"/>
                    </a:rPr>
                    <a:t>Gaussian pyramid of image 1</a:t>
                  </a:r>
                </a:p>
              </p:txBody>
            </p:sp>
          </p:grpSp>
          <p:grpSp>
            <p:nvGrpSpPr>
              <p:cNvPr id="47119" name="Group 21"/>
              <p:cNvGrpSpPr>
                <a:grpSpLocks/>
              </p:cNvGrpSpPr>
              <p:nvPr/>
            </p:nvGrpSpPr>
            <p:grpSpPr bwMode="auto">
              <a:xfrm>
                <a:off x="3289" y="916"/>
                <a:ext cx="2274" cy="3354"/>
                <a:chOff x="3289" y="916"/>
                <a:chExt cx="2274" cy="3354"/>
              </a:xfrm>
            </p:grpSpPr>
            <p:grpSp>
              <p:nvGrpSpPr>
                <p:cNvPr id="47120" name="Group 22"/>
                <p:cNvGrpSpPr>
                  <a:grpSpLocks/>
                </p:cNvGrpSpPr>
                <p:nvPr/>
              </p:nvGrpSpPr>
              <p:grpSpPr bwMode="auto">
                <a:xfrm>
                  <a:off x="3289" y="916"/>
                  <a:ext cx="2274" cy="3115"/>
                  <a:chOff x="3289" y="916"/>
                  <a:chExt cx="2274" cy="3115"/>
                </a:xfrm>
              </p:grpSpPr>
              <p:sp>
                <p:nvSpPr>
                  <p:cNvPr id="47122" name="Line 23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3301" y="916"/>
                    <a:ext cx="934" cy="3085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7123" name="Line 24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4237" y="923"/>
                    <a:ext cx="1306" cy="2337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7124" name="Line 25"/>
                  <p:cNvSpPr>
                    <a:spLocks noChangeAspect="1" noChangeShapeType="1"/>
                  </p:cNvSpPr>
                  <p:nvPr/>
                </p:nvSpPr>
                <p:spPr bwMode="auto">
                  <a:xfrm flipH="1">
                    <a:off x="3854" y="957"/>
                    <a:ext cx="396" cy="231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7125" name="AutoShape 2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289" y="3273"/>
                    <a:ext cx="2274" cy="758"/>
                  </a:xfrm>
                  <a:prstGeom prst="parallelogram">
                    <a:avLst>
                      <a:gd name="adj" fmla="val 75000"/>
                    </a:avLst>
                  </a:prstGeom>
                  <a:solidFill>
                    <a:srgbClr val="0000FF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7126" name="AutoShape 2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800" y="2081"/>
                    <a:ext cx="1091" cy="317"/>
                  </a:xfrm>
                  <a:prstGeom prst="parallelogram">
                    <a:avLst>
                      <a:gd name="adj" fmla="val 86041"/>
                    </a:avLst>
                  </a:prstGeom>
                  <a:solidFill>
                    <a:srgbClr val="0000FF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7127" name="AutoShape 2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572" y="2612"/>
                    <a:ext cx="1621" cy="472"/>
                  </a:xfrm>
                  <a:prstGeom prst="parallelogram">
                    <a:avLst>
                      <a:gd name="adj" fmla="val 85858"/>
                    </a:avLst>
                  </a:prstGeom>
                  <a:solidFill>
                    <a:srgbClr val="0000FF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7128" name="AutoShape 2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965" y="1562"/>
                    <a:ext cx="643" cy="186"/>
                  </a:xfrm>
                  <a:prstGeom prst="parallelogram">
                    <a:avLst>
                      <a:gd name="adj" fmla="val 86425"/>
                    </a:avLst>
                  </a:prstGeom>
                  <a:solidFill>
                    <a:srgbClr val="0000FF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7129" name="Line 30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4241" y="923"/>
                    <a:ext cx="754" cy="3097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47121" name="Text Box 31"/>
                <p:cNvSpPr txBox="1">
                  <a:spLocks noChangeArrowheads="1"/>
                </p:cNvSpPr>
                <p:nvPr/>
              </p:nvSpPr>
              <p:spPr bwMode="auto">
                <a:xfrm>
                  <a:off x="3412" y="4076"/>
                  <a:ext cx="1932" cy="19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eaLnBrk="0" hangingPunct="0"/>
                  <a:r>
                    <a:rPr lang="en-US" sz="2000" b="1">
                      <a:cs typeface="Arial" charset="0"/>
                    </a:rPr>
                    <a:t>Gaussian pyramid of image 2</a:t>
                  </a:r>
                </a:p>
              </p:txBody>
            </p:sp>
          </p:grpSp>
        </p:grpSp>
        <p:sp>
          <p:nvSpPr>
            <p:cNvPr id="47116" name="Text Box 32"/>
            <p:cNvSpPr txBox="1">
              <a:spLocks noChangeArrowheads="1"/>
            </p:cNvSpPr>
            <p:nvPr/>
          </p:nvSpPr>
          <p:spPr bwMode="auto">
            <a:xfrm>
              <a:off x="4124" y="3580"/>
              <a:ext cx="525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2000" b="1">
                  <a:cs typeface="Arial" charset="0"/>
                </a:rPr>
                <a:t>image 2</a:t>
              </a:r>
            </a:p>
          </p:txBody>
        </p:sp>
        <p:sp>
          <p:nvSpPr>
            <p:cNvPr id="47117" name="Text Box 33"/>
            <p:cNvSpPr txBox="1">
              <a:spLocks noChangeArrowheads="1"/>
            </p:cNvSpPr>
            <p:nvPr/>
          </p:nvSpPr>
          <p:spPr bwMode="auto">
            <a:xfrm>
              <a:off x="887" y="3571"/>
              <a:ext cx="525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2000" b="1">
                  <a:cs typeface="Arial" charset="0"/>
                </a:rPr>
                <a:t>image 1</a:t>
              </a:r>
            </a:p>
          </p:txBody>
        </p:sp>
      </p:grpSp>
      <p:grpSp>
        <p:nvGrpSpPr>
          <p:cNvPr id="10" name="Group 34"/>
          <p:cNvGrpSpPr>
            <a:grpSpLocks/>
          </p:cNvGrpSpPr>
          <p:nvPr/>
        </p:nvGrpSpPr>
        <p:grpSpPr bwMode="auto">
          <a:xfrm>
            <a:off x="5475289" y="1814514"/>
            <a:ext cx="1724025" cy="3602037"/>
            <a:chOff x="2489" y="1482"/>
            <a:chExt cx="1086" cy="2269"/>
          </a:xfrm>
        </p:grpSpPr>
        <p:sp>
          <p:nvSpPr>
            <p:cNvPr id="47111" name="Text Box 35"/>
            <p:cNvSpPr txBox="1">
              <a:spLocks noChangeArrowheads="1"/>
            </p:cNvSpPr>
            <p:nvPr/>
          </p:nvSpPr>
          <p:spPr bwMode="auto">
            <a:xfrm>
              <a:off x="2489" y="3482"/>
              <a:ext cx="954" cy="2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200" b="1" i="1">
                  <a:solidFill>
                    <a:srgbClr val="D60093"/>
                  </a:solidFill>
                  <a:latin typeface="Times New Roman" pitchFamily="18" charset="0"/>
                  <a:cs typeface="Arial" charset="0"/>
                </a:rPr>
                <a:t>u=10 pixels</a:t>
              </a:r>
              <a:endParaRPr lang="en-US" sz="2200" b="1"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47112" name="Text Box 36"/>
            <p:cNvSpPr txBox="1">
              <a:spLocks noChangeArrowheads="1"/>
            </p:cNvSpPr>
            <p:nvPr/>
          </p:nvSpPr>
          <p:spPr bwMode="auto">
            <a:xfrm>
              <a:off x="2489" y="2658"/>
              <a:ext cx="866" cy="2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200" b="1" i="1">
                  <a:solidFill>
                    <a:srgbClr val="D60093"/>
                  </a:solidFill>
                  <a:latin typeface="Times New Roman" pitchFamily="18" charset="0"/>
                  <a:cs typeface="Arial" charset="0"/>
                </a:rPr>
                <a:t>u=5 pixels</a:t>
              </a:r>
              <a:endParaRPr lang="en-US" sz="2200" b="1"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47113" name="Text Box 37"/>
            <p:cNvSpPr txBox="1">
              <a:spLocks noChangeArrowheads="1"/>
            </p:cNvSpPr>
            <p:nvPr/>
          </p:nvSpPr>
          <p:spPr bwMode="auto">
            <a:xfrm>
              <a:off x="2489" y="2026"/>
              <a:ext cx="998" cy="2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200" b="1" i="1">
                  <a:solidFill>
                    <a:srgbClr val="D60093"/>
                  </a:solidFill>
                  <a:latin typeface="Times New Roman" pitchFamily="18" charset="0"/>
                  <a:cs typeface="Arial" charset="0"/>
                </a:rPr>
                <a:t>u=2.5 pixels</a:t>
              </a:r>
              <a:endParaRPr lang="en-US" sz="2200" b="1"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47114" name="Text Box 38"/>
            <p:cNvSpPr txBox="1">
              <a:spLocks noChangeArrowheads="1"/>
            </p:cNvSpPr>
            <p:nvPr/>
          </p:nvSpPr>
          <p:spPr bwMode="auto">
            <a:xfrm>
              <a:off x="2489" y="1482"/>
              <a:ext cx="1086" cy="2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200" b="1" i="1">
                  <a:solidFill>
                    <a:srgbClr val="D60093"/>
                  </a:solidFill>
                  <a:latin typeface="Times New Roman" pitchFamily="18" charset="0"/>
                  <a:cs typeface="Arial" charset="0"/>
                </a:rPr>
                <a:t>u=1.25 pixels</a:t>
              </a:r>
              <a:endParaRPr lang="en-US" sz="2200" b="1">
                <a:latin typeface="Times New Roman" pitchFamily="18" charset="0"/>
                <a:cs typeface="Arial" charset="0"/>
              </a:endParaRPr>
            </a:p>
          </p:txBody>
        </p:sp>
      </p:grpSp>
      <p:sp>
        <p:nvSpPr>
          <p:cNvPr id="47110" name="Rectangle 39"/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/>
              <a:t>Coarse-to-fine optical flow estimation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9971618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AutoGenerated: 48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154" name="Group 2"/>
          <p:cNvGrpSpPr>
            <a:grpSpLocks/>
          </p:cNvGrpSpPr>
          <p:nvPr/>
        </p:nvGrpSpPr>
        <p:grpSpPr bwMode="auto">
          <a:xfrm>
            <a:off x="6745289" y="4656139"/>
            <a:ext cx="3609975" cy="1203325"/>
            <a:chOff x="3289" y="3273"/>
            <a:chExt cx="2274" cy="758"/>
          </a:xfrm>
        </p:grpSpPr>
        <p:sp>
          <p:nvSpPr>
            <p:cNvPr id="49198" name="AutoShape 3"/>
            <p:cNvSpPr>
              <a:spLocks noChangeAspect="1" noChangeArrowheads="1"/>
            </p:cNvSpPr>
            <p:nvPr/>
          </p:nvSpPr>
          <p:spPr bwMode="auto">
            <a:xfrm>
              <a:off x="3289" y="3273"/>
              <a:ext cx="2274" cy="758"/>
            </a:xfrm>
            <a:prstGeom prst="parallelogram">
              <a:avLst>
                <a:gd name="adj" fmla="val 75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199" name="Text Box 4"/>
            <p:cNvSpPr txBox="1">
              <a:spLocks noChangeArrowheads="1"/>
            </p:cNvSpPr>
            <p:nvPr/>
          </p:nvSpPr>
          <p:spPr bwMode="auto">
            <a:xfrm>
              <a:off x="4116" y="3566"/>
              <a:ext cx="567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2200" b="1">
                  <a:latin typeface="Times New Roman" pitchFamily="18" charset="0"/>
                  <a:cs typeface="Arial" charset="0"/>
                </a:rPr>
                <a:t>image I</a:t>
              </a:r>
            </a:p>
          </p:txBody>
        </p:sp>
      </p:grpSp>
      <p:grpSp>
        <p:nvGrpSpPr>
          <p:cNvPr id="49155" name="Group 5"/>
          <p:cNvGrpSpPr>
            <a:grpSpLocks/>
          </p:cNvGrpSpPr>
          <p:nvPr/>
        </p:nvGrpSpPr>
        <p:grpSpPr bwMode="auto">
          <a:xfrm>
            <a:off x="1701800" y="4676776"/>
            <a:ext cx="3606800" cy="1203325"/>
            <a:chOff x="112" y="3286"/>
            <a:chExt cx="2272" cy="758"/>
          </a:xfrm>
        </p:grpSpPr>
        <p:sp>
          <p:nvSpPr>
            <p:cNvPr id="49196" name="AutoShape 6"/>
            <p:cNvSpPr>
              <a:spLocks noChangeAspect="1" noChangeArrowheads="1"/>
            </p:cNvSpPr>
            <p:nvPr/>
          </p:nvSpPr>
          <p:spPr bwMode="auto">
            <a:xfrm>
              <a:off x="112" y="3286"/>
              <a:ext cx="2272" cy="758"/>
            </a:xfrm>
            <a:prstGeom prst="parallelogram">
              <a:avLst>
                <a:gd name="adj" fmla="val 74934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197" name="Text Box 7"/>
            <p:cNvSpPr txBox="1">
              <a:spLocks noChangeArrowheads="1"/>
            </p:cNvSpPr>
            <p:nvPr/>
          </p:nvSpPr>
          <p:spPr bwMode="auto">
            <a:xfrm>
              <a:off x="887" y="3557"/>
              <a:ext cx="588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2200" b="1">
                  <a:latin typeface="Times New Roman" pitchFamily="18" charset="0"/>
                  <a:cs typeface="Arial" charset="0"/>
                </a:rPr>
                <a:t>image J</a:t>
              </a:r>
            </a:p>
          </p:txBody>
        </p:sp>
      </p:grpSp>
      <p:grpSp>
        <p:nvGrpSpPr>
          <p:cNvPr id="49156" name="Group 8"/>
          <p:cNvGrpSpPr>
            <a:grpSpLocks/>
          </p:cNvGrpSpPr>
          <p:nvPr/>
        </p:nvGrpSpPr>
        <p:grpSpPr bwMode="auto">
          <a:xfrm>
            <a:off x="1701801" y="914401"/>
            <a:ext cx="8653463" cy="5324475"/>
            <a:chOff x="112" y="916"/>
            <a:chExt cx="5451" cy="3354"/>
          </a:xfrm>
        </p:grpSpPr>
        <p:grpSp>
          <p:nvGrpSpPr>
            <p:cNvPr id="49171" name="Group 9"/>
            <p:cNvGrpSpPr>
              <a:grpSpLocks/>
            </p:cNvGrpSpPr>
            <p:nvPr/>
          </p:nvGrpSpPr>
          <p:grpSpPr bwMode="auto">
            <a:xfrm>
              <a:off x="112" y="916"/>
              <a:ext cx="5451" cy="3354"/>
              <a:chOff x="112" y="916"/>
              <a:chExt cx="5451" cy="3354"/>
            </a:xfrm>
          </p:grpSpPr>
          <p:grpSp>
            <p:nvGrpSpPr>
              <p:cNvPr id="49174" name="Group 10"/>
              <p:cNvGrpSpPr>
                <a:grpSpLocks/>
              </p:cNvGrpSpPr>
              <p:nvPr/>
            </p:nvGrpSpPr>
            <p:grpSpPr bwMode="auto">
              <a:xfrm>
                <a:off x="112" y="931"/>
                <a:ext cx="2272" cy="3339"/>
                <a:chOff x="112" y="931"/>
                <a:chExt cx="2272" cy="3339"/>
              </a:xfrm>
            </p:grpSpPr>
            <p:grpSp>
              <p:nvGrpSpPr>
                <p:cNvPr id="49186" name="Group 11"/>
                <p:cNvGrpSpPr>
                  <a:grpSpLocks/>
                </p:cNvGrpSpPr>
                <p:nvPr/>
              </p:nvGrpSpPr>
              <p:grpSpPr bwMode="auto">
                <a:xfrm>
                  <a:off x="112" y="931"/>
                  <a:ext cx="2272" cy="3113"/>
                  <a:chOff x="112" y="931"/>
                  <a:chExt cx="2272" cy="3113"/>
                </a:xfrm>
              </p:grpSpPr>
              <p:sp>
                <p:nvSpPr>
                  <p:cNvPr id="49188" name="Line 12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124" y="931"/>
                    <a:ext cx="933" cy="308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9189" name="Line 13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1059" y="938"/>
                    <a:ext cx="1305" cy="233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9190" name="Line 14"/>
                  <p:cNvSpPr>
                    <a:spLocks noChangeAspect="1" noChangeShapeType="1"/>
                  </p:cNvSpPr>
                  <p:nvPr/>
                </p:nvSpPr>
                <p:spPr bwMode="auto">
                  <a:xfrm flipH="1">
                    <a:off x="678" y="972"/>
                    <a:ext cx="394" cy="231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9191" name="AutoShape 1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12" y="3286"/>
                    <a:ext cx="2272" cy="758"/>
                  </a:xfrm>
                  <a:prstGeom prst="parallelogram">
                    <a:avLst>
                      <a:gd name="adj" fmla="val 74934"/>
                    </a:avLst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9192" name="AutoShape 1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22" y="2095"/>
                    <a:ext cx="1090" cy="318"/>
                  </a:xfrm>
                  <a:prstGeom prst="parallelogram">
                    <a:avLst>
                      <a:gd name="adj" fmla="val 85692"/>
                    </a:avLst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9193" name="AutoShape 1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93" y="2626"/>
                    <a:ext cx="1621" cy="472"/>
                  </a:xfrm>
                  <a:prstGeom prst="parallelogram">
                    <a:avLst>
                      <a:gd name="adj" fmla="val 85858"/>
                    </a:avLst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9194" name="AutoShape 1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787" y="1576"/>
                    <a:ext cx="644" cy="188"/>
                  </a:xfrm>
                  <a:prstGeom prst="parallelogram">
                    <a:avLst>
                      <a:gd name="adj" fmla="val 85638"/>
                    </a:avLst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9195" name="Line 19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1063" y="938"/>
                    <a:ext cx="754" cy="309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49187" name="Text Box 20"/>
                <p:cNvSpPr txBox="1">
                  <a:spLocks noChangeArrowheads="1"/>
                </p:cNvSpPr>
                <p:nvPr/>
              </p:nvSpPr>
              <p:spPr bwMode="auto">
                <a:xfrm>
                  <a:off x="236" y="4076"/>
                  <a:ext cx="2124" cy="19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eaLnBrk="0" hangingPunct="0"/>
                  <a:r>
                    <a:rPr lang="en-US" sz="2000" b="1">
                      <a:cs typeface="Arial" charset="0"/>
                    </a:rPr>
                    <a:t>Gaussian pyramid of image 1 (t)</a:t>
                  </a:r>
                </a:p>
              </p:txBody>
            </p:sp>
          </p:grpSp>
          <p:grpSp>
            <p:nvGrpSpPr>
              <p:cNvPr id="49175" name="Group 21"/>
              <p:cNvGrpSpPr>
                <a:grpSpLocks/>
              </p:cNvGrpSpPr>
              <p:nvPr/>
            </p:nvGrpSpPr>
            <p:grpSpPr bwMode="auto">
              <a:xfrm>
                <a:off x="3024" y="916"/>
                <a:ext cx="2539" cy="3354"/>
                <a:chOff x="3024" y="916"/>
                <a:chExt cx="2539" cy="3354"/>
              </a:xfrm>
            </p:grpSpPr>
            <p:grpSp>
              <p:nvGrpSpPr>
                <p:cNvPr id="49176" name="Group 22"/>
                <p:cNvGrpSpPr>
                  <a:grpSpLocks/>
                </p:cNvGrpSpPr>
                <p:nvPr/>
              </p:nvGrpSpPr>
              <p:grpSpPr bwMode="auto">
                <a:xfrm>
                  <a:off x="3289" y="916"/>
                  <a:ext cx="2274" cy="3115"/>
                  <a:chOff x="3289" y="916"/>
                  <a:chExt cx="2274" cy="3115"/>
                </a:xfrm>
              </p:grpSpPr>
              <p:sp>
                <p:nvSpPr>
                  <p:cNvPr id="49178" name="Line 23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3301" y="916"/>
                    <a:ext cx="934" cy="3085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9179" name="Line 24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4237" y="923"/>
                    <a:ext cx="1306" cy="2337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9180" name="Line 25"/>
                  <p:cNvSpPr>
                    <a:spLocks noChangeAspect="1" noChangeShapeType="1"/>
                  </p:cNvSpPr>
                  <p:nvPr/>
                </p:nvSpPr>
                <p:spPr bwMode="auto">
                  <a:xfrm flipH="1">
                    <a:off x="3854" y="957"/>
                    <a:ext cx="396" cy="231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9181" name="AutoShape 2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289" y="3273"/>
                    <a:ext cx="2274" cy="758"/>
                  </a:xfrm>
                  <a:prstGeom prst="parallelogram">
                    <a:avLst>
                      <a:gd name="adj" fmla="val 75000"/>
                    </a:avLst>
                  </a:prstGeom>
                  <a:solidFill>
                    <a:srgbClr val="0000FF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9182" name="AutoShape 2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800" y="2081"/>
                    <a:ext cx="1091" cy="317"/>
                  </a:xfrm>
                  <a:prstGeom prst="parallelogram">
                    <a:avLst>
                      <a:gd name="adj" fmla="val 86041"/>
                    </a:avLst>
                  </a:prstGeom>
                  <a:solidFill>
                    <a:srgbClr val="0000FF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9183" name="AutoShape 2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572" y="2612"/>
                    <a:ext cx="1621" cy="472"/>
                  </a:xfrm>
                  <a:prstGeom prst="parallelogram">
                    <a:avLst>
                      <a:gd name="adj" fmla="val 85858"/>
                    </a:avLst>
                  </a:prstGeom>
                  <a:solidFill>
                    <a:srgbClr val="0000FF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9184" name="AutoShape 2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965" y="1562"/>
                    <a:ext cx="643" cy="186"/>
                  </a:xfrm>
                  <a:prstGeom prst="parallelogram">
                    <a:avLst>
                      <a:gd name="adj" fmla="val 86425"/>
                    </a:avLst>
                  </a:prstGeom>
                  <a:solidFill>
                    <a:srgbClr val="0000FF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9185" name="Line 30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4241" y="923"/>
                    <a:ext cx="754" cy="3097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49177" name="Text Box 31"/>
                <p:cNvSpPr txBox="1">
                  <a:spLocks noChangeArrowheads="1"/>
                </p:cNvSpPr>
                <p:nvPr/>
              </p:nvSpPr>
              <p:spPr bwMode="auto">
                <a:xfrm>
                  <a:off x="3024" y="4076"/>
                  <a:ext cx="2287" cy="19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eaLnBrk="0" hangingPunct="0"/>
                  <a:r>
                    <a:rPr lang="en-US" sz="2000" b="1">
                      <a:cs typeface="Arial" charset="0"/>
                    </a:rPr>
                    <a:t>Gaussian pyramid of image 2 (t+1)</a:t>
                  </a:r>
                </a:p>
              </p:txBody>
            </p:sp>
          </p:grpSp>
        </p:grpSp>
        <p:sp>
          <p:nvSpPr>
            <p:cNvPr id="49172" name="Text Box 32"/>
            <p:cNvSpPr txBox="1">
              <a:spLocks noChangeArrowheads="1"/>
            </p:cNvSpPr>
            <p:nvPr/>
          </p:nvSpPr>
          <p:spPr bwMode="auto">
            <a:xfrm>
              <a:off x="4124" y="3580"/>
              <a:ext cx="525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2000" b="1">
                  <a:cs typeface="Arial" charset="0"/>
                </a:rPr>
                <a:t>image 2</a:t>
              </a:r>
            </a:p>
          </p:txBody>
        </p:sp>
        <p:sp>
          <p:nvSpPr>
            <p:cNvPr id="49173" name="Text Box 33"/>
            <p:cNvSpPr txBox="1">
              <a:spLocks noChangeArrowheads="1"/>
            </p:cNvSpPr>
            <p:nvPr/>
          </p:nvSpPr>
          <p:spPr bwMode="auto">
            <a:xfrm>
              <a:off x="887" y="3571"/>
              <a:ext cx="525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2000" b="1">
                  <a:cs typeface="Arial" charset="0"/>
                </a:rPr>
                <a:t>image 1</a:t>
              </a:r>
            </a:p>
          </p:txBody>
        </p:sp>
      </p:grpSp>
      <p:sp>
        <p:nvSpPr>
          <p:cNvPr id="49157" name="Rectangle 34"/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/>
              <a:t>Coarse-to-fine optical flow estimation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9158" name="Text Box 35"/>
          <p:cNvSpPr txBox="1">
            <a:spLocks noChangeArrowheads="1"/>
          </p:cNvSpPr>
          <p:nvPr/>
        </p:nvSpPr>
        <p:spPr bwMode="auto">
          <a:xfrm>
            <a:off x="4800601" y="1958975"/>
            <a:ext cx="184210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000" dirty="0">
                <a:cs typeface="Arial" charset="0"/>
              </a:rPr>
              <a:t>run iterative L-K</a:t>
            </a:r>
          </a:p>
        </p:txBody>
      </p:sp>
      <p:sp>
        <p:nvSpPr>
          <p:cNvPr id="49159" name="Line 36"/>
          <p:cNvSpPr>
            <a:spLocks noChangeShapeType="1"/>
          </p:cNvSpPr>
          <p:nvPr/>
        </p:nvSpPr>
        <p:spPr bwMode="auto">
          <a:xfrm>
            <a:off x="3886201" y="2235200"/>
            <a:ext cx="8350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9160" name="Line 37"/>
          <p:cNvSpPr>
            <a:spLocks noChangeShapeType="1"/>
          </p:cNvSpPr>
          <p:nvPr/>
        </p:nvSpPr>
        <p:spPr bwMode="auto">
          <a:xfrm flipH="1">
            <a:off x="6858000" y="2235200"/>
            <a:ext cx="89058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8" name="TextBox 47"/>
          <p:cNvSpPr txBox="1"/>
          <p:nvPr/>
        </p:nvSpPr>
        <p:spPr>
          <a:xfrm rot="16200000">
            <a:off x="9421827" y="5137128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Source: Silvio </a:t>
            </a:r>
            <a:r>
              <a:rPr lang="en-US" sz="1600" dirty="0" err="1"/>
              <a:t>Savarese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246316417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AutoGenerated: 48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154" name="Group 2"/>
          <p:cNvGrpSpPr>
            <a:grpSpLocks/>
          </p:cNvGrpSpPr>
          <p:nvPr/>
        </p:nvGrpSpPr>
        <p:grpSpPr bwMode="auto">
          <a:xfrm>
            <a:off x="6745289" y="4656139"/>
            <a:ext cx="3609975" cy="1203325"/>
            <a:chOff x="3289" y="3273"/>
            <a:chExt cx="2274" cy="758"/>
          </a:xfrm>
        </p:grpSpPr>
        <p:sp>
          <p:nvSpPr>
            <p:cNvPr id="49198" name="AutoShape 3"/>
            <p:cNvSpPr>
              <a:spLocks noChangeAspect="1" noChangeArrowheads="1"/>
            </p:cNvSpPr>
            <p:nvPr/>
          </p:nvSpPr>
          <p:spPr bwMode="auto">
            <a:xfrm>
              <a:off x="3289" y="3273"/>
              <a:ext cx="2274" cy="758"/>
            </a:xfrm>
            <a:prstGeom prst="parallelogram">
              <a:avLst>
                <a:gd name="adj" fmla="val 75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199" name="Text Box 4"/>
            <p:cNvSpPr txBox="1">
              <a:spLocks noChangeArrowheads="1"/>
            </p:cNvSpPr>
            <p:nvPr/>
          </p:nvSpPr>
          <p:spPr bwMode="auto">
            <a:xfrm>
              <a:off x="4116" y="3566"/>
              <a:ext cx="567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2200" b="1">
                  <a:latin typeface="Times New Roman" pitchFamily="18" charset="0"/>
                  <a:cs typeface="Arial" charset="0"/>
                </a:rPr>
                <a:t>image I</a:t>
              </a:r>
            </a:p>
          </p:txBody>
        </p:sp>
      </p:grpSp>
      <p:grpSp>
        <p:nvGrpSpPr>
          <p:cNvPr id="49155" name="Group 5"/>
          <p:cNvGrpSpPr>
            <a:grpSpLocks/>
          </p:cNvGrpSpPr>
          <p:nvPr/>
        </p:nvGrpSpPr>
        <p:grpSpPr bwMode="auto">
          <a:xfrm>
            <a:off x="1701800" y="4676776"/>
            <a:ext cx="3606800" cy="1203325"/>
            <a:chOff x="112" y="3286"/>
            <a:chExt cx="2272" cy="758"/>
          </a:xfrm>
        </p:grpSpPr>
        <p:sp>
          <p:nvSpPr>
            <p:cNvPr id="49196" name="AutoShape 6"/>
            <p:cNvSpPr>
              <a:spLocks noChangeAspect="1" noChangeArrowheads="1"/>
            </p:cNvSpPr>
            <p:nvPr/>
          </p:nvSpPr>
          <p:spPr bwMode="auto">
            <a:xfrm>
              <a:off x="112" y="3286"/>
              <a:ext cx="2272" cy="758"/>
            </a:xfrm>
            <a:prstGeom prst="parallelogram">
              <a:avLst>
                <a:gd name="adj" fmla="val 74934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197" name="Text Box 7"/>
            <p:cNvSpPr txBox="1">
              <a:spLocks noChangeArrowheads="1"/>
            </p:cNvSpPr>
            <p:nvPr/>
          </p:nvSpPr>
          <p:spPr bwMode="auto">
            <a:xfrm>
              <a:off x="887" y="3557"/>
              <a:ext cx="588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2200" b="1">
                  <a:latin typeface="Times New Roman" pitchFamily="18" charset="0"/>
                  <a:cs typeface="Arial" charset="0"/>
                </a:rPr>
                <a:t>image J</a:t>
              </a:r>
            </a:p>
          </p:txBody>
        </p:sp>
      </p:grpSp>
      <p:grpSp>
        <p:nvGrpSpPr>
          <p:cNvPr id="49156" name="Group 8"/>
          <p:cNvGrpSpPr>
            <a:grpSpLocks/>
          </p:cNvGrpSpPr>
          <p:nvPr/>
        </p:nvGrpSpPr>
        <p:grpSpPr bwMode="auto">
          <a:xfrm>
            <a:off x="1701801" y="914401"/>
            <a:ext cx="8653463" cy="5324475"/>
            <a:chOff x="112" y="916"/>
            <a:chExt cx="5451" cy="3354"/>
          </a:xfrm>
        </p:grpSpPr>
        <p:grpSp>
          <p:nvGrpSpPr>
            <p:cNvPr id="49171" name="Group 9"/>
            <p:cNvGrpSpPr>
              <a:grpSpLocks/>
            </p:cNvGrpSpPr>
            <p:nvPr/>
          </p:nvGrpSpPr>
          <p:grpSpPr bwMode="auto">
            <a:xfrm>
              <a:off x="112" y="916"/>
              <a:ext cx="5451" cy="3354"/>
              <a:chOff x="112" y="916"/>
              <a:chExt cx="5451" cy="3354"/>
            </a:xfrm>
          </p:grpSpPr>
          <p:grpSp>
            <p:nvGrpSpPr>
              <p:cNvPr id="49174" name="Group 10"/>
              <p:cNvGrpSpPr>
                <a:grpSpLocks/>
              </p:cNvGrpSpPr>
              <p:nvPr/>
            </p:nvGrpSpPr>
            <p:grpSpPr bwMode="auto">
              <a:xfrm>
                <a:off x="112" y="931"/>
                <a:ext cx="2272" cy="3339"/>
                <a:chOff x="112" y="931"/>
                <a:chExt cx="2272" cy="3339"/>
              </a:xfrm>
            </p:grpSpPr>
            <p:grpSp>
              <p:nvGrpSpPr>
                <p:cNvPr id="49186" name="Group 11"/>
                <p:cNvGrpSpPr>
                  <a:grpSpLocks/>
                </p:cNvGrpSpPr>
                <p:nvPr/>
              </p:nvGrpSpPr>
              <p:grpSpPr bwMode="auto">
                <a:xfrm>
                  <a:off x="112" y="931"/>
                  <a:ext cx="2272" cy="3113"/>
                  <a:chOff x="112" y="931"/>
                  <a:chExt cx="2272" cy="3113"/>
                </a:xfrm>
              </p:grpSpPr>
              <p:sp>
                <p:nvSpPr>
                  <p:cNvPr id="49188" name="Line 12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124" y="931"/>
                    <a:ext cx="933" cy="308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9189" name="Line 13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1059" y="938"/>
                    <a:ext cx="1305" cy="233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9190" name="Line 14"/>
                  <p:cNvSpPr>
                    <a:spLocks noChangeAspect="1" noChangeShapeType="1"/>
                  </p:cNvSpPr>
                  <p:nvPr/>
                </p:nvSpPr>
                <p:spPr bwMode="auto">
                  <a:xfrm flipH="1">
                    <a:off x="678" y="972"/>
                    <a:ext cx="394" cy="231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9191" name="AutoShape 1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12" y="3286"/>
                    <a:ext cx="2272" cy="758"/>
                  </a:xfrm>
                  <a:prstGeom prst="parallelogram">
                    <a:avLst>
                      <a:gd name="adj" fmla="val 74934"/>
                    </a:avLst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9192" name="AutoShape 1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22" y="2095"/>
                    <a:ext cx="1090" cy="318"/>
                  </a:xfrm>
                  <a:prstGeom prst="parallelogram">
                    <a:avLst>
                      <a:gd name="adj" fmla="val 85692"/>
                    </a:avLst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9193" name="AutoShape 1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93" y="2626"/>
                    <a:ext cx="1621" cy="472"/>
                  </a:xfrm>
                  <a:prstGeom prst="parallelogram">
                    <a:avLst>
                      <a:gd name="adj" fmla="val 85858"/>
                    </a:avLst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9194" name="AutoShape 1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787" y="1576"/>
                    <a:ext cx="644" cy="188"/>
                  </a:xfrm>
                  <a:prstGeom prst="parallelogram">
                    <a:avLst>
                      <a:gd name="adj" fmla="val 85638"/>
                    </a:avLst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9195" name="Line 19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1063" y="938"/>
                    <a:ext cx="754" cy="309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49187" name="Text Box 20"/>
                <p:cNvSpPr txBox="1">
                  <a:spLocks noChangeArrowheads="1"/>
                </p:cNvSpPr>
                <p:nvPr/>
              </p:nvSpPr>
              <p:spPr bwMode="auto">
                <a:xfrm>
                  <a:off x="236" y="4076"/>
                  <a:ext cx="2124" cy="19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eaLnBrk="0" hangingPunct="0"/>
                  <a:r>
                    <a:rPr lang="en-US" sz="2000" b="1">
                      <a:cs typeface="Arial" charset="0"/>
                    </a:rPr>
                    <a:t>Gaussian pyramid of image 1 (t)</a:t>
                  </a:r>
                </a:p>
              </p:txBody>
            </p:sp>
          </p:grpSp>
          <p:grpSp>
            <p:nvGrpSpPr>
              <p:cNvPr id="49175" name="Group 21"/>
              <p:cNvGrpSpPr>
                <a:grpSpLocks/>
              </p:cNvGrpSpPr>
              <p:nvPr/>
            </p:nvGrpSpPr>
            <p:grpSpPr bwMode="auto">
              <a:xfrm>
                <a:off x="3024" y="916"/>
                <a:ext cx="2539" cy="3354"/>
                <a:chOff x="3024" y="916"/>
                <a:chExt cx="2539" cy="3354"/>
              </a:xfrm>
            </p:grpSpPr>
            <p:grpSp>
              <p:nvGrpSpPr>
                <p:cNvPr id="49176" name="Group 22"/>
                <p:cNvGrpSpPr>
                  <a:grpSpLocks/>
                </p:cNvGrpSpPr>
                <p:nvPr/>
              </p:nvGrpSpPr>
              <p:grpSpPr bwMode="auto">
                <a:xfrm>
                  <a:off x="3289" y="916"/>
                  <a:ext cx="2274" cy="3115"/>
                  <a:chOff x="3289" y="916"/>
                  <a:chExt cx="2274" cy="3115"/>
                </a:xfrm>
              </p:grpSpPr>
              <p:sp>
                <p:nvSpPr>
                  <p:cNvPr id="49178" name="Line 23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3301" y="916"/>
                    <a:ext cx="934" cy="3085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9179" name="Line 24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4237" y="923"/>
                    <a:ext cx="1306" cy="2337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9180" name="Line 25"/>
                  <p:cNvSpPr>
                    <a:spLocks noChangeAspect="1" noChangeShapeType="1"/>
                  </p:cNvSpPr>
                  <p:nvPr/>
                </p:nvSpPr>
                <p:spPr bwMode="auto">
                  <a:xfrm flipH="1">
                    <a:off x="3854" y="957"/>
                    <a:ext cx="396" cy="231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9181" name="AutoShape 2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289" y="3273"/>
                    <a:ext cx="2274" cy="758"/>
                  </a:xfrm>
                  <a:prstGeom prst="parallelogram">
                    <a:avLst>
                      <a:gd name="adj" fmla="val 75000"/>
                    </a:avLst>
                  </a:prstGeom>
                  <a:solidFill>
                    <a:srgbClr val="0000FF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9182" name="AutoShape 2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800" y="2081"/>
                    <a:ext cx="1091" cy="317"/>
                  </a:xfrm>
                  <a:prstGeom prst="parallelogram">
                    <a:avLst>
                      <a:gd name="adj" fmla="val 86041"/>
                    </a:avLst>
                  </a:prstGeom>
                  <a:solidFill>
                    <a:srgbClr val="0000FF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9183" name="AutoShape 2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572" y="2612"/>
                    <a:ext cx="1621" cy="472"/>
                  </a:xfrm>
                  <a:prstGeom prst="parallelogram">
                    <a:avLst>
                      <a:gd name="adj" fmla="val 85858"/>
                    </a:avLst>
                  </a:prstGeom>
                  <a:solidFill>
                    <a:srgbClr val="0000FF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9184" name="AutoShape 2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965" y="1562"/>
                    <a:ext cx="643" cy="186"/>
                  </a:xfrm>
                  <a:prstGeom prst="parallelogram">
                    <a:avLst>
                      <a:gd name="adj" fmla="val 86425"/>
                    </a:avLst>
                  </a:prstGeom>
                  <a:solidFill>
                    <a:srgbClr val="0000FF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9185" name="Line 30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4241" y="923"/>
                    <a:ext cx="754" cy="3097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49177" name="Text Box 31"/>
                <p:cNvSpPr txBox="1">
                  <a:spLocks noChangeArrowheads="1"/>
                </p:cNvSpPr>
                <p:nvPr/>
              </p:nvSpPr>
              <p:spPr bwMode="auto">
                <a:xfrm>
                  <a:off x="3024" y="4076"/>
                  <a:ext cx="2287" cy="19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eaLnBrk="0" hangingPunct="0"/>
                  <a:r>
                    <a:rPr lang="en-US" sz="2000" b="1">
                      <a:cs typeface="Arial" charset="0"/>
                    </a:rPr>
                    <a:t>Gaussian pyramid of image 2 (t+1)</a:t>
                  </a:r>
                </a:p>
              </p:txBody>
            </p:sp>
          </p:grpSp>
        </p:grpSp>
        <p:sp>
          <p:nvSpPr>
            <p:cNvPr id="49172" name="Text Box 32"/>
            <p:cNvSpPr txBox="1">
              <a:spLocks noChangeArrowheads="1"/>
            </p:cNvSpPr>
            <p:nvPr/>
          </p:nvSpPr>
          <p:spPr bwMode="auto">
            <a:xfrm>
              <a:off x="4124" y="3580"/>
              <a:ext cx="525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2000" b="1">
                  <a:cs typeface="Arial" charset="0"/>
                </a:rPr>
                <a:t>image 2</a:t>
              </a:r>
            </a:p>
          </p:txBody>
        </p:sp>
        <p:sp>
          <p:nvSpPr>
            <p:cNvPr id="49173" name="Text Box 33"/>
            <p:cNvSpPr txBox="1">
              <a:spLocks noChangeArrowheads="1"/>
            </p:cNvSpPr>
            <p:nvPr/>
          </p:nvSpPr>
          <p:spPr bwMode="auto">
            <a:xfrm>
              <a:off x="887" y="3571"/>
              <a:ext cx="525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2000" b="1">
                  <a:cs typeface="Arial" charset="0"/>
                </a:rPr>
                <a:t>image 1</a:t>
              </a:r>
            </a:p>
          </p:txBody>
        </p:sp>
      </p:grpSp>
      <p:sp>
        <p:nvSpPr>
          <p:cNvPr id="49157" name="Rectangle 34"/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/>
              <a:t>Coarse-to-fine optical flow estimation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9158" name="Text Box 35"/>
          <p:cNvSpPr txBox="1">
            <a:spLocks noChangeArrowheads="1"/>
          </p:cNvSpPr>
          <p:nvPr/>
        </p:nvSpPr>
        <p:spPr bwMode="auto">
          <a:xfrm>
            <a:off x="4800601" y="1958975"/>
            <a:ext cx="184210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000" dirty="0">
                <a:cs typeface="Arial" charset="0"/>
              </a:rPr>
              <a:t>run iterative L-K</a:t>
            </a:r>
          </a:p>
        </p:txBody>
      </p:sp>
      <p:sp>
        <p:nvSpPr>
          <p:cNvPr id="49159" name="Line 36"/>
          <p:cNvSpPr>
            <a:spLocks noChangeShapeType="1"/>
          </p:cNvSpPr>
          <p:nvPr/>
        </p:nvSpPr>
        <p:spPr bwMode="auto">
          <a:xfrm>
            <a:off x="3886201" y="2235200"/>
            <a:ext cx="8350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9160" name="Line 37"/>
          <p:cNvSpPr>
            <a:spLocks noChangeShapeType="1"/>
          </p:cNvSpPr>
          <p:nvPr/>
        </p:nvSpPr>
        <p:spPr bwMode="auto">
          <a:xfrm flipH="1">
            <a:off x="6858000" y="2235200"/>
            <a:ext cx="89058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grpSp>
        <p:nvGrpSpPr>
          <p:cNvPr id="11" name="Group 42"/>
          <p:cNvGrpSpPr>
            <a:grpSpLocks/>
          </p:cNvGrpSpPr>
          <p:nvPr/>
        </p:nvGrpSpPr>
        <p:grpSpPr bwMode="auto">
          <a:xfrm>
            <a:off x="5715001" y="2355851"/>
            <a:ext cx="2028825" cy="593725"/>
            <a:chOff x="2640" y="1824"/>
            <a:chExt cx="1278" cy="374"/>
          </a:xfrm>
        </p:grpSpPr>
        <p:sp>
          <p:nvSpPr>
            <p:cNvPr id="49166" name="Line 43"/>
            <p:cNvSpPr>
              <a:spLocks noChangeShapeType="1"/>
            </p:cNvSpPr>
            <p:nvPr/>
          </p:nvSpPr>
          <p:spPr bwMode="auto">
            <a:xfrm>
              <a:off x="2640" y="1824"/>
              <a:ext cx="0" cy="37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167" name="Text Box 44"/>
            <p:cNvSpPr txBox="1">
              <a:spLocks noChangeArrowheads="1"/>
            </p:cNvSpPr>
            <p:nvPr/>
          </p:nvSpPr>
          <p:spPr bwMode="auto">
            <a:xfrm>
              <a:off x="2644" y="1862"/>
              <a:ext cx="1274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000">
                  <a:cs typeface="Arial" charset="0"/>
                </a:rPr>
                <a:t>warp &amp; upsample</a:t>
              </a:r>
            </a:p>
          </p:txBody>
        </p:sp>
      </p:grpSp>
      <p:sp>
        <p:nvSpPr>
          <p:cNvPr id="48" name="TextBox 47"/>
          <p:cNvSpPr txBox="1"/>
          <p:nvPr/>
        </p:nvSpPr>
        <p:spPr>
          <a:xfrm rot="16200000">
            <a:off x="9421827" y="5137128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Source: Silvio </a:t>
            </a:r>
            <a:r>
              <a:rPr lang="en-US" sz="1600" dirty="0" err="1"/>
              <a:t>Savarese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927739032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AutoGenerated: 48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154" name="Group 2"/>
          <p:cNvGrpSpPr>
            <a:grpSpLocks/>
          </p:cNvGrpSpPr>
          <p:nvPr/>
        </p:nvGrpSpPr>
        <p:grpSpPr bwMode="auto">
          <a:xfrm>
            <a:off x="6745289" y="4656139"/>
            <a:ext cx="3609975" cy="1203325"/>
            <a:chOff x="3289" y="3273"/>
            <a:chExt cx="2274" cy="758"/>
          </a:xfrm>
        </p:grpSpPr>
        <p:sp>
          <p:nvSpPr>
            <p:cNvPr id="49198" name="AutoShape 3"/>
            <p:cNvSpPr>
              <a:spLocks noChangeAspect="1" noChangeArrowheads="1"/>
            </p:cNvSpPr>
            <p:nvPr/>
          </p:nvSpPr>
          <p:spPr bwMode="auto">
            <a:xfrm>
              <a:off x="3289" y="3273"/>
              <a:ext cx="2274" cy="758"/>
            </a:xfrm>
            <a:prstGeom prst="parallelogram">
              <a:avLst>
                <a:gd name="adj" fmla="val 75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199" name="Text Box 4"/>
            <p:cNvSpPr txBox="1">
              <a:spLocks noChangeArrowheads="1"/>
            </p:cNvSpPr>
            <p:nvPr/>
          </p:nvSpPr>
          <p:spPr bwMode="auto">
            <a:xfrm>
              <a:off x="4116" y="3566"/>
              <a:ext cx="567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2200" b="1">
                  <a:latin typeface="Times New Roman" pitchFamily="18" charset="0"/>
                  <a:cs typeface="Arial" charset="0"/>
                </a:rPr>
                <a:t>image I</a:t>
              </a:r>
            </a:p>
          </p:txBody>
        </p:sp>
      </p:grpSp>
      <p:grpSp>
        <p:nvGrpSpPr>
          <p:cNvPr id="49155" name="Group 5"/>
          <p:cNvGrpSpPr>
            <a:grpSpLocks/>
          </p:cNvGrpSpPr>
          <p:nvPr/>
        </p:nvGrpSpPr>
        <p:grpSpPr bwMode="auto">
          <a:xfrm>
            <a:off x="1701800" y="4676776"/>
            <a:ext cx="3606800" cy="1203325"/>
            <a:chOff x="112" y="3286"/>
            <a:chExt cx="2272" cy="758"/>
          </a:xfrm>
        </p:grpSpPr>
        <p:sp>
          <p:nvSpPr>
            <p:cNvPr id="49196" name="AutoShape 6"/>
            <p:cNvSpPr>
              <a:spLocks noChangeAspect="1" noChangeArrowheads="1"/>
            </p:cNvSpPr>
            <p:nvPr/>
          </p:nvSpPr>
          <p:spPr bwMode="auto">
            <a:xfrm>
              <a:off x="112" y="3286"/>
              <a:ext cx="2272" cy="758"/>
            </a:xfrm>
            <a:prstGeom prst="parallelogram">
              <a:avLst>
                <a:gd name="adj" fmla="val 74934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197" name="Text Box 7"/>
            <p:cNvSpPr txBox="1">
              <a:spLocks noChangeArrowheads="1"/>
            </p:cNvSpPr>
            <p:nvPr/>
          </p:nvSpPr>
          <p:spPr bwMode="auto">
            <a:xfrm>
              <a:off x="887" y="3557"/>
              <a:ext cx="588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2200" b="1">
                  <a:latin typeface="Times New Roman" pitchFamily="18" charset="0"/>
                  <a:cs typeface="Arial" charset="0"/>
                </a:rPr>
                <a:t>image J</a:t>
              </a:r>
            </a:p>
          </p:txBody>
        </p:sp>
      </p:grpSp>
      <p:grpSp>
        <p:nvGrpSpPr>
          <p:cNvPr id="49156" name="Group 8"/>
          <p:cNvGrpSpPr>
            <a:grpSpLocks/>
          </p:cNvGrpSpPr>
          <p:nvPr/>
        </p:nvGrpSpPr>
        <p:grpSpPr bwMode="auto">
          <a:xfrm>
            <a:off x="1701801" y="914401"/>
            <a:ext cx="8653463" cy="5324475"/>
            <a:chOff x="112" y="916"/>
            <a:chExt cx="5451" cy="3354"/>
          </a:xfrm>
        </p:grpSpPr>
        <p:grpSp>
          <p:nvGrpSpPr>
            <p:cNvPr id="49171" name="Group 9"/>
            <p:cNvGrpSpPr>
              <a:grpSpLocks/>
            </p:cNvGrpSpPr>
            <p:nvPr/>
          </p:nvGrpSpPr>
          <p:grpSpPr bwMode="auto">
            <a:xfrm>
              <a:off x="112" y="916"/>
              <a:ext cx="5451" cy="3354"/>
              <a:chOff x="112" y="916"/>
              <a:chExt cx="5451" cy="3354"/>
            </a:xfrm>
          </p:grpSpPr>
          <p:grpSp>
            <p:nvGrpSpPr>
              <p:cNvPr id="49174" name="Group 10"/>
              <p:cNvGrpSpPr>
                <a:grpSpLocks/>
              </p:cNvGrpSpPr>
              <p:nvPr/>
            </p:nvGrpSpPr>
            <p:grpSpPr bwMode="auto">
              <a:xfrm>
                <a:off x="112" y="931"/>
                <a:ext cx="2272" cy="3339"/>
                <a:chOff x="112" y="931"/>
                <a:chExt cx="2272" cy="3339"/>
              </a:xfrm>
            </p:grpSpPr>
            <p:grpSp>
              <p:nvGrpSpPr>
                <p:cNvPr id="49186" name="Group 11"/>
                <p:cNvGrpSpPr>
                  <a:grpSpLocks/>
                </p:cNvGrpSpPr>
                <p:nvPr/>
              </p:nvGrpSpPr>
              <p:grpSpPr bwMode="auto">
                <a:xfrm>
                  <a:off x="112" y="931"/>
                  <a:ext cx="2272" cy="3113"/>
                  <a:chOff x="112" y="931"/>
                  <a:chExt cx="2272" cy="3113"/>
                </a:xfrm>
              </p:grpSpPr>
              <p:sp>
                <p:nvSpPr>
                  <p:cNvPr id="49188" name="Line 12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124" y="931"/>
                    <a:ext cx="933" cy="308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9189" name="Line 13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1059" y="938"/>
                    <a:ext cx="1305" cy="233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9190" name="Line 14"/>
                  <p:cNvSpPr>
                    <a:spLocks noChangeAspect="1" noChangeShapeType="1"/>
                  </p:cNvSpPr>
                  <p:nvPr/>
                </p:nvSpPr>
                <p:spPr bwMode="auto">
                  <a:xfrm flipH="1">
                    <a:off x="678" y="972"/>
                    <a:ext cx="394" cy="231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9191" name="AutoShape 1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12" y="3286"/>
                    <a:ext cx="2272" cy="758"/>
                  </a:xfrm>
                  <a:prstGeom prst="parallelogram">
                    <a:avLst>
                      <a:gd name="adj" fmla="val 74934"/>
                    </a:avLst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9192" name="AutoShape 1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22" y="2095"/>
                    <a:ext cx="1090" cy="318"/>
                  </a:xfrm>
                  <a:prstGeom prst="parallelogram">
                    <a:avLst>
                      <a:gd name="adj" fmla="val 85692"/>
                    </a:avLst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9193" name="AutoShape 1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93" y="2626"/>
                    <a:ext cx="1621" cy="472"/>
                  </a:xfrm>
                  <a:prstGeom prst="parallelogram">
                    <a:avLst>
                      <a:gd name="adj" fmla="val 85858"/>
                    </a:avLst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9194" name="AutoShape 1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787" y="1576"/>
                    <a:ext cx="644" cy="188"/>
                  </a:xfrm>
                  <a:prstGeom prst="parallelogram">
                    <a:avLst>
                      <a:gd name="adj" fmla="val 85638"/>
                    </a:avLst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9195" name="Line 19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1063" y="938"/>
                    <a:ext cx="754" cy="309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49187" name="Text Box 20"/>
                <p:cNvSpPr txBox="1">
                  <a:spLocks noChangeArrowheads="1"/>
                </p:cNvSpPr>
                <p:nvPr/>
              </p:nvSpPr>
              <p:spPr bwMode="auto">
                <a:xfrm>
                  <a:off x="236" y="4076"/>
                  <a:ext cx="2124" cy="19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eaLnBrk="0" hangingPunct="0"/>
                  <a:r>
                    <a:rPr lang="en-US" sz="2000" b="1">
                      <a:cs typeface="Arial" charset="0"/>
                    </a:rPr>
                    <a:t>Gaussian pyramid of image 1 (t)</a:t>
                  </a:r>
                </a:p>
              </p:txBody>
            </p:sp>
          </p:grpSp>
          <p:grpSp>
            <p:nvGrpSpPr>
              <p:cNvPr id="49175" name="Group 21"/>
              <p:cNvGrpSpPr>
                <a:grpSpLocks/>
              </p:cNvGrpSpPr>
              <p:nvPr/>
            </p:nvGrpSpPr>
            <p:grpSpPr bwMode="auto">
              <a:xfrm>
                <a:off x="3024" y="916"/>
                <a:ext cx="2539" cy="3354"/>
                <a:chOff x="3024" y="916"/>
                <a:chExt cx="2539" cy="3354"/>
              </a:xfrm>
            </p:grpSpPr>
            <p:grpSp>
              <p:nvGrpSpPr>
                <p:cNvPr id="49176" name="Group 22"/>
                <p:cNvGrpSpPr>
                  <a:grpSpLocks/>
                </p:cNvGrpSpPr>
                <p:nvPr/>
              </p:nvGrpSpPr>
              <p:grpSpPr bwMode="auto">
                <a:xfrm>
                  <a:off x="3289" y="916"/>
                  <a:ext cx="2274" cy="3115"/>
                  <a:chOff x="3289" y="916"/>
                  <a:chExt cx="2274" cy="3115"/>
                </a:xfrm>
              </p:grpSpPr>
              <p:sp>
                <p:nvSpPr>
                  <p:cNvPr id="49178" name="Line 23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3301" y="916"/>
                    <a:ext cx="934" cy="3085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9179" name="Line 24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4237" y="923"/>
                    <a:ext cx="1306" cy="2337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9180" name="Line 25"/>
                  <p:cNvSpPr>
                    <a:spLocks noChangeAspect="1" noChangeShapeType="1"/>
                  </p:cNvSpPr>
                  <p:nvPr/>
                </p:nvSpPr>
                <p:spPr bwMode="auto">
                  <a:xfrm flipH="1">
                    <a:off x="3854" y="957"/>
                    <a:ext cx="396" cy="231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9181" name="AutoShape 2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289" y="3273"/>
                    <a:ext cx="2274" cy="758"/>
                  </a:xfrm>
                  <a:prstGeom prst="parallelogram">
                    <a:avLst>
                      <a:gd name="adj" fmla="val 75000"/>
                    </a:avLst>
                  </a:prstGeom>
                  <a:solidFill>
                    <a:srgbClr val="0000FF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9182" name="AutoShape 2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800" y="2081"/>
                    <a:ext cx="1091" cy="317"/>
                  </a:xfrm>
                  <a:prstGeom prst="parallelogram">
                    <a:avLst>
                      <a:gd name="adj" fmla="val 86041"/>
                    </a:avLst>
                  </a:prstGeom>
                  <a:solidFill>
                    <a:srgbClr val="0000FF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9183" name="AutoShape 2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572" y="2612"/>
                    <a:ext cx="1621" cy="472"/>
                  </a:xfrm>
                  <a:prstGeom prst="parallelogram">
                    <a:avLst>
                      <a:gd name="adj" fmla="val 85858"/>
                    </a:avLst>
                  </a:prstGeom>
                  <a:solidFill>
                    <a:srgbClr val="0000FF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9184" name="AutoShape 2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965" y="1562"/>
                    <a:ext cx="643" cy="186"/>
                  </a:xfrm>
                  <a:prstGeom prst="parallelogram">
                    <a:avLst>
                      <a:gd name="adj" fmla="val 86425"/>
                    </a:avLst>
                  </a:prstGeom>
                  <a:solidFill>
                    <a:srgbClr val="0000FF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9185" name="Line 30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4241" y="923"/>
                    <a:ext cx="754" cy="3097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49177" name="Text Box 31"/>
                <p:cNvSpPr txBox="1">
                  <a:spLocks noChangeArrowheads="1"/>
                </p:cNvSpPr>
                <p:nvPr/>
              </p:nvSpPr>
              <p:spPr bwMode="auto">
                <a:xfrm>
                  <a:off x="3024" y="4076"/>
                  <a:ext cx="2287" cy="19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eaLnBrk="0" hangingPunct="0"/>
                  <a:r>
                    <a:rPr lang="en-US" sz="2000" b="1">
                      <a:cs typeface="Arial" charset="0"/>
                    </a:rPr>
                    <a:t>Gaussian pyramid of image 2 (t+1)</a:t>
                  </a:r>
                </a:p>
              </p:txBody>
            </p:sp>
          </p:grpSp>
        </p:grpSp>
        <p:sp>
          <p:nvSpPr>
            <p:cNvPr id="49172" name="Text Box 32"/>
            <p:cNvSpPr txBox="1">
              <a:spLocks noChangeArrowheads="1"/>
            </p:cNvSpPr>
            <p:nvPr/>
          </p:nvSpPr>
          <p:spPr bwMode="auto">
            <a:xfrm>
              <a:off x="4124" y="3580"/>
              <a:ext cx="525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2000" b="1">
                  <a:cs typeface="Arial" charset="0"/>
                </a:rPr>
                <a:t>image 2</a:t>
              </a:r>
            </a:p>
          </p:txBody>
        </p:sp>
        <p:sp>
          <p:nvSpPr>
            <p:cNvPr id="49173" name="Text Box 33"/>
            <p:cNvSpPr txBox="1">
              <a:spLocks noChangeArrowheads="1"/>
            </p:cNvSpPr>
            <p:nvPr/>
          </p:nvSpPr>
          <p:spPr bwMode="auto">
            <a:xfrm>
              <a:off x="887" y="3571"/>
              <a:ext cx="525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2000" b="1">
                  <a:cs typeface="Arial" charset="0"/>
                </a:rPr>
                <a:t>image 1</a:t>
              </a:r>
            </a:p>
          </p:txBody>
        </p:sp>
      </p:grpSp>
      <p:sp>
        <p:nvSpPr>
          <p:cNvPr id="49157" name="Rectangle 34"/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/>
              <a:t>Coarse-to-fine optical flow estimation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9158" name="Text Box 35"/>
          <p:cNvSpPr txBox="1">
            <a:spLocks noChangeArrowheads="1"/>
          </p:cNvSpPr>
          <p:nvPr/>
        </p:nvSpPr>
        <p:spPr bwMode="auto">
          <a:xfrm>
            <a:off x="4800601" y="1958975"/>
            <a:ext cx="184210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000" dirty="0">
                <a:cs typeface="Arial" charset="0"/>
              </a:rPr>
              <a:t>run iterative L-K</a:t>
            </a:r>
          </a:p>
        </p:txBody>
      </p:sp>
      <p:sp>
        <p:nvSpPr>
          <p:cNvPr id="49159" name="Line 36"/>
          <p:cNvSpPr>
            <a:spLocks noChangeShapeType="1"/>
          </p:cNvSpPr>
          <p:nvPr/>
        </p:nvSpPr>
        <p:spPr bwMode="auto">
          <a:xfrm>
            <a:off x="3886201" y="2235200"/>
            <a:ext cx="8350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9160" name="Line 37"/>
          <p:cNvSpPr>
            <a:spLocks noChangeShapeType="1"/>
          </p:cNvSpPr>
          <p:nvPr/>
        </p:nvSpPr>
        <p:spPr bwMode="auto">
          <a:xfrm flipH="1">
            <a:off x="6858000" y="2235200"/>
            <a:ext cx="89058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grpSp>
        <p:nvGrpSpPr>
          <p:cNvPr id="10" name="Group 38"/>
          <p:cNvGrpSpPr>
            <a:grpSpLocks/>
          </p:cNvGrpSpPr>
          <p:nvPr/>
        </p:nvGrpSpPr>
        <p:grpSpPr bwMode="auto">
          <a:xfrm>
            <a:off x="4194176" y="2949575"/>
            <a:ext cx="3273425" cy="400050"/>
            <a:chOff x="1682" y="2198"/>
            <a:chExt cx="2062" cy="252"/>
          </a:xfrm>
        </p:grpSpPr>
        <p:sp>
          <p:nvSpPr>
            <p:cNvPr id="49168" name="Line 39"/>
            <p:cNvSpPr>
              <a:spLocks noChangeShapeType="1"/>
            </p:cNvSpPr>
            <p:nvPr/>
          </p:nvSpPr>
          <p:spPr bwMode="auto">
            <a:xfrm>
              <a:off x="1682" y="2304"/>
              <a:ext cx="33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169" name="Line 40"/>
            <p:cNvSpPr>
              <a:spLocks noChangeShapeType="1"/>
            </p:cNvSpPr>
            <p:nvPr/>
          </p:nvSpPr>
          <p:spPr bwMode="auto">
            <a:xfrm>
              <a:off x="3360" y="2304"/>
              <a:ext cx="38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170" name="Text Box 41"/>
            <p:cNvSpPr txBox="1">
              <a:spLocks noChangeArrowheads="1"/>
            </p:cNvSpPr>
            <p:nvPr/>
          </p:nvSpPr>
          <p:spPr bwMode="auto">
            <a:xfrm>
              <a:off x="2068" y="2198"/>
              <a:ext cx="1160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000">
                  <a:cs typeface="Arial" charset="0"/>
                </a:rPr>
                <a:t>run iterative L-K</a:t>
              </a:r>
            </a:p>
          </p:txBody>
        </p:sp>
      </p:grpSp>
      <p:grpSp>
        <p:nvGrpSpPr>
          <p:cNvPr id="11" name="Group 42"/>
          <p:cNvGrpSpPr>
            <a:grpSpLocks/>
          </p:cNvGrpSpPr>
          <p:nvPr/>
        </p:nvGrpSpPr>
        <p:grpSpPr bwMode="auto">
          <a:xfrm>
            <a:off x="5715001" y="2355851"/>
            <a:ext cx="2028825" cy="593725"/>
            <a:chOff x="2640" y="1824"/>
            <a:chExt cx="1278" cy="374"/>
          </a:xfrm>
        </p:grpSpPr>
        <p:sp>
          <p:nvSpPr>
            <p:cNvPr id="49166" name="Line 43"/>
            <p:cNvSpPr>
              <a:spLocks noChangeShapeType="1"/>
            </p:cNvSpPr>
            <p:nvPr/>
          </p:nvSpPr>
          <p:spPr bwMode="auto">
            <a:xfrm>
              <a:off x="2640" y="1824"/>
              <a:ext cx="0" cy="37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167" name="Text Box 44"/>
            <p:cNvSpPr txBox="1">
              <a:spLocks noChangeArrowheads="1"/>
            </p:cNvSpPr>
            <p:nvPr/>
          </p:nvSpPr>
          <p:spPr bwMode="auto">
            <a:xfrm>
              <a:off x="2644" y="1862"/>
              <a:ext cx="1274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000">
                  <a:cs typeface="Arial" charset="0"/>
                </a:rPr>
                <a:t>warp &amp; upsample</a:t>
              </a:r>
            </a:p>
          </p:txBody>
        </p:sp>
      </p:grpSp>
      <p:sp>
        <p:nvSpPr>
          <p:cNvPr id="48" name="TextBox 47"/>
          <p:cNvSpPr txBox="1"/>
          <p:nvPr/>
        </p:nvSpPr>
        <p:spPr>
          <a:xfrm rot="16200000">
            <a:off x="9421827" y="5137128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Source: Silvio </a:t>
            </a:r>
            <a:r>
              <a:rPr lang="en-US" sz="1600" dirty="0" err="1"/>
              <a:t>Savarese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020866949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AutoGenerated: 48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154" name="Group 2"/>
          <p:cNvGrpSpPr>
            <a:grpSpLocks/>
          </p:cNvGrpSpPr>
          <p:nvPr/>
        </p:nvGrpSpPr>
        <p:grpSpPr bwMode="auto">
          <a:xfrm>
            <a:off x="6745289" y="4656139"/>
            <a:ext cx="3609975" cy="1203325"/>
            <a:chOff x="3289" y="3273"/>
            <a:chExt cx="2274" cy="758"/>
          </a:xfrm>
        </p:grpSpPr>
        <p:sp>
          <p:nvSpPr>
            <p:cNvPr id="49198" name="AutoShape 3"/>
            <p:cNvSpPr>
              <a:spLocks noChangeAspect="1" noChangeArrowheads="1"/>
            </p:cNvSpPr>
            <p:nvPr/>
          </p:nvSpPr>
          <p:spPr bwMode="auto">
            <a:xfrm>
              <a:off x="3289" y="3273"/>
              <a:ext cx="2274" cy="758"/>
            </a:xfrm>
            <a:prstGeom prst="parallelogram">
              <a:avLst>
                <a:gd name="adj" fmla="val 75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199" name="Text Box 4"/>
            <p:cNvSpPr txBox="1">
              <a:spLocks noChangeArrowheads="1"/>
            </p:cNvSpPr>
            <p:nvPr/>
          </p:nvSpPr>
          <p:spPr bwMode="auto">
            <a:xfrm>
              <a:off x="4116" y="3566"/>
              <a:ext cx="567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2200" b="1">
                  <a:latin typeface="Times New Roman" pitchFamily="18" charset="0"/>
                  <a:cs typeface="Arial" charset="0"/>
                </a:rPr>
                <a:t>image I</a:t>
              </a:r>
            </a:p>
          </p:txBody>
        </p:sp>
      </p:grpSp>
      <p:grpSp>
        <p:nvGrpSpPr>
          <p:cNvPr id="49155" name="Group 5"/>
          <p:cNvGrpSpPr>
            <a:grpSpLocks/>
          </p:cNvGrpSpPr>
          <p:nvPr/>
        </p:nvGrpSpPr>
        <p:grpSpPr bwMode="auto">
          <a:xfrm>
            <a:off x="1701800" y="4676776"/>
            <a:ext cx="3606800" cy="1203325"/>
            <a:chOff x="112" y="3286"/>
            <a:chExt cx="2272" cy="758"/>
          </a:xfrm>
        </p:grpSpPr>
        <p:sp>
          <p:nvSpPr>
            <p:cNvPr id="49196" name="AutoShape 6"/>
            <p:cNvSpPr>
              <a:spLocks noChangeAspect="1" noChangeArrowheads="1"/>
            </p:cNvSpPr>
            <p:nvPr/>
          </p:nvSpPr>
          <p:spPr bwMode="auto">
            <a:xfrm>
              <a:off x="112" y="3286"/>
              <a:ext cx="2272" cy="758"/>
            </a:xfrm>
            <a:prstGeom prst="parallelogram">
              <a:avLst>
                <a:gd name="adj" fmla="val 74934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197" name="Text Box 7"/>
            <p:cNvSpPr txBox="1">
              <a:spLocks noChangeArrowheads="1"/>
            </p:cNvSpPr>
            <p:nvPr/>
          </p:nvSpPr>
          <p:spPr bwMode="auto">
            <a:xfrm>
              <a:off x="887" y="3557"/>
              <a:ext cx="588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2200" b="1">
                  <a:latin typeface="Times New Roman" pitchFamily="18" charset="0"/>
                  <a:cs typeface="Arial" charset="0"/>
                </a:rPr>
                <a:t>image J</a:t>
              </a:r>
            </a:p>
          </p:txBody>
        </p:sp>
      </p:grpSp>
      <p:grpSp>
        <p:nvGrpSpPr>
          <p:cNvPr id="49156" name="Group 8"/>
          <p:cNvGrpSpPr>
            <a:grpSpLocks/>
          </p:cNvGrpSpPr>
          <p:nvPr/>
        </p:nvGrpSpPr>
        <p:grpSpPr bwMode="auto">
          <a:xfrm>
            <a:off x="1701801" y="914401"/>
            <a:ext cx="8653463" cy="5324475"/>
            <a:chOff x="112" y="916"/>
            <a:chExt cx="5451" cy="3354"/>
          </a:xfrm>
        </p:grpSpPr>
        <p:grpSp>
          <p:nvGrpSpPr>
            <p:cNvPr id="49171" name="Group 9"/>
            <p:cNvGrpSpPr>
              <a:grpSpLocks/>
            </p:cNvGrpSpPr>
            <p:nvPr/>
          </p:nvGrpSpPr>
          <p:grpSpPr bwMode="auto">
            <a:xfrm>
              <a:off x="112" y="916"/>
              <a:ext cx="5451" cy="3354"/>
              <a:chOff x="112" y="916"/>
              <a:chExt cx="5451" cy="3354"/>
            </a:xfrm>
          </p:grpSpPr>
          <p:grpSp>
            <p:nvGrpSpPr>
              <p:cNvPr id="49174" name="Group 10"/>
              <p:cNvGrpSpPr>
                <a:grpSpLocks/>
              </p:cNvGrpSpPr>
              <p:nvPr/>
            </p:nvGrpSpPr>
            <p:grpSpPr bwMode="auto">
              <a:xfrm>
                <a:off x="112" y="931"/>
                <a:ext cx="2272" cy="3339"/>
                <a:chOff x="112" y="931"/>
                <a:chExt cx="2272" cy="3339"/>
              </a:xfrm>
            </p:grpSpPr>
            <p:grpSp>
              <p:nvGrpSpPr>
                <p:cNvPr id="49186" name="Group 11"/>
                <p:cNvGrpSpPr>
                  <a:grpSpLocks/>
                </p:cNvGrpSpPr>
                <p:nvPr/>
              </p:nvGrpSpPr>
              <p:grpSpPr bwMode="auto">
                <a:xfrm>
                  <a:off x="112" y="931"/>
                  <a:ext cx="2272" cy="3113"/>
                  <a:chOff x="112" y="931"/>
                  <a:chExt cx="2272" cy="3113"/>
                </a:xfrm>
              </p:grpSpPr>
              <p:sp>
                <p:nvSpPr>
                  <p:cNvPr id="49188" name="Line 12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124" y="931"/>
                    <a:ext cx="933" cy="308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9189" name="Line 13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1059" y="938"/>
                    <a:ext cx="1305" cy="233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9190" name="Line 14"/>
                  <p:cNvSpPr>
                    <a:spLocks noChangeAspect="1" noChangeShapeType="1"/>
                  </p:cNvSpPr>
                  <p:nvPr/>
                </p:nvSpPr>
                <p:spPr bwMode="auto">
                  <a:xfrm flipH="1">
                    <a:off x="678" y="972"/>
                    <a:ext cx="394" cy="231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9191" name="AutoShape 1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12" y="3286"/>
                    <a:ext cx="2272" cy="758"/>
                  </a:xfrm>
                  <a:prstGeom prst="parallelogram">
                    <a:avLst>
                      <a:gd name="adj" fmla="val 74934"/>
                    </a:avLst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9192" name="AutoShape 1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22" y="2095"/>
                    <a:ext cx="1090" cy="318"/>
                  </a:xfrm>
                  <a:prstGeom prst="parallelogram">
                    <a:avLst>
                      <a:gd name="adj" fmla="val 85692"/>
                    </a:avLst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9193" name="AutoShape 1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93" y="2626"/>
                    <a:ext cx="1621" cy="472"/>
                  </a:xfrm>
                  <a:prstGeom prst="parallelogram">
                    <a:avLst>
                      <a:gd name="adj" fmla="val 85858"/>
                    </a:avLst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9194" name="AutoShape 1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787" y="1576"/>
                    <a:ext cx="644" cy="188"/>
                  </a:xfrm>
                  <a:prstGeom prst="parallelogram">
                    <a:avLst>
                      <a:gd name="adj" fmla="val 85638"/>
                    </a:avLst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9195" name="Line 19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1063" y="938"/>
                    <a:ext cx="754" cy="309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49187" name="Text Box 20"/>
                <p:cNvSpPr txBox="1">
                  <a:spLocks noChangeArrowheads="1"/>
                </p:cNvSpPr>
                <p:nvPr/>
              </p:nvSpPr>
              <p:spPr bwMode="auto">
                <a:xfrm>
                  <a:off x="236" y="4076"/>
                  <a:ext cx="2124" cy="19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eaLnBrk="0" hangingPunct="0"/>
                  <a:r>
                    <a:rPr lang="en-US" sz="2000" b="1">
                      <a:cs typeface="Arial" charset="0"/>
                    </a:rPr>
                    <a:t>Gaussian pyramid of image 1 (t)</a:t>
                  </a:r>
                </a:p>
              </p:txBody>
            </p:sp>
          </p:grpSp>
          <p:grpSp>
            <p:nvGrpSpPr>
              <p:cNvPr id="49175" name="Group 21"/>
              <p:cNvGrpSpPr>
                <a:grpSpLocks/>
              </p:cNvGrpSpPr>
              <p:nvPr/>
            </p:nvGrpSpPr>
            <p:grpSpPr bwMode="auto">
              <a:xfrm>
                <a:off x="3024" y="916"/>
                <a:ext cx="2539" cy="3354"/>
                <a:chOff x="3024" y="916"/>
                <a:chExt cx="2539" cy="3354"/>
              </a:xfrm>
            </p:grpSpPr>
            <p:grpSp>
              <p:nvGrpSpPr>
                <p:cNvPr id="49176" name="Group 22"/>
                <p:cNvGrpSpPr>
                  <a:grpSpLocks/>
                </p:cNvGrpSpPr>
                <p:nvPr/>
              </p:nvGrpSpPr>
              <p:grpSpPr bwMode="auto">
                <a:xfrm>
                  <a:off x="3289" y="916"/>
                  <a:ext cx="2274" cy="3115"/>
                  <a:chOff x="3289" y="916"/>
                  <a:chExt cx="2274" cy="3115"/>
                </a:xfrm>
              </p:grpSpPr>
              <p:sp>
                <p:nvSpPr>
                  <p:cNvPr id="49178" name="Line 23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3301" y="916"/>
                    <a:ext cx="934" cy="3085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9179" name="Line 24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4237" y="923"/>
                    <a:ext cx="1306" cy="2337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9180" name="Line 25"/>
                  <p:cNvSpPr>
                    <a:spLocks noChangeAspect="1" noChangeShapeType="1"/>
                  </p:cNvSpPr>
                  <p:nvPr/>
                </p:nvSpPr>
                <p:spPr bwMode="auto">
                  <a:xfrm flipH="1">
                    <a:off x="3854" y="957"/>
                    <a:ext cx="396" cy="231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9181" name="AutoShape 2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289" y="3273"/>
                    <a:ext cx="2274" cy="758"/>
                  </a:xfrm>
                  <a:prstGeom prst="parallelogram">
                    <a:avLst>
                      <a:gd name="adj" fmla="val 75000"/>
                    </a:avLst>
                  </a:prstGeom>
                  <a:solidFill>
                    <a:srgbClr val="0000FF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9182" name="AutoShape 2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800" y="2081"/>
                    <a:ext cx="1091" cy="317"/>
                  </a:xfrm>
                  <a:prstGeom prst="parallelogram">
                    <a:avLst>
                      <a:gd name="adj" fmla="val 86041"/>
                    </a:avLst>
                  </a:prstGeom>
                  <a:solidFill>
                    <a:srgbClr val="0000FF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9183" name="AutoShape 2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572" y="2612"/>
                    <a:ext cx="1621" cy="472"/>
                  </a:xfrm>
                  <a:prstGeom prst="parallelogram">
                    <a:avLst>
                      <a:gd name="adj" fmla="val 85858"/>
                    </a:avLst>
                  </a:prstGeom>
                  <a:solidFill>
                    <a:srgbClr val="0000FF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9184" name="AutoShape 2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965" y="1562"/>
                    <a:ext cx="643" cy="186"/>
                  </a:xfrm>
                  <a:prstGeom prst="parallelogram">
                    <a:avLst>
                      <a:gd name="adj" fmla="val 86425"/>
                    </a:avLst>
                  </a:prstGeom>
                  <a:solidFill>
                    <a:srgbClr val="0000FF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9185" name="Line 30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4241" y="923"/>
                    <a:ext cx="754" cy="3097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49177" name="Text Box 31"/>
                <p:cNvSpPr txBox="1">
                  <a:spLocks noChangeArrowheads="1"/>
                </p:cNvSpPr>
                <p:nvPr/>
              </p:nvSpPr>
              <p:spPr bwMode="auto">
                <a:xfrm>
                  <a:off x="3024" y="4076"/>
                  <a:ext cx="2287" cy="19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eaLnBrk="0" hangingPunct="0"/>
                  <a:r>
                    <a:rPr lang="en-US" sz="2000" b="1">
                      <a:cs typeface="Arial" charset="0"/>
                    </a:rPr>
                    <a:t>Gaussian pyramid of image 2 (t+1)</a:t>
                  </a:r>
                </a:p>
              </p:txBody>
            </p:sp>
          </p:grpSp>
        </p:grpSp>
        <p:sp>
          <p:nvSpPr>
            <p:cNvPr id="49172" name="Text Box 32"/>
            <p:cNvSpPr txBox="1">
              <a:spLocks noChangeArrowheads="1"/>
            </p:cNvSpPr>
            <p:nvPr/>
          </p:nvSpPr>
          <p:spPr bwMode="auto">
            <a:xfrm>
              <a:off x="4124" y="3580"/>
              <a:ext cx="525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2000" b="1">
                  <a:cs typeface="Arial" charset="0"/>
                </a:rPr>
                <a:t>image 2</a:t>
              </a:r>
            </a:p>
          </p:txBody>
        </p:sp>
        <p:sp>
          <p:nvSpPr>
            <p:cNvPr id="49173" name="Text Box 33"/>
            <p:cNvSpPr txBox="1">
              <a:spLocks noChangeArrowheads="1"/>
            </p:cNvSpPr>
            <p:nvPr/>
          </p:nvSpPr>
          <p:spPr bwMode="auto">
            <a:xfrm>
              <a:off x="887" y="3571"/>
              <a:ext cx="525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2000" b="1">
                  <a:cs typeface="Arial" charset="0"/>
                </a:rPr>
                <a:t>image 1</a:t>
              </a:r>
            </a:p>
          </p:txBody>
        </p:sp>
      </p:grpSp>
      <p:sp>
        <p:nvSpPr>
          <p:cNvPr id="49157" name="Rectangle 34"/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/>
              <a:t>Coarse-to-fine optical flow estimation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9158" name="Text Box 35"/>
          <p:cNvSpPr txBox="1">
            <a:spLocks noChangeArrowheads="1"/>
          </p:cNvSpPr>
          <p:nvPr/>
        </p:nvSpPr>
        <p:spPr bwMode="auto">
          <a:xfrm>
            <a:off x="4800601" y="1958975"/>
            <a:ext cx="184210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000" dirty="0">
                <a:cs typeface="Arial" charset="0"/>
              </a:rPr>
              <a:t>run iterative L-K</a:t>
            </a:r>
          </a:p>
        </p:txBody>
      </p:sp>
      <p:sp>
        <p:nvSpPr>
          <p:cNvPr id="49159" name="Line 36"/>
          <p:cNvSpPr>
            <a:spLocks noChangeShapeType="1"/>
          </p:cNvSpPr>
          <p:nvPr/>
        </p:nvSpPr>
        <p:spPr bwMode="auto">
          <a:xfrm>
            <a:off x="3886201" y="2235200"/>
            <a:ext cx="8350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9160" name="Line 37"/>
          <p:cNvSpPr>
            <a:spLocks noChangeShapeType="1"/>
          </p:cNvSpPr>
          <p:nvPr/>
        </p:nvSpPr>
        <p:spPr bwMode="auto">
          <a:xfrm flipH="1">
            <a:off x="6858000" y="2235200"/>
            <a:ext cx="89058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grpSp>
        <p:nvGrpSpPr>
          <p:cNvPr id="10" name="Group 38"/>
          <p:cNvGrpSpPr>
            <a:grpSpLocks/>
          </p:cNvGrpSpPr>
          <p:nvPr/>
        </p:nvGrpSpPr>
        <p:grpSpPr bwMode="auto">
          <a:xfrm>
            <a:off x="4194176" y="2949575"/>
            <a:ext cx="3273425" cy="400050"/>
            <a:chOff x="1682" y="2198"/>
            <a:chExt cx="2062" cy="252"/>
          </a:xfrm>
        </p:grpSpPr>
        <p:sp>
          <p:nvSpPr>
            <p:cNvPr id="49168" name="Line 39"/>
            <p:cNvSpPr>
              <a:spLocks noChangeShapeType="1"/>
            </p:cNvSpPr>
            <p:nvPr/>
          </p:nvSpPr>
          <p:spPr bwMode="auto">
            <a:xfrm>
              <a:off x="1682" y="2304"/>
              <a:ext cx="33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169" name="Line 40"/>
            <p:cNvSpPr>
              <a:spLocks noChangeShapeType="1"/>
            </p:cNvSpPr>
            <p:nvPr/>
          </p:nvSpPr>
          <p:spPr bwMode="auto">
            <a:xfrm>
              <a:off x="3360" y="2304"/>
              <a:ext cx="38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170" name="Text Box 41"/>
            <p:cNvSpPr txBox="1">
              <a:spLocks noChangeArrowheads="1"/>
            </p:cNvSpPr>
            <p:nvPr/>
          </p:nvSpPr>
          <p:spPr bwMode="auto">
            <a:xfrm>
              <a:off x="2068" y="2198"/>
              <a:ext cx="1160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000">
                  <a:cs typeface="Arial" charset="0"/>
                </a:rPr>
                <a:t>run iterative L-K</a:t>
              </a:r>
            </a:p>
          </p:txBody>
        </p:sp>
      </p:grpSp>
      <p:grpSp>
        <p:nvGrpSpPr>
          <p:cNvPr id="11" name="Group 42"/>
          <p:cNvGrpSpPr>
            <a:grpSpLocks/>
          </p:cNvGrpSpPr>
          <p:nvPr/>
        </p:nvGrpSpPr>
        <p:grpSpPr bwMode="auto">
          <a:xfrm>
            <a:off x="5715001" y="2355851"/>
            <a:ext cx="2028825" cy="593725"/>
            <a:chOff x="2640" y="1824"/>
            <a:chExt cx="1278" cy="374"/>
          </a:xfrm>
        </p:grpSpPr>
        <p:sp>
          <p:nvSpPr>
            <p:cNvPr id="49166" name="Line 43"/>
            <p:cNvSpPr>
              <a:spLocks noChangeShapeType="1"/>
            </p:cNvSpPr>
            <p:nvPr/>
          </p:nvSpPr>
          <p:spPr bwMode="auto">
            <a:xfrm>
              <a:off x="2640" y="1824"/>
              <a:ext cx="0" cy="37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167" name="Text Box 44"/>
            <p:cNvSpPr txBox="1">
              <a:spLocks noChangeArrowheads="1"/>
            </p:cNvSpPr>
            <p:nvPr/>
          </p:nvSpPr>
          <p:spPr bwMode="auto">
            <a:xfrm>
              <a:off x="2644" y="1862"/>
              <a:ext cx="1274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000">
                  <a:cs typeface="Arial" charset="0"/>
                </a:rPr>
                <a:t>warp &amp; upsample</a:t>
              </a:r>
            </a:p>
          </p:txBody>
        </p:sp>
      </p:grpSp>
      <p:grpSp>
        <p:nvGrpSpPr>
          <p:cNvPr id="12" name="Group 45"/>
          <p:cNvGrpSpPr>
            <a:grpSpLocks/>
          </p:cNvGrpSpPr>
          <p:nvPr/>
        </p:nvGrpSpPr>
        <p:grpSpPr bwMode="auto">
          <a:xfrm>
            <a:off x="5715001" y="3270250"/>
            <a:ext cx="303213" cy="685800"/>
            <a:chOff x="2640" y="2400"/>
            <a:chExt cx="191" cy="432"/>
          </a:xfrm>
        </p:grpSpPr>
        <p:sp>
          <p:nvSpPr>
            <p:cNvPr id="49164" name="Line 46"/>
            <p:cNvSpPr>
              <a:spLocks noChangeShapeType="1"/>
            </p:cNvSpPr>
            <p:nvPr/>
          </p:nvSpPr>
          <p:spPr bwMode="auto">
            <a:xfrm>
              <a:off x="2640" y="2458"/>
              <a:ext cx="0" cy="37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165" name="Text Box 47"/>
            <p:cNvSpPr txBox="1">
              <a:spLocks noChangeArrowheads="1"/>
            </p:cNvSpPr>
            <p:nvPr/>
          </p:nvSpPr>
          <p:spPr bwMode="auto">
            <a:xfrm>
              <a:off x="2688" y="2400"/>
              <a:ext cx="143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200" b="1">
                  <a:cs typeface="Arial" charset="0"/>
                </a:rPr>
                <a:t>.</a:t>
              </a:r>
            </a:p>
            <a:p>
              <a:pPr eaLnBrk="0" hangingPunct="0"/>
              <a:r>
                <a:rPr lang="en-US" sz="1200" b="1">
                  <a:cs typeface="Arial" charset="0"/>
                </a:rPr>
                <a:t>.</a:t>
              </a:r>
            </a:p>
            <a:p>
              <a:pPr eaLnBrk="0" hangingPunct="0"/>
              <a:r>
                <a:rPr lang="en-US" sz="1200" b="1">
                  <a:cs typeface="Arial" charset="0"/>
                </a:rPr>
                <a:t>.</a:t>
              </a:r>
            </a:p>
          </p:txBody>
        </p:sp>
      </p:grpSp>
      <p:sp>
        <p:nvSpPr>
          <p:cNvPr id="48" name="TextBox 47"/>
          <p:cNvSpPr txBox="1"/>
          <p:nvPr/>
        </p:nvSpPr>
        <p:spPr>
          <a:xfrm rot="16200000">
            <a:off x="9421827" y="5137128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Source: Silvio </a:t>
            </a:r>
            <a:r>
              <a:rPr lang="en-US" sz="1600" dirty="0" err="1"/>
              <a:t>Savarese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547630930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AutoGenerated: 48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/>
              <a:t>Optical Flow Results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017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1" y="931863"/>
            <a:ext cx="7623175" cy="539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80" name="Rectangle 4"/>
          <p:cNvSpPr>
            <a:spLocks noChangeArrowheads="1"/>
          </p:cNvSpPr>
          <p:nvPr/>
        </p:nvSpPr>
        <p:spPr bwMode="auto">
          <a:xfrm rot="16200000">
            <a:off x="8511382" y="4226720"/>
            <a:ext cx="3948112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dirty="0">
                <a:latin typeface="Arial" charset="0"/>
              </a:rPr>
              <a:t>* From </a:t>
            </a:r>
            <a:r>
              <a:rPr lang="en-US" sz="1000" dirty="0" err="1">
                <a:latin typeface="Arial" charset="0"/>
              </a:rPr>
              <a:t>Khurram</a:t>
            </a:r>
            <a:r>
              <a:rPr lang="en-US" sz="1000" dirty="0">
                <a:latin typeface="Arial" charset="0"/>
              </a:rPr>
              <a:t> Hassan-</a:t>
            </a:r>
            <a:r>
              <a:rPr lang="en-US" sz="1000" dirty="0" err="1">
                <a:latin typeface="Arial" charset="0"/>
              </a:rPr>
              <a:t>Shafique</a:t>
            </a:r>
            <a:r>
              <a:rPr lang="en-US" sz="1000" dirty="0">
                <a:latin typeface="Arial" charset="0"/>
              </a:rPr>
              <a:t> </a:t>
            </a:r>
            <a:r>
              <a:rPr lang="en-US" sz="1000" dirty="0">
                <a:solidFill>
                  <a:schemeClr val="tx2"/>
                </a:solidFill>
                <a:latin typeface="Arial" charset="0"/>
              </a:rPr>
              <a:t>CAP5415 Computer Vision 2003</a:t>
            </a:r>
          </a:p>
        </p:txBody>
      </p:sp>
    </p:spTree>
    <p:extLst>
      <p:ext uri="{BB962C8B-B14F-4D97-AF65-F5344CB8AC3E}">
        <p14:creationId xmlns:p14="http://schemas.microsoft.com/office/powerpoint/2010/main" val="525333602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AutoGenerated: 48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/>
              <a:t>Optical Flow Results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0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8838" y="914401"/>
            <a:ext cx="7797800" cy="512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4" name="Rectangle 4"/>
          <p:cNvSpPr>
            <a:spLocks noChangeArrowheads="1"/>
          </p:cNvSpPr>
          <p:nvPr/>
        </p:nvSpPr>
        <p:spPr bwMode="auto">
          <a:xfrm rot="16200000">
            <a:off x="8511383" y="4201250"/>
            <a:ext cx="3948112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dirty="0">
                <a:latin typeface="Arial" charset="0"/>
              </a:rPr>
              <a:t>* From </a:t>
            </a:r>
            <a:r>
              <a:rPr lang="en-US" sz="1000" dirty="0" err="1">
                <a:latin typeface="Arial" charset="0"/>
              </a:rPr>
              <a:t>Khurram</a:t>
            </a:r>
            <a:r>
              <a:rPr lang="en-US" sz="1000" dirty="0">
                <a:latin typeface="Arial" charset="0"/>
              </a:rPr>
              <a:t> Hassan-</a:t>
            </a:r>
            <a:r>
              <a:rPr lang="en-US" sz="1000" dirty="0" err="1">
                <a:latin typeface="Arial" charset="0"/>
              </a:rPr>
              <a:t>Shafique</a:t>
            </a:r>
            <a:r>
              <a:rPr lang="en-US" sz="1000" dirty="0">
                <a:latin typeface="Arial" charset="0"/>
              </a:rPr>
              <a:t> </a:t>
            </a:r>
            <a:r>
              <a:rPr lang="en-US" sz="1000" dirty="0">
                <a:solidFill>
                  <a:schemeClr val="tx2"/>
                </a:solidFill>
                <a:latin typeface="Arial" charset="0"/>
              </a:rPr>
              <a:t>CAP5415 Computer Vision 2003</a:t>
            </a:r>
          </a:p>
        </p:txBody>
      </p:sp>
    </p:spTree>
    <p:extLst>
      <p:ext uri="{BB962C8B-B14F-4D97-AF65-F5344CB8AC3E}">
        <p14:creationId xmlns:p14="http://schemas.microsoft.com/office/powerpoint/2010/main" val="2361421242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AutoGenerated: 49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/>
              <a:t>Optical Flow Results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0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8838" y="914401"/>
            <a:ext cx="7797800" cy="512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4" name="Rectangle 4"/>
          <p:cNvSpPr>
            <a:spLocks noChangeArrowheads="1"/>
          </p:cNvSpPr>
          <p:nvPr/>
        </p:nvSpPr>
        <p:spPr bwMode="auto">
          <a:xfrm rot="16200000">
            <a:off x="8511383" y="4201250"/>
            <a:ext cx="3948112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dirty="0">
                <a:latin typeface="Arial" charset="0"/>
              </a:rPr>
              <a:t>* From </a:t>
            </a:r>
            <a:r>
              <a:rPr lang="en-US" sz="1000" dirty="0" err="1">
                <a:latin typeface="Arial" charset="0"/>
              </a:rPr>
              <a:t>Khurram</a:t>
            </a:r>
            <a:r>
              <a:rPr lang="en-US" sz="1000" dirty="0">
                <a:latin typeface="Arial" charset="0"/>
              </a:rPr>
              <a:t> Hassan-</a:t>
            </a:r>
            <a:r>
              <a:rPr lang="en-US" sz="1000" dirty="0" err="1">
                <a:latin typeface="Arial" charset="0"/>
              </a:rPr>
              <a:t>Shafique</a:t>
            </a:r>
            <a:r>
              <a:rPr lang="en-US" sz="1000" dirty="0">
                <a:latin typeface="Arial" charset="0"/>
              </a:rPr>
              <a:t> </a:t>
            </a:r>
            <a:r>
              <a:rPr lang="en-US" sz="1000" dirty="0">
                <a:solidFill>
                  <a:schemeClr val="tx2"/>
                </a:solidFill>
                <a:latin typeface="Arial" charset="0"/>
              </a:rPr>
              <a:t>CAP5415 Computer Vision 2003</a:t>
            </a:r>
          </a:p>
        </p:txBody>
      </p:sp>
      <p:sp>
        <p:nvSpPr>
          <p:cNvPr id="5" name="Rectangle 4"/>
          <p:cNvSpPr/>
          <p:nvPr/>
        </p:nvSpPr>
        <p:spPr>
          <a:xfrm>
            <a:off x="1616632" y="5486400"/>
            <a:ext cx="447936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dirty="0">
                <a:hlinkClick r:id="rId3"/>
              </a:rPr>
              <a:t> http://www.ces.clemson.edu/~stb/klt/</a:t>
            </a:r>
            <a:endParaRPr lang="en-US" sz="2000" dirty="0"/>
          </a:p>
          <a:p>
            <a:pPr>
              <a:buFont typeface="Arial" pitchFamily="34" charset="0"/>
              <a:buChar char="•"/>
            </a:pPr>
            <a:r>
              <a:rPr lang="en-US" sz="2000" dirty="0"/>
              <a:t> </a:t>
            </a:r>
            <a:r>
              <a:rPr lang="en-US" sz="2000" dirty="0" err="1"/>
              <a:t>OpenCV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845120563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AutoGenerated: 49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</a:t>
            </a:r>
            <a:r>
              <a:rPr lang="en-US"/>
              <a:t>we will learn today?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38400" y="1600201"/>
            <a:ext cx="7772400" cy="4525963"/>
          </a:xfrm>
        </p:spPr>
        <p:txBody>
          <a:bodyPr/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Optical flow</a:t>
            </a:r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Lucas-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Kanade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method</a:t>
            </a:r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Horn-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Schunk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method</a:t>
            </a:r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Pyramids for large motion</a:t>
            </a:r>
          </a:p>
          <a:p>
            <a:r>
              <a:rPr lang="en-US" dirty="0"/>
              <a:t>Common fate</a:t>
            </a:r>
          </a:p>
          <a:p>
            <a:r>
              <a:rPr lang="en-US" dirty="0">
                <a:solidFill>
                  <a:srgbClr val="A6A6A6"/>
                </a:solidFill>
              </a:rPr>
              <a:t>Applications</a:t>
            </a:r>
          </a:p>
          <a:p>
            <a:pPr lvl="2"/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136399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AutoGenerated: 49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ChangeArrowheads="1"/>
          </p:cNvSpPr>
          <p:nvPr/>
        </p:nvSpPr>
        <p:spPr bwMode="auto">
          <a:xfrm>
            <a:off x="1752600" y="1219200"/>
            <a:ext cx="82296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3200"/>
              <a:t>Key assumptions (</a:t>
            </a:r>
            <a:r>
              <a:rPr lang="en-US" sz="2400"/>
              <a:t>Errors in Lucas-Kanade</a:t>
            </a:r>
            <a:r>
              <a:rPr lang="en-US" sz="3200"/>
              <a:t>)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3200"/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400" b="1"/>
              <a:t>Small motion:</a:t>
            </a:r>
            <a:r>
              <a:rPr lang="en-US" sz="2400"/>
              <a:t>  points do not move very far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endParaRPr lang="en-US" sz="800" b="1"/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400" b="1"/>
              <a:t>Brightness constancy:  </a:t>
            </a:r>
            <a:r>
              <a:rPr lang="en-US" sz="2400"/>
              <a:t>projection of the same point looks the same in every frame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endParaRPr lang="en-US" sz="800"/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400" b="1"/>
              <a:t>Spatial coherence:</a:t>
            </a:r>
            <a:r>
              <a:rPr lang="en-US" sz="2400"/>
              <a:t> points move like their neighbors</a:t>
            </a:r>
          </a:p>
        </p:txBody>
      </p:sp>
      <p:sp>
        <p:nvSpPr>
          <p:cNvPr id="52227" name="Text Box 3"/>
          <p:cNvSpPr txBox="1">
            <a:spLocks noChangeArrowheads="1"/>
          </p:cNvSpPr>
          <p:nvPr/>
        </p:nvSpPr>
        <p:spPr bwMode="auto">
          <a:xfrm>
            <a:off x="4800600" y="304800"/>
            <a:ext cx="143616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000"/>
              <a:t>Recap</a:t>
            </a:r>
          </a:p>
        </p:txBody>
      </p:sp>
      <p:sp>
        <p:nvSpPr>
          <p:cNvPr id="52228" name="Rectangle 4"/>
          <p:cNvSpPr>
            <a:spLocks noChangeArrowheads="1"/>
          </p:cNvSpPr>
          <p:nvPr/>
        </p:nvSpPr>
        <p:spPr bwMode="auto">
          <a:xfrm>
            <a:off x="1676400" y="35814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buFontTx/>
              <a:buChar char="•"/>
            </a:pPr>
            <a:endParaRPr lang="en-US" sz="3000">
              <a:solidFill>
                <a:schemeClr val="tx2"/>
              </a:solidFill>
            </a:endParaRPr>
          </a:p>
        </p:txBody>
      </p:sp>
      <p:sp>
        <p:nvSpPr>
          <p:cNvPr id="52229" name="Rectangle 5"/>
          <p:cNvSpPr>
            <a:spLocks noChangeArrowheads="1"/>
          </p:cNvSpPr>
          <p:nvPr/>
        </p:nvSpPr>
        <p:spPr bwMode="auto">
          <a:xfrm>
            <a:off x="2133600" y="3810000"/>
            <a:ext cx="7772400" cy="68580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 rot="16200000">
            <a:off x="9421827" y="5137128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Source: Silvio </a:t>
            </a:r>
            <a:r>
              <a:rPr lang="en-US" sz="1600" dirty="0" err="1"/>
              <a:t>Savarese</a:t>
            </a:r>
            <a:endParaRPr lang="en-US" sz="16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9305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AutoGenerated: 36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sz="4200" dirty="0"/>
              <a:t>Estimating optical flow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idx="1"/>
          </p:nvPr>
        </p:nvSpPr>
        <p:spPr>
          <a:xfrm>
            <a:off x="1600200" y="3200400"/>
            <a:ext cx="8915400" cy="990600"/>
          </a:xfrm>
        </p:spPr>
        <p:txBody>
          <a:bodyPr/>
          <a:lstStyle/>
          <a:p>
            <a:pPr eaLnBrk="1" hangingPunct="1"/>
            <a:r>
              <a:rPr lang="en-US" sz="2400" dirty="0"/>
              <a:t>Given two subsequent frames, estimate the apparent motion field u(</a:t>
            </a:r>
            <a:r>
              <a:rPr lang="en-US" sz="2400" dirty="0" err="1"/>
              <a:t>x,y</a:t>
            </a:r>
            <a:r>
              <a:rPr lang="en-US" sz="2400" dirty="0"/>
              <a:t>), v(</a:t>
            </a:r>
            <a:r>
              <a:rPr lang="en-US" sz="2400" dirty="0" err="1"/>
              <a:t>x,y</a:t>
            </a:r>
            <a:r>
              <a:rPr lang="en-US" sz="2400" dirty="0"/>
              <a:t>) between them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3276600" y="990600"/>
            <a:ext cx="2209800" cy="1676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05" name="Oval 5"/>
          <p:cNvSpPr>
            <a:spLocks noChangeArrowheads="1"/>
          </p:cNvSpPr>
          <p:nvPr/>
        </p:nvSpPr>
        <p:spPr bwMode="auto">
          <a:xfrm>
            <a:off x="3810000" y="1524000"/>
            <a:ext cx="76200" cy="762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06" name="Oval 6"/>
          <p:cNvSpPr>
            <a:spLocks noChangeArrowheads="1"/>
          </p:cNvSpPr>
          <p:nvPr/>
        </p:nvSpPr>
        <p:spPr bwMode="auto">
          <a:xfrm>
            <a:off x="4724400" y="15240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07" name="Oval 7"/>
          <p:cNvSpPr>
            <a:spLocks noChangeArrowheads="1"/>
          </p:cNvSpPr>
          <p:nvPr/>
        </p:nvSpPr>
        <p:spPr bwMode="auto">
          <a:xfrm>
            <a:off x="3810000" y="2057400"/>
            <a:ext cx="76200" cy="76200"/>
          </a:xfrm>
          <a:prstGeom prst="ellipse">
            <a:avLst/>
          </a:prstGeom>
          <a:solidFill>
            <a:srgbClr val="33CC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08" name="Oval 8"/>
          <p:cNvSpPr>
            <a:spLocks noChangeArrowheads="1"/>
          </p:cNvSpPr>
          <p:nvPr/>
        </p:nvSpPr>
        <p:spPr bwMode="auto">
          <a:xfrm>
            <a:off x="4724400" y="2057400"/>
            <a:ext cx="76200" cy="762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3886200" y="1371601"/>
            <a:ext cx="1066800" cy="968375"/>
            <a:chOff x="1488" y="1008"/>
            <a:chExt cx="672" cy="610"/>
          </a:xfrm>
        </p:grpSpPr>
        <p:sp>
          <p:nvSpPr>
            <p:cNvPr id="25622" name="Line 10"/>
            <p:cNvSpPr>
              <a:spLocks noChangeShapeType="1"/>
            </p:cNvSpPr>
            <p:nvPr/>
          </p:nvSpPr>
          <p:spPr bwMode="auto">
            <a:xfrm flipV="1">
              <a:off x="1488" y="1008"/>
              <a:ext cx="9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23" name="Line 11"/>
            <p:cNvSpPr>
              <a:spLocks noChangeShapeType="1"/>
            </p:cNvSpPr>
            <p:nvPr/>
          </p:nvSpPr>
          <p:spPr bwMode="auto">
            <a:xfrm>
              <a:off x="1488" y="1461"/>
              <a:ext cx="1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24" name="Line 12"/>
            <p:cNvSpPr>
              <a:spLocks noChangeShapeType="1"/>
            </p:cNvSpPr>
            <p:nvPr/>
          </p:nvSpPr>
          <p:spPr bwMode="auto">
            <a:xfrm>
              <a:off x="2063" y="1152"/>
              <a:ext cx="97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25" name="Line 13"/>
            <p:cNvSpPr>
              <a:spLocks noChangeShapeType="1"/>
            </p:cNvSpPr>
            <p:nvPr/>
          </p:nvSpPr>
          <p:spPr bwMode="auto">
            <a:xfrm flipH="1">
              <a:off x="2043" y="1495"/>
              <a:ext cx="0" cy="12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4586" name="Rectangle 14"/>
          <p:cNvSpPr>
            <a:spLocks noChangeArrowheads="1"/>
          </p:cNvSpPr>
          <p:nvPr/>
        </p:nvSpPr>
        <p:spPr bwMode="auto">
          <a:xfrm>
            <a:off x="6629400" y="990600"/>
            <a:ext cx="2209800" cy="1676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87" name="Oval 15"/>
          <p:cNvSpPr>
            <a:spLocks noChangeArrowheads="1"/>
          </p:cNvSpPr>
          <p:nvPr/>
        </p:nvSpPr>
        <p:spPr bwMode="auto">
          <a:xfrm>
            <a:off x="7391400" y="1333500"/>
            <a:ext cx="76200" cy="762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88" name="Oval 16"/>
          <p:cNvSpPr>
            <a:spLocks noChangeArrowheads="1"/>
          </p:cNvSpPr>
          <p:nvPr/>
        </p:nvSpPr>
        <p:spPr bwMode="auto">
          <a:xfrm>
            <a:off x="8305800" y="17145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89" name="Oval 17"/>
          <p:cNvSpPr>
            <a:spLocks noChangeArrowheads="1"/>
          </p:cNvSpPr>
          <p:nvPr/>
        </p:nvSpPr>
        <p:spPr bwMode="auto">
          <a:xfrm>
            <a:off x="7467600" y="2052638"/>
            <a:ext cx="76200" cy="76200"/>
          </a:xfrm>
          <a:prstGeom prst="ellipse">
            <a:avLst/>
          </a:prstGeom>
          <a:solidFill>
            <a:srgbClr val="33CC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90" name="Oval 18"/>
          <p:cNvSpPr>
            <a:spLocks noChangeArrowheads="1"/>
          </p:cNvSpPr>
          <p:nvPr/>
        </p:nvSpPr>
        <p:spPr bwMode="auto">
          <a:xfrm>
            <a:off x="8153400" y="2252663"/>
            <a:ext cx="76200" cy="762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16" name="Text Box 20"/>
          <p:cNvSpPr txBox="1">
            <a:spLocks noChangeArrowheads="1"/>
          </p:cNvSpPr>
          <p:nvPr/>
        </p:nvSpPr>
        <p:spPr bwMode="auto">
          <a:xfrm>
            <a:off x="3810001" y="2667000"/>
            <a:ext cx="13001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 i="1">
                <a:latin typeface="Times New Roman" pitchFamily="18" charset="0"/>
                <a:cs typeface="Arial" charset="0"/>
              </a:rPr>
              <a:t>I</a:t>
            </a:r>
            <a:r>
              <a:rPr lang="en-US" sz="2400">
                <a:latin typeface="Times New Roman" pitchFamily="18" charset="0"/>
                <a:cs typeface="Arial" charset="0"/>
              </a:rPr>
              <a:t>(</a:t>
            </a:r>
            <a:r>
              <a:rPr lang="en-US" sz="2400" i="1">
                <a:latin typeface="Times New Roman" pitchFamily="18" charset="0"/>
                <a:cs typeface="Arial" charset="0"/>
              </a:rPr>
              <a:t>x</a:t>
            </a:r>
            <a:r>
              <a:rPr lang="en-US" sz="2400">
                <a:latin typeface="Times New Roman" pitchFamily="18" charset="0"/>
                <a:cs typeface="Arial" charset="0"/>
              </a:rPr>
              <a:t>,</a:t>
            </a:r>
            <a:r>
              <a:rPr lang="en-US" sz="2400" i="1">
                <a:latin typeface="Times New Roman" pitchFamily="18" charset="0"/>
                <a:cs typeface="Arial" charset="0"/>
              </a:rPr>
              <a:t>y</a:t>
            </a:r>
            <a:r>
              <a:rPr lang="en-US" sz="2400">
                <a:latin typeface="Times New Roman" pitchFamily="18" charset="0"/>
                <a:cs typeface="Arial" charset="0"/>
              </a:rPr>
              <a:t>,</a:t>
            </a:r>
            <a:r>
              <a:rPr lang="en-US" sz="2400" i="1">
                <a:latin typeface="Times New Roman" pitchFamily="18" charset="0"/>
                <a:cs typeface="Arial" charset="0"/>
              </a:rPr>
              <a:t>t</a:t>
            </a:r>
            <a:r>
              <a:rPr lang="en-US" sz="2400">
                <a:latin typeface="Times New Roman" pitchFamily="18" charset="0"/>
                <a:cs typeface="Arial" charset="0"/>
              </a:rPr>
              <a:t>–1)</a:t>
            </a:r>
          </a:p>
        </p:txBody>
      </p:sp>
      <p:sp>
        <p:nvSpPr>
          <p:cNvPr id="24593" name="Text Box 21"/>
          <p:cNvSpPr txBox="1">
            <a:spLocks noChangeArrowheads="1"/>
          </p:cNvSpPr>
          <p:nvPr/>
        </p:nvSpPr>
        <p:spPr bwMode="auto">
          <a:xfrm>
            <a:off x="7467601" y="2667000"/>
            <a:ext cx="9953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 i="1">
                <a:latin typeface="Times New Roman" pitchFamily="18" charset="0"/>
                <a:cs typeface="Arial" charset="0"/>
              </a:rPr>
              <a:t>I</a:t>
            </a:r>
            <a:r>
              <a:rPr lang="en-US" sz="2400">
                <a:latin typeface="Times New Roman" pitchFamily="18" charset="0"/>
                <a:cs typeface="Arial" charset="0"/>
              </a:rPr>
              <a:t>(</a:t>
            </a:r>
            <a:r>
              <a:rPr lang="en-US" sz="2400" i="1">
                <a:latin typeface="Times New Roman" pitchFamily="18" charset="0"/>
                <a:cs typeface="Arial" charset="0"/>
              </a:rPr>
              <a:t>x</a:t>
            </a:r>
            <a:r>
              <a:rPr lang="en-US" sz="2400">
                <a:latin typeface="Times New Roman" pitchFamily="18" charset="0"/>
                <a:cs typeface="Arial" charset="0"/>
              </a:rPr>
              <a:t>,</a:t>
            </a:r>
            <a:r>
              <a:rPr lang="en-US" sz="2400" i="1">
                <a:latin typeface="Times New Roman" pitchFamily="18" charset="0"/>
                <a:cs typeface="Arial" charset="0"/>
              </a:rPr>
              <a:t>y</a:t>
            </a:r>
            <a:r>
              <a:rPr lang="en-US" sz="2400">
                <a:latin typeface="Times New Roman" pitchFamily="18" charset="0"/>
                <a:cs typeface="Arial" charset="0"/>
              </a:rPr>
              <a:t>,</a:t>
            </a:r>
            <a:r>
              <a:rPr lang="en-US" sz="2400" i="1">
                <a:latin typeface="Times New Roman" pitchFamily="18" charset="0"/>
                <a:cs typeface="Arial" charset="0"/>
              </a:rPr>
              <a:t>t</a:t>
            </a:r>
            <a:r>
              <a:rPr lang="en-US" sz="2400">
                <a:latin typeface="Times New Roman" pitchFamily="18" charset="0"/>
                <a:cs typeface="Arial" charset="0"/>
              </a:rPr>
              <a:t>)</a:t>
            </a:r>
          </a:p>
        </p:txBody>
      </p:sp>
      <p:sp>
        <p:nvSpPr>
          <p:cNvPr id="27" name="Oval 15"/>
          <p:cNvSpPr>
            <a:spLocks noChangeArrowheads="1"/>
          </p:cNvSpPr>
          <p:nvPr/>
        </p:nvSpPr>
        <p:spPr bwMode="auto">
          <a:xfrm>
            <a:off x="4114800" y="1219200"/>
            <a:ext cx="76200" cy="762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" name="Oval 16"/>
          <p:cNvSpPr>
            <a:spLocks noChangeArrowheads="1"/>
          </p:cNvSpPr>
          <p:nvPr/>
        </p:nvSpPr>
        <p:spPr bwMode="auto">
          <a:xfrm>
            <a:off x="4953000" y="17526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" name="Oval 17"/>
          <p:cNvSpPr>
            <a:spLocks noChangeArrowheads="1"/>
          </p:cNvSpPr>
          <p:nvPr/>
        </p:nvSpPr>
        <p:spPr bwMode="auto">
          <a:xfrm>
            <a:off x="4191000" y="2057400"/>
            <a:ext cx="76200" cy="76200"/>
          </a:xfrm>
          <a:prstGeom prst="ellipse">
            <a:avLst/>
          </a:prstGeom>
          <a:solidFill>
            <a:srgbClr val="33CC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" name="Oval 18"/>
          <p:cNvSpPr>
            <a:spLocks noChangeArrowheads="1"/>
          </p:cNvSpPr>
          <p:nvPr/>
        </p:nvSpPr>
        <p:spPr bwMode="auto">
          <a:xfrm>
            <a:off x="4724400" y="2362200"/>
            <a:ext cx="76200" cy="762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 rot="16200000">
            <a:off x="9437216" y="5132373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Source: Silvio </a:t>
            </a:r>
            <a:r>
              <a:rPr lang="en-US" sz="1600" dirty="0" err="1"/>
              <a:t>Savarese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73601433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 name="AutoGenerated: 49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Reminder: Gestalt – common fate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7252922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 name="AutoGenerated: 49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Reminder: Gestalt – common fate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83" t="55972" r="25833" b="34787"/>
          <a:stretch>
            <a:fillRect/>
          </a:stretch>
        </p:blipFill>
        <p:spPr bwMode="auto">
          <a:xfrm>
            <a:off x="2006600" y="3048001"/>
            <a:ext cx="8043342" cy="96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1861379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AutoGenerated: 49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/>
              <a:t>Motion segmentation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idx="1"/>
          </p:nvPr>
        </p:nvSpPr>
        <p:spPr>
          <a:xfrm>
            <a:off x="1981200" y="914400"/>
            <a:ext cx="8001000" cy="5257800"/>
          </a:xfrm>
        </p:spPr>
        <p:txBody>
          <a:bodyPr/>
          <a:lstStyle/>
          <a:p>
            <a:pPr eaLnBrk="1" hangingPunct="1"/>
            <a:r>
              <a:rPr lang="en-US" sz="2400"/>
              <a:t>How do we represent the motion in this scene?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3252" name="Picture 4" descr="garden_0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24200" y="2058988"/>
            <a:ext cx="5410200" cy="368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 rot="16200000">
            <a:off x="9421827" y="5137128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Source: Silvio </a:t>
            </a:r>
            <a:r>
              <a:rPr lang="en-US" sz="1600" dirty="0" err="1"/>
              <a:t>Savarese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175510363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AutoGenerated: 49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8" name="Rectangle 9"/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29600" cy="1143000"/>
          </a:xfrm>
          <a:noFill/>
        </p:spPr>
        <p:txBody>
          <a:bodyPr/>
          <a:lstStyle/>
          <a:p>
            <a:pPr eaLnBrk="1" hangingPunct="1"/>
            <a:r>
              <a:rPr lang="en-US" dirty="0"/>
              <a:t>Motion segmentation</a:t>
            </a:r>
          </a:p>
        </p:txBody>
      </p:sp>
      <p:sp>
        <p:nvSpPr>
          <p:cNvPr id="54274" name="Rectangle 3"/>
          <p:cNvSpPr>
            <a:spLocks noGrp="1" noChangeArrowheads="1"/>
          </p:cNvSpPr>
          <p:nvPr>
            <p:ph idx="1"/>
          </p:nvPr>
        </p:nvSpPr>
        <p:spPr>
          <a:xfrm>
            <a:off x="2133600" y="1295400"/>
            <a:ext cx="7772400" cy="5257800"/>
          </a:xfrm>
        </p:spPr>
        <p:txBody>
          <a:bodyPr/>
          <a:lstStyle/>
          <a:p>
            <a:pPr eaLnBrk="1" hangingPunct="1"/>
            <a:r>
              <a:rPr lang="en-US" sz="2400" dirty="0"/>
              <a:t>Break image sequence into “layers” each of which has a coherent (affine) motion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427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18214" y="2133600"/>
            <a:ext cx="2592387" cy="18240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pic>
        <p:nvPicPr>
          <p:cNvPr id="54276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63913" y="2133601"/>
            <a:ext cx="2578100" cy="17811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pic>
        <p:nvPicPr>
          <p:cNvPr id="54277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05200" y="4321176"/>
            <a:ext cx="5181600" cy="19272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sp>
        <p:nvSpPr>
          <p:cNvPr id="54279" name="Rectangle 10"/>
          <p:cNvSpPr>
            <a:spLocks noChangeArrowheads="1"/>
          </p:cNvSpPr>
          <p:nvPr/>
        </p:nvSpPr>
        <p:spPr bwMode="auto">
          <a:xfrm>
            <a:off x="1828800" y="958850"/>
            <a:ext cx="86868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1200">
                <a:cs typeface="Arial" charset="0"/>
              </a:rPr>
              <a:t>J. Wang and E. Adelson. Layered Representation for Motion Analysis. </a:t>
            </a:r>
            <a:r>
              <a:rPr lang="en-US" sz="1200" i="1">
                <a:cs typeface="Arial" charset="0"/>
              </a:rPr>
              <a:t>CVPR 1993</a:t>
            </a:r>
            <a:r>
              <a:rPr lang="en-US" sz="1200">
                <a:cs typeface="Arial" charset="0"/>
              </a:rPr>
              <a:t>.</a:t>
            </a:r>
            <a:endParaRPr lang="en-US" sz="1200" b="1"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 rot="16200000">
            <a:off x="9421827" y="5137128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Source: Silvio </a:t>
            </a:r>
            <a:r>
              <a:rPr lang="en-US" sz="1600" dirty="0" err="1"/>
              <a:t>Savarese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212425694"/>
      </p:ext>
    </p:extLst>
  </p:cSld>
  <p:clrMapOvr>
    <a:masterClrMapping/>
  </p:clrMapOvr>
  <p:transition advClick="0"/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 name="AutoGenerated: 49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146" name="Object 3"/>
              <p:cNvSpPr txBox="1"/>
              <p:nvPr/>
            </p:nvSpPr>
            <p:spPr bwMode="auto">
              <a:xfrm>
                <a:off x="2159000" y="990600"/>
                <a:ext cx="2971800" cy="9144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>
                    <a:solidFill>
                      <a:srgbClr val="00FF00"/>
                    </a:solidFill>
                  </a14:hiddenFill>
                </a:ext>
              </a:extLst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</m:oMath>
                    <m:oMath xmlns:m="http://schemas.openxmlformats.org/officeDocument/2006/math"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6146" name="Object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59000" y="990600"/>
                <a:ext cx="2971800" cy="91440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extLst>
                <a:ext uri="{909E8E84-426E-40dd-AFC4-6F175D3DCCD1}">
                  <a14:hiddenFill xmlns="" xmlns:a14="http://schemas.microsoft.com/office/drawing/2010/main">
                    <a:solidFill>
                      <a:srgbClr val="00FF00"/>
                    </a:solidFill>
                  </a14:hiddenFill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6340" name="Object 4"/>
              <p:cNvSpPr txBox="1"/>
              <p:nvPr/>
            </p:nvSpPr>
            <p:spPr bwMode="auto">
              <a:xfrm>
                <a:off x="3962401" y="2819401"/>
                <a:ext cx="3214687" cy="631825"/>
              </a:xfrm>
              <a:prstGeom prst="rect">
                <a:avLst/>
              </a:prstGeom>
              <a:noFill/>
              <a:ln w="38100">
                <a:solidFill>
                  <a:srgbClr val="0000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="">
                    <a:solidFill>
                      <a:srgbClr val="FFFF00"/>
                    </a:solidFill>
                  </a14:hiddenFill>
                </a:ext>
              </a:extLst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≈0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526340" name="Object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962401" y="2819401"/>
                <a:ext cx="3214687" cy="63182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38100">
                <a:solidFill>
                  <a:srgbClr val="0000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00"/>
                    </a:solidFill>
                  </a14:hiddenFill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149" name="Rectangle 5"/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/>
              <a:t>Affine motion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A47144E-5C8A-43D3-B56A-859DFD2603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6150" name="Group 6"/>
          <p:cNvGrpSpPr>
            <a:grpSpLocks/>
          </p:cNvGrpSpPr>
          <p:nvPr/>
        </p:nvGrpSpPr>
        <p:grpSpPr bwMode="auto">
          <a:xfrm>
            <a:off x="8559800" y="990600"/>
            <a:ext cx="1422400" cy="1676400"/>
            <a:chOff x="816" y="2928"/>
            <a:chExt cx="864" cy="912"/>
          </a:xfrm>
        </p:grpSpPr>
        <p:pic>
          <p:nvPicPr>
            <p:cNvPr id="6151" name="Picture 7" descr="AFFINE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16" y="2928"/>
              <a:ext cx="864" cy="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152" name="Rectangle 8"/>
            <p:cNvSpPr>
              <a:spLocks noChangeArrowheads="1"/>
            </p:cNvSpPr>
            <p:nvPr/>
          </p:nvSpPr>
          <p:spPr bwMode="auto">
            <a:xfrm>
              <a:off x="816" y="2928"/>
              <a:ext cx="576" cy="720"/>
            </a:xfrm>
            <a:prstGeom prst="rect">
              <a:avLst/>
            </a:prstGeom>
            <a:noFill/>
            <a:ln w="28575">
              <a:solidFill>
                <a:srgbClr val="D3030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53" name="Line 9"/>
            <p:cNvSpPr>
              <a:spLocks noChangeShapeType="1"/>
            </p:cNvSpPr>
            <p:nvPr/>
          </p:nvSpPr>
          <p:spPr bwMode="auto">
            <a:xfrm>
              <a:off x="1056" y="2928"/>
              <a:ext cx="0" cy="816"/>
            </a:xfrm>
            <a:prstGeom prst="line">
              <a:avLst/>
            </a:prstGeom>
            <a:noFill/>
            <a:ln w="28575">
              <a:solidFill>
                <a:srgbClr val="60C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54" name="Line 10"/>
            <p:cNvSpPr>
              <a:spLocks noChangeShapeType="1"/>
            </p:cNvSpPr>
            <p:nvPr/>
          </p:nvSpPr>
          <p:spPr bwMode="auto">
            <a:xfrm>
              <a:off x="1632" y="3024"/>
              <a:ext cx="0" cy="816"/>
            </a:xfrm>
            <a:prstGeom prst="line">
              <a:avLst/>
            </a:prstGeom>
            <a:noFill/>
            <a:ln w="28575">
              <a:solidFill>
                <a:srgbClr val="60C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55" name="Line 11"/>
            <p:cNvSpPr>
              <a:spLocks noChangeShapeType="1"/>
            </p:cNvSpPr>
            <p:nvPr/>
          </p:nvSpPr>
          <p:spPr bwMode="auto">
            <a:xfrm>
              <a:off x="1056" y="2928"/>
              <a:ext cx="576" cy="96"/>
            </a:xfrm>
            <a:prstGeom prst="line">
              <a:avLst/>
            </a:prstGeom>
            <a:noFill/>
            <a:ln w="28575">
              <a:solidFill>
                <a:srgbClr val="60C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56" name="Line 12"/>
            <p:cNvSpPr>
              <a:spLocks noChangeShapeType="1"/>
            </p:cNvSpPr>
            <p:nvPr/>
          </p:nvSpPr>
          <p:spPr bwMode="auto">
            <a:xfrm>
              <a:off x="1056" y="3744"/>
              <a:ext cx="576" cy="96"/>
            </a:xfrm>
            <a:prstGeom prst="line">
              <a:avLst/>
            </a:prstGeom>
            <a:noFill/>
            <a:ln w="28575">
              <a:solidFill>
                <a:srgbClr val="60C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3" name="TextBox 12"/>
          <p:cNvSpPr txBox="1"/>
          <p:nvPr/>
        </p:nvSpPr>
        <p:spPr>
          <a:xfrm rot="16200000">
            <a:off x="9421827" y="5137128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Source: Silvio </a:t>
            </a:r>
            <a:r>
              <a:rPr lang="en-US" sz="1600" dirty="0" err="1"/>
              <a:t>Savarese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610054485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 name="AutoGenerated: 49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9" name="Rectangle 5"/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/>
              <a:t>Affine motion</a:t>
            </a:r>
          </a:p>
        </p:txBody>
      </p:sp>
      <p:sp>
        <p:nvSpPr>
          <p:cNvPr id="526338" name="Rectangle 2"/>
          <p:cNvSpPr>
            <a:spLocks noGrp="1" noChangeArrowheads="1"/>
          </p:cNvSpPr>
          <p:nvPr>
            <p:ph idx="1"/>
          </p:nvPr>
        </p:nvSpPr>
        <p:spPr>
          <a:xfrm>
            <a:off x="2057400" y="2017714"/>
            <a:ext cx="6172200" cy="1335087"/>
          </a:xfrm>
          <a:noFill/>
        </p:spPr>
        <p:txBody>
          <a:bodyPr>
            <a:normAutofit/>
          </a:bodyPr>
          <a:lstStyle/>
          <a:p>
            <a:pPr eaLnBrk="1" hangingPunct="1"/>
            <a:r>
              <a:rPr lang="en-US" sz="2400" dirty="0"/>
              <a:t>Substituting into the brightness constancy equation: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146" name="Object 3"/>
              <p:cNvSpPr txBox="1"/>
              <p:nvPr/>
            </p:nvSpPr>
            <p:spPr bwMode="auto">
              <a:xfrm>
                <a:off x="2159000" y="990600"/>
                <a:ext cx="2971800" cy="9144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>
                    <a:solidFill>
                      <a:srgbClr val="00FF00"/>
                    </a:solidFill>
                  </a14:hiddenFill>
                </a:ext>
              </a:extLst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</m:oMath>
                    <m:oMath xmlns:m="http://schemas.openxmlformats.org/officeDocument/2006/math"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6146" name="Object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59000" y="990600"/>
                <a:ext cx="2971800" cy="91440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extLst>
                <a:ext uri="{909E8E84-426E-40dd-AFC4-6F175D3DCCD1}">
                  <a14:hiddenFill xmlns="" xmlns:a14="http://schemas.microsoft.com/office/drawing/2010/main">
                    <a:solidFill>
                      <a:srgbClr val="00FF00"/>
                    </a:solidFill>
                  </a14:hiddenFill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6340" name="Object 4"/>
              <p:cNvSpPr txBox="1"/>
              <p:nvPr/>
            </p:nvSpPr>
            <p:spPr bwMode="auto">
              <a:xfrm>
                <a:off x="3962401" y="2819401"/>
                <a:ext cx="3214687" cy="631825"/>
              </a:xfrm>
              <a:prstGeom prst="rect">
                <a:avLst/>
              </a:prstGeom>
              <a:noFill/>
              <a:ln w="38100">
                <a:solidFill>
                  <a:srgbClr val="0000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="">
                    <a:solidFill>
                      <a:srgbClr val="FFFF00"/>
                    </a:solidFill>
                  </a14:hiddenFill>
                </a:ext>
              </a:extLst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≈0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526340" name="Object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962401" y="2819401"/>
                <a:ext cx="3214687" cy="63182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38100">
                <a:solidFill>
                  <a:srgbClr val="0000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00"/>
                    </a:solidFill>
                  </a14:hiddenFill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150" name="Group 6"/>
          <p:cNvGrpSpPr>
            <a:grpSpLocks/>
          </p:cNvGrpSpPr>
          <p:nvPr/>
        </p:nvGrpSpPr>
        <p:grpSpPr bwMode="auto">
          <a:xfrm>
            <a:off x="8559800" y="990600"/>
            <a:ext cx="1422400" cy="1676400"/>
            <a:chOff x="816" y="2928"/>
            <a:chExt cx="864" cy="912"/>
          </a:xfrm>
        </p:grpSpPr>
        <p:pic>
          <p:nvPicPr>
            <p:cNvPr id="6151" name="Picture 7" descr="AFFINE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16" y="2928"/>
              <a:ext cx="864" cy="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152" name="Rectangle 8"/>
            <p:cNvSpPr>
              <a:spLocks noChangeArrowheads="1"/>
            </p:cNvSpPr>
            <p:nvPr/>
          </p:nvSpPr>
          <p:spPr bwMode="auto">
            <a:xfrm>
              <a:off x="816" y="2928"/>
              <a:ext cx="576" cy="720"/>
            </a:xfrm>
            <a:prstGeom prst="rect">
              <a:avLst/>
            </a:prstGeom>
            <a:noFill/>
            <a:ln w="28575">
              <a:solidFill>
                <a:srgbClr val="D3030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53" name="Line 9"/>
            <p:cNvSpPr>
              <a:spLocks noChangeShapeType="1"/>
            </p:cNvSpPr>
            <p:nvPr/>
          </p:nvSpPr>
          <p:spPr bwMode="auto">
            <a:xfrm>
              <a:off x="1056" y="2928"/>
              <a:ext cx="0" cy="816"/>
            </a:xfrm>
            <a:prstGeom prst="line">
              <a:avLst/>
            </a:prstGeom>
            <a:noFill/>
            <a:ln w="28575">
              <a:solidFill>
                <a:srgbClr val="60C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54" name="Line 10"/>
            <p:cNvSpPr>
              <a:spLocks noChangeShapeType="1"/>
            </p:cNvSpPr>
            <p:nvPr/>
          </p:nvSpPr>
          <p:spPr bwMode="auto">
            <a:xfrm>
              <a:off x="1632" y="3024"/>
              <a:ext cx="0" cy="816"/>
            </a:xfrm>
            <a:prstGeom prst="line">
              <a:avLst/>
            </a:prstGeom>
            <a:noFill/>
            <a:ln w="28575">
              <a:solidFill>
                <a:srgbClr val="60C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55" name="Line 11"/>
            <p:cNvSpPr>
              <a:spLocks noChangeShapeType="1"/>
            </p:cNvSpPr>
            <p:nvPr/>
          </p:nvSpPr>
          <p:spPr bwMode="auto">
            <a:xfrm>
              <a:off x="1056" y="2928"/>
              <a:ext cx="576" cy="96"/>
            </a:xfrm>
            <a:prstGeom prst="line">
              <a:avLst/>
            </a:prstGeom>
            <a:noFill/>
            <a:ln w="28575">
              <a:solidFill>
                <a:srgbClr val="60C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56" name="Line 12"/>
            <p:cNvSpPr>
              <a:spLocks noChangeShapeType="1"/>
            </p:cNvSpPr>
            <p:nvPr/>
          </p:nvSpPr>
          <p:spPr bwMode="auto">
            <a:xfrm>
              <a:off x="1056" y="3744"/>
              <a:ext cx="576" cy="96"/>
            </a:xfrm>
            <a:prstGeom prst="line">
              <a:avLst/>
            </a:prstGeom>
            <a:noFill/>
            <a:ln w="28575">
              <a:solidFill>
                <a:srgbClr val="60C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3" name="TextBox 12"/>
          <p:cNvSpPr txBox="1"/>
          <p:nvPr/>
        </p:nvSpPr>
        <p:spPr>
          <a:xfrm rot="16200000">
            <a:off x="9421827" y="5137128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Source: Silvio </a:t>
            </a:r>
            <a:r>
              <a:rPr lang="en-US" sz="1600" dirty="0" err="1"/>
              <a:t>Savarese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869596656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 name="AutoGenerated: 49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170" name="Object 2"/>
              <p:cNvSpPr txBox="1"/>
              <p:nvPr/>
            </p:nvSpPr>
            <p:spPr bwMode="auto">
              <a:xfrm>
                <a:off x="2179638" y="2947988"/>
                <a:ext cx="7751762" cy="633413"/>
              </a:xfrm>
              <a:prstGeom prst="rect">
                <a:avLst/>
              </a:prstGeom>
              <a:noFill/>
              <a:ln w="38100">
                <a:solidFill>
                  <a:srgbClr val="0000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="">
                    <a:solidFill>
                      <a:srgbClr val="FFFF00"/>
                    </a:solidFill>
                  </a14:hiddenFill>
                </a:ext>
              </a:extLst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)+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)+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≈0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7170" name="Object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79638" y="2947988"/>
                <a:ext cx="7751762" cy="63341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 w="38100">
                <a:solidFill>
                  <a:srgbClr val="0000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00"/>
                    </a:solidFill>
                  </a14:hiddenFill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176" name="Rectangle 8"/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/>
              <a:t>Affine motion</a:t>
            </a:r>
          </a:p>
        </p:txBody>
      </p:sp>
      <p:sp>
        <p:nvSpPr>
          <p:cNvPr id="7173" name="Rectangle 3"/>
          <p:cNvSpPr>
            <a:spLocks noGrp="1" noChangeArrowheads="1"/>
          </p:cNvSpPr>
          <p:nvPr>
            <p:ph idx="1"/>
          </p:nvPr>
        </p:nvSpPr>
        <p:spPr>
          <a:xfrm>
            <a:off x="2057400" y="2017714"/>
            <a:ext cx="6172200" cy="1335087"/>
          </a:xfrm>
          <a:noFill/>
        </p:spPr>
        <p:txBody>
          <a:bodyPr>
            <a:normAutofit/>
          </a:bodyPr>
          <a:lstStyle/>
          <a:p>
            <a:pPr eaLnBrk="1" hangingPunct="1"/>
            <a:r>
              <a:rPr lang="en-US" sz="2400"/>
              <a:t>Substituting into the brightness constancy equation: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71" name="Object 4"/>
              <p:cNvSpPr txBox="1"/>
              <p:nvPr/>
            </p:nvSpPr>
            <p:spPr bwMode="auto">
              <a:xfrm>
                <a:off x="2159000" y="990600"/>
                <a:ext cx="2971800" cy="9144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>
                    <a:solidFill>
                      <a:srgbClr val="00FF00"/>
                    </a:solidFill>
                  </a14:hiddenFill>
                </a:ext>
              </a:extLst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</m:oMath>
                    <m:oMath xmlns:m="http://schemas.openxmlformats.org/officeDocument/2006/math"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7171" name="Object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59000" y="990600"/>
                <a:ext cx="2971800" cy="91440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extLst>
                <a:ext uri="{909E8E84-426E-40dd-AFC4-6F175D3DCCD1}">
                  <a14:hiddenFill xmlns="" xmlns:a14="http://schemas.microsoft.com/office/drawing/2010/main">
                    <a:solidFill>
                      <a:srgbClr val="00FF00"/>
                    </a:solidFill>
                  </a14:hiddenFill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177" name="Group 9"/>
          <p:cNvGrpSpPr>
            <a:grpSpLocks/>
          </p:cNvGrpSpPr>
          <p:nvPr/>
        </p:nvGrpSpPr>
        <p:grpSpPr bwMode="auto">
          <a:xfrm>
            <a:off x="8559800" y="990600"/>
            <a:ext cx="1422400" cy="1676400"/>
            <a:chOff x="816" y="2928"/>
            <a:chExt cx="864" cy="912"/>
          </a:xfrm>
        </p:grpSpPr>
        <p:pic>
          <p:nvPicPr>
            <p:cNvPr id="7178" name="Picture 10" descr="AFFINE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16" y="2928"/>
              <a:ext cx="864" cy="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179" name="Rectangle 11"/>
            <p:cNvSpPr>
              <a:spLocks noChangeArrowheads="1"/>
            </p:cNvSpPr>
            <p:nvPr/>
          </p:nvSpPr>
          <p:spPr bwMode="auto">
            <a:xfrm>
              <a:off x="816" y="2928"/>
              <a:ext cx="576" cy="720"/>
            </a:xfrm>
            <a:prstGeom prst="rect">
              <a:avLst/>
            </a:prstGeom>
            <a:noFill/>
            <a:ln w="28575">
              <a:solidFill>
                <a:srgbClr val="D3030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80" name="Line 12"/>
            <p:cNvSpPr>
              <a:spLocks noChangeShapeType="1"/>
            </p:cNvSpPr>
            <p:nvPr/>
          </p:nvSpPr>
          <p:spPr bwMode="auto">
            <a:xfrm>
              <a:off x="1056" y="2928"/>
              <a:ext cx="0" cy="816"/>
            </a:xfrm>
            <a:prstGeom prst="line">
              <a:avLst/>
            </a:prstGeom>
            <a:noFill/>
            <a:ln w="28575">
              <a:solidFill>
                <a:srgbClr val="60C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81" name="Line 13"/>
            <p:cNvSpPr>
              <a:spLocks noChangeShapeType="1"/>
            </p:cNvSpPr>
            <p:nvPr/>
          </p:nvSpPr>
          <p:spPr bwMode="auto">
            <a:xfrm>
              <a:off x="1632" y="3024"/>
              <a:ext cx="0" cy="816"/>
            </a:xfrm>
            <a:prstGeom prst="line">
              <a:avLst/>
            </a:prstGeom>
            <a:noFill/>
            <a:ln w="28575">
              <a:solidFill>
                <a:srgbClr val="60C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82" name="Line 14"/>
            <p:cNvSpPr>
              <a:spLocks noChangeShapeType="1"/>
            </p:cNvSpPr>
            <p:nvPr/>
          </p:nvSpPr>
          <p:spPr bwMode="auto">
            <a:xfrm>
              <a:off x="1056" y="2928"/>
              <a:ext cx="576" cy="96"/>
            </a:xfrm>
            <a:prstGeom prst="line">
              <a:avLst/>
            </a:prstGeom>
            <a:noFill/>
            <a:ln w="28575">
              <a:solidFill>
                <a:srgbClr val="60C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83" name="Line 15"/>
            <p:cNvSpPr>
              <a:spLocks noChangeShapeType="1"/>
            </p:cNvSpPr>
            <p:nvPr/>
          </p:nvSpPr>
          <p:spPr bwMode="auto">
            <a:xfrm>
              <a:off x="1056" y="3744"/>
              <a:ext cx="576" cy="96"/>
            </a:xfrm>
            <a:prstGeom prst="line">
              <a:avLst/>
            </a:prstGeom>
            <a:noFill/>
            <a:ln w="28575">
              <a:solidFill>
                <a:srgbClr val="60C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8569960" y="5986046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Source: Silvio </a:t>
            </a:r>
            <a:r>
              <a:rPr lang="en-US" sz="1600" dirty="0" err="1"/>
              <a:t>Savarese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250694725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 name="AutoGenerated: 50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170" name="Object 2"/>
              <p:cNvSpPr txBox="1"/>
              <p:nvPr/>
            </p:nvSpPr>
            <p:spPr bwMode="auto">
              <a:xfrm>
                <a:off x="2179638" y="2947988"/>
                <a:ext cx="7751762" cy="633413"/>
              </a:xfrm>
              <a:prstGeom prst="rect">
                <a:avLst/>
              </a:prstGeom>
              <a:noFill/>
              <a:ln w="38100">
                <a:solidFill>
                  <a:srgbClr val="0000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="">
                    <a:solidFill>
                      <a:srgbClr val="FFFF00"/>
                    </a:solidFill>
                  </a14:hiddenFill>
                </a:ext>
              </a:extLst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)+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)+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≈0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7170" name="Object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79638" y="2947988"/>
                <a:ext cx="7751762" cy="63341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 w="38100">
                <a:solidFill>
                  <a:srgbClr val="0000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00"/>
                    </a:solidFill>
                  </a14:hiddenFill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176" name="Rectangle 8"/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/>
              <a:t>Affine motion</a:t>
            </a:r>
          </a:p>
        </p:txBody>
      </p:sp>
      <p:sp>
        <p:nvSpPr>
          <p:cNvPr id="7173" name="Rectangle 3"/>
          <p:cNvSpPr>
            <a:spLocks noGrp="1" noChangeArrowheads="1"/>
          </p:cNvSpPr>
          <p:nvPr>
            <p:ph idx="1"/>
          </p:nvPr>
        </p:nvSpPr>
        <p:spPr>
          <a:xfrm>
            <a:off x="2057400" y="2017714"/>
            <a:ext cx="6172200" cy="1335087"/>
          </a:xfrm>
          <a:noFill/>
        </p:spPr>
        <p:txBody>
          <a:bodyPr>
            <a:normAutofit/>
          </a:bodyPr>
          <a:lstStyle/>
          <a:p>
            <a:pPr eaLnBrk="1" hangingPunct="1"/>
            <a:r>
              <a:rPr lang="en-US" sz="2400"/>
              <a:t>Substituting into the brightness constancy equation: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71" name="Object 4"/>
              <p:cNvSpPr txBox="1"/>
              <p:nvPr/>
            </p:nvSpPr>
            <p:spPr bwMode="auto">
              <a:xfrm>
                <a:off x="2159000" y="990600"/>
                <a:ext cx="2971800" cy="9144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>
                    <a:solidFill>
                      <a:srgbClr val="00FF00"/>
                    </a:solidFill>
                  </a14:hiddenFill>
                </a:ext>
              </a:extLst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</m:oMath>
                    <m:oMath xmlns:m="http://schemas.openxmlformats.org/officeDocument/2006/math"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7171" name="Object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59000" y="990600"/>
                <a:ext cx="2971800" cy="91440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extLst>
                <a:ext uri="{909E8E84-426E-40dd-AFC4-6F175D3DCCD1}">
                  <a14:hiddenFill xmlns="" xmlns:a14="http://schemas.microsoft.com/office/drawing/2010/main">
                    <a:solidFill>
                      <a:srgbClr val="00FF00"/>
                    </a:solidFill>
                  </a14:hiddenFill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8389" name="Text Box 5"/>
          <p:cNvSpPr txBox="1">
            <a:spLocks noChangeArrowheads="1"/>
          </p:cNvSpPr>
          <p:nvPr/>
        </p:nvSpPr>
        <p:spPr bwMode="auto">
          <a:xfrm>
            <a:off x="2057400" y="3733801"/>
            <a:ext cx="8167688" cy="46166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buFontTx/>
              <a:buChar char="•"/>
            </a:pPr>
            <a:r>
              <a:rPr lang="en-US" sz="2400" dirty="0">
                <a:cs typeface="Arial" charset="0"/>
              </a:rPr>
              <a:t>  Each pixel provides 1 linear constraint in 6 unknowns</a:t>
            </a:r>
          </a:p>
        </p:txBody>
      </p:sp>
      <p:grpSp>
        <p:nvGrpSpPr>
          <p:cNvPr id="7177" name="Group 9"/>
          <p:cNvGrpSpPr>
            <a:grpSpLocks/>
          </p:cNvGrpSpPr>
          <p:nvPr/>
        </p:nvGrpSpPr>
        <p:grpSpPr bwMode="auto">
          <a:xfrm>
            <a:off x="8559800" y="990600"/>
            <a:ext cx="1422400" cy="1676400"/>
            <a:chOff x="816" y="2928"/>
            <a:chExt cx="864" cy="912"/>
          </a:xfrm>
        </p:grpSpPr>
        <p:pic>
          <p:nvPicPr>
            <p:cNvPr id="7178" name="Picture 10" descr="AFFINE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16" y="2928"/>
              <a:ext cx="864" cy="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179" name="Rectangle 11"/>
            <p:cNvSpPr>
              <a:spLocks noChangeArrowheads="1"/>
            </p:cNvSpPr>
            <p:nvPr/>
          </p:nvSpPr>
          <p:spPr bwMode="auto">
            <a:xfrm>
              <a:off x="816" y="2928"/>
              <a:ext cx="576" cy="720"/>
            </a:xfrm>
            <a:prstGeom prst="rect">
              <a:avLst/>
            </a:prstGeom>
            <a:noFill/>
            <a:ln w="28575">
              <a:solidFill>
                <a:srgbClr val="D3030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80" name="Line 12"/>
            <p:cNvSpPr>
              <a:spLocks noChangeShapeType="1"/>
            </p:cNvSpPr>
            <p:nvPr/>
          </p:nvSpPr>
          <p:spPr bwMode="auto">
            <a:xfrm>
              <a:off x="1056" y="2928"/>
              <a:ext cx="0" cy="816"/>
            </a:xfrm>
            <a:prstGeom prst="line">
              <a:avLst/>
            </a:prstGeom>
            <a:noFill/>
            <a:ln w="28575">
              <a:solidFill>
                <a:srgbClr val="60C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81" name="Line 13"/>
            <p:cNvSpPr>
              <a:spLocks noChangeShapeType="1"/>
            </p:cNvSpPr>
            <p:nvPr/>
          </p:nvSpPr>
          <p:spPr bwMode="auto">
            <a:xfrm>
              <a:off x="1632" y="3024"/>
              <a:ext cx="0" cy="816"/>
            </a:xfrm>
            <a:prstGeom prst="line">
              <a:avLst/>
            </a:prstGeom>
            <a:noFill/>
            <a:ln w="28575">
              <a:solidFill>
                <a:srgbClr val="60C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82" name="Line 14"/>
            <p:cNvSpPr>
              <a:spLocks noChangeShapeType="1"/>
            </p:cNvSpPr>
            <p:nvPr/>
          </p:nvSpPr>
          <p:spPr bwMode="auto">
            <a:xfrm>
              <a:off x="1056" y="2928"/>
              <a:ext cx="576" cy="96"/>
            </a:xfrm>
            <a:prstGeom prst="line">
              <a:avLst/>
            </a:prstGeom>
            <a:noFill/>
            <a:ln w="28575">
              <a:solidFill>
                <a:srgbClr val="60C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83" name="Line 15"/>
            <p:cNvSpPr>
              <a:spLocks noChangeShapeType="1"/>
            </p:cNvSpPr>
            <p:nvPr/>
          </p:nvSpPr>
          <p:spPr bwMode="auto">
            <a:xfrm>
              <a:off x="1056" y="3744"/>
              <a:ext cx="576" cy="96"/>
            </a:xfrm>
            <a:prstGeom prst="line">
              <a:avLst/>
            </a:prstGeom>
            <a:noFill/>
            <a:ln w="28575">
              <a:solidFill>
                <a:srgbClr val="60C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8569960" y="5986046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Source: Silvio </a:t>
            </a:r>
            <a:r>
              <a:rPr lang="en-US" sz="1600" dirty="0" err="1"/>
              <a:t>Savarese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446965838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 name="AutoGenerated: 5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170" name="Object 2"/>
              <p:cNvSpPr txBox="1"/>
              <p:nvPr/>
            </p:nvSpPr>
            <p:spPr bwMode="auto">
              <a:xfrm>
                <a:off x="2179638" y="2947988"/>
                <a:ext cx="7751762" cy="633413"/>
              </a:xfrm>
              <a:prstGeom prst="rect">
                <a:avLst/>
              </a:prstGeom>
              <a:noFill/>
              <a:ln w="38100">
                <a:solidFill>
                  <a:srgbClr val="0000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="">
                    <a:solidFill>
                      <a:srgbClr val="FFFF00"/>
                    </a:solidFill>
                  </a14:hiddenFill>
                </a:ext>
              </a:extLst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)+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)+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≈0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7170" name="Object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79638" y="2947988"/>
                <a:ext cx="7751762" cy="63341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 w="38100">
                <a:solidFill>
                  <a:srgbClr val="0000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00"/>
                    </a:solidFill>
                  </a14:hiddenFill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176" name="Rectangle 8"/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/>
              <a:t>Affine motion</a:t>
            </a:r>
          </a:p>
        </p:txBody>
      </p:sp>
      <p:sp>
        <p:nvSpPr>
          <p:cNvPr id="7173" name="Rectangle 3"/>
          <p:cNvSpPr>
            <a:spLocks noGrp="1" noChangeArrowheads="1"/>
          </p:cNvSpPr>
          <p:nvPr>
            <p:ph idx="1"/>
          </p:nvPr>
        </p:nvSpPr>
        <p:spPr>
          <a:xfrm>
            <a:off x="2057400" y="2017714"/>
            <a:ext cx="6172200" cy="1335087"/>
          </a:xfrm>
          <a:noFill/>
        </p:spPr>
        <p:txBody>
          <a:bodyPr>
            <a:normAutofit/>
          </a:bodyPr>
          <a:lstStyle/>
          <a:p>
            <a:pPr eaLnBrk="1" hangingPunct="1"/>
            <a:r>
              <a:rPr lang="en-US" sz="2400"/>
              <a:t>Substituting into the brightness constancy equation: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71" name="Object 4"/>
              <p:cNvSpPr txBox="1"/>
              <p:nvPr/>
            </p:nvSpPr>
            <p:spPr bwMode="auto">
              <a:xfrm>
                <a:off x="2159000" y="990600"/>
                <a:ext cx="2971800" cy="9144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>
                    <a:solidFill>
                      <a:srgbClr val="00FF00"/>
                    </a:solidFill>
                  </a14:hiddenFill>
                </a:ext>
              </a:extLst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</m:oMath>
                    <m:oMath xmlns:m="http://schemas.openxmlformats.org/officeDocument/2006/math"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7171" name="Object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59000" y="990600"/>
                <a:ext cx="2971800" cy="91440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extLst>
                <a:ext uri="{909E8E84-426E-40dd-AFC4-6F175D3DCCD1}">
                  <a14:hiddenFill xmlns="" xmlns:a14="http://schemas.microsoft.com/office/drawing/2010/main">
                    <a:solidFill>
                      <a:srgbClr val="00FF00"/>
                    </a:solidFill>
                  </a14:hiddenFill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8389" name="Text Box 5"/>
          <p:cNvSpPr txBox="1">
            <a:spLocks noChangeArrowheads="1"/>
          </p:cNvSpPr>
          <p:nvPr/>
        </p:nvSpPr>
        <p:spPr bwMode="auto">
          <a:xfrm>
            <a:off x="2057400" y="3733801"/>
            <a:ext cx="8167688" cy="46166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buFontTx/>
              <a:buChar char="•"/>
            </a:pPr>
            <a:r>
              <a:rPr lang="en-US" sz="2400" dirty="0">
                <a:cs typeface="Arial" charset="0"/>
              </a:rPr>
              <a:t>  Each pixel provides 1 linear constraint in 6 unknowns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28390" name="Object 6"/>
              <p:cNvSpPr txBox="1"/>
              <p:nvPr/>
            </p:nvSpPr>
            <p:spPr bwMode="auto">
              <a:xfrm>
                <a:off x="1638300" y="4876800"/>
                <a:ext cx="8953500" cy="715962"/>
              </a:xfrm>
              <a:prstGeom prst="rect">
                <a:avLst/>
              </a:prstGeom>
              <a:noFill/>
              <a:ln w="38100">
                <a:solidFill>
                  <a:srgbClr val="0000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="">
                    <a:solidFill>
                      <a:srgbClr val="FFFF00"/>
                    </a:solidFill>
                  </a14:hiddenFill>
                </a:ext>
              </a:extLst>
            </p:spPr>
            <p:txBody>
              <a:bodyPr>
                <a:normAutofit fontScale="85000" lnSpcReduction="10000"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𝐸𝑟𝑟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acc>
                        <m:accPr>
                          <m:chr m:val="⃗"/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acc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sSup>
                        <m:sSup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nary>
                            <m:naryPr>
                              <m:chr m:val="∑"/>
                              <m:subHide m:val="on"/>
                              <m:supHide m:val="on"/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𝐼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)+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𝐼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4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5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6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)+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𝐼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nary>
                        </m:e>
                        <m:sup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528390" name="Object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38300" y="4876800"/>
                <a:ext cx="8953500" cy="71596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38100">
                <a:solidFill>
                  <a:srgbClr val="0000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00"/>
                    </a:solidFill>
                  </a14:hiddenFill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8391" name="Rectangle 7"/>
          <p:cNvSpPr>
            <a:spLocks noChangeArrowheads="1"/>
          </p:cNvSpPr>
          <p:nvPr/>
        </p:nvSpPr>
        <p:spPr bwMode="auto">
          <a:xfrm>
            <a:off x="2057400" y="4267201"/>
            <a:ext cx="7772400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400" dirty="0"/>
              <a:t>Least squares minimization:</a:t>
            </a:r>
          </a:p>
        </p:txBody>
      </p:sp>
      <p:grpSp>
        <p:nvGrpSpPr>
          <p:cNvPr id="7177" name="Group 9"/>
          <p:cNvGrpSpPr>
            <a:grpSpLocks/>
          </p:cNvGrpSpPr>
          <p:nvPr/>
        </p:nvGrpSpPr>
        <p:grpSpPr bwMode="auto">
          <a:xfrm>
            <a:off x="8559800" y="990600"/>
            <a:ext cx="1422400" cy="1676400"/>
            <a:chOff x="816" y="2928"/>
            <a:chExt cx="864" cy="912"/>
          </a:xfrm>
        </p:grpSpPr>
        <p:pic>
          <p:nvPicPr>
            <p:cNvPr id="7178" name="Picture 10" descr="AFFINE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816" y="2928"/>
              <a:ext cx="864" cy="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179" name="Rectangle 11"/>
            <p:cNvSpPr>
              <a:spLocks noChangeArrowheads="1"/>
            </p:cNvSpPr>
            <p:nvPr/>
          </p:nvSpPr>
          <p:spPr bwMode="auto">
            <a:xfrm>
              <a:off x="816" y="2928"/>
              <a:ext cx="576" cy="720"/>
            </a:xfrm>
            <a:prstGeom prst="rect">
              <a:avLst/>
            </a:prstGeom>
            <a:noFill/>
            <a:ln w="28575">
              <a:solidFill>
                <a:srgbClr val="D3030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80" name="Line 12"/>
            <p:cNvSpPr>
              <a:spLocks noChangeShapeType="1"/>
            </p:cNvSpPr>
            <p:nvPr/>
          </p:nvSpPr>
          <p:spPr bwMode="auto">
            <a:xfrm>
              <a:off x="1056" y="2928"/>
              <a:ext cx="0" cy="816"/>
            </a:xfrm>
            <a:prstGeom prst="line">
              <a:avLst/>
            </a:prstGeom>
            <a:noFill/>
            <a:ln w="28575">
              <a:solidFill>
                <a:srgbClr val="60C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81" name="Line 13"/>
            <p:cNvSpPr>
              <a:spLocks noChangeShapeType="1"/>
            </p:cNvSpPr>
            <p:nvPr/>
          </p:nvSpPr>
          <p:spPr bwMode="auto">
            <a:xfrm>
              <a:off x="1632" y="3024"/>
              <a:ext cx="0" cy="816"/>
            </a:xfrm>
            <a:prstGeom prst="line">
              <a:avLst/>
            </a:prstGeom>
            <a:noFill/>
            <a:ln w="28575">
              <a:solidFill>
                <a:srgbClr val="60C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82" name="Line 14"/>
            <p:cNvSpPr>
              <a:spLocks noChangeShapeType="1"/>
            </p:cNvSpPr>
            <p:nvPr/>
          </p:nvSpPr>
          <p:spPr bwMode="auto">
            <a:xfrm>
              <a:off x="1056" y="2928"/>
              <a:ext cx="576" cy="96"/>
            </a:xfrm>
            <a:prstGeom prst="line">
              <a:avLst/>
            </a:prstGeom>
            <a:noFill/>
            <a:ln w="28575">
              <a:solidFill>
                <a:srgbClr val="60C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83" name="Line 15"/>
            <p:cNvSpPr>
              <a:spLocks noChangeShapeType="1"/>
            </p:cNvSpPr>
            <p:nvPr/>
          </p:nvSpPr>
          <p:spPr bwMode="auto">
            <a:xfrm>
              <a:off x="1056" y="3744"/>
              <a:ext cx="576" cy="96"/>
            </a:xfrm>
            <a:prstGeom prst="line">
              <a:avLst/>
            </a:prstGeom>
            <a:noFill/>
            <a:ln w="28575">
              <a:solidFill>
                <a:srgbClr val="60C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8569960" y="5986046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Source: Silvio </a:t>
            </a:r>
            <a:r>
              <a:rPr lang="en-US" sz="1600" dirty="0" err="1"/>
              <a:t>Savarese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40979025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 name="AutoGenerated: 5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0" y="-76200"/>
            <a:ext cx="7772400" cy="838200"/>
          </a:xfrm>
        </p:spPr>
        <p:txBody>
          <a:bodyPr/>
          <a:lstStyle/>
          <a:p>
            <a:pPr eaLnBrk="1" hangingPunct="1"/>
            <a:r>
              <a:rPr lang="en-US"/>
              <a:t>How do we estimate the layers?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idx="1"/>
          </p:nvPr>
        </p:nvSpPr>
        <p:spPr>
          <a:xfrm>
            <a:off x="1905000" y="762000"/>
            <a:ext cx="8077200" cy="5562600"/>
          </a:xfrm>
        </p:spPr>
        <p:txBody>
          <a:bodyPr/>
          <a:lstStyle/>
          <a:p>
            <a:pPr marL="533400" indent="-533400"/>
            <a:r>
              <a:rPr lang="en-US" sz="2400"/>
              <a:t>1. Obtain a set of initial affine motion hypotheses</a:t>
            </a:r>
          </a:p>
          <a:p>
            <a:pPr marL="914400" lvl="1" indent="-457200"/>
            <a:r>
              <a:rPr lang="en-US" sz="1600"/>
              <a:t>Divide the image into blocks and estimate affine motion parameters in each block by least squares</a:t>
            </a:r>
          </a:p>
          <a:p>
            <a:pPr marL="1295400" lvl="2" indent="-381000"/>
            <a:r>
              <a:rPr lang="en-US" sz="1400"/>
              <a:t>Eliminate hypotheses with high residual error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20197" name="grdn10fbC.avi">
            <a:hlinkClick r:id="" action="ppaction://media"/>
          </p:cNvPr>
          <p:cNvPicPr>
            <a:picLocks noRot="1"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 cstate="print"/>
          <a:srcRect l="4839"/>
          <a:stretch>
            <a:fillRect/>
          </a:stretch>
        </p:blipFill>
        <p:spPr bwMode="auto">
          <a:xfrm>
            <a:off x="1981200" y="3276600"/>
            <a:ext cx="45720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" name="TextBox 43"/>
          <p:cNvSpPr txBox="1"/>
          <p:nvPr/>
        </p:nvSpPr>
        <p:spPr>
          <a:xfrm rot="16200000">
            <a:off x="9421827" y="5137128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Source: Silvio </a:t>
            </a:r>
            <a:r>
              <a:rPr lang="en-US" sz="1600" dirty="0" err="1"/>
              <a:t>Savarese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510834544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video>
              <p:cMediaNode>
                <p:cTn id="2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20197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AutoGenerated: 36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sz="4200" dirty="0"/>
              <a:t>Estimating optical flow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idx="1"/>
          </p:nvPr>
        </p:nvSpPr>
        <p:spPr>
          <a:xfrm>
            <a:off x="1600200" y="3200400"/>
            <a:ext cx="8915400" cy="990600"/>
          </a:xfrm>
        </p:spPr>
        <p:txBody>
          <a:bodyPr/>
          <a:lstStyle/>
          <a:p>
            <a:pPr eaLnBrk="1" hangingPunct="1"/>
            <a:r>
              <a:rPr lang="en-US" sz="2400" dirty="0"/>
              <a:t>Given two subsequent frames, estimate the apparent motion field u(</a:t>
            </a:r>
            <a:r>
              <a:rPr lang="en-US" sz="2400" dirty="0" err="1"/>
              <a:t>x,y</a:t>
            </a:r>
            <a:r>
              <a:rPr lang="en-US" sz="2400" dirty="0"/>
              <a:t>), v(</a:t>
            </a:r>
            <a:r>
              <a:rPr lang="en-US" sz="2400" dirty="0" err="1"/>
              <a:t>x,y</a:t>
            </a:r>
            <a:r>
              <a:rPr lang="en-US" sz="2400" dirty="0"/>
              <a:t>) between them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3276600" y="990600"/>
            <a:ext cx="2209800" cy="1676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05" name="Oval 5"/>
          <p:cNvSpPr>
            <a:spLocks noChangeArrowheads="1"/>
          </p:cNvSpPr>
          <p:nvPr/>
        </p:nvSpPr>
        <p:spPr bwMode="auto">
          <a:xfrm>
            <a:off x="3810000" y="1524000"/>
            <a:ext cx="76200" cy="762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06" name="Oval 6"/>
          <p:cNvSpPr>
            <a:spLocks noChangeArrowheads="1"/>
          </p:cNvSpPr>
          <p:nvPr/>
        </p:nvSpPr>
        <p:spPr bwMode="auto">
          <a:xfrm>
            <a:off x="4724400" y="15240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07" name="Oval 7"/>
          <p:cNvSpPr>
            <a:spLocks noChangeArrowheads="1"/>
          </p:cNvSpPr>
          <p:nvPr/>
        </p:nvSpPr>
        <p:spPr bwMode="auto">
          <a:xfrm>
            <a:off x="3810000" y="2057400"/>
            <a:ext cx="76200" cy="76200"/>
          </a:xfrm>
          <a:prstGeom prst="ellipse">
            <a:avLst/>
          </a:prstGeom>
          <a:solidFill>
            <a:srgbClr val="33CC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08" name="Oval 8"/>
          <p:cNvSpPr>
            <a:spLocks noChangeArrowheads="1"/>
          </p:cNvSpPr>
          <p:nvPr/>
        </p:nvSpPr>
        <p:spPr bwMode="auto">
          <a:xfrm>
            <a:off x="4724400" y="2057400"/>
            <a:ext cx="76200" cy="762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3886200" y="1371601"/>
            <a:ext cx="1066800" cy="968375"/>
            <a:chOff x="1488" y="1008"/>
            <a:chExt cx="672" cy="610"/>
          </a:xfrm>
        </p:grpSpPr>
        <p:sp>
          <p:nvSpPr>
            <p:cNvPr id="25622" name="Line 10"/>
            <p:cNvSpPr>
              <a:spLocks noChangeShapeType="1"/>
            </p:cNvSpPr>
            <p:nvPr/>
          </p:nvSpPr>
          <p:spPr bwMode="auto">
            <a:xfrm flipV="1">
              <a:off x="1488" y="1008"/>
              <a:ext cx="9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23" name="Line 11"/>
            <p:cNvSpPr>
              <a:spLocks noChangeShapeType="1"/>
            </p:cNvSpPr>
            <p:nvPr/>
          </p:nvSpPr>
          <p:spPr bwMode="auto">
            <a:xfrm>
              <a:off x="1488" y="1461"/>
              <a:ext cx="1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24" name="Line 12"/>
            <p:cNvSpPr>
              <a:spLocks noChangeShapeType="1"/>
            </p:cNvSpPr>
            <p:nvPr/>
          </p:nvSpPr>
          <p:spPr bwMode="auto">
            <a:xfrm>
              <a:off x="2063" y="1152"/>
              <a:ext cx="97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25" name="Line 13"/>
            <p:cNvSpPr>
              <a:spLocks noChangeShapeType="1"/>
            </p:cNvSpPr>
            <p:nvPr/>
          </p:nvSpPr>
          <p:spPr bwMode="auto">
            <a:xfrm flipH="1">
              <a:off x="2043" y="1495"/>
              <a:ext cx="0" cy="12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4586" name="Rectangle 14"/>
          <p:cNvSpPr>
            <a:spLocks noChangeArrowheads="1"/>
          </p:cNvSpPr>
          <p:nvPr/>
        </p:nvSpPr>
        <p:spPr bwMode="auto">
          <a:xfrm>
            <a:off x="6629400" y="990600"/>
            <a:ext cx="2209800" cy="1676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87" name="Oval 15"/>
          <p:cNvSpPr>
            <a:spLocks noChangeArrowheads="1"/>
          </p:cNvSpPr>
          <p:nvPr/>
        </p:nvSpPr>
        <p:spPr bwMode="auto">
          <a:xfrm>
            <a:off x="7391400" y="1333500"/>
            <a:ext cx="76200" cy="762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88" name="Oval 16"/>
          <p:cNvSpPr>
            <a:spLocks noChangeArrowheads="1"/>
          </p:cNvSpPr>
          <p:nvPr/>
        </p:nvSpPr>
        <p:spPr bwMode="auto">
          <a:xfrm>
            <a:off x="8305800" y="17145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89" name="Oval 17"/>
          <p:cNvSpPr>
            <a:spLocks noChangeArrowheads="1"/>
          </p:cNvSpPr>
          <p:nvPr/>
        </p:nvSpPr>
        <p:spPr bwMode="auto">
          <a:xfrm>
            <a:off x="7467600" y="2052638"/>
            <a:ext cx="76200" cy="76200"/>
          </a:xfrm>
          <a:prstGeom prst="ellipse">
            <a:avLst/>
          </a:prstGeom>
          <a:solidFill>
            <a:srgbClr val="33CC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90" name="Oval 18"/>
          <p:cNvSpPr>
            <a:spLocks noChangeArrowheads="1"/>
          </p:cNvSpPr>
          <p:nvPr/>
        </p:nvSpPr>
        <p:spPr bwMode="auto">
          <a:xfrm>
            <a:off x="8153400" y="2252663"/>
            <a:ext cx="76200" cy="762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7571" name="Rectangle 19"/>
          <p:cNvSpPr>
            <a:spLocks noChangeArrowheads="1"/>
          </p:cNvSpPr>
          <p:nvPr/>
        </p:nvSpPr>
        <p:spPr bwMode="auto">
          <a:xfrm>
            <a:off x="1600200" y="4114800"/>
            <a:ext cx="82296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800" dirty="0"/>
              <a:t>Key assumptions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b="1" dirty="0"/>
              <a:t>Brightness constancy:  </a:t>
            </a:r>
            <a:r>
              <a:rPr lang="en-US" sz="2000" dirty="0"/>
              <a:t>projection of the same point looks the same in every frame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b="1" dirty="0">
                <a:solidFill>
                  <a:schemeClr val="bg1"/>
                </a:solidFill>
              </a:rPr>
              <a:t>Small motion:</a:t>
            </a:r>
            <a:r>
              <a:rPr lang="en-US" sz="2000" dirty="0">
                <a:solidFill>
                  <a:schemeClr val="bg1"/>
                </a:solidFill>
              </a:rPr>
              <a:t>  points do not move very far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b="1" dirty="0">
                <a:solidFill>
                  <a:schemeClr val="bg1"/>
                </a:solidFill>
              </a:rPr>
              <a:t>Spatial coherence:</a:t>
            </a:r>
            <a:r>
              <a:rPr lang="en-US" sz="2000" dirty="0">
                <a:solidFill>
                  <a:schemeClr val="bg1"/>
                </a:solidFill>
              </a:rPr>
              <a:t> points move like their neighbors</a:t>
            </a:r>
          </a:p>
        </p:txBody>
      </p:sp>
      <p:sp>
        <p:nvSpPr>
          <p:cNvPr id="25616" name="Text Box 20"/>
          <p:cNvSpPr txBox="1">
            <a:spLocks noChangeArrowheads="1"/>
          </p:cNvSpPr>
          <p:nvPr/>
        </p:nvSpPr>
        <p:spPr bwMode="auto">
          <a:xfrm>
            <a:off x="3810001" y="2667000"/>
            <a:ext cx="13001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 i="1">
                <a:latin typeface="Times New Roman" pitchFamily="18" charset="0"/>
                <a:cs typeface="Arial" charset="0"/>
              </a:rPr>
              <a:t>I</a:t>
            </a:r>
            <a:r>
              <a:rPr lang="en-US" sz="2400">
                <a:latin typeface="Times New Roman" pitchFamily="18" charset="0"/>
                <a:cs typeface="Arial" charset="0"/>
              </a:rPr>
              <a:t>(</a:t>
            </a:r>
            <a:r>
              <a:rPr lang="en-US" sz="2400" i="1">
                <a:latin typeface="Times New Roman" pitchFamily="18" charset="0"/>
                <a:cs typeface="Arial" charset="0"/>
              </a:rPr>
              <a:t>x</a:t>
            </a:r>
            <a:r>
              <a:rPr lang="en-US" sz="2400">
                <a:latin typeface="Times New Roman" pitchFamily="18" charset="0"/>
                <a:cs typeface="Arial" charset="0"/>
              </a:rPr>
              <a:t>,</a:t>
            </a:r>
            <a:r>
              <a:rPr lang="en-US" sz="2400" i="1">
                <a:latin typeface="Times New Roman" pitchFamily="18" charset="0"/>
                <a:cs typeface="Arial" charset="0"/>
              </a:rPr>
              <a:t>y</a:t>
            </a:r>
            <a:r>
              <a:rPr lang="en-US" sz="2400">
                <a:latin typeface="Times New Roman" pitchFamily="18" charset="0"/>
                <a:cs typeface="Arial" charset="0"/>
              </a:rPr>
              <a:t>,</a:t>
            </a:r>
            <a:r>
              <a:rPr lang="en-US" sz="2400" i="1">
                <a:latin typeface="Times New Roman" pitchFamily="18" charset="0"/>
                <a:cs typeface="Arial" charset="0"/>
              </a:rPr>
              <a:t>t</a:t>
            </a:r>
            <a:r>
              <a:rPr lang="en-US" sz="2400">
                <a:latin typeface="Times New Roman" pitchFamily="18" charset="0"/>
                <a:cs typeface="Arial" charset="0"/>
              </a:rPr>
              <a:t>–1)</a:t>
            </a:r>
          </a:p>
        </p:txBody>
      </p:sp>
      <p:sp>
        <p:nvSpPr>
          <p:cNvPr id="24593" name="Text Box 21"/>
          <p:cNvSpPr txBox="1">
            <a:spLocks noChangeArrowheads="1"/>
          </p:cNvSpPr>
          <p:nvPr/>
        </p:nvSpPr>
        <p:spPr bwMode="auto">
          <a:xfrm>
            <a:off x="7467601" y="2667000"/>
            <a:ext cx="9953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 i="1">
                <a:latin typeface="Times New Roman" pitchFamily="18" charset="0"/>
                <a:cs typeface="Arial" charset="0"/>
              </a:rPr>
              <a:t>I</a:t>
            </a:r>
            <a:r>
              <a:rPr lang="en-US" sz="2400">
                <a:latin typeface="Times New Roman" pitchFamily="18" charset="0"/>
                <a:cs typeface="Arial" charset="0"/>
              </a:rPr>
              <a:t>(</a:t>
            </a:r>
            <a:r>
              <a:rPr lang="en-US" sz="2400" i="1">
                <a:latin typeface="Times New Roman" pitchFamily="18" charset="0"/>
                <a:cs typeface="Arial" charset="0"/>
              </a:rPr>
              <a:t>x</a:t>
            </a:r>
            <a:r>
              <a:rPr lang="en-US" sz="2400">
                <a:latin typeface="Times New Roman" pitchFamily="18" charset="0"/>
                <a:cs typeface="Arial" charset="0"/>
              </a:rPr>
              <a:t>,</a:t>
            </a:r>
            <a:r>
              <a:rPr lang="en-US" sz="2400" i="1">
                <a:latin typeface="Times New Roman" pitchFamily="18" charset="0"/>
                <a:cs typeface="Arial" charset="0"/>
              </a:rPr>
              <a:t>y</a:t>
            </a:r>
            <a:r>
              <a:rPr lang="en-US" sz="2400">
                <a:latin typeface="Times New Roman" pitchFamily="18" charset="0"/>
                <a:cs typeface="Arial" charset="0"/>
              </a:rPr>
              <a:t>,</a:t>
            </a:r>
            <a:r>
              <a:rPr lang="en-US" sz="2400" i="1">
                <a:latin typeface="Times New Roman" pitchFamily="18" charset="0"/>
                <a:cs typeface="Arial" charset="0"/>
              </a:rPr>
              <a:t>t</a:t>
            </a:r>
            <a:r>
              <a:rPr lang="en-US" sz="2400">
                <a:latin typeface="Times New Roman" pitchFamily="18" charset="0"/>
                <a:cs typeface="Arial" charset="0"/>
              </a:rPr>
              <a:t>)</a:t>
            </a:r>
          </a:p>
        </p:txBody>
      </p:sp>
      <p:sp>
        <p:nvSpPr>
          <p:cNvPr id="27" name="Oval 15"/>
          <p:cNvSpPr>
            <a:spLocks noChangeArrowheads="1"/>
          </p:cNvSpPr>
          <p:nvPr/>
        </p:nvSpPr>
        <p:spPr bwMode="auto">
          <a:xfrm>
            <a:off x="4114800" y="1219200"/>
            <a:ext cx="76200" cy="762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" name="Oval 16"/>
          <p:cNvSpPr>
            <a:spLocks noChangeArrowheads="1"/>
          </p:cNvSpPr>
          <p:nvPr/>
        </p:nvSpPr>
        <p:spPr bwMode="auto">
          <a:xfrm>
            <a:off x="4953000" y="17526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" name="Oval 17"/>
          <p:cNvSpPr>
            <a:spLocks noChangeArrowheads="1"/>
          </p:cNvSpPr>
          <p:nvPr/>
        </p:nvSpPr>
        <p:spPr bwMode="auto">
          <a:xfrm>
            <a:off x="4191000" y="2057400"/>
            <a:ext cx="76200" cy="76200"/>
          </a:xfrm>
          <a:prstGeom prst="ellipse">
            <a:avLst/>
          </a:prstGeom>
          <a:solidFill>
            <a:srgbClr val="33CC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" name="Oval 18"/>
          <p:cNvSpPr>
            <a:spLocks noChangeArrowheads="1"/>
          </p:cNvSpPr>
          <p:nvPr/>
        </p:nvSpPr>
        <p:spPr bwMode="auto">
          <a:xfrm>
            <a:off x="4724400" y="2362200"/>
            <a:ext cx="76200" cy="762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 rot="16200000">
            <a:off x="9437216" y="5132373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Source: Silvio </a:t>
            </a:r>
            <a:r>
              <a:rPr lang="en-US" sz="1600" dirty="0" err="1"/>
              <a:t>Savarese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42917811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 name="AutoGenerated: 5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0" y="-76200"/>
            <a:ext cx="7772400" cy="838200"/>
          </a:xfrm>
        </p:spPr>
        <p:txBody>
          <a:bodyPr/>
          <a:lstStyle/>
          <a:p>
            <a:pPr eaLnBrk="1" hangingPunct="1"/>
            <a:r>
              <a:rPr lang="en-US"/>
              <a:t>How do we estimate the layers?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idx="1"/>
          </p:nvPr>
        </p:nvSpPr>
        <p:spPr>
          <a:xfrm>
            <a:off x="1905000" y="762000"/>
            <a:ext cx="8077200" cy="5562600"/>
          </a:xfrm>
        </p:spPr>
        <p:txBody>
          <a:bodyPr/>
          <a:lstStyle/>
          <a:p>
            <a:pPr marL="533400" indent="-533400"/>
            <a:r>
              <a:rPr lang="en-US" sz="2400"/>
              <a:t>1. Obtain a set of initial affine motion hypotheses</a:t>
            </a:r>
          </a:p>
          <a:p>
            <a:pPr marL="914400" lvl="1" indent="-457200"/>
            <a:r>
              <a:rPr lang="en-US" sz="1600"/>
              <a:t>Divide the image into blocks and estimate affine motion parameters in each block by least squares</a:t>
            </a:r>
          </a:p>
          <a:p>
            <a:pPr marL="1295400" lvl="2" indent="-381000"/>
            <a:r>
              <a:rPr lang="en-US" sz="1400"/>
              <a:t>Eliminate hypotheses with high residual error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20197" name="grdn10fbC.avi">
            <a:hlinkClick r:id="" action="ppaction://media"/>
          </p:cNvPr>
          <p:cNvPicPr>
            <a:picLocks noRot="1"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 cstate="print"/>
          <a:srcRect l="4839"/>
          <a:stretch>
            <a:fillRect/>
          </a:stretch>
        </p:blipFill>
        <p:spPr bwMode="auto">
          <a:xfrm>
            <a:off x="1981200" y="3276600"/>
            <a:ext cx="45720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22"/>
          <p:cNvGrpSpPr>
            <a:grpSpLocks/>
          </p:cNvGrpSpPr>
          <p:nvPr/>
        </p:nvGrpSpPr>
        <p:grpSpPr bwMode="auto">
          <a:xfrm>
            <a:off x="1981200" y="3276600"/>
            <a:ext cx="4572000" cy="2895600"/>
            <a:chOff x="288" y="2208"/>
            <a:chExt cx="2880" cy="1824"/>
          </a:xfrm>
        </p:grpSpPr>
        <p:sp>
          <p:nvSpPr>
            <p:cNvPr id="55324" name="Rectangle 6"/>
            <p:cNvSpPr>
              <a:spLocks noChangeArrowheads="1"/>
            </p:cNvSpPr>
            <p:nvPr/>
          </p:nvSpPr>
          <p:spPr bwMode="auto">
            <a:xfrm>
              <a:off x="288" y="2208"/>
              <a:ext cx="720" cy="455"/>
            </a:xfrm>
            <a:prstGeom prst="rect">
              <a:avLst/>
            </a:prstGeom>
            <a:noFill/>
            <a:ln w="635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25" name="Rectangle 7"/>
            <p:cNvSpPr>
              <a:spLocks noChangeArrowheads="1"/>
            </p:cNvSpPr>
            <p:nvPr/>
          </p:nvSpPr>
          <p:spPr bwMode="auto">
            <a:xfrm>
              <a:off x="288" y="2665"/>
              <a:ext cx="720" cy="455"/>
            </a:xfrm>
            <a:prstGeom prst="rect">
              <a:avLst/>
            </a:prstGeom>
            <a:noFill/>
            <a:ln w="635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26" name="Rectangle 8"/>
            <p:cNvSpPr>
              <a:spLocks noChangeArrowheads="1"/>
            </p:cNvSpPr>
            <p:nvPr/>
          </p:nvSpPr>
          <p:spPr bwMode="auto">
            <a:xfrm>
              <a:off x="288" y="3120"/>
              <a:ext cx="720" cy="455"/>
            </a:xfrm>
            <a:prstGeom prst="rect">
              <a:avLst/>
            </a:prstGeom>
            <a:noFill/>
            <a:ln w="635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27" name="Rectangle 9"/>
            <p:cNvSpPr>
              <a:spLocks noChangeArrowheads="1"/>
            </p:cNvSpPr>
            <p:nvPr/>
          </p:nvSpPr>
          <p:spPr bwMode="auto">
            <a:xfrm>
              <a:off x="288" y="3577"/>
              <a:ext cx="720" cy="455"/>
            </a:xfrm>
            <a:prstGeom prst="rect">
              <a:avLst/>
            </a:prstGeom>
            <a:noFill/>
            <a:ln w="635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28" name="Rectangle 10"/>
            <p:cNvSpPr>
              <a:spLocks noChangeArrowheads="1"/>
            </p:cNvSpPr>
            <p:nvPr/>
          </p:nvSpPr>
          <p:spPr bwMode="auto">
            <a:xfrm>
              <a:off x="1008" y="2208"/>
              <a:ext cx="720" cy="455"/>
            </a:xfrm>
            <a:prstGeom prst="rect">
              <a:avLst/>
            </a:prstGeom>
            <a:noFill/>
            <a:ln w="635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29" name="Rectangle 11"/>
            <p:cNvSpPr>
              <a:spLocks noChangeArrowheads="1"/>
            </p:cNvSpPr>
            <p:nvPr/>
          </p:nvSpPr>
          <p:spPr bwMode="auto">
            <a:xfrm>
              <a:off x="1008" y="2665"/>
              <a:ext cx="720" cy="455"/>
            </a:xfrm>
            <a:prstGeom prst="rect">
              <a:avLst/>
            </a:prstGeom>
            <a:noFill/>
            <a:ln w="635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30" name="Rectangle 12"/>
            <p:cNvSpPr>
              <a:spLocks noChangeArrowheads="1"/>
            </p:cNvSpPr>
            <p:nvPr/>
          </p:nvSpPr>
          <p:spPr bwMode="auto">
            <a:xfrm>
              <a:off x="1008" y="3120"/>
              <a:ext cx="720" cy="455"/>
            </a:xfrm>
            <a:prstGeom prst="rect">
              <a:avLst/>
            </a:prstGeom>
            <a:noFill/>
            <a:ln w="635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31" name="Rectangle 13"/>
            <p:cNvSpPr>
              <a:spLocks noChangeArrowheads="1"/>
            </p:cNvSpPr>
            <p:nvPr/>
          </p:nvSpPr>
          <p:spPr bwMode="auto">
            <a:xfrm>
              <a:off x="1008" y="3577"/>
              <a:ext cx="720" cy="455"/>
            </a:xfrm>
            <a:prstGeom prst="rect">
              <a:avLst/>
            </a:prstGeom>
            <a:noFill/>
            <a:ln w="635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32" name="Rectangle 14"/>
            <p:cNvSpPr>
              <a:spLocks noChangeArrowheads="1"/>
            </p:cNvSpPr>
            <p:nvPr/>
          </p:nvSpPr>
          <p:spPr bwMode="auto">
            <a:xfrm>
              <a:off x="1728" y="2208"/>
              <a:ext cx="720" cy="455"/>
            </a:xfrm>
            <a:prstGeom prst="rect">
              <a:avLst/>
            </a:prstGeom>
            <a:noFill/>
            <a:ln w="635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33" name="Rectangle 15"/>
            <p:cNvSpPr>
              <a:spLocks noChangeArrowheads="1"/>
            </p:cNvSpPr>
            <p:nvPr/>
          </p:nvSpPr>
          <p:spPr bwMode="auto">
            <a:xfrm>
              <a:off x="1728" y="2665"/>
              <a:ext cx="720" cy="455"/>
            </a:xfrm>
            <a:prstGeom prst="rect">
              <a:avLst/>
            </a:prstGeom>
            <a:noFill/>
            <a:ln w="635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34" name="Rectangle 16"/>
            <p:cNvSpPr>
              <a:spLocks noChangeArrowheads="1"/>
            </p:cNvSpPr>
            <p:nvPr/>
          </p:nvSpPr>
          <p:spPr bwMode="auto">
            <a:xfrm>
              <a:off x="1728" y="3120"/>
              <a:ext cx="720" cy="455"/>
            </a:xfrm>
            <a:prstGeom prst="rect">
              <a:avLst/>
            </a:prstGeom>
            <a:noFill/>
            <a:ln w="635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35" name="Rectangle 17"/>
            <p:cNvSpPr>
              <a:spLocks noChangeArrowheads="1"/>
            </p:cNvSpPr>
            <p:nvPr/>
          </p:nvSpPr>
          <p:spPr bwMode="auto">
            <a:xfrm>
              <a:off x="1728" y="3577"/>
              <a:ext cx="720" cy="455"/>
            </a:xfrm>
            <a:prstGeom prst="rect">
              <a:avLst/>
            </a:prstGeom>
            <a:noFill/>
            <a:ln w="635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36" name="Rectangle 18"/>
            <p:cNvSpPr>
              <a:spLocks noChangeArrowheads="1"/>
            </p:cNvSpPr>
            <p:nvPr/>
          </p:nvSpPr>
          <p:spPr bwMode="auto">
            <a:xfrm>
              <a:off x="2448" y="2208"/>
              <a:ext cx="720" cy="455"/>
            </a:xfrm>
            <a:prstGeom prst="rect">
              <a:avLst/>
            </a:prstGeom>
            <a:noFill/>
            <a:ln w="635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37" name="Rectangle 19"/>
            <p:cNvSpPr>
              <a:spLocks noChangeArrowheads="1"/>
            </p:cNvSpPr>
            <p:nvPr/>
          </p:nvSpPr>
          <p:spPr bwMode="auto">
            <a:xfrm>
              <a:off x="2448" y="2665"/>
              <a:ext cx="720" cy="455"/>
            </a:xfrm>
            <a:prstGeom prst="rect">
              <a:avLst/>
            </a:prstGeom>
            <a:noFill/>
            <a:ln w="635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38" name="Rectangle 20"/>
            <p:cNvSpPr>
              <a:spLocks noChangeArrowheads="1"/>
            </p:cNvSpPr>
            <p:nvPr/>
          </p:nvSpPr>
          <p:spPr bwMode="auto">
            <a:xfrm>
              <a:off x="2448" y="3120"/>
              <a:ext cx="720" cy="455"/>
            </a:xfrm>
            <a:prstGeom prst="rect">
              <a:avLst/>
            </a:prstGeom>
            <a:noFill/>
            <a:ln w="635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39" name="Rectangle 21"/>
            <p:cNvSpPr>
              <a:spLocks noChangeArrowheads="1"/>
            </p:cNvSpPr>
            <p:nvPr/>
          </p:nvSpPr>
          <p:spPr bwMode="auto">
            <a:xfrm>
              <a:off x="2448" y="3577"/>
              <a:ext cx="720" cy="455"/>
            </a:xfrm>
            <a:prstGeom prst="rect">
              <a:avLst/>
            </a:prstGeom>
            <a:noFill/>
            <a:ln w="635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4" name="TextBox 43"/>
          <p:cNvSpPr txBox="1"/>
          <p:nvPr/>
        </p:nvSpPr>
        <p:spPr>
          <a:xfrm rot="16200000">
            <a:off x="9421827" y="5137128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Source: Silvio </a:t>
            </a:r>
            <a:r>
              <a:rPr lang="en-US" sz="1600" dirty="0" err="1"/>
              <a:t>Savarese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228934170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video>
              <p:cMediaNode>
                <p:cTn id="2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20197"/>
                </p:tgtEl>
              </p:cMediaNode>
            </p:video>
          </p:childTnLst>
        </p:cTn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 name="AutoGenerated: 5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0" y="-76200"/>
            <a:ext cx="7772400" cy="838200"/>
          </a:xfrm>
        </p:spPr>
        <p:txBody>
          <a:bodyPr/>
          <a:lstStyle/>
          <a:p>
            <a:pPr eaLnBrk="1" hangingPunct="1"/>
            <a:r>
              <a:rPr lang="en-US"/>
              <a:t>How do we estimate the layers?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idx="1"/>
          </p:nvPr>
        </p:nvSpPr>
        <p:spPr>
          <a:xfrm>
            <a:off x="1905000" y="762000"/>
            <a:ext cx="8077200" cy="5562600"/>
          </a:xfrm>
        </p:spPr>
        <p:txBody>
          <a:bodyPr/>
          <a:lstStyle/>
          <a:p>
            <a:pPr marL="533400" indent="-533400"/>
            <a:r>
              <a:rPr lang="en-US" sz="2400"/>
              <a:t>1. Obtain a set of initial affine motion hypotheses</a:t>
            </a:r>
          </a:p>
          <a:p>
            <a:pPr marL="914400" lvl="1" indent="-457200"/>
            <a:r>
              <a:rPr lang="en-US" sz="1600"/>
              <a:t>Divide the image into blocks and estimate affine motion parameters in each block by least squares</a:t>
            </a:r>
          </a:p>
          <a:p>
            <a:pPr marL="1295400" lvl="2" indent="-381000"/>
            <a:r>
              <a:rPr lang="en-US" sz="1400"/>
              <a:t>Eliminate hypotheses with high residual error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20197" name="grdn10fbC.avi">
            <a:hlinkClick r:id="" action="ppaction://media"/>
          </p:cNvPr>
          <p:cNvPicPr>
            <a:picLocks noRot="1"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 cstate="print"/>
          <a:srcRect l="4839"/>
          <a:stretch>
            <a:fillRect/>
          </a:stretch>
        </p:blipFill>
        <p:spPr bwMode="auto">
          <a:xfrm>
            <a:off x="1981200" y="3276600"/>
            <a:ext cx="45720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22"/>
          <p:cNvGrpSpPr>
            <a:grpSpLocks/>
          </p:cNvGrpSpPr>
          <p:nvPr/>
        </p:nvGrpSpPr>
        <p:grpSpPr bwMode="auto">
          <a:xfrm>
            <a:off x="1981200" y="3276600"/>
            <a:ext cx="4572000" cy="2895600"/>
            <a:chOff x="288" y="2208"/>
            <a:chExt cx="2880" cy="1824"/>
          </a:xfrm>
        </p:grpSpPr>
        <p:sp>
          <p:nvSpPr>
            <p:cNvPr id="55324" name="Rectangle 6"/>
            <p:cNvSpPr>
              <a:spLocks noChangeArrowheads="1"/>
            </p:cNvSpPr>
            <p:nvPr/>
          </p:nvSpPr>
          <p:spPr bwMode="auto">
            <a:xfrm>
              <a:off x="288" y="2208"/>
              <a:ext cx="720" cy="455"/>
            </a:xfrm>
            <a:prstGeom prst="rect">
              <a:avLst/>
            </a:prstGeom>
            <a:noFill/>
            <a:ln w="635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25" name="Rectangle 7"/>
            <p:cNvSpPr>
              <a:spLocks noChangeArrowheads="1"/>
            </p:cNvSpPr>
            <p:nvPr/>
          </p:nvSpPr>
          <p:spPr bwMode="auto">
            <a:xfrm>
              <a:off x="288" y="2665"/>
              <a:ext cx="720" cy="455"/>
            </a:xfrm>
            <a:prstGeom prst="rect">
              <a:avLst/>
            </a:prstGeom>
            <a:noFill/>
            <a:ln w="635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26" name="Rectangle 8"/>
            <p:cNvSpPr>
              <a:spLocks noChangeArrowheads="1"/>
            </p:cNvSpPr>
            <p:nvPr/>
          </p:nvSpPr>
          <p:spPr bwMode="auto">
            <a:xfrm>
              <a:off x="288" y="3120"/>
              <a:ext cx="720" cy="455"/>
            </a:xfrm>
            <a:prstGeom prst="rect">
              <a:avLst/>
            </a:prstGeom>
            <a:noFill/>
            <a:ln w="635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27" name="Rectangle 9"/>
            <p:cNvSpPr>
              <a:spLocks noChangeArrowheads="1"/>
            </p:cNvSpPr>
            <p:nvPr/>
          </p:nvSpPr>
          <p:spPr bwMode="auto">
            <a:xfrm>
              <a:off x="288" y="3577"/>
              <a:ext cx="720" cy="455"/>
            </a:xfrm>
            <a:prstGeom prst="rect">
              <a:avLst/>
            </a:prstGeom>
            <a:noFill/>
            <a:ln w="635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28" name="Rectangle 10"/>
            <p:cNvSpPr>
              <a:spLocks noChangeArrowheads="1"/>
            </p:cNvSpPr>
            <p:nvPr/>
          </p:nvSpPr>
          <p:spPr bwMode="auto">
            <a:xfrm>
              <a:off x="1008" y="2208"/>
              <a:ext cx="720" cy="455"/>
            </a:xfrm>
            <a:prstGeom prst="rect">
              <a:avLst/>
            </a:prstGeom>
            <a:noFill/>
            <a:ln w="635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29" name="Rectangle 11"/>
            <p:cNvSpPr>
              <a:spLocks noChangeArrowheads="1"/>
            </p:cNvSpPr>
            <p:nvPr/>
          </p:nvSpPr>
          <p:spPr bwMode="auto">
            <a:xfrm>
              <a:off x="1008" y="2665"/>
              <a:ext cx="720" cy="455"/>
            </a:xfrm>
            <a:prstGeom prst="rect">
              <a:avLst/>
            </a:prstGeom>
            <a:noFill/>
            <a:ln w="635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30" name="Rectangle 12"/>
            <p:cNvSpPr>
              <a:spLocks noChangeArrowheads="1"/>
            </p:cNvSpPr>
            <p:nvPr/>
          </p:nvSpPr>
          <p:spPr bwMode="auto">
            <a:xfrm>
              <a:off x="1008" y="3120"/>
              <a:ext cx="720" cy="455"/>
            </a:xfrm>
            <a:prstGeom prst="rect">
              <a:avLst/>
            </a:prstGeom>
            <a:noFill/>
            <a:ln w="635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31" name="Rectangle 13"/>
            <p:cNvSpPr>
              <a:spLocks noChangeArrowheads="1"/>
            </p:cNvSpPr>
            <p:nvPr/>
          </p:nvSpPr>
          <p:spPr bwMode="auto">
            <a:xfrm>
              <a:off x="1008" y="3577"/>
              <a:ext cx="720" cy="455"/>
            </a:xfrm>
            <a:prstGeom prst="rect">
              <a:avLst/>
            </a:prstGeom>
            <a:noFill/>
            <a:ln w="635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32" name="Rectangle 14"/>
            <p:cNvSpPr>
              <a:spLocks noChangeArrowheads="1"/>
            </p:cNvSpPr>
            <p:nvPr/>
          </p:nvSpPr>
          <p:spPr bwMode="auto">
            <a:xfrm>
              <a:off x="1728" y="2208"/>
              <a:ext cx="720" cy="455"/>
            </a:xfrm>
            <a:prstGeom prst="rect">
              <a:avLst/>
            </a:prstGeom>
            <a:noFill/>
            <a:ln w="635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33" name="Rectangle 15"/>
            <p:cNvSpPr>
              <a:spLocks noChangeArrowheads="1"/>
            </p:cNvSpPr>
            <p:nvPr/>
          </p:nvSpPr>
          <p:spPr bwMode="auto">
            <a:xfrm>
              <a:off x="1728" y="2665"/>
              <a:ext cx="720" cy="455"/>
            </a:xfrm>
            <a:prstGeom prst="rect">
              <a:avLst/>
            </a:prstGeom>
            <a:noFill/>
            <a:ln w="635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34" name="Rectangle 16"/>
            <p:cNvSpPr>
              <a:spLocks noChangeArrowheads="1"/>
            </p:cNvSpPr>
            <p:nvPr/>
          </p:nvSpPr>
          <p:spPr bwMode="auto">
            <a:xfrm>
              <a:off x="1728" y="3120"/>
              <a:ext cx="720" cy="455"/>
            </a:xfrm>
            <a:prstGeom prst="rect">
              <a:avLst/>
            </a:prstGeom>
            <a:noFill/>
            <a:ln w="635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35" name="Rectangle 17"/>
            <p:cNvSpPr>
              <a:spLocks noChangeArrowheads="1"/>
            </p:cNvSpPr>
            <p:nvPr/>
          </p:nvSpPr>
          <p:spPr bwMode="auto">
            <a:xfrm>
              <a:off x="1728" y="3577"/>
              <a:ext cx="720" cy="455"/>
            </a:xfrm>
            <a:prstGeom prst="rect">
              <a:avLst/>
            </a:prstGeom>
            <a:noFill/>
            <a:ln w="635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36" name="Rectangle 18"/>
            <p:cNvSpPr>
              <a:spLocks noChangeArrowheads="1"/>
            </p:cNvSpPr>
            <p:nvPr/>
          </p:nvSpPr>
          <p:spPr bwMode="auto">
            <a:xfrm>
              <a:off x="2448" y="2208"/>
              <a:ext cx="720" cy="455"/>
            </a:xfrm>
            <a:prstGeom prst="rect">
              <a:avLst/>
            </a:prstGeom>
            <a:noFill/>
            <a:ln w="635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37" name="Rectangle 19"/>
            <p:cNvSpPr>
              <a:spLocks noChangeArrowheads="1"/>
            </p:cNvSpPr>
            <p:nvPr/>
          </p:nvSpPr>
          <p:spPr bwMode="auto">
            <a:xfrm>
              <a:off x="2448" y="2665"/>
              <a:ext cx="720" cy="455"/>
            </a:xfrm>
            <a:prstGeom prst="rect">
              <a:avLst/>
            </a:prstGeom>
            <a:noFill/>
            <a:ln w="635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38" name="Rectangle 20"/>
            <p:cNvSpPr>
              <a:spLocks noChangeArrowheads="1"/>
            </p:cNvSpPr>
            <p:nvPr/>
          </p:nvSpPr>
          <p:spPr bwMode="auto">
            <a:xfrm>
              <a:off x="2448" y="3120"/>
              <a:ext cx="720" cy="455"/>
            </a:xfrm>
            <a:prstGeom prst="rect">
              <a:avLst/>
            </a:prstGeom>
            <a:noFill/>
            <a:ln w="635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39" name="Rectangle 21"/>
            <p:cNvSpPr>
              <a:spLocks noChangeArrowheads="1"/>
            </p:cNvSpPr>
            <p:nvPr/>
          </p:nvSpPr>
          <p:spPr bwMode="auto">
            <a:xfrm>
              <a:off x="2448" y="3577"/>
              <a:ext cx="720" cy="455"/>
            </a:xfrm>
            <a:prstGeom prst="rect">
              <a:avLst/>
            </a:prstGeom>
            <a:noFill/>
            <a:ln w="635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" name="Group 35"/>
          <p:cNvGrpSpPr>
            <a:grpSpLocks/>
          </p:cNvGrpSpPr>
          <p:nvPr/>
        </p:nvGrpSpPr>
        <p:grpSpPr bwMode="auto">
          <a:xfrm>
            <a:off x="7239000" y="3089046"/>
            <a:ext cx="2743200" cy="2286000"/>
            <a:chOff x="3600" y="2112"/>
            <a:chExt cx="1728" cy="1440"/>
          </a:xfrm>
        </p:grpSpPr>
        <p:sp>
          <p:nvSpPr>
            <p:cNvPr id="55321" name="Line 24"/>
            <p:cNvSpPr>
              <a:spLocks noChangeShapeType="1"/>
            </p:cNvSpPr>
            <p:nvPr/>
          </p:nvSpPr>
          <p:spPr bwMode="auto">
            <a:xfrm flipV="1">
              <a:off x="4560" y="2112"/>
              <a:ext cx="240" cy="1104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322" name="Line 25"/>
            <p:cNvSpPr>
              <a:spLocks noChangeShapeType="1"/>
            </p:cNvSpPr>
            <p:nvPr/>
          </p:nvSpPr>
          <p:spPr bwMode="auto">
            <a:xfrm>
              <a:off x="4560" y="3216"/>
              <a:ext cx="768" cy="336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323" name="Line 26"/>
            <p:cNvSpPr>
              <a:spLocks noChangeShapeType="1"/>
            </p:cNvSpPr>
            <p:nvPr/>
          </p:nvSpPr>
          <p:spPr bwMode="auto">
            <a:xfrm flipH="1">
              <a:off x="3600" y="3216"/>
              <a:ext cx="960" cy="24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20235" name="Rectangle 43"/>
          <p:cNvSpPr>
            <a:spLocks noChangeArrowheads="1"/>
          </p:cNvSpPr>
          <p:nvPr/>
        </p:nvSpPr>
        <p:spPr bwMode="auto">
          <a:xfrm>
            <a:off x="1905001" y="2057400"/>
            <a:ext cx="413286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vl="1">
              <a:spcBef>
                <a:spcPct val="20000"/>
              </a:spcBef>
              <a:buFontTx/>
              <a:buChar char="•"/>
            </a:pPr>
            <a:r>
              <a:rPr lang="en-US"/>
              <a:t>   Map into motion parameter space</a:t>
            </a:r>
          </a:p>
        </p:txBody>
      </p:sp>
      <p:sp>
        <p:nvSpPr>
          <p:cNvPr id="44" name="TextBox 43"/>
          <p:cNvSpPr txBox="1"/>
          <p:nvPr/>
        </p:nvSpPr>
        <p:spPr>
          <a:xfrm rot="16200000">
            <a:off x="9421827" y="5137128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Source: Silvio </a:t>
            </a:r>
            <a:r>
              <a:rPr lang="en-US" sz="1600" dirty="0" err="1"/>
              <a:t>Savarese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154663347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video>
              <p:cMediaNode>
                <p:cTn id="2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20197"/>
                </p:tgtEl>
              </p:cMediaNode>
            </p:video>
          </p:childTnLst>
        </p:cTn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 name="AutoGenerated: 5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0" y="-76200"/>
            <a:ext cx="7772400" cy="838200"/>
          </a:xfrm>
        </p:spPr>
        <p:txBody>
          <a:bodyPr/>
          <a:lstStyle/>
          <a:p>
            <a:pPr eaLnBrk="1" hangingPunct="1"/>
            <a:r>
              <a:rPr lang="en-US"/>
              <a:t>How do we estimate the layers?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idx="1"/>
          </p:nvPr>
        </p:nvSpPr>
        <p:spPr>
          <a:xfrm>
            <a:off x="1905000" y="762000"/>
            <a:ext cx="8077200" cy="5562600"/>
          </a:xfrm>
        </p:spPr>
        <p:txBody>
          <a:bodyPr/>
          <a:lstStyle/>
          <a:p>
            <a:pPr marL="533400" indent="-533400"/>
            <a:r>
              <a:rPr lang="en-US" sz="2400"/>
              <a:t>1. Obtain a set of initial affine motion hypotheses</a:t>
            </a:r>
          </a:p>
          <a:p>
            <a:pPr marL="914400" lvl="1" indent="-457200"/>
            <a:r>
              <a:rPr lang="en-US" sz="1600"/>
              <a:t>Divide the image into blocks and estimate affine motion parameters in each block by least squares</a:t>
            </a:r>
          </a:p>
          <a:p>
            <a:pPr marL="1295400" lvl="2" indent="-381000"/>
            <a:r>
              <a:rPr lang="en-US" sz="1400"/>
              <a:t>Eliminate hypotheses with high residual error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20197" name="grdn10fbC.avi">
            <a:hlinkClick r:id="" action="ppaction://media"/>
          </p:cNvPr>
          <p:cNvPicPr>
            <a:picLocks noRot="1"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 cstate="print"/>
          <a:srcRect l="4839"/>
          <a:stretch>
            <a:fillRect/>
          </a:stretch>
        </p:blipFill>
        <p:spPr bwMode="auto">
          <a:xfrm>
            <a:off x="1981200" y="3276600"/>
            <a:ext cx="45720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22"/>
          <p:cNvGrpSpPr>
            <a:grpSpLocks/>
          </p:cNvGrpSpPr>
          <p:nvPr/>
        </p:nvGrpSpPr>
        <p:grpSpPr bwMode="auto">
          <a:xfrm>
            <a:off x="1981200" y="3276600"/>
            <a:ext cx="4572000" cy="2895600"/>
            <a:chOff x="288" y="2208"/>
            <a:chExt cx="2880" cy="1824"/>
          </a:xfrm>
        </p:grpSpPr>
        <p:sp>
          <p:nvSpPr>
            <p:cNvPr id="55324" name="Rectangle 6"/>
            <p:cNvSpPr>
              <a:spLocks noChangeArrowheads="1"/>
            </p:cNvSpPr>
            <p:nvPr/>
          </p:nvSpPr>
          <p:spPr bwMode="auto">
            <a:xfrm>
              <a:off x="288" y="2208"/>
              <a:ext cx="720" cy="455"/>
            </a:xfrm>
            <a:prstGeom prst="rect">
              <a:avLst/>
            </a:prstGeom>
            <a:noFill/>
            <a:ln w="635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25" name="Rectangle 7"/>
            <p:cNvSpPr>
              <a:spLocks noChangeArrowheads="1"/>
            </p:cNvSpPr>
            <p:nvPr/>
          </p:nvSpPr>
          <p:spPr bwMode="auto">
            <a:xfrm>
              <a:off x="288" y="2665"/>
              <a:ext cx="720" cy="455"/>
            </a:xfrm>
            <a:prstGeom prst="rect">
              <a:avLst/>
            </a:prstGeom>
            <a:noFill/>
            <a:ln w="635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26" name="Rectangle 8"/>
            <p:cNvSpPr>
              <a:spLocks noChangeArrowheads="1"/>
            </p:cNvSpPr>
            <p:nvPr/>
          </p:nvSpPr>
          <p:spPr bwMode="auto">
            <a:xfrm>
              <a:off x="288" y="3120"/>
              <a:ext cx="720" cy="455"/>
            </a:xfrm>
            <a:prstGeom prst="rect">
              <a:avLst/>
            </a:prstGeom>
            <a:noFill/>
            <a:ln w="635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27" name="Rectangle 9"/>
            <p:cNvSpPr>
              <a:spLocks noChangeArrowheads="1"/>
            </p:cNvSpPr>
            <p:nvPr/>
          </p:nvSpPr>
          <p:spPr bwMode="auto">
            <a:xfrm>
              <a:off x="288" y="3577"/>
              <a:ext cx="720" cy="455"/>
            </a:xfrm>
            <a:prstGeom prst="rect">
              <a:avLst/>
            </a:prstGeom>
            <a:noFill/>
            <a:ln w="635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28" name="Rectangle 10"/>
            <p:cNvSpPr>
              <a:spLocks noChangeArrowheads="1"/>
            </p:cNvSpPr>
            <p:nvPr/>
          </p:nvSpPr>
          <p:spPr bwMode="auto">
            <a:xfrm>
              <a:off x="1008" y="2208"/>
              <a:ext cx="720" cy="455"/>
            </a:xfrm>
            <a:prstGeom prst="rect">
              <a:avLst/>
            </a:prstGeom>
            <a:noFill/>
            <a:ln w="635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29" name="Rectangle 11"/>
            <p:cNvSpPr>
              <a:spLocks noChangeArrowheads="1"/>
            </p:cNvSpPr>
            <p:nvPr/>
          </p:nvSpPr>
          <p:spPr bwMode="auto">
            <a:xfrm>
              <a:off x="1008" y="2665"/>
              <a:ext cx="720" cy="455"/>
            </a:xfrm>
            <a:prstGeom prst="rect">
              <a:avLst/>
            </a:prstGeom>
            <a:noFill/>
            <a:ln w="635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30" name="Rectangle 12"/>
            <p:cNvSpPr>
              <a:spLocks noChangeArrowheads="1"/>
            </p:cNvSpPr>
            <p:nvPr/>
          </p:nvSpPr>
          <p:spPr bwMode="auto">
            <a:xfrm>
              <a:off x="1008" y="3120"/>
              <a:ext cx="720" cy="455"/>
            </a:xfrm>
            <a:prstGeom prst="rect">
              <a:avLst/>
            </a:prstGeom>
            <a:noFill/>
            <a:ln w="635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31" name="Rectangle 13"/>
            <p:cNvSpPr>
              <a:spLocks noChangeArrowheads="1"/>
            </p:cNvSpPr>
            <p:nvPr/>
          </p:nvSpPr>
          <p:spPr bwMode="auto">
            <a:xfrm>
              <a:off x="1008" y="3577"/>
              <a:ext cx="720" cy="455"/>
            </a:xfrm>
            <a:prstGeom prst="rect">
              <a:avLst/>
            </a:prstGeom>
            <a:noFill/>
            <a:ln w="635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32" name="Rectangle 14"/>
            <p:cNvSpPr>
              <a:spLocks noChangeArrowheads="1"/>
            </p:cNvSpPr>
            <p:nvPr/>
          </p:nvSpPr>
          <p:spPr bwMode="auto">
            <a:xfrm>
              <a:off x="1728" y="2208"/>
              <a:ext cx="720" cy="455"/>
            </a:xfrm>
            <a:prstGeom prst="rect">
              <a:avLst/>
            </a:prstGeom>
            <a:noFill/>
            <a:ln w="635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33" name="Rectangle 15"/>
            <p:cNvSpPr>
              <a:spLocks noChangeArrowheads="1"/>
            </p:cNvSpPr>
            <p:nvPr/>
          </p:nvSpPr>
          <p:spPr bwMode="auto">
            <a:xfrm>
              <a:off x="1728" y="2665"/>
              <a:ext cx="720" cy="455"/>
            </a:xfrm>
            <a:prstGeom prst="rect">
              <a:avLst/>
            </a:prstGeom>
            <a:noFill/>
            <a:ln w="635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34" name="Rectangle 16"/>
            <p:cNvSpPr>
              <a:spLocks noChangeArrowheads="1"/>
            </p:cNvSpPr>
            <p:nvPr/>
          </p:nvSpPr>
          <p:spPr bwMode="auto">
            <a:xfrm>
              <a:off x="1728" y="3120"/>
              <a:ext cx="720" cy="455"/>
            </a:xfrm>
            <a:prstGeom prst="rect">
              <a:avLst/>
            </a:prstGeom>
            <a:noFill/>
            <a:ln w="635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35" name="Rectangle 17"/>
            <p:cNvSpPr>
              <a:spLocks noChangeArrowheads="1"/>
            </p:cNvSpPr>
            <p:nvPr/>
          </p:nvSpPr>
          <p:spPr bwMode="auto">
            <a:xfrm>
              <a:off x="1728" y="3577"/>
              <a:ext cx="720" cy="455"/>
            </a:xfrm>
            <a:prstGeom prst="rect">
              <a:avLst/>
            </a:prstGeom>
            <a:noFill/>
            <a:ln w="635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36" name="Rectangle 18"/>
            <p:cNvSpPr>
              <a:spLocks noChangeArrowheads="1"/>
            </p:cNvSpPr>
            <p:nvPr/>
          </p:nvSpPr>
          <p:spPr bwMode="auto">
            <a:xfrm>
              <a:off x="2448" y="2208"/>
              <a:ext cx="720" cy="455"/>
            </a:xfrm>
            <a:prstGeom prst="rect">
              <a:avLst/>
            </a:prstGeom>
            <a:noFill/>
            <a:ln w="635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37" name="Rectangle 19"/>
            <p:cNvSpPr>
              <a:spLocks noChangeArrowheads="1"/>
            </p:cNvSpPr>
            <p:nvPr/>
          </p:nvSpPr>
          <p:spPr bwMode="auto">
            <a:xfrm>
              <a:off x="2448" y="2665"/>
              <a:ext cx="720" cy="455"/>
            </a:xfrm>
            <a:prstGeom prst="rect">
              <a:avLst/>
            </a:prstGeom>
            <a:noFill/>
            <a:ln w="635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38" name="Rectangle 20"/>
            <p:cNvSpPr>
              <a:spLocks noChangeArrowheads="1"/>
            </p:cNvSpPr>
            <p:nvPr/>
          </p:nvSpPr>
          <p:spPr bwMode="auto">
            <a:xfrm>
              <a:off x="2448" y="3120"/>
              <a:ext cx="720" cy="455"/>
            </a:xfrm>
            <a:prstGeom prst="rect">
              <a:avLst/>
            </a:prstGeom>
            <a:noFill/>
            <a:ln w="635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39" name="Rectangle 21"/>
            <p:cNvSpPr>
              <a:spLocks noChangeArrowheads="1"/>
            </p:cNvSpPr>
            <p:nvPr/>
          </p:nvSpPr>
          <p:spPr bwMode="auto">
            <a:xfrm>
              <a:off x="2448" y="3577"/>
              <a:ext cx="720" cy="455"/>
            </a:xfrm>
            <a:prstGeom prst="rect">
              <a:avLst/>
            </a:prstGeom>
            <a:noFill/>
            <a:ln w="635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" name="Group 35"/>
          <p:cNvGrpSpPr>
            <a:grpSpLocks/>
          </p:cNvGrpSpPr>
          <p:nvPr/>
        </p:nvGrpSpPr>
        <p:grpSpPr bwMode="auto">
          <a:xfrm>
            <a:off x="7239000" y="3089046"/>
            <a:ext cx="2743200" cy="2286000"/>
            <a:chOff x="3600" y="2112"/>
            <a:chExt cx="1728" cy="1440"/>
          </a:xfrm>
        </p:grpSpPr>
        <p:sp>
          <p:nvSpPr>
            <p:cNvPr id="55321" name="Line 24"/>
            <p:cNvSpPr>
              <a:spLocks noChangeShapeType="1"/>
            </p:cNvSpPr>
            <p:nvPr/>
          </p:nvSpPr>
          <p:spPr bwMode="auto">
            <a:xfrm flipV="1">
              <a:off x="4560" y="2112"/>
              <a:ext cx="240" cy="1104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322" name="Line 25"/>
            <p:cNvSpPr>
              <a:spLocks noChangeShapeType="1"/>
            </p:cNvSpPr>
            <p:nvPr/>
          </p:nvSpPr>
          <p:spPr bwMode="auto">
            <a:xfrm>
              <a:off x="4560" y="3216"/>
              <a:ext cx="768" cy="336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323" name="Line 26"/>
            <p:cNvSpPr>
              <a:spLocks noChangeShapeType="1"/>
            </p:cNvSpPr>
            <p:nvPr/>
          </p:nvSpPr>
          <p:spPr bwMode="auto">
            <a:xfrm flipH="1">
              <a:off x="3600" y="3216"/>
              <a:ext cx="960" cy="24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20221" name="Oval 29"/>
          <p:cNvSpPr>
            <a:spLocks noChangeArrowheads="1"/>
          </p:cNvSpPr>
          <p:nvPr/>
        </p:nvSpPr>
        <p:spPr bwMode="auto">
          <a:xfrm>
            <a:off x="8686800" y="5298846"/>
            <a:ext cx="304800" cy="30480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20222" name="Line 30"/>
          <p:cNvSpPr>
            <a:spLocks noChangeShapeType="1"/>
          </p:cNvSpPr>
          <p:nvPr/>
        </p:nvSpPr>
        <p:spPr bwMode="auto">
          <a:xfrm flipV="1">
            <a:off x="6019800" y="5486400"/>
            <a:ext cx="2819400" cy="304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oval" w="med" len="med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0223" name="Line 31"/>
          <p:cNvSpPr>
            <a:spLocks noChangeShapeType="1"/>
          </p:cNvSpPr>
          <p:nvPr/>
        </p:nvSpPr>
        <p:spPr bwMode="auto">
          <a:xfrm flipV="1">
            <a:off x="3733800" y="5486400"/>
            <a:ext cx="5029200" cy="304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oval" w="med" len="med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0224" name="Line 32"/>
          <p:cNvSpPr>
            <a:spLocks noChangeShapeType="1"/>
          </p:cNvSpPr>
          <p:nvPr/>
        </p:nvSpPr>
        <p:spPr bwMode="auto">
          <a:xfrm flipV="1">
            <a:off x="2438400" y="5410200"/>
            <a:ext cx="6324600" cy="381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oval" w="med" len="med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0225" name="Oval 33"/>
          <p:cNvSpPr>
            <a:spLocks noChangeArrowheads="1"/>
          </p:cNvSpPr>
          <p:nvPr/>
        </p:nvSpPr>
        <p:spPr bwMode="auto">
          <a:xfrm>
            <a:off x="8610600" y="5375046"/>
            <a:ext cx="304800" cy="30480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20226" name="Oval 34"/>
          <p:cNvSpPr>
            <a:spLocks noChangeArrowheads="1"/>
          </p:cNvSpPr>
          <p:nvPr/>
        </p:nvSpPr>
        <p:spPr bwMode="auto">
          <a:xfrm>
            <a:off x="8839200" y="5298846"/>
            <a:ext cx="304800" cy="30480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20235" name="Rectangle 43"/>
          <p:cNvSpPr>
            <a:spLocks noChangeArrowheads="1"/>
          </p:cNvSpPr>
          <p:nvPr/>
        </p:nvSpPr>
        <p:spPr bwMode="auto">
          <a:xfrm>
            <a:off x="1905001" y="2057400"/>
            <a:ext cx="413286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vl="1">
              <a:spcBef>
                <a:spcPct val="20000"/>
              </a:spcBef>
              <a:buFontTx/>
              <a:buChar char="•"/>
            </a:pPr>
            <a:r>
              <a:rPr lang="en-US"/>
              <a:t>   Map into motion parameter space</a:t>
            </a:r>
          </a:p>
        </p:txBody>
      </p:sp>
      <p:sp>
        <p:nvSpPr>
          <p:cNvPr id="44" name="TextBox 43"/>
          <p:cNvSpPr txBox="1"/>
          <p:nvPr/>
        </p:nvSpPr>
        <p:spPr>
          <a:xfrm rot="16200000">
            <a:off x="9421827" y="5137128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Source: Silvio </a:t>
            </a:r>
            <a:r>
              <a:rPr lang="en-US" sz="1600" dirty="0" err="1"/>
              <a:t>Savarese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480864122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video>
              <p:cMediaNode>
                <p:cTn id="2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20197"/>
                </p:tgtEl>
              </p:cMediaNode>
            </p:video>
          </p:childTnLst>
        </p:cTn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 name="AutoGenerated: 5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0" y="-76200"/>
            <a:ext cx="7772400" cy="838200"/>
          </a:xfrm>
        </p:spPr>
        <p:txBody>
          <a:bodyPr/>
          <a:lstStyle/>
          <a:p>
            <a:pPr eaLnBrk="1" hangingPunct="1"/>
            <a:r>
              <a:rPr lang="en-US"/>
              <a:t>How do we estimate the layers?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idx="1"/>
          </p:nvPr>
        </p:nvSpPr>
        <p:spPr>
          <a:xfrm>
            <a:off x="1905000" y="762000"/>
            <a:ext cx="8077200" cy="5562600"/>
          </a:xfrm>
        </p:spPr>
        <p:txBody>
          <a:bodyPr/>
          <a:lstStyle/>
          <a:p>
            <a:pPr marL="533400" indent="-533400"/>
            <a:r>
              <a:rPr lang="en-US" sz="2400"/>
              <a:t>1. Obtain a set of initial affine motion hypotheses</a:t>
            </a:r>
          </a:p>
          <a:p>
            <a:pPr marL="914400" lvl="1" indent="-457200"/>
            <a:r>
              <a:rPr lang="en-US" sz="1600"/>
              <a:t>Divide the image into blocks and estimate affine motion parameters in each block by least squares</a:t>
            </a:r>
          </a:p>
          <a:p>
            <a:pPr marL="1295400" lvl="2" indent="-381000"/>
            <a:r>
              <a:rPr lang="en-US" sz="1400"/>
              <a:t>Eliminate hypotheses with high residual error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20197" name="grdn10fbC.avi">
            <a:hlinkClick r:id="" action="ppaction://media"/>
          </p:cNvPr>
          <p:cNvPicPr>
            <a:picLocks noRot="1"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 cstate="print"/>
          <a:srcRect l="4839"/>
          <a:stretch>
            <a:fillRect/>
          </a:stretch>
        </p:blipFill>
        <p:spPr bwMode="auto">
          <a:xfrm>
            <a:off x="1981200" y="3276600"/>
            <a:ext cx="45720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22"/>
          <p:cNvGrpSpPr>
            <a:grpSpLocks/>
          </p:cNvGrpSpPr>
          <p:nvPr/>
        </p:nvGrpSpPr>
        <p:grpSpPr bwMode="auto">
          <a:xfrm>
            <a:off x="1981200" y="3276600"/>
            <a:ext cx="4572000" cy="2895600"/>
            <a:chOff x="288" y="2208"/>
            <a:chExt cx="2880" cy="1824"/>
          </a:xfrm>
        </p:grpSpPr>
        <p:sp>
          <p:nvSpPr>
            <p:cNvPr id="55324" name="Rectangle 6"/>
            <p:cNvSpPr>
              <a:spLocks noChangeArrowheads="1"/>
            </p:cNvSpPr>
            <p:nvPr/>
          </p:nvSpPr>
          <p:spPr bwMode="auto">
            <a:xfrm>
              <a:off x="288" y="2208"/>
              <a:ext cx="720" cy="455"/>
            </a:xfrm>
            <a:prstGeom prst="rect">
              <a:avLst/>
            </a:prstGeom>
            <a:noFill/>
            <a:ln w="635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25" name="Rectangle 7"/>
            <p:cNvSpPr>
              <a:spLocks noChangeArrowheads="1"/>
            </p:cNvSpPr>
            <p:nvPr/>
          </p:nvSpPr>
          <p:spPr bwMode="auto">
            <a:xfrm>
              <a:off x="288" y="2665"/>
              <a:ext cx="720" cy="455"/>
            </a:xfrm>
            <a:prstGeom prst="rect">
              <a:avLst/>
            </a:prstGeom>
            <a:noFill/>
            <a:ln w="635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26" name="Rectangle 8"/>
            <p:cNvSpPr>
              <a:spLocks noChangeArrowheads="1"/>
            </p:cNvSpPr>
            <p:nvPr/>
          </p:nvSpPr>
          <p:spPr bwMode="auto">
            <a:xfrm>
              <a:off x="288" y="3120"/>
              <a:ext cx="720" cy="455"/>
            </a:xfrm>
            <a:prstGeom prst="rect">
              <a:avLst/>
            </a:prstGeom>
            <a:noFill/>
            <a:ln w="635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27" name="Rectangle 9"/>
            <p:cNvSpPr>
              <a:spLocks noChangeArrowheads="1"/>
            </p:cNvSpPr>
            <p:nvPr/>
          </p:nvSpPr>
          <p:spPr bwMode="auto">
            <a:xfrm>
              <a:off x="288" y="3577"/>
              <a:ext cx="720" cy="455"/>
            </a:xfrm>
            <a:prstGeom prst="rect">
              <a:avLst/>
            </a:prstGeom>
            <a:noFill/>
            <a:ln w="635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28" name="Rectangle 10"/>
            <p:cNvSpPr>
              <a:spLocks noChangeArrowheads="1"/>
            </p:cNvSpPr>
            <p:nvPr/>
          </p:nvSpPr>
          <p:spPr bwMode="auto">
            <a:xfrm>
              <a:off x="1008" y="2208"/>
              <a:ext cx="720" cy="455"/>
            </a:xfrm>
            <a:prstGeom prst="rect">
              <a:avLst/>
            </a:prstGeom>
            <a:noFill/>
            <a:ln w="635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29" name="Rectangle 11"/>
            <p:cNvSpPr>
              <a:spLocks noChangeArrowheads="1"/>
            </p:cNvSpPr>
            <p:nvPr/>
          </p:nvSpPr>
          <p:spPr bwMode="auto">
            <a:xfrm>
              <a:off x="1008" y="2665"/>
              <a:ext cx="720" cy="455"/>
            </a:xfrm>
            <a:prstGeom prst="rect">
              <a:avLst/>
            </a:prstGeom>
            <a:noFill/>
            <a:ln w="635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30" name="Rectangle 12"/>
            <p:cNvSpPr>
              <a:spLocks noChangeArrowheads="1"/>
            </p:cNvSpPr>
            <p:nvPr/>
          </p:nvSpPr>
          <p:spPr bwMode="auto">
            <a:xfrm>
              <a:off x="1008" y="3120"/>
              <a:ext cx="720" cy="455"/>
            </a:xfrm>
            <a:prstGeom prst="rect">
              <a:avLst/>
            </a:prstGeom>
            <a:noFill/>
            <a:ln w="635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31" name="Rectangle 13"/>
            <p:cNvSpPr>
              <a:spLocks noChangeArrowheads="1"/>
            </p:cNvSpPr>
            <p:nvPr/>
          </p:nvSpPr>
          <p:spPr bwMode="auto">
            <a:xfrm>
              <a:off x="1008" y="3577"/>
              <a:ext cx="720" cy="455"/>
            </a:xfrm>
            <a:prstGeom prst="rect">
              <a:avLst/>
            </a:prstGeom>
            <a:noFill/>
            <a:ln w="635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32" name="Rectangle 14"/>
            <p:cNvSpPr>
              <a:spLocks noChangeArrowheads="1"/>
            </p:cNvSpPr>
            <p:nvPr/>
          </p:nvSpPr>
          <p:spPr bwMode="auto">
            <a:xfrm>
              <a:off x="1728" y="2208"/>
              <a:ext cx="720" cy="455"/>
            </a:xfrm>
            <a:prstGeom prst="rect">
              <a:avLst/>
            </a:prstGeom>
            <a:noFill/>
            <a:ln w="635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33" name="Rectangle 15"/>
            <p:cNvSpPr>
              <a:spLocks noChangeArrowheads="1"/>
            </p:cNvSpPr>
            <p:nvPr/>
          </p:nvSpPr>
          <p:spPr bwMode="auto">
            <a:xfrm>
              <a:off x="1728" y="2665"/>
              <a:ext cx="720" cy="455"/>
            </a:xfrm>
            <a:prstGeom prst="rect">
              <a:avLst/>
            </a:prstGeom>
            <a:noFill/>
            <a:ln w="635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34" name="Rectangle 16"/>
            <p:cNvSpPr>
              <a:spLocks noChangeArrowheads="1"/>
            </p:cNvSpPr>
            <p:nvPr/>
          </p:nvSpPr>
          <p:spPr bwMode="auto">
            <a:xfrm>
              <a:off x="1728" y="3120"/>
              <a:ext cx="720" cy="455"/>
            </a:xfrm>
            <a:prstGeom prst="rect">
              <a:avLst/>
            </a:prstGeom>
            <a:noFill/>
            <a:ln w="635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35" name="Rectangle 17"/>
            <p:cNvSpPr>
              <a:spLocks noChangeArrowheads="1"/>
            </p:cNvSpPr>
            <p:nvPr/>
          </p:nvSpPr>
          <p:spPr bwMode="auto">
            <a:xfrm>
              <a:off x="1728" y="3577"/>
              <a:ext cx="720" cy="455"/>
            </a:xfrm>
            <a:prstGeom prst="rect">
              <a:avLst/>
            </a:prstGeom>
            <a:noFill/>
            <a:ln w="635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36" name="Rectangle 18"/>
            <p:cNvSpPr>
              <a:spLocks noChangeArrowheads="1"/>
            </p:cNvSpPr>
            <p:nvPr/>
          </p:nvSpPr>
          <p:spPr bwMode="auto">
            <a:xfrm>
              <a:off x="2448" y="2208"/>
              <a:ext cx="720" cy="455"/>
            </a:xfrm>
            <a:prstGeom prst="rect">
              <a:avLst/>
            </a:prstGeom>
            <a:noFill/>
            <a:ln w="635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37" name="Rectangle 19"/>
            <p:cNvSpPr>
              <a:spLocks noChangeArrowheads="1"/>
            </p:cNvSpPr>
            <p:nvPr/>
          </p:nvSpPr>
          <p:spPr bwMode="auto">
            <a:xfrm>
              <a:off x="2448" y="2665"/>
              <a:ext cx="720" cy="455"/>
            </a:xfrm>
            <a:prstGeom prst="rect">
              <a:avLst/>
            </a:prstGeom>
            <a:noFill/>
            <a:ln w="635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38" name="Rectangle 20"/>
            <p:cNvSpPr>
              <a:spLocks noChangeArrowheads="1"/>
            </p:cNvSpPr>
            <p:nvPr/>
          </p:nvSpPr>
          <p:spPr bwMode="auto">
            <a:xfrm>
              <a:off x="2448" y="3120"/>
              <a:ext cx="720" cy="455"/>
            </a:xfrm>
            <a:prstGeom prst="rect">
              <a:avLst/>
            </a:prstGeom>
            <a:noFill/>
            <a:ln w="635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39" name="Rectangle 21"/>
            <p:cNvSpPr>
              <a:spLocks noChangeArrowheads="1"/>
            </p:cNvSpPr>
            <p:nvPr/>
          </p:nvSpPr>
          <p:spPr bwMode="auto">
            <a:xfrm>
              <a:off x="2448" y="3577"/>
              <a:ext cx="720" cy="455"/>
            </a:xfrm>
            <a:prstGeom prst="rect">
              <a:avLst/>
            </a:prstGeom>
            <a:noFill/>
            <a:ln w="635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20215" name="Line 23"/>
          <p:cNvSpPr>
            <a:spLocks noChangeShapeType="1"/>
          </p:cNvSpPr>
          <p:nvPr/>
        </p:nvSpPr>
        <p:spPr bwMode="auto">
          <a:xfrm flipV="1">
            <a:off x="4648200" y="3733800"/>
            <a:ext cx="3581400" cy="685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oval" w="med" len="med"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3" name="Group 35"/>
          <p:cNvGrpSpPr>
            <a:grpSpLocks/>
          </p:cNvGrpSpPr>
          <p:nvPr/>
        </p:nvGrpSpPr>
        <p:grpSpPr bwMode="auto">
          <a:xfrm>
            <a:off x="7239000" y="3089046"/>
            <a:ext cx="2743200" cy="2286000"/>
            <a:chOff x="3600" y="2112"/>
            <a:chExt cx="1728" cy="1440"/>
          </a:xfrm>
        </p:grpSpPr>
        <p:sp>
          <p:nvSpPr>
            <p:cNvPr id="55321" name="Line 24"/>
            <p:cNvSpPr>
              <a:spLocks noChangeShapeType="1"/>
            </p:cNvSpPr>
            <p:nvPr/>
          </p:nvSpPr>
          <p:spPr bwMode="auto">
            <a:xfrm flipV="1">
              <a:off x="4560" y="2112"/>
              <a:ext cx="240" cy="1104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322" name="Line 25"/>
            <p:cNvSpPr>
              <a:spLocks noChangeShapeType="1"/>
            </p:cNvSpPr>
            <p:nvPr/>
          </p:nvSpPr>
          <p:spPr bwMode="auto">
            <a:xfrm>
              <a:off x="4560" y="3216"/>
              <a:ext cx="768" cy="336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323" name="Line 26"/>
            <p:cNvSpPr>
              <a:spLocks noChangeShapeType="1"/>
            </p:cNvSpPr>
            <p:nvPr/>
          </p:nvSpPr>
          <p:spPr bwMode="auto">
            <a:xfrm flipH="1">
              <a:off x="3600" y="3216"/>
              <a:ext cx="960" cy="24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20221" name="Oval 29"/>
          <p:cNvSpPr>
            <a:spLocks noChangeArrowheads="1"/>
          </p:cNvSpPr>
          <p:nvPr/>
        </p:nvSpPr>
        <p:spPr bwMode="auto">
          <a:xfrm>
            <a:off x="8686800" y="5298846"/>
            <a:ext cx="304800" cy="30480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20222" name="Line 30"/>
          <p:cNvSpPr>
            <a:spLocks noChangeShapeType="1"/>
          </p:cNvSpPr>
          <p:nvPr/>
        </p:nvSpPr>
        <p:spPr bwMode="auto">
          <a:xfrm flipV="1">
            <a:off x="6019800" y="5486400"/>
            <a:ext cx="2819400" cy="304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oval" w="med" len="med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0223" name="Line 31"/>
          <p:cNvSpPr>
            <a:spLocks noChangeShapeType="1"/>
          </p:cNvSpPr>
          <p:nvPr/>
        </p:nvSpPr>
        <p:spPr bwMode="auto">
          <a:xfrm flipV="1">
            <a:off x="3733800" y="5486400"/>
            <a:ext cx="5029200" cy="304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oval" w="med" len="med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0224" name="Line 32"/>
          <p:cNvSpPr>
            <a:spLocks noChangeShapeType="1"/>
          </p:cNvSpPr>
          <p:nvPr/>
        </p:nvSpPr>
        <p:spPr bwMode="auto">
          <a:xfrm flipV="1">
            <a:off x="2438400" y="5410200"/>
            <a:ext cx="6324600" cy="381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oval" w="med" len="med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0225" name="Oval 33"/>
          <p:cNvSpPr>
            <a:spLocks noChangeArrowheads="1"/>
          </p:cNvSpPr>
          <p:nvPr/>
        </p:nvSpPr>
        <p:spPr bwMode="auto">
          <a:xfrm>
            <a:off x="8610600" y="5375046"/>
            <a:ext cx="304800" cy="30480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20226" name="Oval 34"/>
          <p:cNvSpPr>
            <a:spLocks noChangeArrowheads="1"/>
          </p:cNvSpPr>
          <p:nvPr/>
        </p:nvSpPr>
        <p:spPr bwMode="auto">
          <a:xfrm>
            <a:off x="8839200" y="5298846"/>
            <a:ext cx="304800" cy="30480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20228" name="Line 36"/>
          <p:cNvSpPr>
            <a:spLocks noChangeShapeType="1"/>
          </p:cNvSpPr>
          <p:nvPr/>
        </p:nvSpPr>
        <p:spPr bwMode="auto">
          <a:xfrm flipV="1">
            <a:off x="4953000" y="3505200"/>
            <a:ext cx="3352800" cy="152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oval" w="med" len="med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0230" name="Line 38"/>
          <p:cNvSpPr>
            <a:spLocks noChangeShapeType="1"/>
          </p:cNvSpPr>
          <p:nvPr/>
        </p:nvSpPr>
        <p:spPr bwMode="auto">
          <a:xfrm flipV="1">
            <a:off x="4876800" y="3962400"/>
            <a:ext cx="3352800" cy="1143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oval" w="med" len="med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0232" name="Oval 40"/>
          <p:cNvSpPr>
            <a:spLocks noChangeArrowheads="1"/>
          </p:cNvSpPr>
          <p:nvPr/>
        </p:nvSpPr>
        <p:spPr bwMode="auto">
          <a:xfrm>
            <a:off x="8229600" y="3317646"/>
            <a:ext cx="304800" cy="304800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20233" name="Oval 41"/>
          <p:cNvSpPr>
            <a:spLocks noChangeArrowheads="1"/>
          </p:cNvSpPr>
          <p:nvPr/>
        </p:nvSpPr>
        <p:spPr bwMode="auto">
          <a:xfrm>
            <a:off x="8229600" y="3470046"/>
            <a:ext cx="304800" cy="304800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20234" name="Oval 42"/>
          <p:cNvSpPr>
            <a:spLocks noChangeArrowheads="1"/>
          </p:cNvSpPr>
          <p:nvPr/>
        </p:nvSpPr>
        <p:spPr bwMode="auto">
          <a:xfrm>
            <a:off x="8153400" y="3698646"/>
            <a:ext cx="304800" cy="304800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20235" name="Rectangle 43"/>
          <p:cNvSpPr>
            <a:spLocks noChangeArrowheads="1"/>
          </p:cNvSpPr>
          <p:nvPr/>
        </p:nvSpPr>
        <p:spPr bwMode="auto">
          <a:xfrm>
            <a:off x="1905001" y="2057400"/>
            <a:ext cx="413286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vl="1">
              <a:spcBef>
                <a:spcPct val="20000"/>
              </a:spcBef>
              <a:buFontTx/>
              <a:buChar char="•"/>
            </a:pPr>
            <a:r>
              <a:rPr lang="en-US"/>
              <a:t>   Map into motion parameter space</a:t>
            </a:r>
          </a:p>
        </p:txBody>
      </p:sp>
      <p:sp>
        <p:nvSpPr>
          <p:cNvPr id="44" name="TextBox 43"/>
          <p:cNvSpPr txBox="1"/>
          <p:nvPr/>
        </p:nvSpPr>
        <p:spPr>
          <a:xfrm rot="16200000">
            <a:off x="9421827" y="5137128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Source: Silvio </a:t>
            </a:r>
            <a:r>
              <a:rPr lang="en-US" sz="1600" dirty="0" err="1"/>
              <a:t>Savarese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864348944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video>
              <p:cMediaNode>
                <p:cTn id="2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20197"/>
                </p:tgtEl>
              </p:cMediaNode>
            </p:video>
          </p:childTnLst>
        </p:cTn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 name="AutoGenerated: 50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0" y="-76200"/>
            <a:ext cx="7772400" cy="838200"/>
          </a:xfrm>
        </p:spPr>
        <p:txBody>
          <a:bodyPr/>
          <a:lstStyle/>
          <a:p>
            <a:pPr eaLnBrk="1" hangingPunct="1"/>
            <a:r>
              <a:rPr lang="en-US"/>
              <a:t>How do we estimate the layers?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idx="1"/>
          </p:nvPr>
        </p:nvSpPr>
        <p:spPr>
          <a:xfrm>
            <a:off x="1905000" y="762000"/>
            <a:ext cx="8077200" cy="5562600"/>
          </a:xfrm>
        </p:spPr>
        <p:txBody>
          <a:bodyPr/>
          <a:lstStyle/>
          <a:p>
            <a:pPr marL="533400" indent="-533400"/>
            <a:r>
              <a:rPr lang="en-US" sz="2400"/>
              <a:t>1. Obtain a set of initial affine motion hypotheses</a:t>
            </a:r>
          </a:p>
          <a:p>
            <a:pPr marL="914400" lvl="1" indent="-457200"/>
            <a:r>
              <a:rPr lang="en-US" sz="1600"/>
              <a:t>Divide the image into blocks and estimate affine motion parameters in each block by least squares</a:t>
            </a:r>
          </a:p>
          <a:p>
            <a:pPr marL="1295400" lvl="2" indent="-381000"/>
            <a:r>
              <a:rPr lang="en-US" sz="1400"/>
              <a:t>Eliminate hypotheses with high residual error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20197" name="grdn10fbC.avi">
            <a:hlinkClick r:id="" action="ppaction://media"/>
          </p:cNvPr>
          <p:cNvPicPr>
            <a:picLocks noRot="1"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 cstate="print"/>
          <a:srcRect l="4839"/>
          <a:stretch>
            <a:fillRect/>
          </a:stretch>
        </p:blipFill>
        <p:spPr bwMode="auto">
          <a:xfrm>
            <a:off x="1981200" y="3276600"/>
            <a:ext cx="45720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22"/>
          <p:cNvGrpSpPr>
            <a:grpSpLocks/>
          </p:cNvGrpSpPr>
          <p:nvPr/>
        </p:nvGrpSpPr>
        <p:grpSpPr bwMode="auto">
          <a:xfrm>
            <a:off x="1981200" y="3276600"/>
            <a:ext cx="4572000" cy="2895600"/>
            <a:chOff x="288" y="2208"/>
            <a:chExt cx="2880" cy="1824"/>
          </a:xfrm>
        </p:grpSpPr>
        <p:sp>
          <p:nvSpPr>
            <p:cNvPr id="55324" name="Rectangle 6"/>
            <p:cNvSpPr>
              <a:spLocks noChangeArrowheads="1"/>
            </p:cNvSpPr>
            <p:nvPr/>
          </p:nvSpPr>
          <p:spPr bwMode="auto">
            <a:xfrm>
              <a:off x="288" y="2208"/>
              <a:ext cx="720" cy="455"/>
            </a:xfrm>
            <a:prstGeom prst="rect">
              <a:avLst/>
            </a:prstGeom>
            <a:noFill/>
            <a:ln w="635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25" name="Rectangle 7"/>
            <p:cNvSpPr>
              <a:spLocks noChangeArrowheads="1"/>
            </p:cNvSpPr>
            <p:nvPr/>
          </p:nvSpPr>
          <p:spPr bwMode="auto">
            <a:xfrm>
              <a:off x="288" y="2665"/>
              <a:ext cx="720" cy="455"/>
            </a:xfrm>
            <a:prstGeom prst="rect">
              <a:avLst/>
            </a:prstGeom>
            <a:noFill/>
            <a:ln w="635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26" name="Rectangle 8"/>
            <p:cNvSpPr>
              <a:spLocks noChangeArrowheads="1"/>
            </p:cNvSpPr>
            <p:nvPr/>
          </p:nvSpPr>
          <p:spPr bwMode="auto">
            <a:xfrm>
              <a:off x="288" y="3120"/>
              <a:ext cx="720" cy="455"/>
            </a:xfrm>
            <a:prstGeom prst="rect">
              <a:avLst/>
            </a:prstGeom>
            <a:noFill/>
            <a:ln w="635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27" name="Rectangle 9"/>
            <p:cNvSpPr>
              <a:spLocks noChangeArrowheads="1"/>
            </p:cNvSpPr>
            <p:nvPr/>
          </p:nvSpPr>
          <p:spPr bwMode="auto">
            <a:xfrm>
              <a:off x="288" y="3577"/>
              <a:ext cx="720" cy="455"/>
            </a:xfrm>
            <a:prstGeom prst="rect">
              <a:avLst/>
            </a:prstGeom>
            <a:noFill/>
            <a:ln w="635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28" name="Rectangle 10"/>
            <p:cNvSpPr>
              <a:spLocks noChangeArrowheads="1"/>
            </p:cNvSpPr>
            <p:nvPr/>
          </p:nvSpPr>
          <p:spPr bwMode="auto">
            <a:xfrm>
              <a:off x="1008" y="2208"/>
              <a:ext cx="720" cy="455"/>
            </a:xfrm>
            <a:prstGeom prst="rect">
              <a:avLst/>
            </a:prstGeom>
            <a:noFill/>
            <a:ln w="635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29" name="Rectangle 11"/>
            <p:cNvSpPr>
              <a:spLocks noChangeArrowheads="1"/>
            </p:cNvSpPr>
            <p:nvPr/>
          </p:nvSpPr>
          <p:spPr bwMode="auto">
            <a:xfrm>
              <a:off x="1008" y="2665"/>
              <a:ext cx="720" cy="455"/>
            </a:xfrm>
            <a:prstGeom prst="rect">
              <a:avLst/>
            </a:prstGeom>
            <a:noFill/>
            <a:ln w="635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30" name="Rectangle 12"/>
            <p:cNvSpPr>
              <a:spLocks noChangeArrowheads="1"/>
            </p:cNvSpPr>
            <p:nvPr/>
          </p:nvSpPr>
          <p:spPr bwMode="auto">
            <a:xfrm>
              <a:off x="1008" y="3120"/>
              <a:ext cx="720" cy="455"/>
            </a:xfrm>
            <a:prstGeom prst="rect">
              <a:avLst/>
            </a:prstGeom>
            <a:noFill/>
            <a:ln w="635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31" name="Rectangle 13"/>
            <p:cNvSpPr>
              <a:spLocks noChangeArrowheads="1"/>
            </p:cNvSpPr>
            <p:nvPr/>
          </p:nvSpPr>
          <p:spPr bwMode="auto">
            <a:xfrm>
              <a:off x="1008" y="3577"/>
              <a:ext cx="720" cy="455"/>
            </a:xfrm>
            <a:prstGeom prst="rect">
              <a:avLst/>
            </a:prstGeom>
            <a:noFill/>
            <a:ln w="635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32" name="Rectangle 14"/>
            <p:cNvSpPr>
              <a:spLocks noChangeArrowheads="1"/>
            </p:cNvSpPr>
            <p:nvPr/>
          </p:nvSpPr>
          <p:spPr bwMode="auto">
            <a:xfrm>
              <a:off x="1728" y="2208"/>
              <a:ext cx="720" cy="455"/>
            </a:xfrm>
            <a:prstGeom prst="rect">
              <a:avLst/>
            </a:prstGeom>
            <a:noFill/>
            <a:ln w="635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33" name="Rectangle 15"/>
            <p:cNvSpPr>
              <a:spLocks noChangeArrowheads="1"/>
            </p:cNvSpPr>
            <p:nvPr/>
          </p:nvSpPr>
          <p:spPr bwMode="auto">
            <a:xfrm>
              <a:off x="1728" y="2665"/>
              <a:ext cx="720" cy="455"/>
            </a:xfrm>
            <a:prstGeom prst="rect">
              <a:avLst/>
            </a:prstGeom>
            <a:noFill/>
            <a:ln w="635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34" name="Rectangle 16"/>
            <p:cNvSpPr>
              <a:spLocks noChangeArrowheads="1"/>
            </p:cNvSpPr>
            <p:nvPr/>
          </p:nvSpPr>
          <p:spPr bwMode="auto">
            <a:xfrm>
              <a:off x="1728" y="3120"/>
              <a:ext cx="720" cy="455"/>
            </a:xfrm>
            <a:prstGeom prst="rect">
              <a:avLst/>
            </a:prstGeom>
            <a:noFill/>
            <a:ln w="635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35" name="Rectangle 17"/>
            <p:cNvSpPr>
              <a:spLocks noChangeArrowheads="1"/>
            </p:cNvSpPr>
            <p:nvPr/>
          </p:nvSpPr>
          <p:spPr bwMode="auto">
            <a:xfrm>
              <a:off x="1728" y="3577"/>
              <a:ext cx="720" cy="455"/>
            </a:xfrm>
            <a:prstGeom prst="rect">
              <a:avLst/>
            </a:prstGeom>
            <a:noFill/>
            <a:ln w="635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36" name="Rectangle 18"/>
            <p:cNvSpPr>
              <a:spLocks noChangeArrowheads="1"/>
            </p:cNvSpPr>
            <p:nvPr/>
          </p:nvSpPr>
          <p:spPr bwMode="auto">
            <a:xfrm>
              <a:off x="2448" y="2208"/>
              <a:ext cx="720" cy="455"/>
            </a:xfrm>
            <a:prstGeom prst="rect">
              <a:avLst/>
            </a:prstGeom>
            <a:noFill/>
            <a:ln w="635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37" name="Rectangle 19"/>
            <p:cNvSpPr>
              <a:spLocks noChangeArrowheads="1"/>
            </p:cNvSpPr>
            <p:nvPr/>
          </p:nvSpPr>
          <p:spPr bwMode="auto">
            <a:xfrm>
              <a:off x="2448" y="2665"/>
              <a:ext cx="720" cy="455"/>
            </a:xfrm>
            <a:prstGeom prst="rect">
              <a:avLst/>
            </a:prstGeom>
            <a:noFill/>
            <a:ln w="635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38" name="Rectangle 20"/>
            <p:cNvSpPr>
              <a:spLocks noChangeArrowheads="1"/>
            </p:cNvSpPr>
            <p:nvPr/>
          </p:nvSpPr>
          <p:spPr bwMode="auto">
            <a:xfrm>
              <a:off x="2448" y="3120"/>
              <a:ext cx="720" cy="455"/>
            </a:xfrm>
            <a:prstGeom prst="rect">
              <a:avLst/>
            </a:prstGeom>
            <a:noFill/>
            <a:ln w="635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39" name="Rectangle 21"/>
            <p:cNvSpPr>
              <a:spLocks noChangeArrowheads="1"/>
            </p:cNvSpPr>
            <p:nvPr/>
          </p:nvSpPr>
          <p:spPr bwMode="auto">
            <a:xfrm>
              <a:off x="2448" y="3577"/>
              <a:ext cx="720" cy="455"/>
            </a:xfrm>
            <a:prstGeom prst="rect">
              <a:avLst/>
            </a:prstGeom>
            <a:noFill/>
            <a:ln w="635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20215" name="Line 23"/>
          <p:cNvSpPr>
            <a:spLocks noChangeShapeType="1"/>
          </p:cNvSpPr>
          <p:nvPr/>
        </p:nvSpPr>
        <p:spPr bwMode="auto">
          <a:xfrm flipV="1">
            <a:off x="4648200" y="3733800"/>
            <a:ext cx="3581400" cy="685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oval" w="med" len="med"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3" name="Group 35"/>
          <p:cNvGrpSpPr>
            <a:grpSpLocks/>
          </p:cNvGrpSpPr>
          <p:nvPr/>
        </p:nvGrpSpPr>
        <p:grpSpPr bwMode="auto">
          <a:xfrm>
            <a:off x="7239000" y="3089046"/>
            <a:ext cx="2743200" cy="2286000"/>
            <a:chOff x="3600" y="2112"/>
            <a:chExt cx="1728" cy="1440"/>
          </a:xfrm>
        </p:grpSpPr>
        <p:sp>
          <p:nvSpPr>
            <p:cNvPr id="55321" name="Line 24"/>
            <p:cNvSpPr>
              <a:spLocks noChangeShapeType="1"/>
            </p:cNvSpPr>
            <p:nvPr/>
          </p:nvSpPr>
          <p:spPr bwMode="auto">
            <a:xfrm flipV="1">
              <a:off x="4560" y="2112"/>
              <a:ext cx="240" cy="1104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322" name="Line 25"/>
            <p:cNvSpPr>
              <a:spLocks noChangeShapeType="1"/>
            </p:cNvSpPr>
            <p:nvPr/>
          </p:nvSpPr>
          <p:spPr bwMode="auto">
            <a:xfrm>
              <a:off x="4560" y="3216"/>
              <a:ext cx="768" cy="336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323" name="Line 26"/>
            <p:cNvSpPr>
              <a:spLocks noChangeShapeType="1"/>
            </p:cNvSpPr>
            <p:nvPr/>
          </p:nvSpPr>
          <p:spPr bwMode="auto">
            <a:xfrm flipH="1">
              <a:off x="3600" y="3216"/>
              <a:ext cx="960" cy="24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20219" name="Oval 27"/>
          <p:cNvSpPr>
            <a:spLocks noChangeArrowheads="1"/>
          </p:cNvSpPr>
          <p:nvPr/>
        </p:nvSpPr>
        <p:spPr bwMode="auto">
          <a:xfrm>
            <a:off x="9829800" y="3622446"/>
            <a:ext cx="304800" cy="304800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20221" name="Oval 29"/>
          <p:cNvSpPr>
            <a:spLocks noChangeArrowheads="1"/>
          </p:cNvSpPr>
          <p:nvPr/>
        </p:nvSpPr>
        <p:spPr bwMode="auto">
          <a:xfrm>
            <a:off x="8686800" y="5298846"/>
            <a:ext cx="304800" cy="30480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20222" name="Line 30"/>
          <p:cNvSpPr>
            <a:spLocks noChangeShapeType="1"/>
          </p:cNvSpPr>
          <p:nvPr/>
        </p:nvSpPr>
        <p:spPr bwMode="auto">
          <a:xfrm flipV="1">
            <a:off x="6019800" y="5486400"/>
            <a:ext cx="2819400" cy="304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oval" w="med" len="med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0223" name="Line 31"/>
          <p:cNvSpPr>
            <a:spLocks noChangeShapeType="1"/>
          </p:cNvSpPr>
          <p:nvPr/>
        </p:nvSpPr>
        <p:spPr bwMode="auto">
          <a:xfrm flipV="1">
            <a:off x="3733800" y="5486400"/>
            <a:ext cx="5029200" cy="304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oval" w="med" len="med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0224" name="Line 32"/>
          <p:cNvSpPr>
            <a:spLocks noChangeShapeType="1"/>
          </p:cNvSpPr>
          <p:nvPr/>
        </p:nvSpPr>
        <p:spPr bwMode="auto">
          <a:xfrm flipV="1">
            <a:off x="2438400" y="5410200"/>
            <a:ext cx="6324600" cy="381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oval" w="med" len="med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0225" name="Oval 33"/>
          <p:cNvSpPr>
            <a:spLocks noChangeArrowheads="1"/>
          </p:cNvSpPr>
          <p:nvPr/>
        </p:nvSpPr>
        <p:spPr bwMode="auto">
          <a:xfrm>
            <a:off x="8610600" y="5375046"/>
            <a:ext cx="304800" cy="30480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20226" name="Oval 34"/>
          <p:cNvSpPr>
            <a:spLocks noChangeArrowheads="1"/>
          </p:cNvSpPr>
          <p:nvPr/>
        </p:nvSpPr>
        <p:spPr bwMode="auto">
          <a:xfrm>
            <a:off x="8839200" y="5298846"/>
            <a:ext cx="304800" cy="30480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20228" name="Line 36"/>
          <p:cNvSpPr>
            <a:spLocks noChangeShapeType="1"/>
          </p:cNvSpPr>
          <p:nvPr/>
        </p:nvSpPr>
        <p:spPr bwMode="auto">
          <a:xfrm flipV="1">
            <a:off x="4953000" y="3505200"/>
            <a:ext cx="3352800" cy="152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oval" w="med" len="med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0229" name="Line 37"/>
          <p:cNvSpPr>
            <a:spLocks noChangeShapeType="1"/>
          </p:cNvSpPr>
          <p:nvPr/>
        </p:nvSpPr>
        <p:spPr bwMode="auto">
          <a:xfrm flipV="1">
            <a:off x="5943600" y="3810000"/>
            <a:ext cx="4038600" cy="838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oval" w="med" len="med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0230" name="Line 38"/>
          <p:cNvSpPr>
            <a:spLocks noChangeShapeType="1"/>
          </p:cNvSpPr>
          <p:nvPr/>
        </p:nvSpPr>
        <p:spPr bwMode="auto">
          <a:xfrm flipV="1">
            <a:off x="4876800" y="3962400"/>
            <a:ext cx="3352800" cy="1143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oval" w="med" len="med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0232" name="Oval 40"/>
          <p:cNvSpPr>
            <a:spLocks noChangeArrowheads="1"/>
          </p:cNvSpPr>
          <p:nvPr/>
        </p:nvSpPr>
        <p:spPr bwMode="auto">
          <a:xfrm>
            <a:off x="8229600" y="3317646"/>
            <a:ext cx="304800" cy="304800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20233" name="Oval 41"/>
          <p:cNvSpPr>
            <a:spLocks noChangeArrowheads="1"/>
          </p:cNvSpPr>
          <p:nvPr/>
        </p:nvSpPr>
        <p:spPr bwMode="auto">
          <a:xfrm>
            <a:off x="8229600" y="3470046"/>
            <a:ext cx="304800" cy="304800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20234" name="Oval 42"/>
          <p:cNvSpPr>
            <a:spLocks noChangeArrowheads="1"/>
          </p:cNvSpPr>
          <p:nvPr/>
        </p:nvSpPr>
        <p:spPr bwMode="auto">
          <a:xfrm>
            <a:off x="8153400" y="3698646"/>
            <a:ext cx="304800" cy="304800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20235" name="Rectangle 43"/>
          <p:cNvSpPr>
            <a:spLocks noChangeArrowheads="1"/>
          </p:cNvSpPr>
          <p:nvPr/>
        </p:nvSpPr>
        <p:spPr bwMode="auto">
          <a:xfrm>
            <a:off x="1905001" y="2057400"/>
            <a:ext cx="413286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vl="1">
              <a:spcBef>
                <a:spcPct val="20000"/>
              </a:spcBef>
              <a:buFontTx/>
              <a:buChar char="•"/>
            </a:pPr>
            <a:r>
              <a:rPr lang="en-US"/>
              <a:t>   Map into motion parameter space</a:t>
            </a:r>
          </a:p>
        </p:txBody>
      </p:sp>
      <p:sp>
        <p:nvSpPr>
          <p:cNvPr id="44" name="TextBox 43"/>
          <p:cNvSpPr txBox="1"/>
          <p:nvPr/>
        </p:nvSpPr>
        <p:spPr>
          <a:xfrm rot="16200000">
            <a:off x="9421827" y="5137128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Source: Silvio </a:t>
            </a:r>
            <a:r>
              <a:rPr lang="en-US" sz="1600" dirty="0" err="1"/>
              <a:t>Savarese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757652806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video>
              <p:cMediaNode>
                <p:cTn id="2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20197"/>
                </p:tgtEl>
              </p:cMediaNode>
            </p:video>
          </p:childTnLst>
        </p:cTn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 name="AutoGenerated: 50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0" y="-76200"/>
            <a:ext cx="7772400" cy="838200"/>
          </a:xfrm>
        </p:spPr>
        <p:txBody>
          <a:bodyPr/>
          <a:lstStyle/>
          <a:p>
            <a:pPr eaLnBrk="1" hangingPunct="1"/>
            <a:r>
              <a:rPr lang="en-US"/>
              <a:t>How do we estimate the layers?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idx="1"/>
          </p:nvPr>
        </p:nvSpPr>
        <p:spPr>
          <a:xfrm>
            <a:off x="1905000" y="762000"/>
            <a:ext cx="8077200" cy="5562600"/>
          </a:xfrm>
        </p:spPr>
        <p:txBody>
          <a:bodyPr/>
          <a:lstStyle/>
          <a:p>
            <a:pPr marL="533400" indent="-533400"/>
            <a:r>
              <a:rPr lang="en-US" sz="2400"/>
              <a:t>1. Obtain a set of initial affine motion hypotheses</a:t>
            </a:r>
          </a:p>
          <a:p>
            <a:pPr marL="914400" lvl="1" indent="-457200"/>
            <a:r>
              <a:rPr lang="en-US" sz="1600"/>
              <a:t>Divide the image into blocks and estimate affine motion parameters in each block by least squares</a:t>
            </a:r>
          </a:p>
          <a:p>
            <a:pPr marL="1295400" lvl="2" indent="-381000"/>
            <a:r>
              <a:rPr lang="en-US" sz="1400"/>
              <a:t>Eliminate hypotheses with high residual error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20197" name="grdn10fbC.avi">
            <a:hlinkClick r:id="" action="ppaction://media"/>
          </p:cNvPr>
          <p:cNvPicPr>
            <a:picLocks noRot="1"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 cstate="print"/>
          <a:srcRect l="4839"/>
          <a:stretch>
            <a:fillRect/>
          </a:stretch>
        </p:blipFill>
        <p:spPr bwMode="auto">
          <a:xfrm>
            <a:off x="1981200" y="3276600"/>
            <a:ext cx="45720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22"/>
          <p:cNvGrpSpPr>
            <a:grpSpLocks/>
          </p:cNvGrpSpPr>
          <p:nvPr/>
        </p:nvGrpSpPr>
        <p:grpSpPr bwMode="auto">
          <a:xfrm>
            <a:off x="1981200" y="3276600"/>
            <a:ext cx="4572000" cy="2895600"/>
            <a:chOff x="288" y="2208"/>
            <a:chExt cx="2880" cy="1824"/>
          </a:xfrm>
        </p:grpSpPr>
        <p:sp>
          <p:nvSpPr>
            <p:cNvPr id="55324" name="Rectangle 6"/>
            <p:cNvSpPr>
              <a:spLocks noChangeArrowheads="1"/>
            </p:cNvSpPr>
            <p:nvPr/>
          </p:nvSpPr>
          <p:spPr bwMode="auto">
            <a:xfrm>
              <a:off x="288" y="2208"/>
              <a:ext cx="720" cy="455"/>
            </a:xfrm>
            <a:prstGeom prst="rect">
              <a:avLst/>
            </a:prstGeom>
            <a:noFill/>
            <a:ln w="635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25" name="Rectangle 7"/>
            <p:cNvSpPr>
              <a:spLocks noChangeArrowheads="1"/>
            </p:cNvSpPr>
            <p:nvPr/>
          </p:nvSpPr>
          <p:spPr bwMode="auto">
            <a:xfrm>
              <a:off x="288" y="2665"/>
              <a:ext cx="720" cy="455"/>
            </a:xfrm>
            <a:prstGeom prst="rect">
              <a:avLst/>
            </a:prstGeom>
            <a:noFill/>
            <a:ln w="635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26" name="Rectangle 8"/>
            <p:cNvSpPr>
              <a:spLocks noChangeArrowheads="1"/>
            </p:cNvSpPr>
            <p:nvPr/>
          </p:nvSpPr>
          <p:spPr bwMode="auto">
            <a:xfrm>
              <a:off x="288" y="3120"/>
              <a:ext cx="720" cy="455"/>
            </a:xfrm>
            <a:prstGeom prst="rect">
              <a:avLst/>
            </a:prstGeom>
            <a:noFill/>
            <a:ln w="635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27" name="Rectangle 9"/>
            <p:cNvSpPr>
              <a:spLocks noChangeArrowheads="1"/>
            </p:cNvSpPr>
            <p:nvPr/>
          </p:nvSpPr>
          <p:spPr bwMode="auto">
            <a:xfrm>
              <a:off x="288" y="3577"/>
              <a:ext cx="720" cy="455"/>
            </a:xfrm>
            <a:prstGeom prst="rect">
              <a:avLst/>
            </a:prstGeom>
            <a:noFill/>
            <a:ln w="635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28" name="Rectangle 10"/>
            <p:cNvSpPr>
              <a:spLocks noChangeArrowheads="1"/>
            </p:cNvSpPr>
            <p:nvPr/>
          </p:nvSpPr>
          <p:spPr bwMode="auto">
            <a:xfrm>
              <a:off x="1008" y="2208"/>
              <a:ext cx="720" cy="455"/>
            </a:xfrm>
            <a:prstGeom prst="rect">
              <a:avLst/>
            </a:prstGeom>
            <a:noFill/>
            <a:ln w="635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29" name="Rectangle 11"/>
            <p:cNvSpPr>
              <a:spLocks noChangeArrowheads="1"/>
            </p:cNvSpPr>
            <p:nvPr/>
          </p:nvSpPr>
          <p:spPr bwMode="auto">
            <a:xfrm>
              <a:off x="1008" y="2665"/>
              <a:ext cx="720" cy="455"/>
            </a:xfrm>
            <a:prstGeom prst="rect">
              <a:avLst/>
            </a:prstGeom>
            <a:noFill/>
            <a:ln w="635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30" name="Rectangle 12"/>
            <p:cNvSpPr>
              <a:spLocks noChangeArrowheads="1"/>
            </p:cNvSpPr>
            <p:nvPr/>
          </p:nvSpPr>
          <p:spPr bwMode="auto">
            <a:xfrm>
              <a:off x="1008" y="3120"/>
              <a:ext cx="720" cy="455"/>
            </a:xfrm>
            <a:prstGeom prst="rect">
              <a:avLst/>
            </a:prstGeom>
            <a:noFill/>
            <a:ln w="635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31" name="Rectangle 13"/>
            <p:cNvSpPr>
              <a:spLocks noChangeArrowheads="1"/>
            </p:cNvSpPr>
            <p:nvPr/>
          </p:nvSpPr>
          <p:spPr bwMode="auto">
            <a:xfrm>
              <a:off x="1008" y="3577"/>
              <a:ext cx="720" cy="455"/>
            </a:xfrm>
            <a:prstGeom prst="rect">
              <a:avLst/>
            </a:prstGeom>
            <a:noFill/>
            <a:ln w="635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32" name="Rectangle 14"/>
            <p:cNvSpPr>
              <a:spLocks noChangeArrowheads="1"/>
            </p:cNvSpPr>
            <p:nvPr/>
          </p:nvSpPr>
          <p:spPr bwMode="auto">
            <a:xfrm>
              <a:off x="1728" y="2208"/>
              <a:ext cx="720" cy="455"/>
            </a:xfrm>
            <a:prstGeom prst="rect">
              <a:avLst/>
            </a:prstGeom>
            <a:noFill/>
            <a:ln w="635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33" name="Rectangle 15"/>
            <p:cNvSpPr>
              <a:spLocks noChangeArrowheads="1"/>
            </p:cNvSpPr>
            <p:nvPr/>
          </p:nvSpPr>
          <p:spPr bwMode="auto">
            <a:xfrm>
              <a:off x="1728" y="2665"/>
              <a:ext cx="720" cy="455"/>
            </a:xfrm>
            <a:prstGeom prst="rect">
              <a:avLst/>
            </a:prstGeom>
            <a:noFill/>
            <a:ln w="635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34" name="Rectangle 16"/>
            <p:cNvSpPr>
              <a:spLocks noChangeArrowheads="1"/>
            </p:cNvSpPr>
            <p:nvPr/>
          </p:nvSpPr>
          <p:spPr bwMode="auto">
            <a:xfrm>
              <a:off x="1728" y="3120"/>
              <a:ext cx="720" cy="455"/>
            </a:xfrm>
            <a:prstGeom prst="rect">
              <a:avLst/>
            </a:prstGeom>
            <a:noFill/>
            <a:ln w="635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35" name="Rectangle 17"/>
            <p:cNvSpPr>
              <a:spLocks noChangeArrowheads="1"/>
            </p:cNvSpPr>
            <p:nvPr/>
          </p:nvSpPr>
          <p:spPr bwMode="auto">
            <a:xfrm>
              <a:off x="1728" y="3577"/>
              <a:ext cx="720" cy="455"/>
            </a:xfrm>
            <a:prstGeom prst="rect">
              <a:avLst/>
            </a:prstGeom>
            <a:noFill/>
            <a:ln w="635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36" name="Rectangle 18"/>
            <p:cNvSpPr>
              <a:spLocks noChangeArrowheads="1"/>
            </p:cNvSpPr>
            <p:nvPr/>
          </p:nvSpPr>
          <p:spPr bwMode="auto">
            <a:xfrm>
              <a:off x="2448" y="2208"/>
              <a:ext cx="720" cy="455"/>
            </a:xfrm>
            <a:prstGeom prst="rect">
              <a:avLst/>
            </a:prstGeom>
            <a:noFill/>
            <a:ln w="635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37" name="Rectangle 19"/>
            <p:cNvSpPr>
              <a:spLocks noChangeArrowheads="1"/>
            </p:cNvSpPr>
            <p:nvPr/>
          </p:nvSpPr>
          <p:spPr bwMode="auto">
            <a:xfrm>
              <a:off x="2448" y="2665"/>
              <a:ext cx="720" cy="455"/>
            </a:xfrm>
            <a:prstGeom prst="rect">
              <a:avLst/>
            </a:prstGeom>
            <a:noFill/>
            <a:ln w="635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38" name="Rectangle 20"/>
            <p:cNvSpPr>
              <a:spLocks noChangeArrowheads="1"/>
            </p:cNvSpPr>
            <p:nvPr/>
          </p:nvSpPr>
          <p:spPr bwMode="auto">
            <a:xfrm>
              <a:off x="2448" y="3120"/>
              <a:ext cx="720" cy="455"/>
            </a:xfrm>
            <a:prstGeom prst="rect">
              <a:avLst/>
            </a:prstGeom>
            <a:noFill/>
            <a:ln w="635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39" name="Rectangle 21"/>
            <p:cNvSpPr>
              <a:spLocks noChangeArrowheads="1"/>
            </p:cNvSpPr>
            <p:nvPr/>
          </p:nvSpPr>
          <p:spPr bwMode="auto">
            <a:xfrm>
              <a:off x="2448" y="3577"/>
              <a:ext cx="720" cy="455"/>
            </a:xfrm>
            <a:prstGeom prst="rect">
              <a:avLst/>
            </a:prstGeom>
            <a:noFill/>
            <a:ln w="635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20215" name="Line 23"/>
          <p:cNvSpPr>
            <a:spLocks noChangeShapeType="1"/>
          </p:cNvSpPr>
          <p:nvPr/>
        </p:nvSpPr>
        <p:spPr bwMode="auto">
          <a:xfrm flipV="1">
            <a:off x="4648200" y="3733800"/>
            <a:ext cx="3581400" cy="685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oval" w="med" len="med"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3" name="Group 35"/>
          <p:cNvGrpSpPr>
            <a:grpSpLocks/>
          </p:cNvGrpSpPr>
          <p:nvPr/>
        </p:nvGrpSpPr>
        <p:grpSpPr bwMode="auto">
          <a:xfrm>
            <a:off x="7239000" y="3089046"/>
            <a:ext cx="2743200" cy="2286000"/>
            <a:chOff x="3600" y="2112"/>
            <a:chExt cx="1728" cy="1440"/>
          </a:xfrm>
        </p:grpSpPr>
        <p:sp>
          <p:nvSpPr>
            <p:cNvPr id="55321" name="Line 24"/>
            <p:cNvSpPr>
              <a:spLocks noChangeShapeType="1"/>
            </p:cNvSpPr>
            <p:nvPr/>
          </p:nvSpPr>
          <p:spPr bwMode="auto">
            <a:xfrm flipV="1">
              <a:off x="4560" y="2112"/>
              <a:ext cx="240" cy="1104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322" name="Line 25"/>
            <p:cNvSpPr>
              <a:spLocks noChangeShapeType="1"/>
            </p:cNvSpPr>
            <p:nvPr/>
          </p:nvSpPr>
          <p:spPr bwMode="auto">
            <a:xfrm>
              <a:off x="4560" y="3216"/>
              <a:ext cx="768" cy="336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323" name="Line 26"/>
            <p:cNvSpPr>
              <a:spLocks noChangeShapeType="1"/>
            </p:cNvSpPr>
            <p:nvPr/>
          </p:nvSpPr>
          <p:spPr bwMode="auto">
            <a:xfrm flipH="1">
              <a:off x="3600" y="3216"/>
              <a:ext cx="960" cy="24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20219" name="Oval 27"/>
          <p:cNvSpPr>
            <a:spLocks noChangeArrowheads="1"/>
          </p:cNvSpPr>
          <p:nvPr/>
        </p:nvSpPr>
        <p:spPr bwMode="auto">
          <a:xfrm>
            <a:off x="9829800" y="3622446"/>
            <a:ext cx="304800" cy="304800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20221" name="Oval 29"/>
          <p:cNvSpPr>
            <a:spLocks noChangeArrowheads="1"/>
          </p:cNvSpPr>
          <p:nvPr/>
        </p:nvSpPr>
        <p:spPr bwMode="auto">
          <a:xfrm>
            <a:off x="8686800" y="5298846"/>
            <a:ext cx="304800" cy="30480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20222" name="Line 30"/>
          <p:cNvSpPr>
            <a:spLocks noChangeShapeType="1"/>
          </p:cNvSpPr>
          <p:nvPr/>
        </p:nvSpPr>
        <p:spPr bwMode="auto">
          <a:xfrm flipV="1">
            <a:off x="6019800" y="5486400"/>
            <a:ext cx="2819400" cy="304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oval" w="med" len="med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0223" name="Line 31"/>
          <p:cNvSpPr>
            <a:spLocks noChangeShapeType="1"/>
          </p:cNvSpPr>
          <p:nvPr/>
        </p:nvSpPr>
        <p:spPr bwMode="auto">
          <a:xfrm flipV="1">
            <a:off x="3733800" y="5486400"/>
            <a:ext cx="5029200" cy="304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oval" w="med" len="med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0224" name="Line 32"/>
          <p:cNvSpPr>
            <a:spLocks noChangeShapeType="1"/>
          </p:cNvSpPr>
          <p:nvPr/>
        </p:nvSpPr>
        <p:spPr bwMode="auto">
          <a:xfrm flipV="1">
            <a:off x="2438400" y="5410200"/>
            <a:ext cx="6324600" cy="381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oval" w="med" len="med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0225" name="Oval 33"/>
          <p:cNvSpPr>
            <a:spLocks noChangeArrowheads="1"/>
          </p:cNvSpPr>
          <p:nvPr/>
        </p:nvSpPr>
        <p:spPr bwMode="auto">
          <a:xfrm>
            <a:off x="8610600" y="5375046"/>
            <a:ext cx="304800" cy="30480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20226" name="Oval 34"/>
          <p:cNvSpPr>
            <a:spLocks noChangeArrowheads="1"/>
          </p:cNvSpPr>
          <p:nvPr/>
        </p:nvSpPr>
        <p:spPr bwMode="auto">
          <a:xfrm>
            <a:off x="8839200" y="5298846"/>
            <a:ext cx="304800" cy="30480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20228" name="Line 36"/>
          <p:cNvSpPr>
            <a:spLocks noChangeShapeType="1"/>
          </p:cNvSpPr>
          <p:nvPr/>
        </p:nvSpPr>
        <p:spPr bwMode="auto">
          <a:xfrm flipV="1">
            <a:off x="4953000" y="3505200"/>
            <a:ext cx="3352800" cy="152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oval" w="med" len="med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0229" name="Line 37"/>
          <p:cNvSpPr>
            <a:spLocks noChangeShapeType="1"/>
          </p:cNvSpPr>
          <p:nvPr/>
        </p:nvSpPr>
        <p:spPr bwMode="auto">
          <a:xfrm flipV="1">
            <a:off x="5943600" y="3810000"/>
            <a:ext cx="4038600" cy="838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oval" w="med" len="med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0230" name="Line 38"/>
          <p:cNvSpPr>
            <a:spLocks noChangeShapeType="1"/>
          </p:cNvSpPr>
          <p:nvPr/>
        </p:nvSpPr>
        <p:spPr bwMode="auto">
          <a:xfrm flipV="1">
            <a:off x="4876800" y="3962400"/>
            <a:ext cx="3352800" cy="1143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oval" w="med" len="med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0232" name="Oval 40"/>
          <p:cNvSpPr>
            <a:spLocks noChangeArrowheads="1"/>
          </p:cNvSpPr>
          <p:nvPr/>
        </p:nvSpPr>
        <p:spPr bwMode="auto">
          <a:xfrm>
            <a:off x="8229600" y="3317646"/>
            <a:ext cx="304800" cy="304800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20233" name="Oval 41"/>
          <p:cNvSpPr>
            <a:spLocks noChangeArrowheads="1"/>
          </p:cNvSpPr>
          <p:nvPr/>
        </p:nvSpPr>
        <p:spPr bwMode="auto">
          <a:xfrm>
            <a:off x="8229600" y="3470046"/>
            <a:ext cx="304800" cy="304800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20234" name="Oval 42"/>
          <p:cNvSpPr>
            <a:spLocks noChangeArrowheads="1"/>
          </p:cNvSpPr>
          <p:nvPr/>
        </p:nvSpPr>
        <p:spPr bwMode="auto">
          <a:xfrm>
            <a:off x="8153400" y="3698646"/>
            <a:ext cx="304800" cy="304800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20235" name="Rectangle 43"/>
          <p:cNvSpPr>
            <a:spLocks noChangeArrowheads="1"/>
          </p:cNvSpPr>
          <p:nvPr/>
        </p:nvSpPr>
        <p:spPr bwMode="auto">
          <a:xfrm>
            <a:off x="1905001" y="2057400"/>
            <a:ext cx="413286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vl="1">
              <a:spcBef>
                <a:spcPct val="20000"/>
              </a:spcBef>
              <a:buFontTx/>
              <a:buChar char="•"/>
            </a:pPr>
            <a:r>
              <a:rPr lang="en-US"/>
              <a:t>   Map into motion parameter space</a:t>
            </a:r>
          </a:p>
        </p:txBody>
      </p:sp>
      <p:sp>
        <p:nvSpPr>
          <p:cNvPr id="520239" name="Rectangle 47"/>
          <p:cNvSpPr>
            <a:spLocks noChangeArrowheads="1"/>
          </p:cNvSpPr>
          <p:nvPr/>
        </p:nvSpPr>
        <p:spPr bwMode="auto">
          <a:xfrm>
            <a:off x="1905000" y="2365375"/>
            <a:ext cx="7543800" cy="843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1">
              <a:spcBef>
                <a:spcPct val="20000"/>
              </a:spcBef>
              <a:buFontTx/>
              <a:buChar char="•"/>
            </a:pPr>
            <a:r>
              <a:rPr lang="en-US" dirty="0"/>
              <a:t>   Perform k-means clustering on affine motion parameters</a:t>
            </a:r>
          </a:p>
          <a:p>
            <a:pPr lvl="2">
              <a:spcBef>
                <a:spcPct val="20000"/>
              </a:spcBef>
              <a:buFontTx/>
              <a:buChar char="–"/>
            </a:pPr>
            <a:r>
              <a:rPr lang="en-US" sz="1400" dirty="0"/>
              <a:t>Merge clusters that are close and retain the largest clusters to obtain a smaller set of hypotheses to describe all the motions in the scene</a:t>
            </a:r>
          </a:p>
        </p:txBody>
      </p:sp>
      <p:sp>
        <p:nvSpPr>
          <p:cNvPr id="520240" name="Oval 48"/>
          <p:cNvSpPr>
            <a:spLocks noChangeArrowheads="1"/>
          </p:cNvSpPr>
          <p:nvPr/>
        </p:nvSpPr>
        <p:spPr bwMode="auto">
          <a:xfrm rot="1111761">
            <a:off x="8077200" y="3089046"/>
            <a:ext cx="457200" cy="1219200"/>
          </a:xfrm>
          <a:prstGeom prst="ellipse">
            <a:avLst/>
          </a:prstGeom>
          <a:solidFill>
            <a:schemeClr val="accent2">
              <a:alpha val="25098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20241" name="Oval 49"/>
          <p:cNvSpPr>
            <a:spLocks noChangeArrowheads="1"/>
          </p:cNvSpPr>
          <p:nvPr/>
        </p:nvSpPr>
        <p:spPr bwMode="auto">
          <a:xfrm rot="4301359">
            <a:off x="8528050" y="4954359"/>
            <a:ext cx="381000" cy="990600"/>
          </a:xfrm>
          <a:prstGeom prst="ellipse">
            <a:avLst/>
          </a:prstGeom>
          <a:solidFill>
            <a:schemeClr val="accent2">
              <a:alpha val="25098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" name="TextBox 43"/>
          <p:cNvSpPr txBox="1"/>
          <p:nvPr/>
        </p:nvSpPr>
        <p:spPr>
          <a:xfrm rot="16200000">
            <a:off x="9421827" y="5137128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Source: Silvio </a:t>
            </a:r>
            <a:r>
              <a:rPr lang="en-US" sz="1600" dirty="0" err="1"/>
              <a:t>Savarese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530911674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video>
              <p:cMediaNode>
                <p:cTn id="2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20197"/>
                </p:tgtEl>
              </p:cMediaNode>
            </p:video>
          </p:childTnLst>
        </p:cTn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 name="AutoGenerated: 50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979" y="3262313"/>
            <a:ext cx="4524221" cy="2951946"/>
          </a:xfrm>
          <a:prstGeom prst="rect">
            <a:avLst/>
          </a:prstGeom>
        </p:spPr>
      </p:pic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0" y="-76200"/>
            <a:ext cx="7772400" cy="838200"/>
          </a:xfrm>
        </p:spPr>
        <p:txBody>
          <a:bodyPr/>
          <a:lstStyle/>
          <a:p>
            <a:pPr eaLnBrk="1" hangingPunct="1"/>
            <a:r>
              <a:rPr lang="en-US"/>
              <a:t>How do we estimate the layers?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idx="1"/>
          </p:nvPr>
        </p:nvSpPr>
        <p:spPr>
          <a:xfrm>
            <a:off x="1905000" y="762000"/>
            <a:ext cx="8077200" cy="5562600"/>
          </a:xfrm>
        </p:spPr>
        <p:txBody>
          <a:bodyPr/>
          <a:lstStyle/>
          <a:p>
            <a:pPr marL="533400" indent="-533400"/>
            <a:r>
              <a:rPr lang="en-US" sz="2400"/>
              <a:t>1. Obtain a set of initial affine motion hypotheses</a:t>
            </a:r>
          </a:p>
          <a:p>
            <a:pPr marL="914400" lvl="1" indent="-457200"/>
            <a:r>
              <a:rPr lang="en-US" sz="1600"/>
              <a:t>Divide the image into blocks and estimate affine motion parameters in each block by least squares</a:t>
            </a:r>
          </a:p>
          <a:p>
            <a:pPr marL="1295400" lvl="2" indent="-381000"/>
            <a:r>
              <a:rPr lang="en-US" sz="1400"/>
              <a:t>Eliminate hypotheses with high residual error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7349" name="Line 23"/>
          <p:cNvSpPr>
            <a:spLocks noChangeShapeType="1"/>
          </p:cNvSpPr>
          <p:nvPr/>
        </p:nvSpPr>
        <p:spPr bwMode="auto">
          <a:xfrm flipV="1">
            <a:off x="4648200" y="3774846"/>
            <a:ext cx="3581400" cy="685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oval" w="med" len="med"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57350" name="Group 35"/>
          <p:cNvGrpSpPr>
            <a:grpSpLocks/>
          </p:cNvGrpSpPr>
          <p:nvPr/>
        </p:nvGrpSpPr>
        <p:grpSpPr bwMode="auto">
          <a:xfrm>
            <a:off x="7239000" y="3165246"/>
            <a:ext cx="2743200" cy="2286000"/>
            <a:chOff x="3600" y="2112"/>
            <a:chExt cx="1728" cy="1440"/>
          </a:xfrm>
        </p:grpSpPr>
        <p:sp>
          <p:nvSpPr>
            <p:cNvPr id="57372" name="Line 24"/>
            <p:cNvSpPr>
              <a:spLocks noChangeShapeType="1"/>
            </p:cNvSpPr>
            <p:nvPr/>
          </p:nvSpPr>
          <p:spPr bwMode="auto">
            <a:xfrm flipV="1">
              <a:off x="4560" y="2112"/>
              <a:ext cx="240" cy="1104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373" name="Line 25"/>
            <p:cNvSpPr>
              <a:spLocks noChangeShapeType="1"/>
            </p:cNvSpPr>
            <p:nvPr/>
          </p:nvSpPr>
          <p:spPr bwMode="auto">
            <a:xfrm>
              <a:off x="4560" y="3216"/>
              <a:ext cx="768" cy="336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374" name="Line 26"/>
            <p:cNvSpPr>
              <a:spLocks noChangeShapeType="1"/>
            </p:cNvSpPr>
            <p:nvPr/>
          </p:nvSpPr>
          <p:spPr bwMode="auto">
            <a:xfrm flipH="1">
              <a:off x="3600" y="3216"/>
              <a:ext cx="960" cy="24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7351" name="Oval 27"/>
          <p:cNvSpPr>
            <a:spLocks noChangeArrowheads="1"/>
          </p:cNvSpPr>
          <p:nvPr/>
        </p:nvSpPr>
        <p:spPr bwMode="auto">
          <a:xfrm>
            <a:off x="9829800" y="3698646"/>
            <a:ext cx="304800" cy="304800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7352" name="Oval 29"/>
          <p:cNvSpPr>
            <a:spLocks noChangeArrowheads="1"/>
          </p:cNvSpPr>
          <p:nvPr/>
        </p:nvSpPr>
        <p:spPr bwMode="auto">
          <a:xfrm>
            <a:off x="8686800" y="5375046"/>
            <a:ext cx="304800" cy="30480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7353" name="Line 30"/>
          <p:cNvSpPr>
            <a:spLocks noChangeShapeType="1"/>
          </p:cNvSpPr>
          <p:nvPr/>
        </p:nvSpPr>
        <p:spPr bwMode="auto">
          <a:xfrm flipV="1">
            <a:off x="6019800" y="5527446"/>
            <a:ext cx="2819400" cy="304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oval" w="med" len="med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7354" name="Line 31"/>
          <p:cNvSpPr>
            <a:spLocks noChangeShapeType="1"/>
          </p:cNvSpPr>
          <p:nvPr/>
        </p:nvSpPr>
        <p:spPr bwMode="auto">
          <a:xfrm flipV="1">
            <a:off x="3733800" y="5527446"/>
            <a:ext cx="5029200" cy="304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oval" w="med" len="med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7355" name="Line 32"/>
          <p:cNvSpPr>
            <a:spLocks noChangeShapeType="1"/>
          </p:cNvSpPr>
          <p:nvPr/>
        </p:nvSpPr>
        <p:spPr bwMode="auto">
          <a:xfrm flipV="1">
            <a:off x="2438400" y="5451246"/>
            <a:ext cx="6324600" cy="381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oval" w="med" len="med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7356" name="Oval 33"/>
          <p:cNvSpPr>
            <a:spLocks noChangeArrowheads="1"/>
          </p:cNvSpPr>
          <p:nvPr/>
        </p:nvSpPr>
        <p:spPr bwMode="auto">
          <a:xfrm>
            <a:off x="8610600" y="5451246"/>
            <a:ext cx="304800" cy="30480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7357" name="Oval 34"/>
          <p:cNvSpPr>
            <a:spLocks noChangeArrowheads="1"/>
          </p:cNvSpPr>
          <p:nvPr/>
        </p:nvSpPr>
        <p:spPr bwMode="auto">
          <a:xfrm>
            <a:off x="8839200" y="5375046"/>
            <a:ext cx="304800" cy="30480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7358" name="Line 36"/>
          <p:cNvSpPr>
            <a:spLocks noChangeShapeType="1"/>
          </p:cNvSpPr>
          <p:nvPr/>
        </p:nvSpPr>
        <p:spPr bwMode="auto">
          <a:xfrm flipV="1">
            <a:off x="4953000" y="3546246"/>
            <a:ext cx="3352800" cy="152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oval" w="med" len="med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7359" name="Line 37"/>
          <p:cNvSpPr>
            <a:spLocks noChangeShapeType="1"/>
          </p:cNvSpPr>
          <p:nvPr/>
        </p:nvSpPr>
        <p:spPr bwMode="auto">
          <a:xfrm flipV="1">
            <a:off x="5943600" y="3851046"/>
            <a:ext cx="4038600" cy="838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oval" w="med" len="med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7360" name="Line 38"/>
          <p:cNvSpPr>
            <a:spLocks noChangeShapeType="1"/>
          </p:cNvSpPr>
          <p:nvPr/>
        </p:nvSpPr>
        <p:spPr bwMode="auto">
          <a:xfrm flipV="1">
            <a:off x="4876800" y="4003446"/>
            <a:ext cx="3352800" cy="1143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oval" w="med" len="med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7361" name="Oval 40"/>
          <p:cNvSpPr>
            <a:spLocks noChangeArrowheads="1"/>
          </p:cNvSpPr>
          <p:nvPr/>
        </p:nvSpPr>
        <p:spPr bwMode="auto">
          <a:xfrm>
            <a:off x="8229600" y="3393846"/>
            <a:ext cx="304800" cy="304800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7362" name="Oval 41"/>
          <p:cNvSpPr>
            <a:spLocks noChangeArrowheads="1"/>
          </p:cNvSpPr>
          <p:nvPr/>
        </p:nvSpPr>
        <p:spPr bwMode="auto">
          <a:xfrm>
            <a:off x="8229600" y="3546246"/>
            <a:ext cx="304800" cy="304800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7363" name="Oval 42"/>
          <p:cNvSpPr>
            <a:spLocks noChangeArrowheads="1"/>
          </p:cNvSpPr>
          <p:nvPr/>
        </p:nvSpPr>
        <p:spPr bwMode="auto">
          <a:xfrm>
            <a:off x="8153400" y="3774846"/>
            <a:ext cx="304800" cy="304800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7364" name="Rectangle 43"/>
          <p:cNvSpPr>
            <a:spLocks noChangeArrowheads="1"/>
          </p:cNvSpPr>
          <p:nvPr/>
        </p:nvSpPr>
        <p:spPr bwMode="auto">
          <a:xfrm>
            <a:off x="1905001" y="2057400"/>
            <a:ext cx="413286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vl="1">
              <a:spcBef>
                <a:spcPct val="20000"/>
              </a:spcBef>
              <a:buFontTx/>
              <a:buChar char="•"/>
            </a:pPr>
            <a:r>
              <a:rPr lang="en-US"/>
              <a:t>   Map into motion parameter space</a:t>
            </a:r>
          </a:p>
        </p:txBody>
      </p:sp>
      <p:sp>
        <p:nvSpPr>
          <p:cNvPr id="57365" name="Rectangle 47"/>
          <p:cNvSpPr>
            <a:spLocks noChangeArrowheads="1"/>
          </p:cNvSpPr>
          <p:nvPr/>
        </p:nvSpPr>
        <p:spPr bwMode="auto">
          <a:xfrm>
            <a:off x="1905000" y="2365375"/>
            <a:ext cx="7543800" cy="843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1">
              <a:spcBef>
                <a:spcPct val="20000"/>
              </a:spcBef>
              <a:buFontTx/>
              <a:buChar char="•"/>
            </a:pPr>
            <a:r>
              <a:rPr lang="en-US" dirty="0"/>
              <a:t>   Perform k-means clustering on affine motion parameters</a:t>
            </a:r>
          </a:p>
          <a:p>
            <a:pPr lvl="2">
              <a:spcBef>
                <a:spcPct val="20000"/>
              </a:spcBef>
              <a:buFontTx/>
              <a:buChar char="–"/>
            </a:pPr>
            <a:r>
              <a:rPr lang="en-US" sz="1400" dirty="0"/>
              <a:t>Merge clusters that are close and retain the largest clusters to obtain a smaller set of hypotheses to describe all the motions in the scene</a:t>
            </a:r>
          </a:p>
        </p:txBody>
      </p:sp>
      <p:sp>
        <p:nvSpPr>
          <p:cNvPr id="57366" name="Oval 48"/>
          <p:cNvSpPr>
            <a:spLocks noChangeArrowheads="1"/>
          </p:cNvSpPr>
          <p:nvPr/>
        </p:nvSpPr>
        <p:spPr bwMode="auto">
          <a:xfrm rot="1111761">
            <a:off x="8077200" y="3165246"/>
            <a:ext cx="457200" cy="1219200"/>
          </a:xfrm>
          <a:prstGeom prst="ellipse">
            <a:avLst/>
          </a:prstGeom>
          <a:solidFill>
            <a:schemeClr val="accent2">
              <a:alpha val="25098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7367" name="Oval 49"/>
          <p:cNvSpPr>
            <a:spLocks noChangeArrowheads="1"/>
          </p:cNvSpPr>
          <p:nvPr/>
        </p:nvSpPr>
        <p:spPr bwMode="auto">
          <a:xfrm rot="4301359">
            <a:off x="8528050" y="5030559"/>
            <a:ext cx="381000" cy="990600"/>
          </a:xfrm>
          <a:prstGeom prst="ellipse">
            <a:avLst/>
          </a:prstGeom>
          <a:solidFill>
            <a:schemeClr val="accent2">
              <a:alpha val="25098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" name="Freeform 46"/>
          <p:cNvSpPr/>
          <p:nvPr/>
        </p:nvSpPr>
        <p:spPr>
          <a:xfrm>
            <a:off x="3629026" y="3427184"/>
            <a:ext cx="1770063" cy="2698750"/>
          </a:xfrm>
          <a:custGeom>
            <a:avLst/>
            <a:gdLst>
              <a:gd name="connsiteX0" fmla="*/ 0 w 1770743"/>
              <a:gd name="connsiteY0" fmla="*/ 87086 h 2699657"/>
              <a:gd name="connsiteX1" fmla="*/ 841829 w 1770743"/>
              <a:gd name="connsiteY1" fmla="*/ 116114 h 2699657"/>
              <a:gd name="connsiteX2" fmla="*/ 1016000 w 1770743"/>
              <a:gd name="connsiteY2" fmla="*/ 566057 h 2699657"/>
              <a:gd name="connsiteX3" fmla="*/ 899886 w 1770743"/>
              <a:gd name="connsiteY3" fmla="*/ 2061029 h 2699657"/>
              <a:gd name="connsiteX4" fmla="*/ 653143 w 1770743"/>
              <a:gd name="connsiteY4" fmla="*/ 2656114 h 2699657"/>
              <a:gd name="connsiteX5" fmla="*/ 1567543 w 1770743"/>
              <a:gd name="connsiteY5" fmla="*/ 2699657 h 2699657"/>
              <a:gd name="connsiteX6" fmla="*/ 1669143 w 1770743"/>
              <a:gd name="connsiteY6" fmla="*/ 464457 h 2699657"/>
              <a:gd name="connsiteX7" fmla="*/ 1770743 w 1770743"/>
              <a:gd name="connsiteY7" fmla="*/ 0 h 2699657"/>
              <a:gd name="connsiteX8" fmla="*/ 798286 w 1770743"/>
              <a:gd name="connsiteY8" fmla="*/ 72572 h 2699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70743" h="2699657">
                <a:moveTo>
                  <a:pt x="0" y="87086"/>
                </a:moveTo>
                <a:lnTo>
                  <a:pt x="841829" y="116114"/>
                </a:lnTo>
                <a:cubicBezTo>
                  <a:pt x="1032386" y="570519"/>
                  <a:pt x="1193150" y="566057"/>
                  <a:pt x="1016000" y="566057"/>
                </a:cubicBezTo>
                <a:lnTo>
                  <a:pt x="899886" y="2061029"/>
                </a:lnTo>
                <a:lnTo>
                  <a:pt x="653143" y="2656114"/>
                </a:lnTo>
                <a:lnTo>
                  <a:pt x="1567543" y="2699657"/>
                </a:lnTo>
                <a:lnTo>
                  <a:pt x="1669143" y="464457"/>
                </a:lnTo>
                <a:lnTo>
                  <a:pt x="1770743" y="0"/>
                </a:lnTo>
                <a:lnTo>
                  <a:pt x="798286" y="72572"/>
                </a:lnTo>
              </a:path>
            </a:pathLst>
          </a:custGeom>
          <a:solidFill>
            <a:srgbClr val="0070C0">
              <a:alpha val="21000"/>
            </a:srgbClr>
          </a:solidFill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9" name="Freeform 48"/>
          <p:cNvSpPr/>
          <p:nvPr/>
        </p:nvSpPr>
        <p:spPr>
          <a:xfrm>
            <a:off x="1784351" y="5119459"/>
            <a:ext cx="2760663" cy="1039812"/>
          </a:xfrm>
          <a:custGeom>
            <a:avLst/>
            <a:gdLst>
              <a:gd name="connsiteX0" fmla="*/ 246912 w 2759822"/>
              <a:gd name="connsiteY0" fmla="*/ 207632 h 1039781"/>
              <a:gd name="connsiteX1" fmla="*/ 290455 w 2759822"/>
              <a:gd name="connsiteY1" fmla="*/ 1034946 h 1039781"/>
              <a:gd name="connsiteX2" fmla="*/ 2336969 w 2759822"/>
              <a:gd name="connsiteY2" fmla="*/ 933346 h 1039781"/>
              <a:gd name="connsiteX3" fmla="*/ 2757883 w 2759822"/>
              <a:gd name="connsiteY3" fmla="*/ 4432 h 1039781"/>
              <a:gd name="connsiteX4" fmla="*/ 2743369 w 2759822"/>
              <a:gd name="connsiteY4" fmla="*/ 4432 h 1039781"/>
              <a:gd name="connsiteX5" fmla="*/ 246912 w 2759822"/>
              <a:gd name="connsiteY5" fmla="*/ 207632 h 1039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59822" h="1039781">
                <a:moveTo>
                  <a:pt x="246912" y="207632"/>
                </a:moveTo>
                <a:cubicBezTo>
                  <a:pt x="276111" y="1039781"/>
                  <a:pt x="0" y="1034946"/>
                  <a:pt x="290455" y="1034946"/>
                </a:cubicBezTo>
                <a:lnTo>
                  <a:pt x="2336969" y="933346"/>
                </a:lnTo>
                <a:cubicBezTo>
                  <a:pt x="2477274" y="623708"/>
                  <a:pt x="2621627" y="315873"/>
                  <a:pt x="2757883" y="4432"/>
                </a:cubicBezTo>
                <a:cubicBezTo>
                  <a:pt x="2759822" y="0"/>
                  <a:pt x="2748207" y="4432"/>
                  <a:pt x="2743369" y="4432"/>
                </a:cubicBezTo>
                <a:lnTo>
                  <a:pt x="246912" y="207632"/>
                </a:lnTo>
                <a:close/>
              </a:path>
            </a:pathLst>
          </a:custGeom>
          <a:solidFill>
            <a:srgbClr val="00B050">
              <a:alpha val="21000"/>
            </a:srgbClr>
          </a:solidFill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0" name="Freeform 49"/>
          <p:cNvSpPr/>
          <p:nvPr/>
        </p:nvSpPr>
        <p:spPr>
          <a:xfrm>
            <a:off x="5356225" y="3935185"/>
            <a:ext cx="1117600" cy="1000125"/>
          </a:xfrm>
          <a:custGeom>
            <a:avLst/>
            <a:gdLst>
              <a:gd name="connsiteX0" fmla="*/ 58058 w 1117600"/>
              <a:gd name="connsiteY0" fmla="*/ 174172 h 1001486"/>
              <a:gd name="connsiteX1" fmla="*/ 0 w 1117600"/>
              <a:gd name="connsiteY1" fmla="*/ 1001486 h 1001486"/>
              <a:gd name="connsiteX2" fmla="*/ 1117600 w 1117600"/>
              <a:gd name="connsiteY2" fmla="*/ 943429 h 1001486"/>
              <a:gd name="connsiteX3" fmla="*/ 1059543 w 1117600"/>
              <a:gd name="connsiteY3" fmla="*/ 116114 h 1001486"/>
              <a:gd name="connsiteX4" fmla="*/ 348343 w 1117600"/>
              <a:gd name="connsiteY4" fmla="*/ 0 h 1001486"/>
              <a:gd name="connsiteX5" fmla="*/ 58058 w 1117600"/>
              <a:gd name="connsiteY5" fmla="*/ 174172 h 1001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17600" h="1001486">
                <a:moveTo>
                  <a:pt x="58058" y="174172"/>
                </a:moveTo>
                <a:lnTo>
                  <a:pt x="0" y="1001486"/>
                </a:lnTo>
                <a:lnTo>
                  <a:pt x="1117600" y="943429"/>
                </a:lnTo>
                <a:lnTo>
                  <a:pt x="1059543" y="116114"/>
                </a:lnTo>
                <a:cubicBezTo>
                  <a:pt x="822606" y="76625"/>
                  <a:pt x="588548" y="0"/>
                  <a:pt x="348343" y="0"/>
                </a:cubicBezTo>
                <a:lnTo>
                  <a:pt x="58058" y="174172"/>
                </a:lnTo>
                <a:close/>
              </a:path>
            </a:pathLst>
          </a:custGeom>
          <a:solidFill>
            <a:srgbClr val="FFC000">
              <a:alpha val="21000"/>
            </a:srgbClr>
          </a:solidFill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1" name="Freeform 50"/>
          <p:cNvSpPr/>
          <p:nvPr/>
        </p:nvSpPr>
        <p:spPr>
          <a:xfrm>
            <a:off x="5370514" y="5052785"/>
            <a:ext cx="1089025" cy="1030287"/>
          </a:xfrm>
          <a:custGeom>
            <a:avLst/>
            <a:gdLst>
              <a:gd name="connsiteX0" fmla="*/ 0 w 1088571"/>
              <a:gd name="connsiteY0" fmla="*/ 14514 h 1030514"/>
              <a:gd name="connsiteX1" fmla="*/ 14514 w 1088571"/>
              <a:gd name="connsiteY1" fmla="*/ 986972 h 1030514"/>
              <a:gd name="connsiteX2" fmla="*/ 1016000 w 1088571"/>
              <a:gd name="connsiteY2" fmla="*/ 1030514 h 1030514"/>
              <a:gd name="connsiteX3" fmla="*/ 1088571 w 1088571"/>
              <a:gd name="connsiteY3" fmla="*/ 0 h 1030514"/>
              <a:gd name="connsiteX4" fmla="*/ 0 w 1088571"/>
              <a:gd name="connsiteY4" fmla="*/ 14514 h 1030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8571" h="1030514">
                <a:moveTo>
                  <a:pt x="0" y="14514"/>
                </a:moveTo>
                <a:lnTo>
                  <a:pt x="14514" y="986972"/>
                </a:lnTo>
                <a:lnTo>
                  <a:pt x="1016000" y="1030514"/>
                </a:lnTo>
                <a:lnTo>
                  <a:pt x="1088571" y="0"/>
                </a:lnTo>
                <a:lnTo>
                  <a:pt x="0" y="14514"/>
                </a:lnTo>
                <a:close/>
              </a:path>
            </a:pathLst>
          </a:custGeom>
          <a:solidFill>
            <a:srgbClr val="00B050">
              <a:alpha val="21000"/>
            </a:srgbClr>
          </a:solidFill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 rot="16200000">
            <a:off x="9421827" y="5137128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Source: Silvio </a:t>
            </a:r>
            <a:r>
              <a:rPr lang="en-US" sz="1600" dirty="0" err="1"/>
              <a:t>Savarese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823921648"/>
      </p:ext>
    </p:extLst>
  </p:cSld>
  <p:clrMapOvr>
    <a:masterClrMapping/>
  </p:clrMapOvr>
  <p:transition advClick="0"/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 name="AutoGenerated: 5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0" y="-76200"/>
            <a:ext cx="7772400" cy="838200"/>
          </a:xfrm>
        </p:spPr>
        <p:txBody>
          <a:bodyPr/>
          <a:lstStyle/>
          <a:p>
            <a:pPr eaLnBrk="1" hangingPunct="1"/>
            <a:r>
              <a:rPr lang="en-US"/>
              <a:t>How do we estimate the layers?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idx="1"/>
          </p:nvPr>
        </p:nvSpPr>
        <p:spPr>
          <a:xfrm>
            <a:off x="1905000" y="762000"/>
            <a:ext cx="8077200" cy="5562600"/>
          </a:xfrm>
        </p:spPr>
        <p:txBody>
          <a:bodyPr/>
          <a:lstStyle/>
          <a:p>
            <a:pPr marL="533400" indent="-533400"/>
            <a:r>
              <a:rPr lang="en-US" sz="2400" dirty="0"/>
              <a:t>1. Obtain a set of initial affine motion hypotheses</a:t>
            </a:r>
          </a:p>
          <a:p>
            <a:pPr marL="914400" lvl="1" indent="-457200"/>
            <a:r>
              <a:rPr lang="en-US" sz="1600" dirty="0"/>
              <a:t>Divide the image into blocks and estimate affine motion parameters in each block by least squares</a:t>
            </a:r>
          </a:p>
          <a:p>
            <a:pPr marL="1295400" lvl="2" indent="-381000"/>
            <a:r>
              <a:rPr lang="en-US" sz="1400" dirty="0"/>
              <a:t>Eliminate hypotheses with high residual error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92936" name="Rectangle 40"/>
          <p:cNvSpPr>
            <a:spLocks noChangeArrowheads="1"/>
          </p:cNvSpPr>
          <p:nvPr/>
        </p:nvSpPr>
        <p:spPr bwMode="auto">
          <a:xfrm>
            <a:off x="1905001" y="2057400"/>
            <a:ext cx="413286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vl="1">
              <a:spcBef>
                <a:spcPct val="20000"/>
              </a:spcBef>
              <a:buFontTx/>
              <a:buChar char="•"/>
            </a:pPr>
            <a:r>
              <a:rPr lang="en-US" dirty="0">
                <a:solidFill>
                  <a:srgbClr val="000000"/>
                </a:solidFill>
              </a:rPr>
              <a:t>   Map into motion parameter space</a:t>
            </a:r>
          </a:p>
        </p:txBody>
      </p:sp>
      <p:sp>
        <p:nvSpPr>
          <p:cNvPr id="592937" name="Rectangle 41"/>
          <p:cNvSpPr>
            <a:spLocks noChangeArrowheads="1"/>
          </p:cNvSpPr>
          <p:nvPr/>
        </p:nvSpPr>
        <p:spPr bwMode="auto">
          <a:xfrm>
            <a:off x="1905000" y="2365375"/>
            <a:ext cx="7543800" cy="843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1">
              <a:spcBef>
                <a:spcPct val="20000"/>
              </a:spcBef>
              <a:buFontTx/>
              <a:buChar char="•"/>
            </a:pPr>
            <a:r>
              <a:rPr lang="en-US" dirty="0">
                <a:solidFill>
                  <a:srgbClr val="000000"/>
                </a:solidFill>
              </a:rPr>
              <a:t>   Perform k-means clustering on affine motion parameters</a:t>
            </a:r>
          </a:p>
          <a:p>
            <a:pPr lvl="2">
              <a:spcBef>
                <a:spcPct val="20000"/>
              </a:spcBef>
              <a:buFontTx/>
              <a:buChar char="–"/>
            </a:pPr>
            <a:r>
              <a:rPr lang="en-US" sz="1400" dirty="0">
                <a:solidFill>
                  <a:srgbClr val="000000"/>
                </a:solidFill>
              </a:rPr>
              <a:t>Merge clusters that are close and retain the largest clusters to obtain a smaller set of hypotheses to describe all the motions in the scene</a:t>
            </a:r>
          </a:p>
        </p:txBody>
      </p:sp>
      <p:sp>
        <p:nvSpPr>
          <p:cNvPr id="56326" name="Rectangle 45"/>
          <p:cNvSpPr>
            <a:spLocks noChangeArrowheads="1"/>
          </p:cNvSpPr>
          <p:nvPr/>
        </p:nvSpPr>
        <p:spPr bwMode="auto">
          <a:xfrm>
            <a:off x="1905000" y="3505200"/>
            <a:ext cx="7239000" cy="174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en-US" sz="2400" dirty="0">
                <a:solidFill>
                  <a:srgbClr val="000000"/>
                </a:solidFill>
              </a:rPr>
              <a:t>2. Iterate until convergence:</a:t>
            </a:r>
          </a:p>
          <a:p>
            <a:pPr lvl="1">
              <a:spcBef>
                <a:spcPct val="20000"/>
              </a:spcBef>
              <a:buFontTx/>
              <a:buChar char="•"/>
            </a:pPr>
            <a:r>
              <a:rPr lang="en-US" dirty="0">
                <a:solidFill>
                  <a:srgbClr val="000000"/>
                </a:solidFill>
              </a:rPr>
              <a:t>Assign each pixel to best hypothesis</a:t>
            </a:r>
          </a:p>
          <a:p>
            <a:pPr lvl="2">
              <a:spcBef>
                <a:spcPct val="20000"/>
              </a:spcBef>
              <a:buFontTx/>
              <a:buChar char="–"/>
            </a:pPr>
            <a:r>
              <a:rPr lang="en-US" sz="1600" dirty="0">
                <a:solidFill>
                  <a:srgbClr val="000000"/>
                </a:solidFill>
              </a:rPr>
              <a:t>Pixels with high residual error remain unassigned</a:t>
            </a:r>
          </a:p>
          <a:p>
            <a:pPr lvl="1">
              <a:spcBef>
                <a:spcPct val="20000"/>
              </a:spcBef>
              <a:buFontTx/>
              <a:buChar char="•"/>
            </a:pPr>
            <a:r>
              <a:rPr lang="en-US" dirty="0">
                <a:solidFill>
                  <a:srgbClr val="000000"/>
                </a:solidFill>
              </a:rPr>
              <a:t>Perform region filtering to enforce spatial constraints</a:t>
            </a:r>
          </a:p>
          <a:p>
            <a:pPr lvl="1">
              <a:spcBef>
                <a:spcPct val="20000"/>
              </a:spcBef>
              <a:buFontTx/>
              <a:buChar char="•"/>
            </a:pPr>
            <a:r>
              <a:rPr lang="en-US" dirty="0">
                <a:solidFill>
                  <a:srgbClr val="000000"/>
                </a:solidFill>
              </a:rPr>
              <a:t>Re-estimate affine motions in each region</a:t>
            </a:r>
          </a:p>
        </p:txBody>
      </p:sp>
      <p:sp>
        <p:nvSpPr>
          <p:cNvPr id="7" name="TextBox 6"/>
          <p:cNvSpPr txBox="1"/>
          <p:nvPr/>
        </p:nvSpPr>
        <p:spPr>
          <a:xfrm rot="16200000">
            <a:off x="9421827" y="5137128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Source: Silvio </a:t>
            </a:r>
            <a:r>
              <a:rPr lang="en-US" sz="1600" dirty="0" err="1"/>
              <a:t>Savarese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228348605"/>
      </p:ext>
    </p:extLst>
  </p:cSld>
  <p:clrMapOvr>
    <a:masterClrMapping/>
  </p:clrMapOvr>
  <p:transition advClick="0"/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AutoGenerated: 5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4648200" y="0"/>
            <a:ext cx="3505200" cy="838200"/>
          </a:xfrm>
        </p:spPr>
        <p:txBody>
          <a:bodyPr>
            <a:normAutofit/>
          </a:bodyPr>
          <a:lstStyle/>
          <a:p>
            <a:pPr eaLnBrk="1" hangingPunct="1"/>
            <a:r>
              <a:rPr lang="en-US" dirty="0"/>
              <a:t>Example result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8371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35238" y="2819401"/>
            <a:ext cx="6989762" cy="151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2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78100" y="4419600"/>
            <a:ext cx="68707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4" name="Rectangle 7"/>
          <p:cNvSpPr>
            <a:spLocks noChangeArrowheads="1"/>
          </p:cNvSpPr>
          <p:nvPr/>
        </p:nvSpPr>
        <p:spPr bwMode="auto">
          <a:xfrm>
            <a:off x="1828800" y="6019800"/>
            <a:ext cx="86868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1600">
                <a:latin typeface="Arial" charset="0"/>
                <a:cs typeface="Arial" charset="0"/>
              </a:rPr>
              <a:t>J. Wang and E. Adelson. </a:t>
            </a:r>
            <a:r>
              <a:rPr lang="en-US" sz="1600">
                <a:latin typeface="Arial" charset="0"/>
                <a:cs typeface="Arial" charset="0"/>
                <a:hlinkClick r:id="rId4"/>
              </a:rPr>
              <a:t>Layered Representation for Motion Analysis. </a:t>
            </a:r>
            <a:r>
              <a:rPr lang="en-US" sz="1600" i="1">
                <a:latin typeface="Arial" charset="0"/>
                <a:cs typeface="Arial" charset="0"/>
              </a:rPr>
              <a:t>CVPR 1993</a:t>
            </a:r>
            <a:r>
              <a:rPr lang="en-US" sz="1600">
                <a:latin typeface="Arial" charset="0"/>
                <a:cs typeface="Arial" charset="0"/>
              </a:rPr>
              <a:t>.</a:t>
            </a:r>
            <a:endParaRPr lang="en-US" sz="1600" b="1">
              <a:latin typeface="Arial" charset="0"/>
              <a:cs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 rot="16200000">
            <a:off x="9421827" y="5137128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Source: Silvio </a:t>
            </a:r>
            <a:r>
              <a:rPr lang="en-US" sz="1600" dirty="0" err="1"/>
              <a:t>Savarese</a:t>
            </a:r>
            <a:endParaRPr lang="en-US" sz="1600" dirty="0"/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83150" y="789782"/>
            <a:ext cx="2578100" cy="17811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</p:spTree>
    <p:extLst>
      <p:ext uri="{BB962C8B-B14F-4D97-AF65-F5344CB8AC3E}">
        <p14:creationId xmlns:p14="http://schemas.microsoft.com/office/powerpoint/2010/main" val="1421724238"/>
      </p:ext>
    </p:extLst>
  </p:cSld>
  <p:clrMapOvr>
    <a:masterClrMapping/>
  </p:clrMapOvr>
  <p:transition advClick="0"/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AutoGenerated: 5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</a:t>
            </a:r>
            <a:r>
              <a:rPr lang="en-US"/>
              <a:t>we will learn today?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38400" y="1600201"/>
            <a:ext cx="7772400" cy="4525963"/>
          </a:xfrm>
        </p:spPr>
        <p:txBody>
          <a:bodyPr/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Optical flow</a:t>
            </a:r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Lucas-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Kanade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method</a:t>
            </a:r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Horn-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Schunk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method</a:t>
            </a:r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Gunnar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Farneback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method</a:t>
            </a:r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Pyramids for large motion</a:t>
            </a:r>
          </a:p>
          <a:p>
            <a:r>
              <a:rPr lang="en-US" dirty="0"/>
              <a:t>Applications</a:t>
            </a:r>
          </a:p>
          <a:p>
            <a:pPr marL="914400" lvl="2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98593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AutoGenerated: 36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sz="4200" dirty="0"/>
              <a:t>Estimating optical flow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idx="1"/>
          </p:nvPr>
        </p:nvSpPr>
        <p:spPr>
          <a:xfrm>
            <a:off x="1600200" y="3200400"/>
            <a:ext cx="8915400" cy="990600"/>
          </a:xfrm>
        </p:spPr>
        <p:txBody>
          <a:bodyPr/>
          <a:lstStyle/>
          <a:p>
            <a:pPr eaLnBrk="1" hangingPunct="1"/>
            <a:r>
              <a:rPr lang="en-US" sz="2400" dirty="0"/>
              <a:t>Given two subsequent frames, estimate the apparent motion field u(</a:t>
            </a:r>
            <a:r>
              <a:rPr lang="en-US" sz="2400" dirty="0" err="1"/>
              <a:t>x,y</a:t>
            </a:r>
            <a:r>
              <a:rPr lang="en-US" sz="2400" dirty="0"/>
              <a:t>), v(</a:t>
            </a:r>
            <a:r>
              <a:rPr lang="en-US" sz="2400" dirty="0" err="1"/>
              <a:t>x,y</a:t>
            </a:r>
            <a:r>
              <a:rPr lang="en-US" sz="2400" dirty="0"/>
              <a:t>) between them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3276600" y="990600"/>
            <a:ext cx="2209800" cy="1676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05" name="Oval 5"/>
          <p:cNvSpPr>
            <a:spLocks noChangeArrowheads="1"/>
          </p:cNvSpPr>
          <p:nvPr/>
        </p:nvSpPr>
        <p:spPr bwMode="auto">
          <a:xfrm>
            <a:off x="3810000" y="1524000"/>
            <a:ext cx="76200" cy="762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06" name="Oval 6"/>
          <p:cNvSpPr>
            <a:spLocks noChangeArrowheads="1"/>
          </p:cNvSpPr>
          <p:nvPr/>
        </p:nvSpPr>
        <p:spPr bwMode="auto">
          <a:xfrm>
            <a:off x="4724400" y="15240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07" name="Oval 7"/>
          <p:cNvSpPr>
            <a:spLocks noChangeArrowheads="1"/>
          </p:cNvSpPr>
          <p:nvPr/>
        </p:nvSpPr>
        <p:spPr bwMode="auto">
          <a:xfrm>
            <a:off x="3810000" y="2057400"/>
            <a:ext cx="76200" cy="76200"/>
          </a:xfrm>
          <a:prstGeom prst="ellipse">
            <a:avLst/>
          </a:prstGeom>
          <a:solidFill>
            <a:srgbClr val="33CC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08" name="Oval 8"/>
          <p:cNvSpPr>
            <a:spLocks noChangeArrowheads="1"/>
          </p:cNvSpPr>
          <p:nvPr/>
        </p:nvSpPr>
        <p:spPr bwMode="auto">
          <a:xfrm>
            <a:off x="4724400" y="2057400"/>
            <a:ext cx="76200" cy="762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3886200" y="1371601"/>
            <a:ext cx="1066800" cy="968375"/>
            <a:chOff x="1488" y="1008"/>
            <a:chExt cx="672" cy="610"/>
          </a:xfrm>
        </p:grpSpPr>
        <p:sp>
          <p:nvSpPr>
            <p:cNvPr id="25622" name="Line 10"/>
            <p:cNvSpPr>
              <a:spLocks noChangeShapeType="1"/>
            </p:cNvSpPr>
            <p:nvPr/>
          </p:nvSpPr>
          <p:spPr bwMode="auto">
            <a:xfrm flipV="1">
              <a:off x="1488" y="1008"/>
              <a:ext cx="9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23" name="Line 11"/>
            <p:cNvSpPr>
              <a:spLocks noChangeShapeType="1"/>
            </p:cNvSpPr>
            <p:nvPr/>
          </p:nvSpPr>
          <p:spPr bwMode="auto">
            <a:xfrm>
              <a:off x="1488" y="1461"/>
              <a:ext cx="1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24" name="Line 12"/>
            <p:cNvSpPr>
              <a:spLocks noChangeShapeType="1"/>
            </p:cNvSpPr>
            <p:nvPr/>
          </p:nvSpPr>
          <p:spPr bwMode="auto">
            <a:xfrm>
              <a:off x="2063" y="1152"/>
              <a:ext cx="97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25" name="Line 13"/>
            <p:cNvSpPr>
              <a:spLocks noChangeShapeType="1"/>
            </p:cNvSpPr>
            <p:nvPr/>
          </p:nvSpPr>
          <p:spPr bwMode="auto">
            <a:xfrm flipH="1">
              <a:off x="2043" y="1495"/>
              <a:ext cx="0" cy="12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4586" name="Rectangle 14"/>
          <p:cNvSpPr>
            <a:spLocks noChangeArrowheads="1"/>
          </p:cNvSpPr>
          <p:nvPr/>
        </p:nvSpPr>
        <p:spPr bwMode="auto">
          <a:xfrm>
            <a:off x="6629400" y="990600"/>
            <a:ext cx="2209800" cy="1676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87" name="Oval 15"/>
          <p:cNvSpPr>
            <a:spLocks noChangeArrowheads="1"/>
          </p:cNvSpPr>
          <p:nvPr/>
        </p:nvSpPr>
        <p:spPr bwMode="auto">
          <a:xfrm>
            <a:off x="7391400" y="1333500"/>
            <a:ext cx="76200" cy="762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88" name="Oval 16"/>
          <p:cNvSpPr>
            <a:spLocks noChangeArrowheads="1"/>
          </p:cNvSpPr>
          <p:nvPr/>
        </p:nvSpPr>
        <p:spPr bwMode="auto">
          <a:xfrm>
            <a:off x="8305800" y="17145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89" name="Oval 17"/>
          <p:cNvSpPr>
            <a:spLocks noChangeArrowheads="1"/>
          </p:cNvSpPr>
          <p:nvPr/>
        </p:nvSpPr>
        <p:spPr bwMode="auto">
          <a:xfrm>
            <a:off x="7467600" y="2052638"/>
            <a:ext cx="76200" cy="76200"/>
          </a:xfrm>
          <a:prstGeom prst="ellipse">
            <a:avLst/>
          </a:prstGeom>
          <a:solidFill>
            <a:srgbClr val="33CC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90" name="Oval 18"/>
          <p:cNvSpPr>
            <a:spLocks noChangeArrowheads="1"/>
          </p:cNvSpPr>
          <p:nvPr/>
        </p:nvSpPr>
        <p:spPr bwMode="auto">
          <a:xfrm>
            <a:off x="8153400" y="2252663"/>
            <a:ext cx="76200" cy="762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7571" name="Rectangle 19"/>
          <p:cNvSpPr>
            <a:spLocks noChangeArrowheads="1"/>
          </p:cNvSpPr>
          <p:nvPr/>
        </p:nvSpPr>
        <p:spPr bwMode="auto">
          <a:xfrm>
            <a:off x="1600200" y="4114800"/>
            <a:ext cx="82296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800" dirty="0"/>
              <a:t>Key assumptions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b="1" dirty="0"/>
              <a:t>Brightness constancy:  </a:t>
            </a:r>
            <a:r>
              <a:rPr lang="en-US" sz="2000" dirty="0"/>
              <a:t>projection of the same point looks the same in every frame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b="1" dirty="0"/>
              <a:t>Small motion:</a:t>
            </a:r>
            <a:r>
              <a:rPr lang="en-US" sz="2000" dirty="0"/>
              <a:t>  points do not move very far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b="1" dirty="0">
                <a:solidFill>
                  <a:schemeClr val="bg1"/>
                </a:solidFill>
              </a:rPr>
              <a:t>Spatial coherence:</a:t>
            </a:r>
            <a:r>
              <a:rPr lang="en-US" sz="2000" dirty="0">
                <a:solidFill>
                  <a:schemeClr val="bg1"/>
                </a:solidFill>
              </a:rPr>
              <a:t> points move like their neighbors</a:t>
            </a:r>
          </a:p>
        </p:txBody>
      </p:sp>
      <p:sp>
        <p:nvSpPr>
          <p:cNvPr id="25616" name="Text Box 20"/>
          <p:cNvSpPr txBox="1">
            <a:spLocks noChangeArrowheads="1"/>
          </p:cNvSpPr>
          <p:nvPr/>
        </p:nvSpPr>
        <p:spPr bwMode="auto">
          <a:xfrm>
            <a:off x="3810001" y="2667000"/>
            <a:ext cx="13001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 i="1">
                <a:latin typeface="Times New Roman" pitchFamily="18" charset="0"/>
                <a:cs typeface="Arial" charset="0"/>
              </a:rPr>
              <a:t>I</a:t>
            </a:r>
            <a:r>
              <a:rPr lang="en-US" sz="2400">
                <a:latin typeface="Times New Roman" pitchFamily="18" charset="0"/>
                <a:cs typeface="Arial" charset="0"/>
              </a:rPr>
              <a:t>(</a:t>
            </a:r>
            <a:r>
              <a:rPr lang="en-US" sz="2400" i="1">
                <a:latin typeface="Times New Roman" pitchFamily="18" charset="0"/>
                <a:cs typeface="Arial" charset="0"/>
              </a:rPr>
              <a:t>x</a:t>
            </a:r>
            <a:r>
              <a:rPr lang="en-US" sz="2400">
                <a:latin typeface="Times New Roman" pitchFamily="18" charset="0"/>
                <a:cs typeface="Arial" charset="0"/>
              </a:rPr>
              <a:t>,</a:t>
            </a:r>
            <a:r>
              <a:rPr lang="en-US" sz="2400" i="1">
                <a:latin typeface="Times New Roman" pitchFamily="18" charset="0"/>
                <a:cs typeface="Arial" charset="0"/>
              </a:rPr>
              <a:t>y</a:t>
            </a:r>
            <a:r>
              <a:rPr lang="en-US" sz="2400">
                <a:latin typeface="Times New Roman" pitchFamily="18" charset="0"/>
                <a:cs typeface="Arial" charset="0"/>
              </a:rPr>
              <a:t>,</a:t>
            </a:r>
            <a:r>
              <a:rPr lang="en-US" sz="2400" i="1">
                <a:latin typeface="Times New Roman" pitchFamily="18" charset="0"/>
                <a:cs typeface="Arial" charset="0"/>
              </a:rPr>
              <a:t>t</a:t>
            </a:r>
            <a:r>
              <a:rPr lang="en-US" sz="2400">
                <a:latin typeface="Times New Roman" pitchFamily="18" charset="0"/>
                <a:cs typeface="Arial" charset="0"/>
              </a:rPr>
              <a:t>–1)</a:t>
            </a:r>
          </a:p>
        </p:txBody>
      </p:sp>
      <p:sp>
        <p:nvSpPr>
          <p:cNvPr id="24593" name="Text Box 21"/>
          <p:cNvSpPr txBox="1">
            <a:spLocks noChangeArrowheads="1"/>
          </p:cNvSpPr>
          <p:nvPr/>
        </p:nvSpPr>
        <p:spPr bwMode="auto">
          <a:xfrm>
            <a:off x="7467601" y="2667000"/>
            <a:ext cx="9953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 i="1">
                <a:latin typeface="Times New Roman" pitchFamily="18" charset="0"/>
                <a:cs typeface="Arial" charset="0"/>
              </a:rPr>
              <a:t>I</a:t>
            </a:r>
            <a:r>
              <a:rPr lang="en-US" sz="2400">
                <a:latin typeface="Times New Roman" pitchFamily="18" charset="0"/>
                <a:cs typeface="Arial" charset="0"/>
              </a:rPr>
              <a:t>(</a:t>
            </a:r>
            <a:r>
              <a:rPr lang="en-US" sz="2400" i="1">
                <a:latin typeface="Times New Roman" pitchFamily="18" charset="0"/>
                <a:cs typeface="Arial" charset="0"/>
              </a:rPr>
              <a:t>x</a:t>
            </a:r>
            <a:r>
              <a:rPr lang="en-US" sz="2400">
                <a:latin typeface="Times New Roman" pitchFamily="18" charset="0"/>
                <a:cs typeface="Arial" charset="0"/>
              </a:rPr>
              <a:t>,</a:t>
            </a:r>
            <a:r>
              <a:rPr lang="en-US" sz="2400" i="1">
                <a:latin typeface="Times New Roman" pitchFamily="18" charset="0"/>
                <a:cs typeface="Arial" charset="0"/>
              </a:rPr>
              <a:t>y</a:t>
            </a:r>
            <a:r>
              <a:rPr lang="en-US" sz="2400">
                <a:latin typeface="Times New Roman" pitchFamily="18" charset="0"/>
                <a:cs typeface="Arial" charset="0"/>
              </a:rPr>
              <a:t>,</a:t>
            </a:r>
            <a:r>
              <a:rPr lang="en-US" sz="2400" i="1">
                <a:latin typeface="Times New Roman" pitchFamily="18" charset="0"/>
                <a:cs typeface="Arial" charset="0"/>
              </a:rPr>
              <a:t>t</a:t>
            </a:r>
            <a:r>
              <a:rPr lang="en-US" sz="2400">
                <a:latin typeface="Times New Roman" pitchFamily="18" charset="0"/>
                <a:cs typeface="Arial" charset="0"/>
              </a:rPr>
              <a:t>)</a:t>
            </a:r>
          </a:p>
        </p:txBody>
      </p:sp>
      <p:sp>
        <p:nvSpPr>
          <p:cNvPr id="27" name="Oval 15"/>
          <p:cNvSpPr>
            <a:spLocks noChangeArrowheads="1"/>
          </p:cNvSpPr>
          <p:nvPr/>
        </p:nvSpPr>
        <p:spPr bwMode="auto">
          <a:xfrm>
            <a:off x="4114800" y="1219200"/>
            <a:ext cx="76200" cy="762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" name="Oval 16"/>
          <p:cNvSpPr>
            <a:spLocks noChangeArrowheads="1"/>
          </p:cNvSpPr>
          <p:nvPr/>
        </p:nvSpPr>
        <p:spPr bwMode="auto">
          <a:xfrm>
            <a:off x="4953000" y="17526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" name="Oval 17"/>
          <p:cNvSpPr>
            <a:spLocks noChangeArrowheads="1"/>
          </p:cNvSpPr>
          <p:nvPr/>
        </p:nvSpPr>
        <p:spPr bwMode="auto">
          <a:xfrm>
            <a:off x="4191000" y="2057400"/>
            <a:ext cx="76200" cy="76200"/>
          </a:xfrm>
          <a:prstGeom prst="ellipse">
            <a:avLst/>
          </a:prstGeom>
          <a:solidFill>
            <a:srgbClr val="33CC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" name="Oval 18"/>
          <p:cNvSpPr>
            <a:spLocks noChangeArrowheads="1"/>
          </p:cNvSpPr>
          <p:nvPr/>
        </p:nvSpPr>
        <p:spPr bwMode="auto">
          <a:xfrm>
            <a:off x="4724400" y="2362200"/>
            <a:ext cx="76200" cy="762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 rot="16200000">
            <a:off x="9437216" y="5132373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Source: Silvio </a:t>
            </a:r>
            <a:r>
              <a:rPr lang="en-US" sz="1600" dirty="0" err="1"/>
              <a:t>Savarese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975294141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AutoGenerated: 5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/>
              <a:t>Uses of motion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idx="1"/>
          </p:nvPr>
        </p:nvSpPr>
        <p:spPr>
          <a:xfrm>
            <a:off x="2209800" y="1447800"/>
            <a:ext cx="7848600" cy="4572000"/>
          </a:xfrm>
        </p:spPr>
        <p:txBody>
          <a:bodyPr/>
          <a:lstStyle/>
          <a:p>
            <a:pPr eaLnBrk="1" hangingPunct="1"/>
            <a:r>
              <a:rPr lang="en-US" dirty="0"/>
              <a:t>Tracking features</a:t>
            </a:r>
          </a:p>
          <a:p>
            <a:r>
              <a:rPr lang="en-US" dirty="0"/>
              <a:t>Segmenting objects based on motion cues</a:t>
            </a:r>
          </a:p>
          <a:p>
            <a:r>
              <a:rPr lang="en-US" dirty="0"/>
              <a:t>Learning dynamical models</a:t>
            </a:r>
          </a:p>
          <a:p>
            <a:r>
              <a:rPr lang="en-US" dirty="0"/>
              <a:t>Improving video quality</a:t>
            </a:r>
          </a:p>
          <a:p>
            <a:pPr lvl="1"/>
            <a:r>
              <a:rPr lang="en-US" dirty="0"/>
              <a:t>Motion stabilization</a:t>
            </a:r>
          </a:p>
          <a:p>
            <a:pPr lvl="1"/>
            <a:r>
              <a:rPr lang="en-US" dirty="0"/>
              <a:t>Super resolution</a:t>
            </a:r>
          </a:p>
          <a:p>
            <a:pPr eaLnBrk="1" hangingPunct="1"/>
            <a:r>
              <a:rPr lang="en-US" dirty="0"/>
              <a:t>Tracking objects</a:t>
            </a:r>
          </a:p>
          <a:p>
            <a:pPr eaLnBrk="1" hangingPunct="1"/>
            <a:r>
              <a:rPr lang="en-US" dirty="0"/>
              <a:t>Recognizing events and activities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8421748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Rectangle 7"/>
          <p:cNvSpPr>
            <a:spLocks noChangeArrowheads="1"/>
          </p:cNvSpPr>
          <p:nvPr/>
        </p:nvSpPr>
        <p:spPr bwMode="auto">
          <a:xfrm>
            <a:off x="3657601" y="304800"/>
            <a:ext cx="507485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4000" dirty="0"/>
              <a:t>Estimating 3D structure</a:t>
            </a:r>
          </a:p>
        </p:txBody>
      </p:sp>
      <p:sp>
        <p:nvSpPr>
          <p:cNvPr id="6" name="TextBox 5"/>
          <p:cNvSpPr txBox="1"/>
          <p:nvPr/>
        </p:nvSpPr>
        <p:spPr>
          <a:xfrm rot="16200000">
            <a:off x="9437216" y="5132373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Source: Silvio </a:t>
            </a:r>
            <a:r>
              <a:rPr lang="en-US" sz="1600" dirty="0" err="1"/>
              <a:t>Savarese</a:t>
            </a:r>
            <a:endParaRPr lang="en-US" sz="1600" dirty="0"/>
          </a:p>
        </p:txBody>
      </p:sp>
      <p:pic>
        <p:nvPicPr>
          <p:cNvPr id="2" name="wilshire-raw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09800" y="2057400"/>
            <a:ext cx="3657600" cy="2743200"/>
          </a:xfrm>
          <a:prstGeom prst="rect">
            <a:avLst/>
          </a:prstGeom>
        </p:spPr>
      </p:pic>
      <p:pic>
        <p:nvPicPr>
          <p:cNvPr id="3" name="wilshire-3d.mpg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230002" y="2000250"/>
            <a:ext cx="3810000" cy="28575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549771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3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600" dirty="0"/>
              <a:t>Segmenting objects based on motion cues</a:t>
            </a:r>
          </a:p>
        </p:txBody>
      </p:sp>
      <p:sp>
        <p:nvSpPr>
          <p:cNvPr id="325635" name="Rectangle 3"/>
          <p:cNvSpPr>
            <a:spLocks noGrp="1" noChangeArrowheads="1"/>
          </p:cNvSpPr>
          <p:nvPr>
            <p:ph idx="1"/>
          </p:nvPr>
        </p:nvSpPr>
        <p:spPr>
          <a:xfrm>
            <a:off x="1981200" y="1143001"/>
            <a:ext cx="8229600" cy="4525963"/>
          </a:xfrm>
        </p:spPr>
        <p:txBody>
          <a:bodyPr/>
          <a:lstStyle/>
          <a:p>
            <a:pPr eaLnBrk="1" hangingPunct="1"/>
            <a:r>
              <a:rPr lang="en-US" sz="2400" dirty="0"/>
              <a:t>Background subtraction</a:t>
            </a:r>
          </a:p>
          <a:p>
            <a:pPr lvl="1" eaLnBrk="1" hangingPunct="1"/>
            <a:r>
              <a:rPr lang="en-US" sz="2000" dirty="0"/>
              <a:t>A static camera is observing a scene</a:t>
            </a:r>
          </a:p>
          <a:p>
            <a:pPr lvl="1" eaLnBrk="1" hangingPunct="1"/>
            <a:r>
              <a:rPr lang="en-US" sz="2000" dirty="0"/>
              <a:t>Goal: separate the static </a:t>
            </a:r>
            <a:r>
              <a:rPr lang="en-US" sz="2000" i="1" dirty="0"/>
              <a:t>background</a:t>
            </a:r>
            <a:r>
              <a:rPr lang="en-US" sz="2000" dirty="0"/>
              <a:t> from the moving </a:t>
            </a:r>
            <a:r>
              <a:rPr lang="en-US" sz="2000" i="1" dirty="0"/>
              <a:t>foreground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 rot="16200000">
            <a:off x="9437216" y="5132373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Source: Silvio </a:t>
            </a:r>
            <a:r>
              <a:rPr lang="en-US" sz="1600" dirty="0" err="1"/>
              <a:t>Savarese</a:t>
            </a:r>
            <a:endParaRPr lang="en-US" sz="1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8E871A-2967-4829-A272-136A4EEA30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6864" y="2361586"/>
            <a:ext cx="5495925" cy="377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560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6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6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6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5635" grpId="0" build="p"/>
    </p:bld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Rectangle 7"/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29600" cy="1143000"/>
          </a:xfrm>
          <a:noFill/>
        </p:spPr>
        <p:txBody>
          <a:bodyPr>
            <a:normAutofit/>
          </a:bodyPr>
          <a:lstStyle/>
          <a:p>
            <a:pPr eaLnBrk="1" hangingPunct="1"/>
            <a:r>
              <a:rPr lang="en-US" sz="3600" dirty="0"/>
              <a:t>Segmenting objects based on motion cues</a:t>
            </a:r>
          </a:p>
        </p:txBody>
      </p:sp>
      <p:sp>
        <p:nvSpPr>
          <p:cNvPr id="15362" name="Rectangle 3"/>
          <p:cNvSpPr>
            <a:spLocks noGrp="1" noChangeArrowheads="1"/>
          </p:cNvSpPr>
          <p:nvPr>
            <p:ph idx="1"/>
          </p:nvPr>
        </p:nvSpPr>
        <p:spPr>
          <a:xfrm>
            <a:off x="1981200" y="1295401"/>
            <a:ext cx="8229600" cy="4525963"/>
          </a:xfrm>
        </p:spPr>
        <p:txBody>
          <a:bodyPr/>
          <a:lstStyle/>
          <a:p>
            <a:pPr eaLnBrk="1" hangingPunct="1"/>
            <a:r>
              <a:rPr lang="en-US" sz="2400" dirty="0"/>
              <a:t>Motion segmentation</a:t>
            </a:r>
          </a:p>
          <a:p>
            <a:pPr lvl="1" eaLnBrk="1" hangingPunct="1"/>
            <a:r>
              <a:rPr lang="en-US" sz="2000" dirty="0"/>
              <a:t>Segment the video into multiple </a:t>
            </a:r>
            <a:r>
              <a:rPr lang="en-US" sz="2000" i="1" dirty="0"/>
              <a:t>coherently </a:t>
            </a:r>
            <a:r>
              <a:rPr lang="en-US" sz="2000" dirty="0"/>
              <a:t>moving objects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5363" name="Picture 4"/>
          <p:cNvPicPr>
            <a:picLocks noChangeAspect="1" noChangeArrowheads="1"/>
          </p:cNvPicPr>
          <p:nvPr/>
        </p:nvPicPr>
        <p:blipFill>
          <a:blip r:embed="rId5" cstate="print"/>
          <a:srcRect l="41521" t="17863"/>
          <a:stretch>
            <a:fillRect/>
          </a:stretch>
        </p:blipFill>
        <p:spPr bwMode="auto">
          <a:xfrm>
            <a:off x="1981200" y="2438401"/>
            <a:ext cx="4267200" cy="348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5" name="Rectangle 10"/>
          <p:cNvSpPr>
            <a:spLocks noChangeArrowheads="1"/>
          </p:cNvSpPr>
          <p:nvPr/>
        </p:nvSpPr>
        <p:spPr bwMode="auto">
          <a:xfrm>
            <a:off x="5956300" y="5638800"/>
            <a:ext cx="49403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dirty="0"/>
              <a:t>S. J. </a:t>
            </a:r>
            <a:r>
              <a:rPr lang="en-US" sz="1200" dirty="0" err="1"/>
              <a:t>Pundlik</a:t>
            </a:r>
            <a:r>
              <a:rPr lang="en-US" sz="1200" dirty="0"/>
              <a:t> and S. T. </a:t>
            </a:r>
            <a:r>
              <a:rPr lang="en-US" sz="1200" dirty="0" err="1"/>
              <a:t>Birchfield</a:t>
            </a:r>
            <a:r>
              <a:rPr lang="en-US" sz="1200" dirty="0"/>
              <a:t>, Motion Segmentation at Any Speed, Proceedings of the British Machine Vision Conference  (BMVC) 2006</a:t>
            </a:r>
          </a:p>
        </p:txBody>
      </p:sp>
      <p:pic>
        <p:nvPicPr>
          <p:cNvPr id="327691" name="motionseg_statue.mpg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05600" y="2743200"/>
            <a:ext cx="3048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 rot="16200000">
            <a:off x="9437216" y="5132373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Source: Silvio </a:t>
            </a:r>
            <a:r>
              <a:rPr lang="en-US" sz="1600" dirty="0" err="1"/>
              <a:t>Savarese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806199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76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2769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7691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27691"/>
                </p:tgtEl>
              </p:cMediaNode>
            </p:video>
          </p:childTnLst>
        </p:cTn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6026" y="847726"/>
            <a:ext cx="6886575" cy="4923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Rectangle 5"/>
          <p:cNvSpPr>
            <a:spLocks noChangeArrowheads="1"/>
          </p:cNvSpPr>
          <p:nvPr/>
        </p:nvSpPr>
        <p:spPr bwMode="auto">
          <a:xfrm>
            <a:off x="2057400" y="5788353"/>
            <a:ext cx="8001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1400" dirty="0" err="1"/>
              <a:t>Z.Yin</a:t>
            </a:r>
            <a:r>
              <a:rPr lang="en-US" sz="1400" dirty="0"/>
              <a:t> and </a:t>
            </a:r>
            <a:r>
              <a:rPr lang="en-US" sz="1400" dirty="0" err="1"/>
              <a:t>R.Collins</a:t>
            </a:r>
            <a:r>
              <a:rPr lang="en-US" sz="1400" dirty="0"/>
              <a:t>, "On-the-fly Object Modeling while Tracking," </a:t>
            </a:r>
            <a:r>
              <a:rPr lang="en-US" sz="1400" i="1" dirty="0"/>
              <a:t>IEEE Computer Vision and Pattern Recognition (CVPR '07),</a:t>
            </a:r>
            <a:r>
              <a:rPr lang="en-US" sz="1400" dirty="0"/>
              <a:t> Minneapolis, MN, June 2007. </a:t>
            </a:r>
          </a:p>
        </p:txBody>
      </p:sp>
      <p:sp>
        <p:nvSpPr>
          <p:cNvPr id="17412" name="Rectangle 6"/>
          <p:cNvSpPr>
            <a:spLocks noChangeArrowheads="1"/>
          </p:cNvSpPr>
          <p:nvPr/>
        </p:nvSpPr>
        <p:spPr bwMode="auto">
          <a:xfrm>
            <a:off x="4154488" y="44451"/>
            <a:ext cx="318427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dirty="0"/>
              <a:t>Tracking objects</a:t>
            </a:r>
          </a:p>
        </p:txBody>
      </p:sp>
      <p:sp>
        <p:nvSpPr>
          <p:cNvPr id="6" name="TextBox 5"/>
          <p:cNvSpPr txBox="1"/>
          <p:nvPr/>
        </p:nvSpPr>
        <p:spPr>
          <a:xfrm rot="16200000">
            <a:off x="9437216" y="5132373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Source: Silvio </a:t>
            </a:r>
            <a:r>
              <a:rPr lang="en-US" sz="1600" dirty="0" err="1"/>
              <a:t>Savarese</a:t>
            </a:r>
            <a:endParaRPr lang="en-US" sz="16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4731580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4"/>
          <p:cNvSpPr>
            <a:spLocks noChangeArrowheads="1"/>
          </p:cNvSpPr>
          <p:nvPr/>
        </p:nvSpPr>
        <p:spPr bwMode="auto">
          <a:xfrm>
            <a:off x="2172050" y="76201"/>
            <a:ext cx="708835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400" dirty="0"/>
              <a:t>Synthesizing dynamic textures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water-synt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62324" y="1600200"/>
            <a:ext cx="82296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599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7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1828800" y="0"/>
            <a:ext cx="8229600" cy="1143000"/>
          </a:xfrm>
        </p:spPr>
        <p:txBody>
          <a:bodyPr/>
          <a:lstStyle/>
          <a:p>
            <a:r>
              <a:rPr lang="en-US" dirty="0"/>
              <a:t>Super-resolution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5562600" y="1676400"/>
            <a:ext cx="4267200" cy="4267200"/>
            <a:chOff x="2544" y="1056"/>
            <a:chExt cx="2688" cy="2688"/>
          </a:xfrm>
        </p:grpSpPr>
        <p:pic>
          <p:nvPicPr>
            <p:cNvPr id="33796" name="Picture 4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544" y="1056"/>
              <a:ext cx="864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797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456" y="1056"/>
              <a:ext cx="864" cy="8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798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368" y="1056"/>
              <a:ext cx="864" cy="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799" name="Picture 7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544" y="1968"/>
              <a:ext cx="862" cy="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800" name="Picture 8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458" y="1968"/>
              <a:ext cx="862" cy="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801" name="Picture 9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370" y="1968"/>
              <a:ext cx="862" cy="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802" name="Picture 10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544" y="2880"/>
              <a:ext cx="862" cy="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803" name="Picture 11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3458" y="2882"/>
              <a:ext cx="862" cy="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804" name="Picture 12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4368" y="2880"/>
              <a:ext cx="862" cy="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3805" name="Text Box 13"/>
          <p:cNvSpPr txBox="1">
            <a:spLocks noChangeArrowheads="1"/>
          </p:cNvSpPr>
          <p:nvPr/>
        </p:nvSpPr>
        <p:spPr bwMode="auto">
          <a:xfrm>
            <a:off x="2209801" y="1828801"/>
            <a:ext cx="267176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>
                <a:solidFill>
                  <a:srgbClr val="003399"/>
                </a:solidFill>
              </a:rPr>
              <a:t>Example: A set of low quality images</a:t>
            </a:r>
          </a:p>
        </p:txBody>
      </p:sp>
      <p:sp>
        <p:nvSpPr>
          <p:cNvPr id="16" name="TextBox 15"/>
          <p:cNvSpPr txBox="1"/>
          <p:nvPr/>
        </p:nvSpPr>
        <p:spPr>
          <a:xfrm rot="16200000">
            <a:off x="9437216" y="5132373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Source: Silvio </a:t>
            </a:r>
            <a:r>
              <a:rPr lang="en-US" sz="1600" dirty="0" err="1"/>
              <a:t>Savarese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0142983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Super-resolution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2152651" y="1828801"/>
            <a:ext cx="295751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>
                <a:solidFill>
                  <a:srgbClr val="003399"/>
                </a:solidFill>
              </a:rPr>
              <a:t>Each of these images looks like this:</a:t>
            </a:r>
          </a:p>
        </p:txBody>
      </p:sp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49901" y="1668463"/>
            <a:ext cx="4113213" cy="4113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 rot="16200000">
            <a:off x="9437216" y="5132373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Source: Silvio </a:t>
            </a:r>
            <a:r>
              <a:rPr lang="en-US" sz="1600" dirty="0" err="1"/>
              <a:t>Savarese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353931598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Super-resolution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5843" name="Text Box 3"/>
          <p:cNvSpPr txBox="1">
            <a:spLocks noChangeArrowheads="1"/>
          </p:cNvSpPr>
          <p:nvPr/>
        </p:nvSpPr>
        <p:spPr bwMode="auto">
          <a:xfrm>
            <a:off x="2166938" y="1971676"/>
            <a:ext cx="29575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>
                <a:solidFill>
                  <a:srgbClr val="003399"/>
                </a:solidFill>
              </a:rPr>
              <a:t>The recovery result:</a:t>
            </a:r>
          </a:p>
        </p:txBody>
      </p:sp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53076" y="1666876"/>
            <a:ext cx="4113213" cy="4113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 rot="16200000">
            <a:off x="9437216" y="5132373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Source: Silvio </a:t>
            </a:r>
            <a:r>
              <a:rPr lang="en-US" sz="1600" dirty="0" err="1"/>
              <a:t>Savarese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221561802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2362200" y="1219200"/>
          <a:ext cx="7770813" cy="3960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93" name="Image" r:id="rId4" imgW="11860317" imgH="6044444" progId="">
                  <p:embed/>
                </p:oleObj>
              </mc:Choice>
              <mc:Fallback>
                <p:oleObj name="Image" r:id="rId4" imgW="11860317" imgH="6044444" progId="">
                  <p:embed/>
                  <p:pic>
                    <p:nvPicPr>
                      <p:cNvPr id="205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2200" y="1219200"/>
                        <a:ext cx="7770813" cy="3960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051" name="Rectangle 4"/>
          <p:cNvSpPr>
            <a:spLocks noChangeArrowheads="1"/>
          </p:cNvSpPr>
          <p:nvPr/>
        </p:nvSpPr>
        <p:spPr bwMode="auto">
          <a:xfrm>
            <a:off x="2590800" y="5668964"/>
            <a:ext cx="83820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1200">
                <a:latin typeface="Arial" charset="0"/>
                <a:cs typeface="Arial" charset="0"/>
              </a:rPr>
              <a:t>D. Ramanan, D. Forsyth, and A. Zisserman. </a:t>
            </a:r>
            <a:r>
              <a:rPr lang="en-US" sz="1200">
                <a:latin typeface="Arial" charset="0"/>
                <a:cs typeface="Arial" charset="0"/>
                <a:hlinkClick r:id="rId6"/>
              </a:rPr>
              <a:t>Tracking People by Learning their Appearance</a:t>
            </a:r>
            <a:r>
              <a:rPr lang="en-US" sz="1200">
                <a:latin typeface="Arial" charset="0"/>
                <a:cs typeface="Arial" charset="0"/>
              </a:rPr>
              <a:t>. PAMI 2007.</a:t>
            </a:r>
          </a:p>
        </p:txBody>
      </p:sp>
      <p:sp>
        <p:nvSpPr>
          <p:cNvPr id="2052" name="Oval 5"/>
          <p:cNvSpPr>
            <a:spLocks noChangeArrowheads="1"/>
          </p:cNvSpPr>
          <p:nvPr/>
        </p:nvSpPr>
        <p:spPr bwMode="auto">
          <a:xfrm>
            <a:off x="5791200" y="4037013"/>
            <a:ext cx="1524000" cy="685800"/>
          </a:xfrm>
          <a:prstGeom prst="ellipse">
            <a:avLst/>
          </a:prstGeom>
          <a:solidFill>
            <a:srgbClr val="FFCC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2400">
                <a:latin typeface="Times New Roman" pitchFamily="18" charset="0"/>
                <a:cs typeface="Arial" charset="0"/>
              </a:rPr>
              <a:t>Tracker</a:t>
            </a:r>
          </a:p>
        </p:txBody>
      </p:sp>
      <p:sp>
        <p:nvSpPr>
          <p:cNvPr id="2053" name="AutoShape 6"/>
          <p:cNvSpPr>
            <a:spLocks noChangeArrowheads="1"/>
          </p:cNvSpPr>
          <p:nvPr/>
        </p:nvSpPr>
        <p:spPr bwMode="auto">
          <a:xfrm>
            <a:off x="5334000" y="4189413"/>
            <a:ext cx="457200" cy="381000"/>
          </a:xfrm>
          <a:prstGeom prst="rightArrow">
            <a:avLst>
              <a:gd name="adj1" fmla="val 63537"/>
              <a:gd name="adj2" fmla="val 67083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54" name="AutoShape 7"/>
          <p:cNvSpPr>
            <a:spLocks noChangeArrowheads="1"/>
          </p:cNvSpPr>
          <p:nvPr/>
        </p:nvSpPr>
        <p:spPr bwMode="auto">
          <a:xfrm>
            <a:off x="7315200" y="4189413"/>
            <a:ext cx="609600" cy="381000"/>
          </a:xfrm>
          <a:prstGeom prst="rightArrow">
            <a:avLst>
              <a:gd name="adj1" fmla="val 63537"/>
              <a:gd name="adj2" fmla="val 89444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55" name="Rectangle 9"/>
          <p:cNvSpPr>
            <a:spLocks noChangeArrowheads="1"/>
          </p:cNvSpPr>
          <p:nvPr/>
        </p:nvSpPr>
        <p:spPr bwMode="auto">
          <a:xfrm>
            <a:off x="2747963" y="152401"/>
            <a:ext cx="631717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dirty="0"/>
              <a:t>Recognizing events and activities</a:t>
            </a:r>
          </a:p>
        </p:txBody>
      </p:sp>
      <p:sp>
        <p:nvSpPr>
          <p:cNvPr id="9" name="TextBox 8"/>
          <p:cNvSpPr txBox="1"/>
          <p:nvPr/>
        </p:nvSpPr>
        <p:spPr>
          <a:xfrm rot="16200000">
            <a:off x="9437216" y="5132373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Source: Silvio </a:t>
            </a:r>
            <a:r>
              <a:rPr lang="en-US" sz="1600" dirty="0" err="1"/>
              <a:t>Savarese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0829338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AutoGenerated: 36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sz="4200" dirty="0"/>
              <a:t>Estimating optical flow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idx="1"/>
          </p:nvPr>
        </p:nvSpPr>
        <p:spPr>
          <a:xfrm>
            <a:off x="1600200" y="3200400"/>
            <a:ext cx="8915400" cy="990600"/>
          </a:xfrm>
        </p:spPr>
        <p:txBody>
          <a:bodyPr/>
          <a:lstStyle/>
          <a:p>
            <a:pPr eaLnBrk="1" hangingPunct="1"/>
            <a:r>
              <a:rPr lang="en-US" sz="2400" dirty="0"/>
              <a:t>Given two subsequent frames, estimate the apparent motion field u(</a:t>
            </a:r>
            <a:r>
              <a:rPr lang="en-US" sz="2400" dirty="0" err="1"/>
              <a:t>x,y</a:t>
            </a:r>
            <a:r>
              <a:rPr lang="en-US" sz="2400" dirty="0"/>
              <a:t>), v(</a:t>
            </a:r>
            <a:r>
              <a:rPr lang="en-US" sz="2400" dirty="0" err="1"/>
              <a:t>x,y</a:t>
            </a:r>
            <a:r>
              <a:rPr lang="en-US" sz="2400" dirty="0"/>
              <a:t>) between them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3276600" y="990600"/>
            <a:ext cx="2209800" cy="1676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05" name="Oval 5"/>
          <p:cNvSpPr>
            <a:spLocks noChangeArrowheads="1"/>
          </p:cNvSpPr>
          <p:nvPr/>
        </p:nvSpPr>
        <p:spPr bwMode="auto">
          <a:xfrm>
            <a:off x="3810000" y="1524000"/>
            <a:ext cx="76200" cy="762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06" name="Oval 6"/>
          <p:cNvSpPr>
            <a:spLocks noChangeArrowheads="1"/>
          </p:cNvSpPr>
          <p:nvPr/>
        </p:nvSpPr>
        <p:spPr bwMode="auto">
          <a:xfrm>
            <a:off x="4724400" y="15240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07" name="Oval 7"/>
          <p:cNvSpPr>
            <a:spLocks noChangeArrowheads="1"/>
          </p:cNvSpPr>
          <p:nvPr/>
        </p:nvSpPr>
        <p:spPr bwMode="auto">
          <a:xfrm>
            <a:off x="3810000" y="2057400"/>
            <a:ext cx="76200" cy="76200"/>
          </a:xfrm>
          <a:prstGeom prst="ellipse">
            <a:avLst/>
          </a:prstGeom>
          <a:solidFill>
            <a:srgbClr val="33CC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08" name="Oval 8"/>
          <p:cNvSpPr>
            <a:spLocks noChangeArrowheads="1"/>
          </p:cNvSpPr>
          <p:nvPr/>
        </p:nvSpPr>
        <p:spPr bwMode="auto">
          <a:xfrm>
            <a:off x="4724400" y="2057400"/>
            <a:ext cx="76200" cy="762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3886200" y="1371601"/>
            <a:ext cx="1066800" cy="968375"/>
            <a:chOff x="1488" y="1008"/>
            <a:chExt cx="672" cy="610"/>
          </a:xfrm>
        </p:grpSpPr>
        <p:sp>
          <p:nvSpPr>
            <p:cNvPr id="25622" name="Line 10"/>
            <p:cNvSpPr>
              <a:spLocks noChangeShapeType="1"/>
            </p:cNvSpPr>
            <p:nvPr/>
          </p:nvSpPr>
          <p:spPr bwMode="auto">
            <a:xfrm flipV="1">
              <a:off x="1488" y="1008"/>
              <a:ext cx="9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23" name="Line 11"/>
            <p:cNvSpPr>
              <a:spLocks noChangeShapeType="1"/>
            </p:cNvSpPr>
            <p:nvPr/>
          </p:nvSpPr>
          <p:spPr bwMode="auto">
            <a:xfrm>
              <a:off x="1488" y="1461"/>
              <a:ext cx="1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24" name="Line 12"/>
            <p:cNvSpPr>
              <a:spLocks noChangeShapeType="1"/>
            </p:cNvSpPr>
            <p:nvPr/>
          </p:nvSpPr>
          <p:spPr bwMode="auto">
            <a:xfrm>
              <a:off x="2063" y="1152"/>
              <a:ext cx="97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25" name="Line 13"/>
            <p:cNvSpPr>
              <a:spLocks noChangeShapeType="1"/>
            </p:cNvSpPr>
            <p:nvPr/>
          </p:nvSpPr>
          <p:spPr bwMode="auto">
            <a:xfrm flipH="1">
              <a:off x="2043" y="1495"/>
              <a:ext cx="0" cy="12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4586" name="Rectangle 14"/>
          <p:cNvSpPr>
            <a:spLocks noChangeArrowheads="1"/>
          </p:cNvSpPr>
          <p:nvPr/>
        </p:nvSpPr>
        <p:spPr bwMode="auto">
          <a:xfrm>
            <a:off x="6629400" y="990600"/>
            <a:ext cx="2209800" cy="1676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87" name="Oval 15"/>
          <p:cNvSpPr>
            <a:spLocks noChangeArrowheads="1"/>
          </p:cNvSpPr>
          <p:nvPr/>
        </p:nvSpPr>
        <p:spPr bwMode="auto">
          <a:xfrm>
            <a:off x="7391400" y="1333500"/>
            <a:ext cx="76200" cy="762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88" name="Oval 16"/>
          <p:cNvSpPr>
            <a:spLocks noChangeArrowheads="1"/>
          </p:cNvSpPr>
          <p:nvPr/>
        </p:nvSpPr>
        <p:spPr bwMode="auto">
          <a:xfrm>
            <a:off x="8305800" y="17145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89" name="Oval 17"/>
          <p:cNvSpPr>
            <a:spLocks noChangeArrowheads="1"/>
          </p:cNvSpPr>
          <p:nvPr/>
        </p:nvSpPr>
        <p:spPr bwMode="auto">
          <a:xfrm>
            <a:off x="7467600" y="2052638"/>
            <a:ext cx="76200" cy="76200"/>
          </a:xfrm>
          <a:prstGeom prst="ellipse">
            <a:avLst/>
          </a:prstGeom>
          <a:solidFill>
            <a:srgbClr val="33CC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90" name="Oval 18"/>
          <p:cNvSpPr>
            <a:spLocks noChangeArrowheads="1"/>
          </p:cNvSpPr>
          <p:nvPr/>
        </p:nvSpPr>
        <p:spPr bwMode="auto">
          <a:xfrm>
            <a:off x="8153400" y="2252663"/>
            <a:ext cx="76200" cy="762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7571" name="Rectangle 19"/>
          <p:cNvSpPr>
            <a:spLocks noChangeArrowheads="1"/>
          </p:cNvSpPr>
          <p:nvPr/>
        </p:nvSpPr>
        <p:spPr bwMode="auto">
          <a:xfrm>
            <a:off x="1600200" y="4114800"/>
            <a:ext cx="82296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800" dirty="0"/>
              <a:t>Key assumptions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b="1" dirty="0"/>
              <a:t>Brightness constancy:  </a:t>
            </a:r>
            <a:r>
              <a:rPr lang="en-US" sz="2000" dirty="0"/>
              <a:t>projection of the same point looks the same in every frame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b="1" dirty="0"/>
              <a:t>Small motion:</a:t>
            </a:r>
            <a:r>
              <a:rPr lang="en-US" sz="2000" dirty="0"/>
              <a:t>  points do not move very far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b="1" dirty="0"/>
              <a:t>Spatial coherence:</a:t>
            </a:r>
            <a:r>
              <a:rPr lang="en-US" sz="2000" dirty="0"/>
              <a:t> points move like their neighbors</a:t>
            </a:r>
          </a:p>
        </p:txBody>
      </p:sp>
      <p:sp>
        <p:nvSpPr>
          <p:cNvPr id="25616" name="Text Box 20"/>
          <p:cNvSpPr txBox="1">
            <a:spLocks noChangeArrowheads="1"/>
          </p:cNvSpPr>
          <p:nvPr/>
        </p:nvSpPr>
        <p:spPr bwMode="auto">
          <a:xfrm>
            <a:off x="3810001" y="2667000"/>
            <a:ext cx="13001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 i="1">
                <a:latin typeface="Times New Roman" pitchFamily="18" charset="0"/>
                <a:cs typeface="Arial" charset="0"/>
              </a:rPr>
              <a:t>I</a:t>
            </a:r>
            <a:r>
              <a:rPr lang="en-US" sz="2400">
                <a:latin typeface="Times New Roman" pitchFamily="18" charset="0"/>
                <a:cs typeface="Arial" charset="0"/>
              </a:rPr>
              <a:t>(</a:t>
            </a:r>
            <a:r>
              <a:rPr lang="en-US" sz="2400" i="1">
                <a:latin typeface="Times New Roman" pitchFamily="18" charset="0"/>
                <a:cs typeface="Arial" charset="0"/>
              </a:rPr>
              <a:t>x</a:t>
            </a:r>
            <a:r>
              <a:rPr lang="en-US" sz="2400">
                <a:latin typeface="Times New Roman" pitchFamily="18" charset="0"/>
                <a:cs typeface="Arial" charset="0"/>
              </a:rPr>
              <a:t>,</a:t>
            </a:r>
            <a:r>
              <a:rPr lang="en-US" sz="2400" i="1">
                <a:latin typeface="Times New Roman" pitchFamily="18" charset="0"/>
                <a:cs typeface="Arial" charset="0"/>
              </a:rPr>
              <a:t>y</a:t>
            </a:r>
            <a:r>
              <a:rPr lang="en-US" sz="2400">
                <a:latin typeface="Times New Roman" pitchFamily="18" charset="0"/>
                <a:cs typeface="Arial" charset="0"/>
              </a:rPr>
              <a:t>,</a:t>
            </a:r>
            <a:r>
              <a:rPr lang="en-US" sz="2400" i="1">
                <a:latin typeface="Times New Roman" pitchFamily="18" charset="0"/>
                <a:cs typeface="Arial" charset="0"/>
              </a:rPr>
              <a:t>t</a:t>
            </a:r>
            <a:r>
              <a:rPr lang="en-US" sz="2400">
                <a:latin typeface="Times New Roman" pitchFamily="18" charset="0"/>
                <a:cs typeface="Arial" charset="0"/>
              </a:rPr>
              <a:t>–1)</a:t>
            </a:r>
          </a:p>
        </p:txBody>
      </p:sp>
      <p:sp>
        <p:nvSpPr>
          <p:cNvPr id="24593" name="Text Box 21"/>
          <p:cNvSpPr txBox="1">
            <a:spLocks noChangeArrowheads="1"/>
          </p:cNvSpPr>
          <p:nvPr/>
        </p:nvSpPr>
        <p:spPr bwMode="auto">
          <a:xfrm>
            <a:off x="7467601" y="2667000"/>
            <a:ext cx="9953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 i="1">
                <a:latin typeface="Times New Roman" pitchFamily="18" charset="0"/>
                <a:cs typeface="Arial" charset="0"/>
              </a:rPr>
              <a:t>I</a:t>
            </a:r>
            <a:r>
              <a:rPr lang="en-US" sz="2400">
                <a:latin typeface="Times New Roman" pitchFamily="18" charset="0"/>
                <a:cs typeface="Arial" charset="0"/>
              </a:rPr>
              <a:t>(</a:t>
            </a:r>
            <a:r>
              <a:rPr lang="en-US" sz="2400" i="1">
                <a:latin typeface="Times New Roman" pitchFamily="18" charset="0"/>
                <a:cs typeface="Arial" charset="0"/>
              </a:rPr>
              <a:t>x</a:t>
            </a:r>
            <a:r>
              <a:rPr lang="en-US" sz="2400">
                <a:latin typeface="Times New Roman" pitchFamily="18" charset="0"/>
                <a:cs typeface="Arial" charset="0"/>
              </a:rPr>
              <a:t>,</a:t>
            </a:r>
            <a:r>
              <a:rPr lang="en-US" sz="2400" i="1">
                <a:latin typeface="Times New Roman" pitchFamily="18" charset="0"/>
                <a:cs typeface="Arial" charset="0"/>
              </a:rPr>
              <a:t>y</a:t>
            </a:r>
            <a:r>
              <a:rPr lang="en-US" sz="2400">
                <a:latin typeface="Times New Roman" pitchFamily="18" charset="0"/>
                <a:cs typeface="Arial" charset="0"/>
              </a:rPr>
              <a:t>,</a:t>
            </a:r>
            <a:r>
              <a:rPr lang="en-US" sz="2400" i="1">
                <a:latin typeface="Times New Roman" pitchFamily="18" charset="0"/>
                <a:cs typeface="Arial" charset="0"/>
              </a:rPr>
              <a:t>t</a:t>
            </a:r>
            <a:r>
              <a:rPr lang="en-US" sz="2400">
                <a:latin typeface="Times New Roman" pitchFamily="18" charset="0"/>
                <a:cs typeface="Arial" charset="0"/>
              </a:rPr>
              <a:t>)</a:t>
            </a:r>
          </a:p>
        </p:txBody>
      </p:sp>
      <p:sp>
        <p:nvSpPr>
          <p:cNvPr id="27" name="Oval 15"/>
          <p:cNvSpPr>
            <a:spLocks noChangeArrowheads="1"/>
          </p:cNvSpPr>
          <p:nvPr/>
        </p:nvSpPr>
        <p:spPr bwMode="auto">
          <a:xfrm>
            <a:off x="4114800" y="1219200"/>
            <a:ext cx="76200" cy="762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" name="Oval 16"/>
          <p:cNvSpPr>
            <a:spLocks noChangeArrowheads="1"/>
          </p:cNvSpPr>
          <p:nvPr/>
        </p:nvSpPr>
        <p:spPr bwMode="auto">
          <a:xfrm>
            <a:off x="4953000" y="17526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" name="Oval 17"/>
          <p:cNvSpPr>
            <a:spLocks noChangeArrowheads="1"/>
          </p:cNvSpPr>
          <p:nvPr/>
        </p:nvSpPr>
        <p:spPr bwMode="auto">
          <a:xfrm>
            <a:off x="4191000" y="2057400"/>
            <a:ext cx="76200" cy="76200"/>
          </a:xfrm>
          <a:prstGeom prst="ellipse">
            <a:avLst/>
          </a:prstGeom>
          <a:solidFill>
            <a:srgbClr val="33CC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" name="Oval 18"/>
          <p:cNvSpPr>
            <a:spLocks noChangeArrowheads="1"/>
          </p:cNvSpPr>
          <p:nvPr/>
        </p:nvSpPr>
        <p:spPr bwMode="auto">
          <a:xfrm>
            <a:off x="4724400" y="2362200"/>
            <a:ext cx="76200" cy="762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 rot="16200000">
            <a:off x="9437216" y="5132373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Source: Silvio </a:t>
            </a:r>
            <a:r>
              <a:rPr lang="en-US" sz="1600" dirty="0" err="1"/>
              <a:t>Savarese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040628257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09914" y="1066801"/>
            <a:ext cx="5972175" cy="397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2057400" y="5712153"/>
            <a:ext cx="8305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1400"/>
              <a:t>Juan Carlos Niebles, Hongcheng Wang and Li Fei-Fei, </a:t>
            </a:r>
            <a:r>
              <a:rPr lang="en-US" sz="1400" b="1"/>
              <a:t>Unsupervised Learning of Human Action Categories Using Spatial-Temporal Words</a:t>
            </a:r>
            <a:r>
              <a:rPr lang="en-US" sz="1400"/>
              <a:t>, </a:t>
            </a:r>
            <a:r>
              <a:rPr lang="en-US" sz="1400" i="1"/>
              <a:t>(</a:t>
            </a:r>
            <a:r>
              <a:rPr lang="en-US" sz="1400" b="1" i="1">
                <a:hlinkClick r:id="rId3"/>
              </a:rPr>
              <a:t>BMVC</a:t>
            </a:r>
            <a:r>
              <a:rPr lang="en-US" sz="1400" i="1"/>
              <a:t>)</a:t>
            </a:r>
            <a:r>
              <a:rPr lang="en-US" sz="1400"/>
              <a:t>, Edinburgh, 2006. </a:t>
            </a:r>
          </a:p>
        </p:txBody>
      </p:sp>
      <p:sp>
        <p:nvSpPr>
          <p:cNvPr id="18436" name="Rectangle 4"/>
          <p:cNvSpPr>
            <a:spLocks noChangeArrowheads="1"/>
          </p:cNvSpPr>
          <p:nvPr/>
        </p:nvSpPr>
        <p:spPr bwMode="auto">
          <a:xfrm>
            <a:off x="2590801" y="152401"/>
            <a:ext cx="631717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dirty="0"/>
              <a:t>Recognizing events and activities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1927616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828801" y="1143000"/>
            <a:ext cx="73275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Crossing – Talking – Queuing – Dancing – jogging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962401" y="5943601"/>
            <a:ext cx="351852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W. </a:t>
            </a:r>
            <a:r>
              <a:rPr lang="en-US" sz="1400" dirty="0" err="1"/>
              <a:t>Choi</a:t>
            </a:r>
            <a:r>
              <a:rPr lang="en-US" sz="1400" dirty="0"/>
              <a:t> &amp;  K. Shahid &amp; S. Savarese WMC 2010</a:t>
            </a: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2590801" y="152401"/>
            <a:ext cx="631717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dirty="0"/>
              <a:t>Recognizing events and activities</a:t>
            </a:r>
          </a:p>
        </p:txBody>
      </p:sp>
      <p:sp>
        <p:nvSpPr>
          <p:cNvPr id="9" name="TextBox 8"/>
          <p:cNvSpPr txBox="1"/>
          <p:nvPr/>
        </p:nvSpPr>
        <p:spPr>
          <a:xfrm rot="16200000">
            <a:off x="9437216" y="5132373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Source: Silvio </a:t>
            </a:r>
            <a:r>
              <a:rPr lang="en-US" sz="1600" dirty="0" err="1"/>
              <a:t>Savarese</a:t>
            </a:r>
            <a:endParaRPr lang="en-US" sz="16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Talking2_mpeg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65345" y="1588732"/>
            <a:ext cx="5586094" cy="4189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49557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When do the optical flow assumptions fail?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ext Box 44"/>
          <p:cNvSpPr txBox="1">
            <a:spLocks noChangeArrowheads="1"/>
          </p:cNvSpPr>
          <p:nvPr/>
        </p:nvSpPr>
        <p:spPr bwMode="auto">
          <a:xfrm>
            <a:off x="2130425" y="1563084"/>
            <a:ext cx="8080375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2400" dirty="0"/>
              <a:t>In </a:t>
            </a:r>
            <a:r>
              <a:rPr lang="en-US" altLang="en-US" sz="2400"/>
              <a:t>other words, in </a:t>
            </a:r>
            <a:r>
              <a:rPr lang="en-US" altLang="en-US" sz="2400" dirty="0"/>
              <a:t>what situations does the displacement of pixel patches </a:t>
            </a:r>
          </a:p>
          <a:p>
            <a:r>
              <a:rPr lang="en-US" altLang="en-US" sz="2400" dirty="0"/>
              <a:t>not represent physical movement of points in space?</a:t>
            </a:r>
          </a:p>
        </p:txBody>
      </p:sp>
      <p:sp>
        <p:nvSpPr>
          <p:cNvPr id="7" name="Text Box 45"/>
          <p:cNvSpPr txBox="1">
            <a:spLocks noChangeArrowheads="1"/>
          </p:cNvSpPr>
          <p:nvPr/>
        </p:nvSpPr>
        <p:spPr bwMode="auto">
          <a:xfrm>
            <a:off x="2130425" y="2895601"/>
            <a:ext cx="488315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1600" dirty="0"/>
              <a:t>1. Well, TV is based on illusory motion </a:t>
            </a:r>
          </a:p>
          <a:p>
            <a:pPr lvl="1"/>
            <a:r>
              <a:rPr lang="en-US" altLang="en-US" sz="1600" dirty="0"/>
              <a:t>– the set is stationary yet things seem to move </a:t>
            </a:r>
          </a:p>
        </p:txBody>
      </p:sp>
      <p:sp>
        <p:nvSpPr>
          <p:cNvPr id="8" name="Text Box 46"/>
          <p:cNvSpPr txBox="1">
            <a:spLocks noChangeArrowheads="1"/>
          </p:cNvSpPr>
          <p:nvPr/>
        </p:nvSpPr>
        <p:spPr bwMode="auto">
          <a:xfrm>
            <a:off x="2130425" y="3733801"/>
            <a:ext cx="4452938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1600" dirty="0"/>
              <a:t>2. A uniform rotating sphere </a:t>
            </a:r>
          </a:p>
          <a:p>
            <a:pPr lvl="1"/>
            <a:r>
              <a:rPr lang="en-US" altLang="en-US" sz="1600" dirty="0"/>
              <a:t>– nothing seems to move, yet it is rotating </a:t>
            </a:r>
          </a:p>
        </p:txBody>
      </p:sp>
      <p:sp>
        <p:nvSpPr>
          <p:cNvPr id="9" name="Text Box 47"/>
          <p:cNvSpPr txBox="1">
            <a:spLocks noChangeArrowheads="1"/>
          </p:cNvSpPr>
          <p:nvPr/>
        </p:nvSpPr>
        <p:spPr bwMode="auto">
          <a:xfrm>
            <a:off x="2130426" y="4572001"/>
            <a:ext cx="7254875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1600"/>
              <a:t>3. Changing directions or intensities of lighting can make things seem to move </a:t>
            </a:r>
          </a:p>
          <a:p>
            <a:pPr lvl="1"/>
            <a:r>
              <a:rPr lang="en-US" altLang="en-US" sz="1600"/>
              <a:t>– for example, if the specular highlight on a rotating sphere moves.</a:t>
            </a:r>
          </a:p>
        </p:txBody>
      </p:sp>
      <p:sp>
        <p:nvSpPr>
          <p:cNvPr id="10" name="Text Box 48"/>
          <p:cNvSpPr txBox="1">
            <a:spLocks noChangeArrowheads="1"/>
          </p:cNvSpPr>
          <p:nvPr/>
        </p:nvSpPr>
        <p:spPr bwMode="auto">
          <a:xfrm>
            <a:off x="2130426" y="5410201"/>
            <a:ext cx="8537575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1600"/>
              <a:t>4. Muscle movement can make some spots on a cheetah move opposite direction of motion. </a:t>
            </a:r>
          </a:p>
          <a:p>
            <a:pPr lvl="1"/>
            <a:r>
              <a:rPr lang="en-US" altLang="en-US" sz="1600"/>
              <a:t>– And infinitely more break downs of optical flow.</a:t>
            </a:r>
          </a:p>
        </p:txBody>
      </p:sp>
    </p:spTree>
    <p:extLst>
      <p:ext uri="{BB962C8B-B14F-4D97-AF65-F5344CB8AC3E}">
        <p14:creationId xmlns:p14="http://schemas.microsoft.com/office/powerpoint/2010/main" val="1052860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rotsnak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-228600"/>
            <a:ext cx="9753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5" name="Text Box 3"/>
          <p:cNvSpPr txBox="1">
            <a:spLocks noChangeArrowheads="1"/>
          </p:cNvSpPr>
          <p:nvPr/>
        </p:nvSpPr>
        <p:spPr bwMode="auto">
          <a:xfrm>
            <a:off x="3733801" y="-152400"/>
            <a:ext cx="4413837" cy="52322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/>
              <a:t>Optical flow without motion!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4797475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we have learned today?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38400" y="1600201"/>
            <a:ext cx="7772400" cy="3297456"/>
          </a:xfrm>
        </p:spPr>
        <p:txBody>
          <a:bodyPr>
            <a:normAutofit/>
          </a:bodyPr>
          <a:lstStyle/>
          <a:p>
            <a:r>
              <a:rPr lang="en-US" dirty="0"/>
              <a:t>Optical flow</a:t>
            </a:r>
          </a:p>
          <a:p>
            <a:r>
              <a:rPr lang="en-US" dirty="0"/>
              <a:t>Lucas-</a:t>
            </a:r>
            <a:r>
              <a:rPr lang="en-US" dirty="0" err="1"/>
              <a:t>Kanade</a:t>
            </a:r>
            <a:r>
              <a:rPr lang="en-US" dirty="0"/>
              <a:t> method</a:t>
            </a:r>
          </a:p>
          <a:p>
            <a:r>
              <a:rPr lang="en-US" dirty="0"/>
              <a:t>Horn-</a:t>
            </a:r>
            <a:r>
              <a:rPr lang="en-US" dirty="0" err="1"/>
              <a:t>Schunk</a:t>
            </a:r>
            <a:r>
              <a:rPr lang="en-US" dirty="0"/>
              <a:t> method</a:t>
            </a:r>
          </a:p>
          <a:p>
            <a:r>
              <a:rPr lang="en-US" dirty="0"/>
              <a:t>Gunnar-</a:t>
            </a:r>
            <a:r>
              <a:rPr lang="en-US" dirty="0" err="1"/>
              <a:t>Farneback</a:t>
            </a:r>
            <a:r>
              <a:rPr lang="en-US"/>
              <a:t> method</a:t>
            </a:r>
          </a:p>
          <a:p>
            <a:r>
              <a:rPr lang="en-US" dirty="0"/>
              <a:t>Pyramids for large motion</a:t>
            </a:r>
          </a:p>
          <a:p>
            <a:r>
              <a:rPr lang="en-US" dirty="0"/>
              <a:t>Applications</a:t>
            </a:r>
          </a:p>
          <a:p>
            <a:pPr marL="914400" lvl="2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969946" y="5334001"/>
            <a:ext cx="75456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850000"/>
                </a:solidFill>
              </a:rPr>
              <a:t>[Fleet &amp; Weiss, 2005]</a:t>
            </a:r>
          </a:p>
          <a:p>
            <a:r>
              <a:rPr lang="en-US" dirty="0"/>
              <a:t>http://</a:t>
            </a:r>
            <a:r>
              <a:rPr lang="en-US" dirty="0" err="1"/>
              <a:t>www.cs.toronto.edu</a:t>
            </a:r>
            <a:r>
              <a:rPr lang="en-US" dirty="0"/>
              <a:t>/pub/</a:t>
            </a:r>
            <a:r>
              <a:rPr lang="en-US" dirty="0" err="1"/>
              <a:t>jepson</a:t>
            </a:r>
            <a:r>
              <a:rPr lang="en-US" dirty="0"/>
              <a:t>/teaching/vision/2503/</a:t>
            </a:r>
            <a:r>
              <a:rPr lang="en-US" dirty="0" err="1"/>
              <a:t>opticalFlow.pdf</a:t>
            </a:r>
            <a:endParaRPr lang="en-US" dirty="0"/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981200" y="4953000"/>
            <a:ext cx="5257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2000" b="1" dirty="0"/>
              <a:t>Reading: </a:t>
            </a:r>
            <a:r>
              <a:rPr lang="en-US" dirty="0">
                <a:solidFill>
                  <a:srgbClr val="850000"/>
                </a:solidFill>
              </a:rPr>
              <a:t>[</a:t>
            </a:r>
            <a:r>
              <a:rPr lang="en-US" dirty="0" err="1">
                <a:solidFill>
                  <a:srgbClr val="850000"/>
                </a:solidFill>
              </a:rPr>
              <a:t>Szeliski</a:t>
            </a:r>
            <a:r>
              <a:rPr lang="en-US" dirty="0">
                <a:solidFill>
                  <a:srgbClr val="850000"/>
                </a:solidFill>
              </a:rPr>
              <a:t>] </a:t>
            </a:r>
            <a:r>
              <a:rPr lang="en-US" dirty="0"/>
              <a:t>Chapters: 8.4, 8.5	</a:t>
            </a:r>
          </a:p>
        </p:txBody>
      </p:sp>
    </p:spTree>
    <p:extLst>
      <p:ext uri="{BB962C8B-B14F-4D97-AF65-F5344CB8AC3E}">
        <p14:creationId xmlns:p14="http://schemas.microsoft.com/office/powerpoint/2010/main" val="28648168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AutoGenerated: 36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3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z="4000" dirty="0"/>
              <a:t>Key Assumptions: small motions</a:t>
            </a:r>
            <a:br>
              <a:rPr lang="en-US" altLang="en-US" sz="4000" dirty="0"/>
            </a:br>
            <a:r>
              <a:rPr lang="en-US" altLang="en-US" sz="4000" dirty="0"/>
              <a:t> </a:t>
            </a:r>
          </a:p>
        </p:txBody>
      </p:sp>
      <p:pic>
        <p:nvPicPr>
          <p:cNvPr id="14342" name="Picture 6" descr="Temporal_Persistance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59"/>
          <a:stretch/>
        </p:blipFill>
        <p:spPr>
          <a:xfrm>
            <a:off x="1828800" y="1295400"/>
            <a:ext cx="8458200" cy="45577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00DA45C-61CB-48E1-BBD4-3CFFCAEC95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340" name="Rectangle 4"/>
          <p:cNvSpPr>
            <a:spLocks noChangeArrowheads="1"/>
          </p:cNvSpPr>
          <p:nvPr/>
        </p:nvSpPr>
        <p:spPr bwMode="auto">
          <a:xfrm>
            <a:off x="8243888" y="6613526"/>
            <a:ext cx="2230098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000"/>
              <a:t>* Slide from Michael Black, CS143</a:t>
            </a:r>
            <a:r>
              <a:rPr lang="en-US" altLang="en-US" sz="1000">
                <a:solidFill>
                  <a:schemeClr val="tx2"/>
                </a:solidFill>
              </a:rPr>
              <a:t> 2003</a:t>
            </a:r>
          </a:p>
        </p:txBody>
      </p:sp>
    </p:spTree>
    <p:extLst>
      <p:ext uri="{BB962C8B-B14F-4D97-AF65-F5344CB8AC3E}">
        <p14:creationId xmlns:p14="http://schemas.microsoft.com/office/powerpoint/2010/main" val="38091246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AutoGenerated: 36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z="4000" dirty="0"/>
              <a:t>Key Assumptions: spatial coherence</a:t>
            </a:r>
            <a:br>
              <a:rPr lang="en-US" altLang="en-US" sz="4000" dirty="0"/>
            </a:br>
            <a:r>
              <a:rPr lang="en-US" altLang="en-US" sz="4000" dirty="0"/>
              <a:t> </a:t>
            </a:r>
          </a:p>
        </p:txBody>
      </p:sp>
      <p:pic>
        <p:nvPicPr>
          <p:cNvPr id="12296" name="Picture 8" descr="Spatial Coherence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35"/>
          <a:stretch/>
        </p:blipFill>
        <p:spPr>
          <a:xfrm>
            <a:off x="2476500" y="990600"/>
            <a:ext cx="7239000" cy="49260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27C012A-CE79-42F8-BA16-15E70B8870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292" name="Rectangle 4"/>
          <p:cNvSpPr>
            <a:spLocks noChangeArrowheads="1"/>
          </p:cNvSpPr>
          <p:nvPr/>
        </p:nvSpPr>
        <p:spPr bwMode="auto">
          <a:xfrm>
            <a:off x="8243888" y="6613526"/>
            <a:ext cx="2230098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000"/>
              <a:t>* Slide from Michael Black, CS143</a:t>
            </a:r>
            <a:r>
              <a:rPr lang="en-US" altLang="en-US" sz="1000">
                <a:solidFill>
                  <a:schemeClr val="tx2"/>
                </a:solidFill>
              </a:rPr>
              <a:t> 2003</a:t>
            </a:r>
          </a:p>
        </p:txBody>
      </p:sp>
    </p:spTree>
    <p:extLst>
      <p:ext uri="{BB962C8B-B14F-4D97-AF65-F5344CB8AC3E}">
        <p14:creationId xmlns:p14="http://schemas.microsoft.com/office/powerpoint/2010/main" val="27247511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AutoGenerated: 34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</a:t>
            </a:r>
            <a:r>
              <a:rPr lang="en-US"/>
              <a:t>we will learn today?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38400" y="1600201"/>
            <a:ext cx="7772400" cy="3352800"/>
          </a:xfrm>
        </p:spPr>
        <p:txBody>
          <a:bodyPr>
            <a:normAutofit/>
          </a:bodyPr>
          <a:lstStyle/>
          <a:p>
            <a:r>
              <a:rPr lang="en-US" dirty="0"/>
              <a:t>Optical flow</a:t>
            </a:r>
          </a:p>
          <a:p>
            <a:r>
              <a:rPr lang="en-US" dirty="0"/>
              <a:t>Lucas-</a:t>
            </a:r>
            <a:r>
              <a:rPr lang="en-US" dirty="0" err="1"/>
              <a:t>Kanade</a:t>
            </a:r>
            <a:r>
              <a:rPr lang="en-US" dirty="0"/>
              <a:t> method</a:t>
            </a:r>
          </a:p>
          <a:p>
            <a:r>
              <a:rPr lang="en-US" dirty="0"/>
              <a:t>Horn-</a:t>
            </a:r>
            <a:r>
              <a:rPr lang="en-US" dirty="0" err="1"/>
              <a:t>Schunk</a:t>
            </a:r>
            <a:r>
              <a:rPr lang="en-US" dirty="0"/>
              <a:t> method</a:t>
            </a:r>
          </a:p>
          <a:p>
            <a:r>
              <a:rPr lang="en-US" dirty="0"/>
              <a:t>Gunnar-</a:t>
            </a:r>
            <a:r>
              <a:rPr lang="en-US" dirty="0" err="1"/>
              <a:t>Farneback</a:t>
            </a:r>
            <a:r>
              <a:rPr lang="en-US" dirty="0"/>
              <a:t> method</a:t>
            </a:r>
          </a:p>
          <a:p>
            <a:r>
              <a:rPr lang="en-US" dirty="0"/>
              <a:t>Pyramids for large motion</a:t>
            </a:r>
          </a:p>
          <a:p>
            <a:r>
              <a:rPr lang="en-US" dirty="0"/>
              <a:t>Applications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981200" y="4953000"/>
            <a:ext cx="5257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2000" b="1" dirty="0"/>
              <a:t>Reading: </a:t>
            </a:r>
            <a:r>
              <a:rPr lang="en-US" dirty="0">
                <a:solidFill>
                  <a:srgbClr val="850000"/>
                </a:solidFill>
              </a:rPr>
              <a:t>[</a:t>
            </a:r>
            <a:r>
              <a:rPr lang="en-US" dirty="0" err="1">
                <a:solidFill>
                  <a:srgbClr val="850000"/>
                </a:solidFill>
              </a:rPr>
              <a:t>Szeliski</a:t>
            </a:r>
            <a:r>
              <a:rPr lang="en-US" dirty="0">
                <a:solidFill>
                  <a:srgbClr val="850000"/>
                </a:solidFill>
              </a:rPr>
              <a:t>] </a:t>
            </a:r>
            <a:r>
              <a:rPr lang="en-US" dirty="0"/>
              <a:t>Chapters: 8.4, 8.5	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969946" y="5334001"/>
            <a:ext cx="75456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850000"/>
                </a:solidFill>
              </a:rPr>
              <a:t>[Fleet &amp; Weiss, 2005]</a:t>
            </a:r>
          </a:p>
          <a:p>
            <a:r>
              <a:rPr lang="en-US" dirty="0"/>
              <a:t>http://</a:t>
            </a:r>
            <a:r>
              <a:rPr lang="en-US" dirty="0" err="1"/>
              <a:t>www.cs.toronto.edu</a:t>
            </a:r>
            <a:r>
              <a:rPr lang="en-US" dirty="0"/>
              <a:t>/pub/</a:t>
            </a:r>
            <a:r>
              <a:rPr lang="en-US" dirty="0" err="1"/>
              <a:t>jepson</a:t>
            </a:r>
            <a:r>
              <a:rPr lang="en-US" dirty="0"/>
              <a:t>/teaching/vision/2503/</a:t>
            </a:r>
            <a:r>
              <a:rPr lang="en-US" dirty="0" err="1"/>
              <a:t>opticalFlow.pdf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12092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AutoGenerated: 36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1833716" y="54769"/>
            <a:ext cx="8515350" cy="1325563"/>
          </a:xfrm>
        </p:spPr>
        <p:txBody>
          <a:bodyPr>
            <a:normAutofit/>
          </a:bodyPr>
          <a:lstStyle/>
          <a:p>
            <a:r>
              <a:rPr lang="en-US" altLang="en-US" sz="4000" dirty="0"/>
              <a:t>Key Assumptions: brightness Constancy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87D3E3B-4BC5-4BF2-A6D3-83848C896A7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22" name="Picture 6" descr="Black_BrightnessConstancy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38400" y="1143000"/>
            <a:ext cx="6858000" cy="43624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B3AE71-8CD9-419A-A232-EDC40E485A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225" name="Rectangle 9"/>
          <p:cNvSpPr>
            <a:spLocks noChangeArrowheads="1"/>
          </p:cNvSpPr>
          <p:nvPr/>
        </p:nvSpPr>
        <p:spPr bwMode="auto">
          <a:xfrm>
            <a:off x="8243888" y="6613526"/>
            <a:ext cx="2230098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000"/>
              <a:t>* Slide from Michael Black, CS143</a:t>
            </a:r>
            <a:r>
              <a:rPr lang="en-US" altLang="en-US" sz="1000">
                <a:solidFill>
                  <a:schemeClr val="tx2"/>
                </a:solidFill>
              </a:rPr>
              <a:t> 2003</a:t>
            </a:r>
          </a:p>
        </p:txBody>
      </p:sp>
    </p:spTree>
    <p:extLst>
      <p:ext uri="{BB962C8B-B14F-4D97-AF65-F5344CB8AC3E}">
        <p14:creationId xmlns:p14="http://schemas.microsoft.com/office/powerpoint/2010/main" val="42260097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AutoGenerated: 36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1833716" y="54769"/>
            <a:ext cx="8515350" cy="1325563"/>
          </a:xfrm>
        </p:spPr>
        <p:txBody>
          <a:bodyPr>
            <a:normAutofit/>
          </a:bodyPr>
          <a:lstStyle/>
          <a:p>
            <a:r>
              <a:rPr lang="en-US" altLang="en-US" sz="4000" dirty="0"/>
              <a:t>Key Assumptions: brightness Constancy</a:t>
            </a:r>
          </a:p>
        </p:txBody>
      </p:sp>
      <p:pic>
        <p:nvPicPr>
          <p:cNvPr id="9226" name="Picture 10" descr="Black_BrightnessConstancyAssumption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5754892"/>
            <a:ext cx="5181600" cy="1048339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9222" name="Picture 6" descr="Black_BrightnessConstancy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38400" y="1143000"/>
            <a:ext cx="6858000" cy="43624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960996F-94E2-4816-9556-75923EAEE1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225" name="Rectangle 9"/>
          <p:cNvSpPr>
            <a:spLocks noChangeArrowheads="1"/>
          </p:cNvSpPr>
          <p:nvPr/>
        </p:nvSpPr>
        <p:spPr bwMode="auto">
          <a:xfrm>
            <a:off x="8243888" y="6613526"/>
            <a:ext cx="2230098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000"/>
              <a:t>* Slide from Michael Black, CS143</a:t>
            </a:r>
            <a:r>
              <a:rPr lang="en-US" altLang="en-US" sz="1000">
                <a:solidFill>
                  <a:schemeClr val="tx2"/>
                </a:solidFill>
              </a:rPr>
              <a:t> 2003</a:t>
            </a:r>
          </a:p>
        </p:txBody>
      </p:sp>
    </p:spTree>
    <p:extLst>
      <p:ext uri="{BB962C8B-B14F-4D97-AF65-F5344CB8AC3E}">
        <p14:creationId xmlns:p14="http://schemas.microsoft.com/office/powerpoint/2010/main" val="28596248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AutoGenerated: 36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0" name="Rectangle 2"/>
          <p:cNvSpPr>
            <a:spLocks noGrp="1" noChangeArrowheads="1"/>
          </p:cNvSpPr>
          <p:nvPr>
            <p:ph idx="1"/>
          </p:nvPr>
        </p:nvSpPr>
        <p:spPr>
          <a:xfrm>
            <a:off x="2051050" y="2852739"/>
            <a:ext cx="7772400" cy="1360487"/>
          </a:xfrm>
          <a:noFill/>
        </p:spPr>
        <p:txBody>
          <a:bodyPr>
            <a:normAutofit/>
          </a:bodyPr>
          <a:lstStyle/>
          <a:p>
            <a:pPr eaLnBrk="1" hangingPunct="1"/>
            <a:r>
              <a:rPr lang="en-US" dirty="0"/>
              <a:t>Brightness Constancy Equation: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3074" name="Object 3"/>
          <p:cNvGraphicFramePr>
            <a:graphicFrameLocks noChangeAspect="1"/>
          </p:cNvGraphicFramePr>
          <p:nvPr/>
        </p:nvGraphicFramePr>
        <p:xfrm>
          <a:off x="3038476" y="3352801"/>
          <a:ext cx="5662613" cy="50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6" name="Equation" r:id="rId6" imgW="2260600" imgH="203200" progId="Equation.3">
                  <p:embed/>
                </p:oleObj>
              </mc:Choice>
              <mc:Fallback>
                <p:oleObj name="Equation" r:id="rId6" imgW="2260600" imgH="203200" progId="Equation.3">
                  <p:embed/>
                  <p:pic>
                    <p:nvPicPr>
                      <p:cNvPr id="3074" name="Object 3"/>
                      <p:cNvPicPr preferRelativeResize="0"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38476" y="3352801"/>
                        <a:ext cx="5662613" cy="5048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5" name="Object 6"/>
          <p:cNvSpPr txBox="1"/>
          <p:nvPr/>
        </p:nvSpPr>
        <p:spPr bwMode="auto">
          <a:xfrm>
            <a:off x="6196013" y="4400550"/>
            <a:ext cx="114300" cy="215900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normAutofit fontScale="47500" lnSpcReduction="20000"/>
          </a:bodyPr>
          <a:lstStyle/>
          <a:p>
            <a:endParaRPr lang="en-US"/>
          </a:p>
        </p:txBody>
      </p:sp>
      <p:sp>
        <p:nvSpPr>
          <p:cNvPr id="3083" name="Rectangle 8"/>
          <p:cNvSpPr>
            <a:spLocks noChangeArrowheads="1"/>
          </p:cNvSpPr>
          <p:nvPr/>
        </p:nvSpPr>
        <p:spPr bwMode="auto">
          <a:xfrm>
            <a:off x="3276600" y="990600"/>
            <a:ext cx="2209800" cy="1676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4" name="Oval 9"/>
          <p:cNvSpPr>
            <a:spLocks noChangeArrowheads="1"/>
          </p:cNvSpPr>
          <p:nvPr/>
        </p:nvSpPr>
        <p:spPr bwMode="auto">
          <a:xfrm>
            <a:off x="3810000" y="1371600"/>
            <a:ext cx="76200" cy="762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5" name="Line 10"/>
          <p:cNvSpPr>
            <a:spLocks noChangeShapeType="1"/>
          </p:cNvSpPr>
          <p:nvPr/>
        </p:nvSpPr>
        <p:spPr bwMode="auto">
          <a:xfrm>
            <a:off x="3884614" y="1447800"/>
            <a:ext cx="306387" cy="266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086" name="Rectangle 11"/>
          <p:cNvSpPr>
            <a:spLocks noChangeArrowheads="1"/>
          </p:cNvSpPr>
          <p:nvPr/>
        </p:nvSpPr>
        <p:spPr bwMode="auto">
          <a:xfrm>
            <a:off x="6629400" y="990600"/>
            <a:ext cx="2209800" cy="1676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7" name="Oval 12"/>
          <p:cNvSpPr>
            <a:spLocks noChangeArrowheads="1"/>
          </p:cNvSpPr>
          <p:nvPr/>
        </p:nvSpPr>
        <p:spPr bwMode="auto">
          <a:xfrm>
            <a:off x="7543800" y="1676400"/>
            <a:ext cx="76200" cy="762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3088" name="Picture 13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215188" y="1789114"/>
            <a:ext cx="1243012" cy="192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9" name="Picture 14" descr="Edittex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667125" y="1173164"/>
            <a:ext cx="463550" cy="192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90" name="Picture 15" descr="Edittex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183064" y="1371600"/>
            <a:ext cx="2065337" cy="1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91" name="Text Box 16"/>
          <p:cNvSpPr txBox="1">
            <a:spLocks noChangeArrowheads="1"/>
          </p:cNvSpPr>
          <p:nvPr/>
        </p:nvSpPr>
        <p:spPr bwMode="auto">
          <a:xfrm>
            <a:off x="4191001" y="2211388"/>
            <a:ext cx="13001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 i="1" dirty="0">
                <a:latin typeface="Times New Roman" pitchFamily="18" charset="0"/>
                <a:cs typeface="Arial" charset="0"/>
              </a:rPr>
              <a:t>I</a:t>
            </a:r>
            <a:r>
              <a:rPr lang="en-US" sz="2400" dirty="0">
                <a:latin typeface="Times New Roman" pitchFamily="18" charset="0"/>
                <a:cs typeface="Arial" charset="0"/>
              </a:rPr>
              <a:t>(</a:t>
            </a:r>
            <a:r>
              <a:rPr lang="en-US" sz="2400" i="1" dirty="0" err="1">
                <a:latin typeface="Times New Roman" pitchFamily="18" charset="0"/>
                <a:cs typeface="Arial" charset="0"/>
              </a:rPr>
              <a:t>x</a:t>
            </a:r>
            <a:r>
              <a:rPr lang="en-US" sz="2400" dirty="0" err="1">
                <a:latin typeface="Times New Roman" pitchFamily="18" charset="0"/>
                <a:cs typeface="Arial" charset="0"/>
              </a:rPr>
              <a:t>,</a:t>
            </a:r>
            <a:r>
              <a:rPr lang="en-US" sz="2400" i="1" dirty="0" err="1">
                <a:latin typeface="Times New Roman" pitchFamily="18" charset="0"/>
                <a:cs typeface="Arial" charset="0"/>
              </a:rPr>
              <a:t>y</a:t>
            </a:r>
            <a:r>
              <a:rPr lang="en-US" sz="2400" dirty="0" err="1">
                <a:latin typeface="Times New Roman" pitchFamily="18" charset="0"/>
                <a:cs typeface="Arial" charset="0"/>
              </a:rPr>
              <a:t>,</a:t>
            </a:r>
            <a:r>
              <a:rPr lang="en-US" sz="2400" i="1" dirty="0" err="1">
                <a:latin typeface="Times New Roman" pitchFamily="18" charset="0"/>
                <a:cs typeface="Arial" charset="0"/>
              </a:rPr>
              <a:t>t</a:t>
            </a:r>
            <a:r>
              <a:rPr lang="en-US" sz="2400" dirty="0">
                <a:latin typeface="Times New Roman" pitchFamily="18" charset="0"/>
                <a:cs typeface="Arial" charset="0"/>
              </a:rPr>
              <a:t>–1)</a:t>
            </a:r>
          </a:p>
        </p:txBody>
      </p:sp>
      <p:sp>
        <p:nvSpPr>
          <p:cNvPr id="3092" name="Text Box 17"/>
          <p:cNvSpPr txBox="1">
            <a:spLocks noChangeArrowheads="1"/>
          </p:cNvSpPr>
          <p:nvPr/>
        </p:nvSpPr>
        <p:spPr bwMode="auto">
          <a:xfrm>
            <a:off x="7848601" y="2211388"/>
            <a:ext cx="9953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 i="1">
                <a:latin typeface="Times New Roman" pitchFamily="18" charset="0"/>
                <a:cs typeface="Arial" charset="0"/>
              </a:rPr>
              <a:t>I</a:t>
            </a:r>
            <a:r>
              <a:rPr lang="en-US" sz="2400">
                <a:latin typeface="Times New Roman" pitchFamily="18" charset="0"/>
                <a:cs typeface="Arial" charset="0"/>
              </a:rPr>
              <a:t>(</a:t>
            </a:r>
            <a:r>
              <a:rPr lang="en-US" sz="2400" i="1">
                <a:latin typeface="Times New Roman" pitchFamily="18" charset="0"/>
                <a:cs typeface="Arial" charset="0"/>
              </a:rPr>
              <a:t>x</a:t>
            </a:r>
            <a:r>
              <a:rPr lang="en-US" sz="2400">
                <a:latin typeface="Times New Roman" pitchFamily="18" charset="0"/>
                <a:cs typeface="Arial" charset="0"/>
              </a:rPr>
              <a:t>,</a:t>
            </a:r>
            <a:r>
              <a:rPr lang="en-US" sz="2400" i="1">
                <a:latin typeface="Times New Roman" pitchFamily="18" charset="0"/>
                <a:cs typeface="Arial" charset="0"/>
              </a:rPr>
              <a:t>y</a:t>
            </a:r>
            <a:r>
              <a:rPr lang="en-US" sz="2400">
                <a:latin typeface="Times New Roman" pitchFamily="18" charset="0"/>
                <a:cs typeface="Arial" charset="0"/>
              </a:rPr>
              <a:t>,</a:t>
            </a:r>
            <a:r>
              <a:rPr lang="en-US" sz="2400" i="1">
                <a:latin typeface="Times New Roman" pitchFamily="18" charset="0"/>
                <a:cs typeface="Arial" charset="0"/>
              </a:rPr>
              <a:t>t</a:t>
            </a:r>
            <a:r>
              <a:rPr lang="en-US" sz="2400">
                <a:latin typeface="Times New Roman" pitchFamily="18" charset="0"/>
                <a:cs typeface="Arial" charset="0"/>
              </a:rPr>
              <a:t>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9625" name="Object 25"/>
              <p:cNvSpPr txBox="1"/>
              <p:nvPr/>
            </p:nvSpPr>
            <p:spPr bwMode="auto">
              <a:xfrm>
                <a:off x="6208714" y="5689600"/>
                <a:ext cx="2744787" cy="5651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r>
                        <m:rPr>
                          <m:sty m:val="p"/>
                        </m:rP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∇</m:t>
                      </m:r>
                      <m:sSup>
                        <m:sSup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p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sSup>
                        <m:sSup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 </m:t>
                              </m:r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d>
                        </m:e>
                        <m:sup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09625" name="Object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208714" y="5689600"/>
                <a:ext cx="2744787" cy="56515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TextBox 27"/>
          <p:cNvSpPr txBox="1"/>
          <p:nvPr/>
        </p:nvSpPr>
        <p:spPr>
          <a:xfrm rot="16200000">
            <a:off x="9437216" y="5132373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Source: Silvio </a:t>
            </a:r>
            <a:r>
              <a:rPr lang="en-US" sz="1600" dirty="0" err="1"/>
              <a:t>Savarese</a:t>
            </a:r>
            <a:endParaRPr lang="en-US" sz="1600" dirty="0"/>
          </a:p>
        </p:txBody>
      </p:sp>
      <p:sp>
        <p:nvSpPr>
          <p:cNvPr id="33" name="Rectangle 7"/>
          <p:cNvSpPr txBox="1">
            <a:spLocks noChangeArrowheads="1"/>
          </p:cNvSpPr>
          <p:nvPr/>
        </p:nvSpPr>
        <p:spPr>
          <a:xfrm>
            <a:off x="2590857" y="14522"/>
            <a:ext cx="647688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/>
              <a:t>The brightness constancy constraint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4481356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AutoGenerated: 37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4"/>
          <p:cNvGraphicFramePr>
            <a:graphicFrameLocks noChangeAspect="1"/>
          </p:cNvGraphicFramePr>
          <p:nvPr/>
        </p:nvGraphicFramePr>
        <p:xfrm>
          <a:off x="2433638" y="4660901"/>
          <a:ext cx="6945312" cy="468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42" name="Equation" r:id="rId6" imgW="3365500" imgH="228600" progId="Equation.3">
                  <p:embed/>
                </p:oleObj>
              </mc:Choice>
              <mc:Fallback>
                <p:oleObj name="Equation" r:id="rId6" imgW="3365500" imgH="228600" progId="Equation.3">
                  <p:embed/>
                  <p:pic>
                    <p:nvPicPr>
                      <p:cNvPr id="3" name="Object 4"/>
                      <p:cNvPicPr preferRelativeResize="0"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33638" y="4660901"/>
                        <a:ext cx="6945312" cy="46831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80" name="Rectangle 2"/>
          <p:cNvSpPr>
            <a:spLocks noGrp="1" noChangeArrowheads="1"/>
          </p:cNvSpPr>
          <p:nvPr>
            <p:ph idx="1"/>
          </p:nvPr>
        </p:nvSpPr>
        <p:spPr>
          <a:xfrm>
            <a:off x="2051050" y="2852739"/>
            <a:ext cx="7772400" cy="1360487"/>
          </a:xfrm>
          <a:noFill/>
        </p:spPr>
        <p:txBody>
          <a:bodyPr>
            <a:normAutofit/>
          </a:bodyPr>
          <a:lstStyle/>
          <a:p>
            <a:pPr eaLnBrk="1" hangingPunct="1"/>
            <a:r>
              <a:rPr lang="en-US" dirty="0"/>
              <a:t>Brightness Constancy Equation: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3074" name="Object 3"/>
          <p:cNvGraphicFramePr>
            <a:graphicFrameLocks noChangeAspect="1"/>
          </p:cNvGraphicFramePr>
          <p:nvPr/>
        </p:nvGraphicFramePr>
        <p:xfrm>
          <a:off x="3038476" y="3352801"/>
          <a:ext cx="5662613" cy="50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43" name="Equation" r:id="rId8" imgW="2260600" imgH="203200" progId="Equation.3">
                  <p:embed/>
                </p:oleObj>
              </mc:Choice>
              <mc:Fallback>
                <p:oleObj name="Equation" r:id="rId8" imgW="2260600" imgH="203200" progId="Equation.3">
                  <p:embed/>
                  <p:pic>
                    <p:nvPicPr>
                      <p:cNvPr id="3074" name="Object 3"/>
                      <p:cNvPicPr preferRelativeResize="0"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38476" y="3352801"/>
                        <a:ext cx="5662613" cy="5048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9605" name="Rectangle 5"/>
          <p:cNvSpPr>
            <a:spLocks noChangeArrowheads="1"/>
          </p:cNvSpPr>
          <p:nvPr/>
        </p:nvSpPr>
        <p:spPr bwMode="auto">
          <a:xfrm>
            <a:off x="2203450" y="3962400"/>
            <a:ext cx="8616950" cy="134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400" dirty="0"/>
              <a:t>Linearizing the right side using Taylor expansion:</a:t>
            </a:r>
          </a:p>
        </p:txBody>
      </p:sp>
      <p:sp>
        <p:nvSpPr>
          <p:cNvPr id="3075" name="Object 6"/>
          <p:cNvSpPr txBox="1"/>
          <p:nvPr/>
        </p:nvSpPr>
        <p:spPr bwMode="auto">
          <a:xfrm>
            <a:off x="6196013" y="4400550"/>
            <a:ext cx="114300" cy="215900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normAutofit fontScale="47500" lnSpcReduction="20000"/>
          </a:bodyPr>
          <a:lstStyle/>
          <a:p>
            <a:endParaRPr lang="en-US"/>
          </a:p>
        </p:txBody>
      </p:sp>
      <p:sp>
        <p:nvSpPr>
          <p:cNvPr id="3083" name="Rectangle 8"/>
          <p:cNvSpPr>
            <a:spLocks noChangeArrowheads="1"/>
          </p:cNvSpPr>
          <p:nvPr/>
        </p:nvSpPr>
        <p:spPr bwMode="auto">
          <a:xfrm>
            <a:off x="3276600" y="990600"/>
            <a:ext cx="2209800" cy="1676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4" name="Oval 9"/>
          <p:cNvSpPr>
            <a:spLocks noChangeArrowheads="1"/>
          </p:cNvSpPr>
          <p:nvPr/>
        </p:nvSpPr>
        <p:spPr bwMode="auto">
          <a:xfrm>
            <a:off x="3810000" y="1371600"/>
            <a:ext cx="76200" cy="762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5" name="Line 10"/>
          <p:cNvSpPr>
            <a:spLocks noChangeShapeType="1"/>
          </p:cNvSpPr>
          <p:nvPr/>
        </p:nvSpPr>
        <p:spPr bwMode="auto">
          <a:xfrm>
            <a:off x="3884614" y="1447800"/>
            <a:ext cx="306387" cy="266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086" name="Rectangle 11"/>
          <p:cNvSpPr>
            <a:spLocks noChangeArrowheads="1"/>
          </p:cNvSpPr>
          <p:nvPr/>
        </p:nvSpPr>
        <p:spPr bwMode="auto">
          <a:xfrm>
            <a:off x="6629400" y="990600"/>
            <a:ext cx="2209800" cy="1676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7" name="Oval 12"/>
          <p:cNvSpPr>
            <a:spLocks noChangeArrowheads="1"/>
          </p:cNvSpPr>
          <p:nvPr/>
        </p:nvSpPr>
        <p:spPr bwMode="auto">
          <a:xfrm>
            <a:off x="7543800" y="1676400"/>
            <a:ext cx="76200" cy="762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3088" name="Picture 13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215188" y="1789114"/>
            <a:ext cx="1243012" cy="192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9" name="Picture 14" descr="Edittex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667125" y="1173164"/>
            <a:ext cx="463550" cy="192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90" name="Picture 15" descr="Edittex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183064" y="1371600"/>
            <a:ext cx="2065337" cy="1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91" name="Text Box 16"/>
          <p:cNvSpPr txBox="1">
            <a:spLocks noChangeArrowheads="1"/>
          </p:cNvSpPr>
          <p:nvPr/>
        </p:nvSpPr>
        <p:spPr bwMode="auto">
          <a:xfrm>
            <a:off x="4191001" y="2211388"/>
            <a:ext cx="13001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 i="1" dirty="0">
                <a:latin typeface="Times New Roman" pitchFamily="18" charset="0"/>
                <a:cs typeface="Arial" charset="0"/>
              </a:rPr>
              <a:t>I</a:t>
            </a:r>
            <a:r>
              <a:rPr lang="en-US" sz="2400" dirty="0">
                <a:latin typeface="Times New Roman" pitchFamily="18" charset="0"/>
                <a:cs typeface="Arial" charset="0"/>
              </a:rPr>
              <a:t>(</a:t>
            </a:r>
            <a:r>
              <a:rPr lang="en-US" sz="2400" i="1" dirty="0" err="1">
                <a:latin typeface="Times New Roman" pitchFamily="18" charset="0"/>
                <a:cs typeface="Arial" charset="0"/>
              </a:rPr>
              <a:t>x</a:t>
            </a:r>
            <a:r>
              <a:rPr lang="en-US" sz="2400" dirty="0" err="1">
                <a:latin typeface="Times New Roman" pitchFamily="18" charset="0"/>
                <a:cs typeface="Arial" charset="0"/>
              </a:rPr>
              <a:t>,</a:t>
            </a:r>
            <a:r>
              <a:rPr lang="en-US" sz="2400" i="1" dirty="0" err="1">
                <a:latin typeface="Times New Roman" pitchFamily="18" charset="0"/>
                <a:cs typeface="Arial" charset="0"/>
              </a:rPr>
              <a:t>y</a:t>
            </a:r>
            <a:r>
              <a:rPr lang="en-US" sz="2400" dirty="0" err="1">
                <a:latin typeface="Times New Roman" pitchFamily="18" charset="0"/>
                <a:cs typeface="Arial" charset="0"/>
              </a:rPr>
              <a:t>,</a:t>
            </a:r>
            <a:r>
              <a:rPr lang="en-US" sz="2400" i="1" dirty="0" err="1">
                <a:latin typeface="Times New Roman" pitchFamily="18" charset="0"/>
                <a:cs typeface="Arial" charset="0"/>
              </a:rPr>
              <a:t>t</a:t>
            </a:r>
            <a:r>
              <a:rPr lang="en-US" sz="2400" dirty="0">
                <a:latin typeface="Times New Roman" pitchFamily="18" charset="0"/>
                <a:cs typeface="Arial" charset="0"/>
              </a:rPr>
              <a:t>–1)</a:t>
            </a:r>
          </a:p>
        </p:txBody>
      </p:sp>
      <p:sp>
        <p:nvSpPr>
          <p:cNvPr id="3092" name="Text Box 17"/>
          <p:cNvSpPr txBox="1">
            <a:spLocks noChangeArrowheads="1"/>
          </p:cNvSpPr>
          <p:nvPr/>
        </p:nvSpPr>
        <p:spPr bwMode="auto">
          <a:xfrm>
            <a:off x="7848601" y="2211388"/>
            <a:ext cx="9953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 i="1">
                <a:latin typeface="Times New Roman" pitchFamily="18" charset="0"/>
                <a:cs typeface="Arial" charset="0"/>
              </a:rPr>
              <a:t>I</a:t>
            </a:r>
            <a:r>
              <a:rPr lang="en-US" sz="2400">
                <a:latin typeface="Times New Roman" pitchFamily="18" charset="0"/>
                <a:cs typeface="Arial" charset="0"/>
              </a:rPr>
              <a:t>(</a:t>
            </a:r>
            <a:r>
              <a:rPr lang="en-US" sz="2400" i="1">
                <a:latin typeface="Times New Roman" pitchFamily="18" charset="0"/>
                <a:cs typeface="Arial" charset="0"/>
              </a:rPr>
              <a:t>x</a:t>
            </a:r>
            <a:r>
              <a:rPr lang="en-US" sz="2400">
                <a:latin typeface="Times New Roman" pitchFamily="18" charset="0"/>
                <a:cs typeface="Arial" charset="0"/>
              </a:rPr>
              <a:t>,</a:t>
            </a:r>
            <a:r>
              <a:rPr lang="en-US" sz="2400" i="1">
                <a:latin typeface="Times New Roman" pitchFamily="18" charset="0"/>
                <a:cs typeface="Arial" charset="0"/>
              </a:rPr>
              <a:t>y</a:t>
            </a:r>
            <a:r>
              <a:rPr lang="en-US" sz="2400">
                <a:latin typeface="Times New Roman" pitchFamily="18" charset="0"/>
                <a:cs typeface="Arial" charset="0"/>
              </a:rPr>
              <a:t>,</a:t>
            </a:r>
            <a:r>
              <a:rPr lang="en-US" sz="2400" i="1">
                <a:latin typeface="Times New Roman" pitchFamily="18" charset="0"/>
                <a:cs typeface="Arial" charset="0"/>
              </a:rPr>
              <a:t>t</a:t>
            </a:r>
            <a:r>
              <a:rPr lang="en-US" sz="2400">
                <a:latin typeface="Times New Roman" pitchFamily="18" charset="0"/>
                <a:cs typeface="Arial" charset="0"/>
              </a:rPr>
              <a:t>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9625" name="Object 25"/>
              <p:cNvSpPr txBox="1"/>
              <p:nvPr/>
            </p:nvSpPr>
            <p:spPr bwMode="auto">
              <a:xfrm>
                <a:off x="6208714" y="5689600"/>
                <a:ext cx="2744787" cy="5651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r>
                        <m:rPr>
                          <m:sty m:val="p"/>
                        </m:rP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∇</m:t>
                      </m:r>
                      <m:sSup>
                        <m:sSup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p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sSup>
                        <m:sSup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 </m:t>
                              </m:r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d>
                        </m:e>
                        <m:sup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09625" name="Object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208714" y="5689600"/>
                <a:ext cx="2744787" cy="565150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TextBox 27"/>
          <p:cNvSpPr txBox="1"/>
          <p:nvPr/>
        </p:nvSpPr>
        <p:spPr>
          <a:xfrm rot="16200000">
            <a:off x="9437216" y="5132373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Source: Silvio </a:t>
            </a:r>
            <a:r>
              <a:rPr lang="en-US" sz="1600" dirty="0" err="1"/>
              <a:t>Savarese</a:t>
            </a:r>
            <a:endParaRPr lang="en-US" sz="1600" dirty="0"/>
          </a:p>
        </p:txBody>
      </p:sp>
      <p:sp>
        <p:nvSpPr>
          <p:cNvPr id="33" name="Rectangle 7"/>
          <p:cNvSpPr txBox="1">
            <a:spLocks noChangeArrowheads="1"/>
          </p:cNvSpPr>
          <p:nvPr/>
        </p:nvSpPr>
        <p:spPr>
          <a:xfrm>
            <a:off x="2590857" y="14522"/>
            <a:ext cx="647688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/>
              <a:t>The brightness constancy constraint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3048517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AutoGenerated: 37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4"/>
          <p:cNvGraphicFramePr>
            <a:graphicFrameLocks noChangeAspect="1"/>
          </p:cNvGraphicFramePr>
          <p:nvPr/>
        </p:nvGraphicFramePr>
        <p:xfrm>
          <a:off x="2433638" y="4660901"/>
          <a:ext cx="6945312" cy="468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6" name="Equation" r:id="rId6" imgW="3365500" imgH="228600" progId="Equation.3">
                  <p:embed/>
                </p:oleObj>
              </mc:Choice>
              <mc:Fallback>
                <p:oleObj name="Equation" r:id="rId6" imgW="3365500" imgH="228600" progId="Equation.3">
                  <p:embed/>
                  <p:pic>
                    <p:nvPicPr>
                      <p:cNvPr id="3" name="Object 4"/>
                      <p:cNvPicPr preferRelativeResize="0"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33638" y="4660901"/>
                        <a:ext cx="6945312" cy="46831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80" name="Rectangle 2"/>
          <p:cNvSpPr>
            <a:spLocks noGrp="1" noChangeArrowheads="1"/>
          </p:cNvSpPr>
          <p:nvPr>
            <p:ph idx="1"/>
          </p:nvPr>
        </p:nvSpPr>
        <p:spPr>
          <a:xfrm>
            <a:off x="2051050" y="2852739"/>
            <a:ext cx="7772400" cy="1360487"/>
          </a:xfrm>
          <a:noFill/>
        </p:spPr>
        <p:txBody>
          <a:bodyPr>
            <a:normAutofit/>
          </a:bodyPr>
          <a:lstStyle/>
          <a:p>
            <a:pPr eaLnBrk="1" hangingPunct="1"/>
            <a:r>
              <a:rPr lang="en-US" dirty="0"/>
              <a:t>Brightness Constancy Equation: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3074" name="Object 3"/>
          <p:cNvGraphicFramePr>
            <a:graphicFrameLocks noChangeAspect="1"/>
          </p:cNvGraphicFramePr>
          <p:nvPr/>
        </p:nvGraphicFramePr>
        <p:xfrm>
          <a:off x="3038476" y="3352801"/>
          <a:ext cx="5662613" cy="50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7" name="Equation" r:id="rId8" imgW="2260600" imgH="203200" progId="Equation.3">
                  <p:embed/>
                </p:oleObj>
              </mc:Choice>
              <mc:Fallback>
                <p:oleObj name="Equation" r:id="rId8" imgW="2260600" imgH="203200" progId="Equation.3">
                  <p:embed/>
                  <p:pic>
                    <p:nvPicPr>
                      <p:cNvPr id="3074" name="Object 3"/>
                      <p:cNvPicPr preferRelativeResize="0"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38476" y="3352801"/>
                        <a:ext cx="5662613" cy="5048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9605" name="Rectangle 5"/>
          <p:cNvSpPr>
            <a:spLocks noChangeArrowheads="1"/>
          </p:cNvSpPr>
          <p:nvPr/>
        </p:nvSpPr>
        <p:spPr bwMode="auto">
          <a:xfrm>
            <a:off x="2203450" y="3962400"/>
            <a:ext cx="8616950" cy="134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400" dirty="0"/>
              <a:t>Linearizing the right side using Taylor expansion:</a:t>
            </a:r>
          </a:p>
        </p:txBody>
      </p:sp>
      <p:sp>
        <p:nvSpPr>
          <p:cNvPr id="3075" name="Object 6"/>
          <p:cNvSpPr txBox="1"/>
          <p:nvPr/>
        </p:nvSpPr>
        <p:spPr bwMode="auto">
          <a:xfrm>
            <a:off x="6196013" y="4400550"/>
            <a:ext cx="114300" cy="215900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normAutofit fontScale="47500" lnSpcReduction="20000"/>
          </a:bodyPr>
          <a:lstStyle/>
          <a:p>
            <a:endParaRPr lang="en-US"/>
          </a:p>
        </p:txBody>
      </p:sp>
      <p:sp>
        <p:nvSpPr>
          <p:cNvPr id="3083" name="Rectangle 8"/>
          <p:cNvSpPr>
            <a:spLocks noChangeArrowheads="1"/>
          </p:cNvSpPr>
          <p:nvPr/>
        </p:nvSpPr>
        <p:spPr bwMode="auto">
          <a:xfrm>
            <a:off x="3276600" y="990600"/>
            <a:ext cx="2209800" cy="1676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4" name="Oval 9"/>
          <p:cNvSpPr>
            <a:spLocks noChangeArrowheads="1"/>
          </p:cNvSpPr>
          <p:nvPr/>
        </p:nvSpPr>
        <p:spPr bwMode="auto">
          <a:xfrm>
            <a:off x="3810000" y="1371600"/>
            <a:ext cx="76200" cy="762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5" name="Line 10"/>
          <p:cNvSpPr>
            <a:spLocks noChangeShapeType="1"/>
          </p:cNvSpPr>
          <p:nvPr/>
        </p:nvSpPr>
        <p:spPr bwMode="auto">
          <a:xfrm>
            <a:off x="3884614" y="1447800"/>
            <a:ext cx="306387" cy="266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086" name="Rectangle 11"/>
          <p:cNvSpPr>
            <a:spLocks noChangeArrowheads="1"/>
          </p:cNvSpPr>
          <p:nvPr/>
        </p:nvSpPr>
        <p:spPr bwMode="auto">
          <a:xfrm>
            <a:off x="6629400" y="990600"/>
            <a:ext cx="2209800" cy="1676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7" name="Oval 12"/>
          <p:cNvSpPr>
            <a:spLocks noChangeArrowheads="1"/>
          </p:cNvSpPr>
          <p:nvPr/>
        </p:nvSpPr>
        <p:spPr bwMode="auto">
          <a:xfrm>
            <a:off x="7543800" y="1676400"/>
            <a:ext cx="76200" cy="762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3088" name="Picture 13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215188" y="1789114"/>
            <a:ext cx="1243012" cy="192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9" name="Picture 14" descr="Edittex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667125" y="1173164"/>
            <a:ext cx="463550" cy="192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90" name="Picture 15" descr="Edittex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183064" y="1371600"/>
            <a:ext cx="2065337" cy="1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91" name="Text Box 16"/>
          <p:cNvSpPr txBox="1">
            <a:spLocks noChangeArrowheads="1"/>
          </p:cNvSpPr>
          <p:nvPr/>
        </p:nvSpPr>
        <p:spPr bwMode="auto">
          <a:xfrm>
            <a:off x="4191001" y="2211388"/>
            <a:ext cx="13001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 i="1" dirty="0">
                <a:latin typeface="Times New Roman" pitchFamily="18" charset="0"/>
                <a:cs typeface="Arial" charset="0"/>
              </a:rPr>
              <a:t>I</a:t>
            </a:r>
            <a:r>
              <a:rPr lang="en-US" sz="2400" dirty="0">
                <a:latin typeface="Times New Roman" pitchFamily="18" charset="0"/>
                <a:cs typeface="Arial" charset="0"/>
              </a:rPr>
              <a:t>(</a:t>
            </a:r>
            <a:r>
              <a:rPr lang="en-US" sz="2400" i="1" dirty="0" err="1">
                <a:latin typeface="Times New Roman" pitchFamily="18" charset="0"/>
                <a:cs typeface="Arial" charset="0"/>
              </a:rPr>
              <a:t>x</a:t>
            </a:r>
            <a:r>
              <a:rPr lang="en-US" sz="2400" dirty="0" err="1">
                <a:latin typeface="Times New Roman" pitchFamily="18" charset="0"/>
                <a:cs typeface="Arial" charset="0"/>
              </a:rPr>
              <a:t>,</a:t>
            </a:r>
            <a:r>
              <a:rPr lang="en-US" sz="2400" i="1" dirty="0" err="1">
                <a:latin typeface="Times New Roman" pitchFamily="18" charset="0"/>
                <a:cs typeface="Arial" charset="0"/>
              </a:rPr>
              <a:t>y</a:t>
            </a:r>
            <a:r>
              <a:rPr lang="en-US" sz="2400" dirty="0" err="1">
                <a:latin typeface="Times New Roman" pitchFamily="18" charset="0"/>
                <a:cs typeface="Arial" charset="0"/>
              </a:rPr>
              <a:t>,</a:t>
            </a:r>
            <a:r>
              <a:rPr lang="en-US" sz="2400" i="1" dirty="0" err="1">
                <a:latin typeface="Times New Roman" pitchFamily="18" charset="0"/>
                <a:cs typeface="Arial" charset="0"/>
              </a:rPr>
              <a:t>t</a:t>
            </a:r>
            <a:r>
              <a:rPr lang="en-US" sz="2400" dirty="0">
                <a:latin typeface="Times New Roman" pitchFamily="18" charset="0"/>
                <a:cs typeface="Arial" charset="0"/>
              </a:rPr>
              <a:t>–1)</a:t>
            </a:r>
          </a:p>
        </p:txBody>
      </p:sp>
      <p:sp>
        <p:nvSpPr>
          <p:cNvPr id="3092" name="Text Box 17"/>
          <p:cNvSpPr txBox="1">
            <a:spLocks noChangeArrowheads="1"/>
          </p:cNvSpPr>
          <p:nvPr/>
        </p:nvSpPr>
        <p:spPr bwMode="auto">
          <a:xfrm>
            <a:off x="7848601" y="2211388"/>
            <a:ext cx="9953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 i="1">
                <a:latin typeface="Times New Roman" pitchFamily="18" charset="0"/>
                <a:cs typeface="Arial" charset="0"/>
              </a:rPr>
              <a:t>I</a:t>
            </a:r>
            <a:r>
              <a:rPr lang="en-US" sz="2400">
                <a:latin typeface="Times New Roman" pitchFamily="18" charset="0"/>
                <a:cs typeface="Arial" charset="0"/>
              </a:rPr>
              <a:t>(</a:t>
            </a:r>
            <a:r>
              <a:rPr lang="en-US" sz="2400" i="1">
                <a:latin typeface="Times New Roman" pitchFamily="18" charset="0"/>
                <a:cs typeface="Arial" charset="0"/>
              </a:rPr>
              <a:t>x</a:t>
            </a:r>
            <a:r>
              <a:rPr lang="en-US" sz="2400">
                <a:latin typeface="Times New Roman" pitchFamily="18" charset="0"/>
                <a:cs typeface="Arial" charset="0"/>
              </a:rPr>
              <a:t>,</a:t>
            </a:r>
            <a:r>
              <a:rPr lang="en-US" sz="2400" i="1">
                <a:latin typeface="Times New Roman" pitchFamily="18" charset="0"/>
                <a:cs typeface="Arial" charset="0"/>
              </a:rPr>
              <a:t>y</a:t>
            </a:r>
            <a:r>
              <a:rPr lang="en-US" sz="2400">
                <a:latin typeface="Times New Roman" pitchFamily="18" charset="0"/>
                <a:cs typeface="Arial" charset="0"/>
              </a:rPr>
              <a:t>,</a:t>
            </a:r>
            <a:r>
              <a:rPr lang="en-US" sz="2400" i="1">
                <a:latin typeface="Times New Roman" pitchFamily="18" charset="0"/>
                <a:cs typeface="Arial" charset="0"/>
              </a:rPr>
              <a:t>t</a:t>
            </a:r>
            <a:r>
              <a:rPr lang="en-US" sz="2400">
                <a:latin typeface="Times New Roman" pitchFamily="18" charset="0"/>
                <a:cs typeface="Arial" charset="0"/>
              </a:rPr>
              <a:t>)</a:t>
            </a:r>
          </a:p>
        </p:txBody>
      </p:sp>
      <p:sp>
        <p:nvSpPr>
          <p:cNvPr id="409621" name="Rectangle 21"/>
          <p:cNvSpPr>
            <a:spLocks noChangeArrowheads="1"/>
          </p:cNvSpPr>
          <p:nvPr/>
        </p:nvSpPr>
        <p:spPr bwMode="auto">
          <a:xfrm>
            <a:off x="6172200" y="4648200"/>
            <a:ext cx="381000" cy="533400"/>
          </a:xfrm>
          <a:prstGeom prst="rect">
            <a:avLst/>
          </a:prstGeom>
          <a:noFill/>
          <a:ln w="25400">
            <a:solidFill>
              <a:srgbClr val="FF0000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622" name="Text Box 22"/>
          <p:cNvSpPr txBox="1">
            <a:spLocks noChangeArrowheads="1"/>
          </p:cNvSpPr>
          <p:nvPr/>
        </p:nvSpPr>
        <p:spPr bwMode="auto">
          <a:xfrm>
            <a:off x="6324600" y="4419600"/>
            <a:ext cx="3048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dirty="0"/>
              <a:t>Image derivative along x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9625" name="Object 25"/>
              <p:cNvSpPr txBox="1"/>
              <p:nvPr/>
            </p:nvSpPr>
            <p:spPr bwMode="auto">
              <a:xfrm>
                <a:off x="6208714" y="5689600"/>
                <a:ext cx="2744787" cy="5651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r>
                        <m:rPr>
                          <m:sty m:val="p"/>
                        </m:rP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∇</m:t>
                      </m:r>
                      <m:sSup>
                        <m:sSup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p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sSup>
                        <m:sSup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 </m:t>
                              </m:r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d>
                        </m:e>
                        <m:sup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09625" name="Object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208714" y="5689600"/>
                <a:ext cx="2744787" cy="565150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TextBox 27"/>
          <p:cNvSpPr txBox="1"/>
          <p:nvPr/>
        </p:nvSpPr>
        <p:spPr>
          <a:xfrm rot="16200000">
            <a:off x="9437216" y="5132373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Source: Silvio </a:t>
            </a:r>
            <a:r>
              <a:rPr lang="en-US" sz="1600" dirty="0" err="1"/>
              <a:t>Savarese</a:t>
            </a:r>
            <a:endParaRPr lang="en-US" sz="1600" dirty="0"/>
          </a:p>
        </p:txBody>
      </p:sp>
      <p:sp>
        <p:nvSpPr>
          <p:cNvPr id="33" name="Rectangle 7"/>
          <p:cNvSpPr txBox="1">
            <a:spLocks noChangeArrowheads="1"/>
          </p:cNvSpPr>
          <p:nvPr/>
        </p:nvSpPr>
        <p:spPr>
          <a:xfrm>
            <a:off x="2590857" y="14522"/>
            <a:ext cx="647688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/>
              <a:t>The brightness constancy constraint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649576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AutoGenerated: 37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4"/>
          <p:cNvGraphicFramePr>
            <a:graphicFrameLocks noChangeAspect="1"/>
          </p:cNvGraphicFramePr>
          <p:nvPr/>
        </p:nvGraphicFramePr>
        <p:xfrm>
          <a:off x="2433638" y="4660901"/>
          <a:ext cx="6945312" cy="468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90" name="Equation" r:id="rId6" imgW="3365500" imgH="228600" progId="Equation.3">
                  <p:embed/>
                </p:oleObj>
              </mc:Choice>
              <mc:Fallback>
                <p:oleObj name="Equation" r:id="rId6" imgW="3365500" imgH="228600" progId="Equation.3">
                  <p:embed/>
                  <p:pic>
                    <p:nvPicPr>
                      <p:cNvPr id="3" name="Object 4"/>
                      <p:cNvPicPr preferRelativeResize="0"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33638" y="4660901"/>
                        <a:ext cx="6945312" cy="46831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80" name="Rectangle 2"/>
          <p:cNvSpPr>
            <a:spLocks noGrp="1" noChangeArrowheads="1"/>
          </p:cNvSpPr>
          <p:nvPr>
            <p:ph idx="1"/>
          </p:nvPr>
        </p:nvSpPr>
        <p:spPr>
          <a:xfrm>
            <a:off x="2051050" y="2852739"/>
            <a:ext cx="7772400" cy="1360487"/>
          </a:xfrm>
          <a:noFill/>
        </p:spPr>
        <p:txBody>
          <a:bodyPr>
            <a:normAutofit/>
          </a:bodyPr>
          <a:lstStyle/>
          <a:p>
            <a:pPr eaLnBrk="1" hangingPunct="1"/>
            <a:r>
              <a:rPr lang="en-US" dirty="0"/>
              <a:t>Brightness Constancy Equation: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3074" name="Object 3"/>
          <p:cNvGraphicFramePr>
            <a:graphicFrameLocks noChangeAspect="1"/>
          </p:cNvGraphicFramePr>
          <p:nvPr/>
        </p:nvGraphicFramePr>
        <p:xfrm>
          <a:off x="3038476" y="3352801"/>
          <a:ext cx="5662613" cy="50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91" name="Equation" r:id="rId8" imgW="2260600" imgH="203200" progId="Equation.3">
                  <p:embed/>
                </p:oleObj>
              </mc:Choice>
              <mc:Fallback>
                <p:oleObj name="Equation" r:id="rId8" imgW="2260600" imgH="203200" progId="Equation.3">
                  <p:embed/>
                  <p:pic>
                    <p:nvPicPr>
                      <p:cNvPr id="3074" name="Object 3"/>
                      <p:cNvPicPr preferRelativeResize="0"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38476" y="3352801"/>
                        <a:ext cx="5662613" cy="5048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9605" name="Rectangle 5"/>
          <p:cNvSpPr>
            <a:spLocks noChangeArrowheads="1"/>
          </p:cNvSpPr>
          <p:nvPr/>
        </p:nvSpPr>
        <p:spPr bwMode="auto">
          <a:xfrm>
            <a:off x="2203450" y="3962400"/>
            <a:ext cx="8616950" cy="134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400" dirty="0"/>
              <a:t>Linearizing the right side using Taylor expansion:</a:t>
            </a:r>
          </a:p>
        </p:txBody>
      </p:sp>
      <p:sp>
        <p:nvSpPr>
          <p:cNvPr id="3075" name="Object 6"/>
          <p:cNvSpPr txBox="1"/>
          <p:nvPr/>
        </p:nvSpPr>
        <p:spPr bwMode="auto">
          <a:xfrm>
            <a:off x="6196013" y="4400550"/>
            <a:ext cx="114300" cy="215900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normAutofit fontScale="47500" lnSpcReduction="20000"/>
          </a:bodyPr>
          <a:lstStyle/>
          <a:p>
            <a:endParaRPr lang="en-US"/>
          </a:p>
        </p:txBody>
      </p:sp>
      <p:sp>
        <p:nvSpPr>
          <p:cNvPr id="3083" name="Rectangle 8"/>
          <p:cNvSpPr>
            <a:spLocks noChangeArrowheads="1"/>
          </p:cNvSpPr>
          <p:nvPr/>
        </p:nvSpPr>
        <p:spPr bwMode="auto">
          <a:xfrm>
            <a:off x="3276600" y="990600"/>
            <a:ext cx="2209800" cy="1676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4" name="Oval 9"/>
          <p:cNvSpPr>
            <a:spLocks noChangeArrowheads="1"/>
          </p:cNvSpPr>
          <p:nvPr/>
        </p:nvSpPr>
        <p:spPr bwMode="auto">
          <a:xfrm>
            <a:off x="3810000" y="1371600"/>
            <a:ext cx="76200" cy="762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5" name="Line 10"/>
          <p:cNvSpPr>
            <a:spLocks noChangeShapeType="1"/>
          </p:cNvSpPr>
          <p:nvPr/>
        </p:nvSpPr>
        <p:spPr bwMode="auto">
          <a:xfrm>
            <a:off x="3884614" y="1447800"/>
            <a:ext cx="306387" cy="266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086" name="Rectangle 11"/>
          <p:cNvSpPr>
            <a:spLocks noChangeArrowheads="1"/>
          </p:cNvSpPr>
          <p:nvPr/>
        </p:nvSpPr>
        <p:spPr bwMode="auto">
          <a:xfrm>
            <a:off x="6629400" y="990600"/>
            <a:ext cx="2209800" cy="1676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7" name="Oval 12"/>
          <p:cNvSpPr>
            <a:spLocks noChangeArrowheads="1"/>
          </p:cNvSpPr>
          <p:nvPr/>
        </p:nvSpPr>
        <p:spPr bwMode="auto">
          <a:xfrm>
            <a:off x="7543800" y="1676400"/>
            <a:ext cx="76200" cy="762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3088" name="Picture 13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215188" y="1789114"/>
            <a:ext cx="1243012" cy="192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9" name="Picture 14" descr="Edittex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667125" y="1173164"/>
            <a:ext cx="463550" cy="192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90" name="Picture 15" descr="Edittex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183064" y="1371600"/>
            <a:ext cx="2065337" cy="1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91" name="Text Box 16"/>
          <p:cNvSpPr txBox="1">
            <a:spLocks noChangeArrowheads="1"/>
          </p:cNvSpPr>
          <p:nvPr/>
        </p:nvSpPr>
        <p:spPr bwMode="auto">
          <a:xfrm>
            <a:off x="4191001" y="2211388"/>
            <a:ext cx="13001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 i="1" dirty="0">
                <a:latin typeface="Times New Roman" pitchFamily="18" charset="0"/>
                <a:cs typeface="Arial" charset="0"/>
              </a:rPr>
              <a:t>I</a:t>
            </a:r>
            <a:r>
              <a:rPr lang="en-US" sz="2400" dirty="0">
                <a:latin typeface="Times New Roman" pitchFamily="18" charset="0"/>
                <a:cs typeface="Arial" charset="0"/>
              </a:rPr>
              <a:t>(</a:t>
            </a:r>
            <a:r>
              <a:rPr lang="en-US" sz="2400" i="1" dirty="0" err="1">
                <a:latin typeface="Times New Roman" pitchFamily="18" charset="0"/>
                <a:cs typeface="Arial" charset="0"/>
              </a:rPr>
              <a:t>x</a:t>
            </a:r>
            <a:r>
              <a:rPr lang="en-US" sz="2400" dirty="0" err="1">
                <a:latin typeface="Times New Roman" pitchFamily="18" charset="0"/>
                <a:cs typeface="Arial" charset="0"/>
              </a:rPr>
              <a:t>,</a:t>
            </a:r>
            <a:r>
              <a:rPr lang="en-US" sz="2400" i="1" dirty="0" err="1">
                <a:latin typeface="Times New Roman" pitchFamily="18" charset="0"/>
                <a:cs typeface="Arial" charset="0"/>
              </a:rPr>
              <a:t>y</a:t>
            </a:r>
            <a:r>
              <a:rPr lang="en-US" sz="2400" dirty="0" err="1">
                <a:latin typeface="Times New Roman" pitchFamily="18" charset="0"/>
                <a:cs typeface="Arial" charset="0"/>
              </a:rPr>
              <a:t>,</a:t>
            </a:r>
            <a:r>
              <a:rPr lang="en-US" sz="2400" i="1" dirty="0" err="1">
                <a:latin typeface="Times New Roman" pitchFamily="18" charset="0"/>
                <a:cs typeface="Arial" charset="0"/>
              </a:rPr>
              <a:t>t</a:t>
            </a:r>
            <a:r>
              <a:rPr lang="en-US" sz="2400" dirty="0">
                <a:latin typeface="Times New Roman" pitchFamily="18" charset="0"/>
                <a:cs typeface="Arial" charset="0"/>
              </a:rPr>
              <a:t>–1)</a:t>
            </a:r>
          </a:p>
        </p:txBody>
      </p:sp>
      <p:sp>
        <p:nvSpPr>
          <p:cNvPr id="3092" name="Text Box 17"/>
          <p:cNvSpPr txBox="1">
            <a:spLocks noChangeArrowheads="1"/>
          </p:cNvSpPr>
          <p:nvPr/>
        </p:nvSpPr>
        <p:spPr bwMode="auto">
          <a:xfrm>
            <a:off x="7848601" y="2211388"/>
            <a:ext cx="9953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 i="1">
                <a:latin typeface="Times New Roman" pitchFamily="18" charset="0"/>
                <a:cs typeface="Arial" charset="0"/>
              </a:rPr>
              <a:t>I</a:t>
            </a:r>
            <a:r>
              <a:rPr lang="en-US" sz="2400">
                <a:latin typeface="Times New Roman" pitchFamily="18" charset="0"/>
                <a:cs typeface="Arial" charset="0"/>
              </a:rPr>
              <a:t>(</a:t>
            </a:r>
            <a:r>
              <a:rPr lang="en-US" sz="2400" i="1">
                <a:latin typeface="Times New Roman" pitchFamily="18" charset="0"/>
                <a:cs typeface="Arial" charset="0"/>
              </a:rPr>
              <a:t>x</a:t>
            </a:r>
            <a:r>
              <a:rPr lang="en-US" sz="2400">
                <a:latin typeface="Times New Roman" pitchFamily="18" charset="0"/>
                <a:cs typeface="Arial" charset="0"/>
              </a:rPr>
              <a:t>,</a:t>
            </a:r>
            <a:r>
              <a:rPr lang="en-US" sz="2400" i="1">
                <a:latin typeface="Times New Roman" pitchFamily="18" charset="0"/>
                <a:cs typeface="Arial" charset="0"/>
              </a:rPr>
              <a:t>y</a:t>
            </a:r>
            <a:r>
              <a:rPr lang="en-US" sz="2400">
                <a:latin typeface="Times New Roman" pitchFamily="18" charset="0"/>
                <a:cs typeface="Arial" charset="0"/>
              </a:rPr>
              <a:t>,</a:t>
            </a:r>
            <a:r>
              <a:rPr lang="en-US" sz="2400" i="1">
                <a:latin typeface="Times New Roman" pitchFamily="18" charset="0"/>
                <a:cs typeface="Arial" charset="0"/>
              </a:rPr>
              <a:t>t</a:t>
            </a:r>
            <a:r>
              <a:rPr lang="en-US" sz="2400">
                <a:latin typeface="Times New Roman" pitchFamily="18" charset="0"/>
                <a:cs typeface="Arial" charset="0"/>
              </a:rPr>
              <a:t>)</a:t>
            </a:r>
          </a:p>
        </p:txBody>
      </p:sp>
      <p:sp>
        <p:nvSpPr>
          <p:cNvPr id="409621" name="Rectangle 21"/>
          <p:cNvSpPr>
            <a:spLocks noChangeArrowheads="1"/>
          </p:cNvSpPr>
          <p:nvPr/>
        </p:nvSpPr>
        <p:spPr bwMode="auto">
          <a:xfrm>
            <a:off x="6172200" y="4648200"/>
            <a:ext cx="381000" cy="533400"/>
          </a:xfrm>
          <a:prstGeom prst="rect">
            <a:avLst/>
          </a:prstGeom>
          <a:noFill/>
          <a:ln w="25400">
            <a:solidFill>
              <a:srgbClr val="FF0000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622" name="Text Box 22"/>
          <p:cNvSpPr txBox="1">
            <a:spLocks noChangeArrowheads="1"/>
          </p:cNvSpPr>
          <p:nvPr/>
        </p:nvSpPr>
        <p:spPr bwMode="auto">
          <a:xfrm>
            <a:off x="6324600" y="4419600"/>
            <a:ext cx="3048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dirty="0"/>
              <a:t>Image derivative along x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9625" name="Object 25"/>
              <p:cNvSpPr txBox="1"/>
              <p:nvPr/>
            </p:nvSpPr>
            <p:spPr bwMode="auto">
              <a:xfrm>
                <a:off x="6208714" y="5689600"/>
                <a:ext cx="2744787" cy="5651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r>
                        <m:rPr>
                          <m:sty m:val="p"/>
                        </m:rP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∇</m:t>
                      </m:r>
                      <m:sSup>
                        <m:sSup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p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sSup>
                        <m:sSup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 </m:t>
                              </m:r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d>
                        </m:e>
                        <m:sup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09625" name="Object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208714" y="5689600"/>
                <a:ext cx="2744787" cy="565150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Rectangle 21"/>
          <p:cNvSpPr>
            <a:spLocks noChangeArrowheads="1"/>
          </p:cNvSpPr>
          <p:nvPr/>
        </p:nvSpPr>
        <p:spPr bwMode="auto">
          <a:xfrm>
            <a:off x="9067800" y="4648200"/>
            <a:ext cx="381000" cy="533400"/>
          </a:xfrm>
          <a:prstGeom prst="rect">
            <a:avLst/>
          </a:prstGeom>
          <a:noFill/>
          <a:ln w="25400">
            <a:solidFill>
              <a:srgbClr val="FF0000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 rot="16200000">
            <a:off x="9437216" y="5132373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Source: Silvio </a:t>
            </a:r>
            <a:r>
              <a:rPr lang="en-US" sz="1600" dirty="0" err="1"/>
              <a:t>Savarese</a:t>
            </a:r>
            <a:endParaRPr lang="en-US" sz="1600" dirty="0"/>
          </a:p>
        </p:txBody>
      </p:sp>
      <p:sp>
        <p:nvSpPr>
          <p:cNvPr id="33" name="Rectangle 7"/>
          <p:cNvSpPr txBox="1">
            <a:spLocks noChangeArrowheads="1"/>
          </p:cNvSpPr>
          <p:nvPr/>
        </p:nvSpPr>
        <p:spPr>
          <a:xfrm>
            <a:off x="2590857" y="14522"/>
            <a:ext cx="647688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/>
              <a:t>The brightness constancy constraint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2138555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AutoGenerated: 37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4"/>
          <p:cNvGraphicFramePr>
            <a:graphicFrameLocks noChangeAspect="1"/>
          </p:cNvGraphicFramePr>
          <p:nvPr/>
        </p:nvGraphicFramePr>
        <p:xfrm>
          <a:off x="2433638" y="4660901"/>
          <a:ext cx="6945312" cy="468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26" name="Equation" r:id="rId6" imgW="3365500" imgH="228600" progId="Equation.3">
                  <p:embed/>
                </p:oleObj>
              </mc:Choice>
              <mc:Fallback>
                <p:oleObj name="Equation" r:id="rId6" imgW="3365500" imgH="228600" progId="Equation.3">
                  <p:embed/>
                  <p:pic>
                    <p:nvPicPr>
                      <p:cNvPr id="3" name="Object 4"/>
                      <p:cNvPicPr preferRelativeResize="0"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33638" y="4660901"/>
                        <a:ext cx="6945312" cy="46831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80" name="Rectangle 2"/>
          <p:cNvSpPr>
            <a:spLocks noGrp="1" noChangeArrowheads="1"/>
          </p:cNvSpPr>
          <p:nvPr>
            <p:ph idx="1"/>
          </p:nvPr>
        </p:nvSpPr>
        <p:spPr>
          <a:xfrm>
            <a:off x="2051050" y="2852739"/>
            <a:ext cx="7772400" cy="1360487"/>
          </a:xfrm>
          <a:noFill/>
        </p:spPr>
        <p:txBody>
          <a:bodyPr>
            <a:normAutofit/>
          </a:bodyPr>
          <a:lstStyle/>
          <a:p>
            <a:pPr eaLnBrk="1" hangingPunct="1"/>
            <a:r>
              <a:rPr lang="en-US" dirty="0"/>
              <a:t>Brightness Constancy Equation: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3074" name="Object 3"/>
          <p:cNvGraphicFramePr>
            <a:graphicFrameLocks noChangeAspect="1"/>
          </p:cNvGraphicFramePr>
          <p:nvPr/>
        </p:nvGraphicFramePr>
        <p:xfrm>
          <a:off x="3038476" y="3352801"/>
          <a:ext cx="5662613" cy="50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27" name="Equation" r:id="rId8" imgW="2260600" imgH="203200" progId="Equation.3">
                  <p:embed/>
                </p:oleObj>
              </mc:Choice>
              <mc:Fallback>
                <p:oleObj name="Equation" r:id="rId8" imgW="2260600" imgH="203200" progId="Equation.3">
                  <p:embed/>
                  <p:pic>
                    <p:nvPicPr>
                      <p:cNvPr id="3074" name="Object 3"/>
                      <p:cNvPicPr preferRelativeResize="0"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38476" y="3352801"/>
                        <a:ext cx="5662613" cy="5048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9605" name="Rectangle 5"/>
          <p:cNvSpPr>
            <a:spLocks noChangeArrowheads="1"/>
          </p:cNvSpPr>
          <p:nvPr/>
        </p:nvSpPr>
        <p:spPr bwMode="auto">
          <a:xfrm>
            <a:off x="2203450" y="3962400"/>
            <a:ext cx="8616950" cy="134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400" dirty="0"/>
              <a:t>Linearizing the right side using Taylor expansion:</a:t>
            </a:r>
          </a:p>
        </p:txBody>
      </p:sp>
      <p:sp>
        <p:nvSpPr>
          <p:cNvPr id="3075" name="Object 6"/>
          <p:cNvSpPr txBox="1"/>
          <p:nvPr/>
        </p:nvSpPr>
        <p:spPr bwMode="auto">
          <a:xfrm>
            <a:off x="6196013" y="4400550"/>
            <a:ext cx="114300" cy="215900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normAutofit fontScale="47500" lnSpcReduction="20000"/>
          </a:bodyPr>
          <a:lstStyle/>
          <a:p>
            <a:endParaRPr lang="en-US"/>
          </a:p>
        </p:txBody>
      </p:sp>
      <p:sp>
        <p:nvSpPr>
          <p:cNvPr id="3083" name="Rectangle 8"/>
          <p:cNvSpPr>
            <a:spLocks noChangeArrowheads="1"/>
          </p:cNvSpPr>
          <p:nvPr/>
        </p:nvSpPr>
        <p:spPr bwMode="auto">
          <a:xfrm>
            <a:off x="3276600" y="990600"/>
            <a:ext cx="2209800" cy="1676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4" name="Oval 9"/>
          <p:cNvSpPr>
            <a:spLocks noChangeArrowheads="1"/>
          </p:cNvSpPr>
          <p:nvPr/>
        </p:nvSpPr>
        <p:spPr bwMode="auto">
          <a:xfrm>
            <a:off x="3810000" y="1371600"/>
            <a:ext cx="76200" cy="762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5" name="Line 10"/>
          <p:cNvSpPr>
            <a:spLocks noChangeShapeType="1"/>
          </p:cNvSpPr>
          <p:nvPr/>
        </p:nvSpPr>
        <p:spPr bwMode="auto">
          <a:xfrm>
            <a:off x="3884614" y="1447800"/>
            <a:ext cx="306387" cy="266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086" name="Rectangle 11"/>
          <p:cNvSpPr>
            <a:spLocks noChangeArrowheads="1"/>
          </p:cNvSpPr>
          <p:nvPr/>
        </p:nvSpPr>
        <p:spPr bwMode="auto">
          <a:xfrm>
            <a:off x="6629400" y="990600"/>
            <a:ext cx="2209800" cy="1676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7" name="Oval 12"/>
          <p:cNvSpPr>
            <a:spLocks noChangeArrowheads="1"/>
          </p:cNvSpPr>
          <p:nvPr/>
        </p:nvSpPr>
        <p:spPr bwMode="auto">
          <a:xfrm>
            <a:off x="7543800" y="1676400"/>
            <a:ext cx="76200" cy="762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3088" name="Picture 13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215188" y="1789114"/>
            <a:ext cx="1243012" cy="192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9" name="Picture 14" descr="Edittex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667125" y="1173164"/>
            <a:ext cx="463550" cy="192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90" name="Picture 15" descr="Edittex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183064" y="1371600"/>
            <a:ext cx="2065337" cy="1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91" name="Text Box 16"/>
          <p:cNvSpPr txBox="1">
            <a:spLocks noChangeArrowheads="1"/>
          </p:cNvSpPr>
          <p:nvPr/>
        </p:nvSpPr>
        <p:spPr bwMode="auto">
          <a:xfrm>
            <a:off x="4191001" y="2211388"/>
            <a:ext cx="13001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 i="1" dirty="0">
                <a:latin typeface="Times New Roman" pitchFamily="18" charset="0"/>
                <a:cs typeface="Arial" charset="0"/>
              </a:rPr>
              <a:t>I</a:t>
            </a:r>
            <a:r>
              <a:rPr lang="en-US" sz="2400" dirty="0">
                <a:latin typeface="Times New Roman" pitchFamily="18" charset="0"/>
                <a:cs typeface="Arial" charset="0"/>
              </a:rPr>
              <a:t>(</a:t>
            </a:r>
            <a:r>
              <a:rPr lang="en-US" sz="2400" i="1" dirty="0" err="1">
                <a:latin typeface="Times New Roman" pitchFamily="18" charset="0"/>
                <a:cs typeface="Arial" charset="0"/>
              </a:rPr>
              <a:t>x</a:t>
            </a:r>
            <a:r>
              <a:rPr lang="en-US" sz="2400" dirty="0" err="1">
                <a:latin typeface="Times New Roman" pitchFamily="18" charset="0"/>
                <a:cs typeface="Arial" charset="0"/>
              </a:rPr>
              <a:t>,</a:t>
            </a:r>
            <a:r>
              <a:rPr lang="en-US" sz="2400" i="1" dirty="0" err="1">
                <a:latin typeface="Times New Roman" pitchFamily="18" charset="0"/>
                <a:cs typeface="Arial" charset="0"/>
              </a:rPr>
              <a:t>y</a:t>
            </a:r>
            <a:r>
              <a:rPr lang="en-US" sz="2400" dirty="0" err="1">
                <a:latin typeface="Times New Roman" pitchFamily="18" charset="0"/>
                <a:cs typeface="Arial" charset="0"/>
              </a:rPr>
              <a:t>,</a:t>
            </a:r>
            <a:r>
              <a:rPr lang="en-US" sz="2400" i="1" dirty="0" err="1">
                <a:latin typeface="Times New Roman" pitchFamily="18" charset="0"/>
                <a:cs typeface="Arial" charset="0"/>
              </a:rPr>
              <a:t>t</a:t>
            </a:r>
            <a:r>
              <a:rPr lang="en-US" sz="2400" dirty="0">
                <a:latin typeface="Times New Roman" pitchFamily="18" charset="0"/>
                <a:cs typeface="Arial" charset="0"/>
              </a:rPr>
              <a:t>–1)</a:t>
            </a:r>
          </a:p>
        </p:txBody>
      </p:sp>
      <p:sp>
        <p:nvSpPr>
          <p:cNvPr id="3092" name="Text Box 17"/>
          <p:cNvSpPr txBox="1">
            <a:spLocks noChangeArrowheads="1"/>
          </p:cNvSpPr>
          <p:nvPr/>
        </p:nvSpPr>
        <p:spPr bwMode="auto">
          <a:xfrm>
            <a:off x="7848601" y="2211388"/>
            <a:ext cx="9953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 i="1">
                <a:latin typeface="Times New Roman" pitchFamily="18" charset="0"/>
                <a:cs typeface="Arial" charset="0"/>
              </a:rPr>
              <a:t>I</a:t>
            </a:r>
            <a:r>
              <a:rPr lang="en-US" sz="2400">
                <a:latin typeface="Times New Roman" pitchFamily="18" charset="0"/>
                <a:cs typeface="Arial" charset="0"/>
              </a:rPr>
              <a:t>(</a:t>
            </a:r>
            <a:r>
              <a:rPr lang="en-US" sz="2400" i="1">
                <a:latin typeface="Times New Roman" pitchFamily="18" charset="0"/>
                <a:cs typeface="Arial" charset="0"/>
              </a:rPr>
              <a:t>x</a:t>
            </a:r>
            <a:r>
              <a:rPr lang="en-US" sz="2400">
                <a:latin typeface="Times New Roman" pitchFamily="18" charset="0"/>
                <a:cs typeface="Arial" charset="0"/>
              </a:rPr>
              <a:t>,</a:t>
            </a:r>
            <a:r>
              <a:rPr lang="en-US" sz="2400" i="1">
                <a:latin typeface="Times New Roman" pitchFamily="18" charset="0"/>
                <a:cs typeface="Arial" charset="0"/>
              </a:rPr>
              <a:t>y</a:t>
            </a:r>
            <a:r>
              <a:rPr lang="en-US" sz="2400">
                <a:latin typeface="Times New Roman" pitchFamily="18" charset="0"/>
                <a:cs typeface="Arial" charset="0"/>
              </a:rPr>
              <a:t>,</a:t>
            </a:r>
            <a:r>
              <a:rPr lang="en-US" sz="2400" i="1">
                <a:latin typeface="Times New Roman" pitchFamily="18" charset="0"/>
                <a:cs typeface="Arial" charset="0"/>
              </a:rPr>
              <a:t>t</a:t>
            </a:r>
            <a:r>
              <a:rPr lang="en-US" sz="2400">
                <a:latin typeface="Times New Roman" pitchFamily="18" charset="0"/>
                <a:cs typeface="Arial" charset="0"/>
              </a:rPr>
              <a:t>)</a:t>
            </a:r>
          </a:p>
        </p:txBody>
      </p:sp>
      <p:sp>
        <p:nvSpPr>
          <p:cNvPr id="409621" name="Rectangle 21"/>
          <p:cNvSpPr>
            <a:spLocks noChangeArrowheads="1"/>
          </p:cNvSpPr>
          <p:nvPr/>
        </p:nvSpPr>
        <p:spPr bwMode="auto">
          <a:xfrm>
            <a:off x="6172200" y="4648200"/>
            <a:ext cx="381000" cy="533400"/>
          </a:xfrm>
          <a:prstGeom prst="rect">
            <a:avLst/>
          </a:prstGeom>
          <a:noFill/>
          <a:ln w="25400">
            <a:solidFill>
              <a:srgbClr val="FF0000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622" name="Text Box 22"/>
          <p:cNvSpPr txBox="1">
            <a:spLocks noChangeArrowheads="1"/>
          </p:cNvSpPr>
          <p:nvPr/>
        </p:nvSpPr>
        <p:spPr bwMode="auto">
          <a:xfrm>
            <a:off x="6324600" y="4419600"/>
            <a:ext cx="3048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dirty="0"/>
              <a:t>Image derivative along x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9625" name="Object 25"/>
              <p:cNvSpPr txBox="1"/>
              <p:nvPr/>
            </p:nvSpPr>
            <p:spPr bwMode="auto">
              <a:xfrm>
                <a:off x="6208714" y="5689600"/>
                <a:ext cx="2744787" cy="5651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r>
                        <m:rPr>
                          <m:sty m:val="p"/>
                        </m:rP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∇</m:t>
                      </m:r>
                      <m:sSup>
                        <m:sSup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p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sSup>
                        <m:sSup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 </m:t>
                              </m:r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d>
                        </m:e>
                        <m:sup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09625" name="Object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208714" y="5689600"/>
                <a:ext cx="2744787" cy="565150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Rectangle 21"/>
          <p:cNvSpPr>
            <a:spLocks noChangeArrowheads="1"/>
          </p:cNvSpPr>
          <p:nvPr/>
        </p:nvSpPr>
        <p:spPr bwMode="auto">
          <a:xfrm>
            <a:off x="9067800" y="4648200"/>
            <a:ext cx="381000" cy="533400"/>
          </a:xfrm>
          <a:prstGeom prst="rect">
            <a:avLst/>
          </a:prstGeom>
          <a:noFill/>
          <a:ln w="25400">
            <a:solidFill>
              <a:srgbClr val="FF0000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4" name="Object 4"/>
          <p:cNvGraphicFramePr>
            <a:graphicFrameLocks noChangeAspect="1"/>
          </p:cNvGraphicFramePr>
          <p:nvPr/>
        </p:nvGraphicFramePr>
        <p:xfrm>
          <a:off x="2446338" y="5241926"/>
          <a:ext cx="6919912" cy="466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28" name="Equation" r:id="rId14" imgW="3352800" imgH="228600" progId="Equation.3">
                  <p:embed/>
                </p:oleObj>
              </mc:Choice>
              <mc:Fallback>
                <p:oleObj name="Equation" r:id="rId14" imgW="3352800" imgH="228600" progId="Equation.3">
                  <p:embed/>
                  <p:pic>
                    <p:nvPicPr>
                      <p:cNvPr id="4" name="Object 4"/>
                      <p:cNvPicPr preferRelativeResize="0"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46338" y="5241926"/>
                        <a:ext cx="6919912" cy="4667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TextBox 27"/>
          <p:cNvSpPr txBox="1"/>
          <p:nvPr/>
        </p:nvSpPr>
        <p:spPr>
          <a:xfrm rot="16200000">
            <a:off x="9437216" y="5132373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Source: Silvio </a:t>
            </a:r>
            <a:r>
              <a:rPr lang="en-US" sz="1600" dirty="0" err="1"/>
              <a:t>Savarese</a:t>
            </a:r>
            <a:endParaRPr lang="en-US" sz="1600" dirty="0"/>
          </a:p>
        </p:txBody>
      </p:sp>
      <p:sp>
        <p:nvSpPr>
          <p:cNvPr id="33" name="Rectangle 7"/>
          <p:cNvSpPr txBox="1">
            <a:spLocks noChangeArrowheads="1"/>
          </p:cNvSpPr>
          <p:nvPr/>
        </p:nvSpPr>
        <p:spPr>
          <a:xfrm>
            <a:off x="2590857" y="14522"/>
            <a:ext cx="647688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/>
              <a:t>The brightness constancy constraint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8397704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4"/>
          <p:cNvGraphicFramePr>
            <a:graphicFrameLocks noChangeAspect="1"/>
          </p:cNvGraphicFramePr>
          <p:nvPr/>
        </p:nvGraphicFramePr>
        <p:xfrm>
          <a:off x="2433638" y="4660901"/>
          <a:ext cx="6945312" cy="468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53" name="Equation" r:id="rId6" imgW="3365500" imgH="228600" progId="Equation.3">
                  <p:embed/>
                </p:oleObj>
              </mc:Choice>
              <mc:Fallback>
                <p:oleObj name="Equation" r:id="rId6" imgW="3365500" imgH="228600" progId="Equation.3">
                  <p:embed/>
                  <p:pic>
                    <p:nvPicPr>
                      <p:cNvPr id="3" name="Object 4"/>
                      <p:cNvPicPr preferRelativeResize="0"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33638" y="4660901"/>
                        <a:ext cx="6945312" cy="46831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80" name="Rectangle 2"/>
          <p:cNvSpPr>
            <a:spLocks noGrp="1" noChangeArrowheads="1"/>
          </p:cNvSpPr>
          <p:nvPr>
            <p:ph idx="1"/>
          </p:nvPr>
        </p:nvSpPr>
        <p:spPr>
          <a:xfrm>
            <a:off x="2051050" y="2852739"/>
            <a:ext cx="7772400" cy="1360487"/>
          </a:xfrm>
          <a:noFill/>
        </p:spPr>
        <p:txBody>
          <a:bodyPr>
            <a:normAutofit/>
          </a:bodyPr>
          <a:lstStyle/>
          <a:p>
            <a:pPr eaLnBrk="1" hangingPunct="1"/>
            <a:r>
              <a:rPr lang="en-US" dirty="0"/>
              <a:t>Brightness Constancy Equation: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3074" name="Object 3"/>
          <p:cNvGraphicFramePr>
            <a:graphicFrameLocks noChangeAspect="1"/>
          </p:cNvGraphicFramePr>
          <p:nvPr/>
        </p:nvGraphicFramePr>
        <p:xfrm>
          <a:off x="3038476" y="3352801"/>
          <a:ext cx="5662613" cy="50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54" name="Equation" r:id="rId8" imgW="2260600" imgH="203200" progId="Equation.3">
                  <p:embed/>
                </p:oleObj>
              </mc:Choice>
              <mc:Fallback>
                <p:oleObj name="Equation" r:id="rId8" imgW="2260600" imgH="203200" progId="Equation.3">
                  <p:embed/>
                  <p:pic>
                    <p:nvPicPr>
                      <p:cNvPr id="3074" name="Object 3"/>
                      <p:cNvPicPr preferRelativeResize="0"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38476" y="3352801"/>
                        <a:ext cx="5662613" cy="5048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9605" name="Rectangle 5"/>
          <p:cNvSpPr>
            <a:spLocks noChangeArrowheads="1"/>
          </p:cNvSpPr>
          <p:nvPr/>
        </p:nvSpPr>
        <p:spPr bwMode="auto">
          <a:xfrm>
            <a:off x="2203450" y="3962400"/>
            <a:ext cx="8616950" cy="134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400" dirty="0"/>
              <a:t>Linearizing the right side using Taylor expansion:</a:t>
            </a:r>
          </a:p>
        </p:txBody>
      </p:sp>
      <p:sp>
        <p:nvSpPr>
          <p:cNvPr id="3075" name="Object 6"/>
          <p:cNvSpPr txBox="1"/>
          <p:nvPr/>
        </p:nvSpPr>
        <p:spPr bwMode="auto">
          <a:xfrm>
            <a:off x="6196013" y="4400550"/>
            <a:ext cx="114300" cy="215900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normAutofit fontScale="47500" lnSpcReduction="20000"/>
          </a:bodyPr>
          <a:lstStyle/>
          <a:p>
            <a:endParaRPr lang="en-US"/>
          </a:p>
        </p:txBody>
      </p:sp>
      <p:sp>
        <p:nvSpPr>
          <p:cNvPr id="3083" name="Rectangle 8"/>
          <p:cNvSpPr>
            <a:spLocks noChangeArrowheads="1"/>
          </p:cNvSpPr>
          <p:nvPr/>
        </p:nvSpPr>
        <p:spPr bwMode="auto">
          <a:xfrm>
            <a:off x="3276600" y="990600"/>
            <a:ext cx="2209800" cy="1676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4" name="Oval 9"/>
          <p:cNvSpPr>
            <a:spLocks noChangeArrowheads="1"/>
          </p:cNvSpPr>
          <p:nvPr/>
        </p:nvSpPr>
        <p:spPr bwMode="auto">
          <a:xfrm>
            <a:off x="3810000" y="1371600"/>
            <a:ext cx="76200" cy="762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5" name="Line 10"/>
          <p:cNvSpPr>
            <a:spLocks noChangeShapeType="1"/>
          </p:cNvSpPr>
          <p:nvPr/>
        </p:nvSpPr>
        <p:spPr bwMode="auto">
          <a:xfrm>
            <a:off x="3884614" y="1447800"/>
            <a:ext cx="306387" cy="266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086" name="Rectangle 11"/>
          <p:cNvSpPr>
            <a:spLocks noChangeArrowheads="1"/>
          </p:cNvSpPr>
          <p:nvPr/>
        </p:nvSpPr>
        <p:spPr bwMode="auto">
          <a:xfrm>
            <a:off x="6629400" y="990600"/>
            <a:ext cx="2209800" cy="1676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7" name="Oval 12"/>
          <p:cNvSpPr>
            <a:spLocks noChangeArrowheads="1"/>
          </p:cNvSpPr>
          <p:nvPr/>
        </p:nvSpPr>
        <p:spPr bwMode="auto">
          <a:xfrm>
            <a:off x="7543800" y="1676400"/>
            <a:ext cx="76200" cy="762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3088" name="Picture 13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215188" y="1789114"/>
            <a:ext cx="1243012" cy="192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9" name="Picture 14" descr="Edittex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667125" y="1173164"/>
            <a:ext cx="463550" cy="192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90" name="Picture 15" descr="Edittex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183064" y="1371600"/>
            <a:ext cx="2065337" cy="1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91" name="Text Box 16"/>
          <p:cNvSpPr txBox="1">
            <a:spLocks noChangeArrowheads="1"/>
          </p:cNvSpPr>
          <p:nvPr/>
        </p:nvSpPr>
        <p:spPr bwMode="auto">
          <a:xfrm>
            <a:off x="4191001" y="2211388"/>
            <a:ext cx="13001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 i="1" dirty="0">
                <a:latin typeface="Times New Roman" pitchFamily="18" charset="0"/>
                <a:cs typeface="Arial" charset="0"/>
              </a:rPr>
              <a:t>I</a:t>
            </a:r>
            <a:r>
              <a:rPr lang="en-US" sz="2400" dirty="0">
                <a:latin typeface="Times New Roman" pitchFamily="18" charset="0"/>
                <a:cs typeface="Arial" charset="0"/>
              </a:rPr>
              <a:t>(</a:t>
            </a:r>
            <a:r>
              <a:rPr lang="en-US" sz="2400" i="1" dirty="0" err="1">
                <a:latin typeface="Times New Roman" pitchFamily="18" charset="0"/>
                <a:cs typeface="Arial" charset="0"/>
              </a:rPr>
              <a:t>x</a:t>
            </a:r>
            <a:r>
              <a:rPr lang="en-US" sz="2400" dirty="0" err="1">
                <a:latin typeface="Times New Roman" pitchFamily="18" charset="0"/>
                <a:cs typeface="Arial" charset="0"/>
              </a:rPr>
              <a:t>,</a:t>
            </a:r>
            <a:r>
              <a:rPr lang="en-US" sz="2400" i="1" dirty="0" err="1">
                <a:latin typeface="Times New Roman" pitchFamily="18" charset="0"/>
                <a:cs typeface="Arial" charset="0"/>
              </a:rPr>
              <a:t>y</a:t>
            </a:r>
            <a:r>
              <a:rPr lang="en-US" sz="2400" dirty="0" err="1">
                <a:latin typeface="Times New Roman" pitchFamily="18" charset="0"/>
                <a:cs typeface="Arial" charset="0"/>
              </a:rPr>
              <a:t>,</a:t>
            </a:r>
            <a:r>
              <a:rPr lang="en-US" sz="2400" i="1" dirty="0" err="1">
                <a:latin typeface="Times New Roman" pitchFamily="18" charset="0"/>
                <a:cs typeface="Arial" charset="0"/>
              </a:rPr>
              <a:t>t</a:t>
            </a:r>
            <a:r>
              <a:rPr lang="en-US" sz="2400" dirty="0">
                <a:latin typeface="Times New Roman" pitchFamily="18" charset="0"/>
                <a:cs typeface="Arial" charset="0"/>
              </a:rPr>
              <a:t>–1)</a:t>
            </a:r>
          </a:p>
        </p:txBody>
      </p:sp>
      <p:sp>
        <p:nvSpPr>
          <p:cNvPr id="3092" name="Text Box 17"/>
          <p:cNvSpPr txBox="1">
            <a:spLocks noChangeArrowheads="1"/>
          </p:cNvSpPr>
          <p:nvPr/>
        </p:nvSpPr>
        <p:spPr bwMode="auto">
          <a:xfrm>
            <a:off x="7848601" y="2211388"/>
            <a:ext cx="9953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 i="1">
                <a:latin typeface="Times New Roman" pitchFamily="18" charset="0"/>
                <a:cs typeface="Arial" charset="0"/>
              </a:rPr>
              <a:t>I</a:t>
            </a:r>
            <a:r>
              <a:rPr lang="en-US" sz="2400">
                <a:latin typeface="Times New Roman" pitchFamily="18" charset="0"/>
                <a:cs typeface="Arial" charset="0"/>
              </a:rPr>
              <a:t>(</a:t>
            </a:r>
            <a:r>
              <a:rPr lang="en-US" sz="2400" i="1">
                <a:latin typeface="Times New Roman" pitchFamily="18" charset="0"/>
                <a:cs typeface="Arial" charset="0"/>
              </a:rPr>
              <a:t>x</a:t>
            </a:r>
            <a:r>
              <a:rPr lang="en-US" sz="2400">
                <a:latin typeface="Times New Roman" pitchFamily="18" charset="0"/>
                <a:cs typeface="Arial" charset="0"/>
              </a:rPr>
              <a:t>,</a:t>
            </a:r>
            <a:r>
              <a:rPr lang="en-US" sz="2400" i="1">
                <a:latin typeface="Times New Roman" pitchFamily="18" charset="0"/>
                <a:cs typeface="Arial" charset="0"/>
              </a:rPr>
              <a:t>y</a:t>
            </a:r>
            <a:r>
              <a:rPr lang="en-US" sz="2400">
                <a:latin typeface="Times New Roman" pitchFamily="18" charset="0"/>
                <a:cs typeface="Arial" charset="0"/>
              </a:rPr>
              <a:t>,</a:t>
            </a:r>
            <a:r>
              <a:rPr lang="en-US" sz="2400" i="1">
                <a:latin typeface="Times New Roman" pitchFamily="18" charset="0"/>
                <a:cs typeface="Arial" charset="0"/>
              </a:rPr>
              <a:t>t</a:t>
            </a:r>
            <a:r>
              <a:rPr lang="en-US" sz="2400">
                <a:latin typeface="Times New Roman" pitchFamily="18" charset="0"/>
                <a:cs typeface="Arial" charset="0"/>
              </a:rPr>
              <a:t>)</a:t>
            </a:r>
          </a:p>
        </p:txBody>
      </p:sp>
      <p:sp>
        <p:nvSpPr>
          <p:cNvPr id="409621" name="Rectangle 21"/>
          <p:cNvSpPr>
            <a:spLocks noChangeArrowheads="1"/>
          </p:cNvSpPr>
          <p:nvPr/>
        </p:nvSpPr>
        <p:spPr bwMode="auto">
          <a:xfrm>
            <a:off x="6172200" y="4648200"/>
            <a:ext cx="381000" cy="533400"/>
          </a:xfrm>
          <a:prstGeom prst="rect">
            <a:avLst/>
          </a:prstGeom>
          <a:noFill/>
          <a:ln w="25400">
            <a:solidFill>
              <a:srgbClr val="FF0000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622" name="Text Box 22"/>
          <p:cNvSpPr txBox="1">
            <a:spLocks noChangeArrowheads="1"/>
          </p:cNvSpPr>
          <p:nvPr/>
        </p:nvSpPr>
        <p:spPr bwMode="auto">
          <a:xfrm>
            <a:off x="6324600" y="4419600"/>
            <a:ext cx="3048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dirty="0"/>
              <a:t>Image derivative along x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9625" name="Object 25"/>
              <p:cNvSpPr txBox="1"/>
              <p:nvPr/>
            </p:nvSpPr>
            <p:spPr bwMode="auto">
              <a:xfrm>
                <a:off x="6208714" y="5689600"/>
                <a:ext cx="2744787" cy="5651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r>
                        <m:rPr>
                          <m:sty m:val="p"/>
                        </m:rP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∇</m:t>
                      </m:r>
                      <m:sSup>
                        <m:sSup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p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sSup>
                        <m:sSup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 </m:t>
                              </m:r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d>
                        </m:e>
                        <m:sup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409625" name="Object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208714" y="5689600"/>
                <a:ext cx="2744787" cy="565150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Rectangle 21"/>
          <p:cNvSpPr>
            <a:spLocks noChangeArrowheads="1"/>
          </p:cNvSpPr>
          <p:nvPr/>
        </p:nvSpPr>
        <p:spPr bwMode="auto">
          <a:xfrm>
            <a:off x="9067800" y="4648200"/>
            <a:ext cx="381000" cy="533400"/>
          </a:xfrm>
          <a:prstGeom prst="rect">
            <a:avLst/>
          </a:prstGeom>
          <a:noFill/>
          <a:ln w="25400">
            <a:solidFill>
              <a:srgbClr val="FF0000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4" name="Object 4"/>
          <p:cNvGraphicFramePr>
            <a:graphicFrameLocks noChangeAspect="1"/>
          </p:cNvGraphicFramePr>
          <p:nvPr/>
        </p:nvGraphicFramePr>
        <p:xfrm>
          <a:off x="2446338" y="5241926"/>
          <a:ext cx="6919912" cy="466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55" name="Equation" r:id="rId14" imgW="3352800" imgH="228600" progId="Equation.3">
                  <p:embed/>
                </p:oleObj>
              </mc:Choice>
              <mc:Fallback>
                <p:oleObj name="Equation" r:id="rId14" imgW="3352800" imgH="228600" progId="Equation.3">
                  <p:embed/>
                  <p:pic>
                    <p:nvPicPr>
                      <p:cNvPr id="4" name="Object 4"/>
                      <p:cNvPicPr preferRelativeResize="0"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46338" y="5241926"/>
                        <a:ext cx="6919912" cy="4667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TextBox 27"/>
          <p:cNvSpPr txBox="1"/>
          <p:nvPr/>
        </p:nvSpPr>
        <p:spPr>
          <a:xfrm rot="16200000">
            <a:off x="9437216" y="5132373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Source: Silvio </a:t>
            </a:r>
            <a:r>
              <a:rPr lang="en-US" sz="1600" dirty="0" err="1"/>
              <a:t>Savarese</a:t>
            </a:r>
            <a:endParaRPr lang="en-US" sz="1600" dirty="0"/>
          </a:p>
        </p:txBody>
      </p:sp>
      <p:sp>
        <p:nvSpPr>
          <p:cNvPr id="33" name="Rectangle 7"/>
          <p:cNvSpPr txBox="1">
            <a:spLocks noChangeArrowheads="1"/>
          </p:cNvSpPr>
          <p:nvPr/>
        </p:nvSpPr>
        <p:spPr>
          <a:xfrm>
            <a:off x="2590857" y="14522"/>
            <a:ext cx="647688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/>
              <a:t>The brightness constancy constraint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4084099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AutoGenerated: 37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4"/>
          <p:cNvGraphicFramePr>
            <a:graphicFrameLocks noChangeAspect="1"/>
          </p:cNvGraphicFramePr>
          <p:nvPr/>
        </p:nvGraphicFramePr>
        <p:xfrm>
          <a:off x="2433638" y="4660901"/>
          <a:ext cx="6945312" cy="468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77" name="Equation" r:id="rId6" imgW="3365500" imgH="228600" progId="Equation.3">
                  <p:embed/>
                </p:oleObj>
              </mc:Choice>
              <mc:Fallback>
                <p:oleObj name="Equation" r:id="rId6" imgW="3365500" imgH="228600" progId="Equation.3">
                  <p:embed/>
                  <p:pic>
                    <p:nvPicPr>
                      <p:cNvPr id="3" name="Object 4"/>
                      <p:cNvPicPr preferRelativeResize="0"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33638" y="4660901"/>
                        <a:ext cx="6945312" cy="46831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80" name="Rectangle 2"/>
          <p:cNvSpPr>
            <a:spLocks noGrp="1" noChangeArrowheads="1"/>
          </p:cNvSpPr>
          <p:nvPr>
            <p:ph idx="1"/>
          </p:nvPr>
        </p:nvSpPr>
        <p:spPr>
          <a:xfrm>
            <a:off x="2051050" y="2852739"/>
            <a:ext cx="7772400" cy="1360487"/>
          </a:xfrm>
          <a:noFill/>
        </p:spPr>
        <p:txBody>
          <a:bodyPr>
            <a:normAutofit/>
          </a:bodyPr>
          <a:lstStyle/>
          <a:p>
            <a:pPr eaLnBrk="1" hangingPunct="1"/>
            <a:r>
              <a:rPr lang="en-US" dirty="0"/>
              <a:t>Brightness Constancy Equation: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3074" name="Object 3"/>
          <p:cNvGraphicFramePr>
            <a:graphicFrameLocks noChangeAspect="1"/>
          </p:cNvGraphicFramePr>
          <p:nvPr/>
        </p:nvGraphicFramePr>
        <p:xfrm>
          <a:off x="3038476" y="3352801"/>
          <a:ext cx="5662613" cy="50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78" name="Equation" r:id="rId8" imgW="2260600" imgH="203200" progId="Equation.3">
                  <p:embed/>
                </p:oleObj>
              </mc:Choice>
              <mc:Fallback>
                <p:oleObj name="Equation" r:id="rId8" imgW="2260600" imgH="203200" progId="Equation.3">
                  <p:embed/>
                  <p:pic>
                    <p:nvPicPr>
                      <p:cNvPr id="3074" name="Object 3"/>
                      <p:cNvPicPr preferRelativeResize="0"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38476" y="3352801"/>
                        <a:ext cx="5662613" cy="5048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9605" name="Rectangle 5"/>
          <p:cNvSpPr>
            <a:spLocks noChangeArrowheads="1"/>
          </p:cNvSpPr>
          <p:nvPr/>
        </p:nvSpPr>
        <p:spPr bwMode="auto">
          <a:xfrm>
            <a:off x="2203450" y="3962400"/>
            <a:ext cx="8616950" cy="134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400" dirty="0"/>
              <a:t>Linearizing the right side using Taylor expansion:</a:t>
            </a:r>
          </a:p>
        </p:txBody>
      </p:sp>
      <p:sp>
        <p:nvSpPr>
          <p:cNvPr id="3075" name="Object 6"/>
          <p:cNvSpPr txBox="1"/>
          <p:nvPr/>
        </p:nvSpPr>
        <p:spPr bwMode="auto">
          <a:xfrm>
            <a:off x="6196013" y="4400550"/>
            <a:ext cx="114300" cy="215900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normAutofit fontScale="47500" lnSpcReduction="20000"/>
          </a:bodyPr>
          <a:lstStyle/>
          <a:p>
            <a:endParaRPr lang="en-US"/>
          </a:p>
        </p:txBody>
      </p:sp>
      <p:sp>
        <p:nvSpPr>
          <p:cNvPr id="3083" name="Rectangle 8"/>
          <p:cNvSpPr>
            <a:spLocks noChangeArrowheads="1"/>
          </p:cNvSpPr>
          <p:nvPr/>
        </p:nvSpPr>
        <p:spPr bwMode="auto">
          <a:xfrm>
            <a:off x="3276600" y="990600"/>
            <a:ext cx="2209800" cy="1676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4" name="Oval 9"/>
          <p:cNvSpPr>
            <a:spLocks noChangeArrowheads="1"/>
          </p:cNvSpPr>
          <p:nvPr/>
        </p:nvSpPr>
        <p:spPr bwMode="auto">
          <a:xfrm>
            <a:off x="3810000" y="1371600"/>
            <a:ext cx="76200" cy="762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5" name="Line 10"/>
          <p:cNvSpPr>
            <a:spLocks noChangeShapeType="1"/>
          </p:cNvSpPr>
          <p:nvPr/>
        </p:nvSpPr>
        <p:spPr bwMode="auto">
          <a:xfrm>
            <a:off x="3884614" y="1447800"/>
            <a:ext cx="306387" cy="266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086" name="Rectangle 11"/>
          <p:cNvSpPr>
            <a:spLocks noChangeArrowheads="1"/>
          </p:cNvSpPr>
          <p:nvPr/>
        </p:nvSpPr>
        <p:spPr bwMode="auto">
          <a:xfrm>
            <a:off x="6629400" y="990600"/>
            <a:ext cx="2209800" cy="1676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7" name="Oval 12"/>
          <p:cNvSpPr>
            <a:spLocks noChangeArrowheads="1"/>
          </p:cNvSpPr>
          <p:nvPr/>
        </p:nvSpPr>
        <p:spPr bwMode="auto">
          <a:xfrm>
            <a:off x="7543800" y="1676400"/>
            <a:ext cx="76200" cy="762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3088" name="Picture 13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215188" y="1789114"/>
            <a:ext cx="1243012" cy="192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9" name="Picture 14" descr="Edittex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667125" y="1173164"/>
            <a:ext cx="463550" cy="192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90" name="Picture 15" descr="Edittex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183064" y="1371600"/>
            <a:ext cx="2065337" cy="1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91" name="Text Box 16"/>
          <p:cNvSpPr txBox="1">
            <a:spLocks noChangeArrowheads="1"/>
          </p:cNvSpPr>
          <p:nvPr/>
        </p:nvSpPr>
        <p:spPr bwMode="auto">
          <a:xfrm>
            <a:off x="4191001" y="2211388"/>
            <a:ext cx="13001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 i="1" dirty="0">
                <a:latin typeface="Times New Roman" pitchFamily="18" charset="0"/>
                <a:cs typeface="Arial" charset="0"/>
              </a:rPr>
              <a:t>I</a:t>
            </a:r>
            <a:r>
              <a:rPr lang="en-US" sz="2400" dirty="0">
                <a:latin typeface="Times New Roman" pitchFamily="18" charset="0"/>
                <a:cs typeface="Arial" charset="0"/>
              </a:rPr>
              <a:t>(</a:t>
            </a:r>
            <a:r>
              <a:rPr lang="en-US" sz="2400" i="1" dirty="0" err="1">
                <a:latin typeface="Times New Roman" pitchFamily="18" charset="0"/>
                <a:cs typeface="Arial" charset="0"/>
              </a:rPr>
              <a:t>x</a:t>
            </a:r>
            <a:r>
              <a:rPr lang="en-US" sz="2400" dirty="0" err="1">
                <a:latin typeface="Times New Roman" pitchFamily="18" charset="0"/>
                <a:cs typeface="Arial" charset="0"/>
              </a:rPr>
              <a:t>,</a:t>
            </a:r>
            <a:r>
              <a:rPr lang="en-US" sz="2400" i="1" dirty="0" err="1">
                <a:latin typeface="Times New Roman" pitchFamily="18" charset="0"/>
                <a:cs typeface="Arial" charset="0"/>
              </a:rPr>
              <a:t>y</a:t>
            </a:r>
            <a:r>
              <a:rPr lang="en-US" sz="2400" dirty="0" err="1">
                <a:latin typeface="Times New Roman" pitchFamily="18" charset="0"/>
                <a:cs typeface="Arial" charset="0"/>
              </a:rPr>
              <a:t>,</a:t>
            </a:r>
            <a:r>
              <a:rPr lang="en-US" sz="2400" i="1" dirty="0" err="1">
                <a:latin typeface="Times New Roman" pitchFamily="18" charset="0"/>
                <a:cs typeface="Arial" charset="0"/>
              </a:rPr>
              <a:t>t</a:t>
            </a:r>
            <a:r>
              <a:rPr lang="en-US" sz="2400" dirty="0">
                <a:latin typeface="Times New Roman" pitchFamily="18" charset="0"/>
                <a:cs typeface="Arial" charset="0"/>
              </a:rPr>
              <a:t>–1)</a:t>
            </a:r>
          </a:p>
        </p:txBody>
      </p:sp>
      <p:sp>
        <p:nvSpPr>
          <p:cNvPr id="3092" name="Text Box 17"/>
          <p:cNvSpPr txBox="1">
            <a:spLocks noChangeArrowheads="1"/>
          </p:cNvSpPr>
          <p:nvPr/>
        </p:nvSpPr>
        <p:spPr bwMode="auto">
          <a:xfrm>
            <a:off x="7848601" y="2211388"/>
            <a:ext cx="9953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 i="1">
                <a:latin typeface="Times New Roman" pitchFamily="18" charset="0"/>
                <a:cs typeface="Arial" charset="0"/>
              </a:rPr>
              <a:t>I</a:t>
            </a:r>
            <a:r>
              <a:rPr lang="en-US" sz="2400">
                <a:latin typeface="Times New Roman" pitchFamily="18" charset="0"/>
                <a:cs typeface="Arial" charset="0"/>
              </a:rPr>
              <a:t>(</a:t>
            </a:r>
            <a:r>
              <a:rPr lang="en-US" sz="2400" i="1">
                <a:latin typeface="Times New Roman" pitchFamily="18" charset="0"/>
                <a:cs typeface="Arial" charset="0"/>
              </a:rPr>
              <a:t>x</a:t>
            </a:r>
            <a:r>
              <a:rPr lang="en-US" sz="2400">
                <a:latin typeface="Times New Roman" pitchFamily="18" charset="0"/>
                <a:cs typeface="Arial" charset="0"/>
              </a:rPr>
              <a:t>,</a:t>
            </a:r>
            <a:r>
              <a:rPr lang="en-US" sz="2400" i="1">
                <a:latin typeface="Times New Roman" pitchFamily="18" charset="0"/>
                <a:cs typeface="Arial" charset="0"/>
              </a:rPr>
              <a:t>y</a:t>
            </a:r>
            <a:r>
              <a:rPr lang="en-US" sz="2400">
                <a:latin typeface="Times New Roman" pitchFamily="18" charset="0"/>
                <a:cs typeface="Arial" charset="0"/>
              </a:rPr>
              <a:t>,</a:t>
            </a:r>
            <a:r>
              <a:rPr lang="en-US" sz="2400" i="1">
                <a:latin typeface="Times New Roman" pitchFamily="18" charset="0"/>
                <a:cs typeface="Arial" charset="0"/>
              </a:rPr>
              <a:t>t</a:t>
            </a:r>
            <a:r>
              <a:rPr lang="en-US" sz="2400">
                <a:latin typeface="Times New Roman" pitchFamily="18" charset="0"/>
                <a:cs typeface="Arial" charset="0"/>
              </a:rPr>
              <a:t>)</a:t>
            </a: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5063640" y="6245944"/>
            <a:ext cx="3276933" cy="493960"/>
            <a:chOff x="1399" y="3516"/>
            <a:chExt cx="2427" cy="34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77" name="Object 19"/>
                <p:cNvSpPr txBox="1"/>
                <p:nvPr/>
              </p:nvSpPr>
              <p:spPr bwMode="auto">
                <a:xfrm>
                  <a:off x="2336" y="3516"/>
                  <a:ext cx="1490" cy="34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rm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≈0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077" name="Object 1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336" y="3516"/>
                  <a:ext cx="1490" cy="344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097" name="Rectangle 20"/>
            <p:cNvSpPr>
              <a:spLocks noChangeArrowheads="1"/>
            </p:cNvSpPr>
            <p:nvPr/>
          </p:nvSpPr>
          <p:spPr bwMode="auto">
            <a:xfrm>
              <a:off x="1399" y="3521"/>
              <a:ext cx="780" cy="2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>
                <a:lnSpc>
                  <a:spcPct val="90000"/>
                </a:lnSpc>
              </a:pPr>
              <a:r>
                <a:rPr lang="en-US" sz="2400" dirty="0">
                  <a:cs typeface="Arial" charset="0"/>
                </a:rPr>
                <a:t>Hence,</a:t>
              </a:r>
              <a:endParaRPr lang="en-US" sz="2400" dirty="0">
                <a:solidFill>
                  <a:schemeClr val="accent2"/>
                </a:solidFill>
                <a:cs typeface="Arial" charset="0"/>
              </a:endParaRPr>
            </a:p>
          </p:txBody>
        </p:sp>
      </p:grpSp>
      <p:sp>
        <p:nvSpPr>
          <p:cNvPr id="409621" name="Rectangle 21"/>
          <p:cNvSpPr>
            <a:spLocks noChangeArrowheads="1"/>
          </p:cNvSpPr>
          <p:nvPr/>
        </p:nvSpPr>
        <p:spPr bwMode="auto">
          <a:xfrm>
            <a:off x="6172200" y="4648200"/>
            <a:ext cx="381000" cy="533400"/>
          </a:xfrm>
          <a:prstGeom prst="rect">
            <a:avLst/>
          </a:prstGeom>
          <a:noFill/>
          <a:ln w="25400">
            <a:solidFill>
              <a:srgbClr val="FF0000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622" name="Text Box 22"/>
          <p:cNvSpPr txBox="1">
            <a:spLocks noChangeArrowheads="1"/>
          </p:cNvSpPr>
          <p:nvPr/>
        </p:nvSpPr>
        <p:spPr bwMode="auto">
          <a:xfrm>
            <a:off x="6324600" y="4419600"/>
            <a:ext cx="3048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dirty="0"/>
              <a:t>Image derivative along x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9625" name="Object 25"/>
              <p:cNvSpPr txBox="1"/>
              <p:nvPr/>
            </p:nvSpPr>
            <p:spPr bwMode="auto">
              <a:xfrm>
                <a:off x="6208714" y="5689600"/>
                <a:ext cx="2744787" cy="5651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r>
                        <m:rPr>
                          <m:sty m:val="p"/>
                        </m:rP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∇</m:t>
                      </m:r>
                      <m:sSup>
                        <m:sSup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p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sSup>
                        <m:sSup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 </m:t>
                              </m:r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d>
                        </m:e>
                        <m:sup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409625" name="Object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208714" y="5689600"/>
                <a:ext cx="2744787" cy="565150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Rectangle 21"/>
          <p:cNvSpPr>
            <a:spLocks noChangeArrowheads="1"/>
          </p:cNvSpPr>
          <p:nvPr/>
        </p:nvSpPr>
        <p:spPr bwMode="auto">
          <a:xfrm>
            <a:off x="9067800" y="4648200"/>
            <a:ext cx="381000" cy="533400"/>
          </a:xfrm>
          <a:prstGeom prst="rect">
            <a:avLst/>
          </a:prstGeom>
          <a:noFill/>
          <a:ln w="25400">
            <a:solidFill>
              <a:srgbClr val="FF0000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4" name="Object 4"/>
          <p:cNvGraphicFramePr>
            <a:graphicFrameLocks noChangeAspect="1"/>
          </p:cNvGraphicFramePr>
          <p:nvPr/>
        </p:nvGraphicFramePr>
        <p:xfrm>
          <a:off x="2446338" y="5241926"/>
          <a:ext cx="6919912" cy="466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79" name="Equation" r:id="rId16" imgW="3352800" imgH="228600" progId="Equation.3">
                  <p:embed/>
                </p:oleObj>
              </mc:Choice>
              <mc:Fallback>
                <p:oleObj name="Equation" r:id="rId16" imgW="3352800" imgH="228600" progId="Equation.3">
                  <p:embed/>
                  <p:pic>
                    <p:nvPicPr>
                      <p:cNvPr id="4" name="Object 4"/>
                      <p:cNvPicPr preferRelativeResize="0"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46338" y="5241926"/>
                        <a:ext cx="6919912" cy="4667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TextBox 27"/>
          <p:cNvSpPr txBox="1"/>
          <p:nvPr/>
        </p:nvSpPr>
        <p:spPr>
          <a:xfrm rot="16200000">
            <a:off x="9437216" y="5132373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Source: Silvio </a:t>
            </a:r>
            <a:r>
              <a:rPr lang="en-US" sz="1600" dirty="0" err="1"/>
              <a:t>Savarese</a:t>
            </a:r>
            <a:endParaRPr lang="en-US" sz="1600" dirty="0"/>
          </a:p>
        </p:txBody>
      </p:sp>
      <p:sp>
        <p:nvSpPr>
          <p:cNvPr id="33" name="Rectangle 7"/>
          <p:cNvSpPr txBox="1">
            <a:spLocks noChangeArrowheads="1"/>
          </p:cNvSpPr>
          <p:nvPr/>
        </p:nvSpPr>
        <p:spPr>
          <a:xfrm>
            <a:off x="2590857" y="14522"/>
            <a:ext cx="647688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/>
              <a:t>The brightness constancy constraint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1323855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AutoGenerated: 37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Filters used to find the derivatives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828800"/>
            <a:ext cx="2540000" cy="1714500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1850" y="1739900"/>
            <a:ext cx="2908300" cy="18923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7348" y="1860550"/>
            <a:ext cx="2349500" cy="1651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3011776" y="3677463"/>
                <a:ext cx="478849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i="1">
                              <a:latin typeface="Cambria Math" charset="0"/>
                            </a:rPr>
                            <m:t>𝐼</m:t>
                          </m:r>
                        </m:e>
                        <m:sub>
                          <m:r>
                            <a:rPr lang="en-US" sz="3600" i="1">
                              <a:latin typeface="Cambria Math" charset="0"/>
                            </a:rPr>
                            <m:t>𝑥</m:t>
                          </m:r>
                        </m:sub>
                      </m:sSub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11776" y="3677463"/>
                <a:ext cx="478849" cy="55399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5693352" y="3713202"/>
                <a:ext cx="492443" cy="59772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i="1">
                              <a:latin typeface="Cambria Math" charset="0"/>
                            </a:rPr>
                            <m:t>𝐼</m:t>
                          </m:r>
                        </m:e>
                        <m:sub>
                          <m:r>
                            <a:rPr lang="en-US" sz="3600" i="1">
                              <a:latin typeface="Cambria Math" charset="0"/>
                            </a:rPr>
                            <m:t>𝑦</m:t>
                          </m:r>
                        </m:sub>
                      </m:sSub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3352" y="3713202"/>
                <a:ext cx="492443" cy="59772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8588951" y="3713202"/>
                <a:ext cx="429156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i="1">
                              <a:latin typeface="Cambria Math" charset="0"/>
                            </a:rPr>
                            <m:t>𝐼</m:t>
                          </m:r>
                        </m:e>
                        <m:sub>
                          <m:r>
                            <a:rPr lang="en-US" sz="3600" i="1">
                              <a:latin typeface="Cambria Math" charset="0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88951" y="3713202"/>
                <a:ext cx="429156" cy="55399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832262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AutoGenerated: 34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</a:t>
            </a:r>
            <a:r>
              <a:rPr lang="en-US"/>
              <a:t>we will learn today?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38400" y="1600201"/>
            <a:ext cx="7772400" cy="3297456"/>
          </a:xfrm>
        </p:spPr>
        <p:txBody>
          <a:bodyPr>
            <a:normAutofit/>
          </a:bodyPr>
          <a:lstStyle/>
          <a:p>
            <a:r>
              <a:rPr lang="en-US" dirty="0"/>
              <a:t>Optical flow</a:t>
            </a: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Lucas-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Kanade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 method</a:t>
            </a: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Horn-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Schunk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 method</a:t>
            </a:r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Gunnar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Farneback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method</a:t>
            </a:r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Pyramids for large motion</a:t>
            </a: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Applications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981200" y="4953000"/>
            <a:ext cx="5257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2000" b="1" dirty="0"/>
              <a:t>Reading: </a:t>
            </a:r>
            <a:r>
              <a:rPr lang="en-US" dirty="0">
                <a:solidFill>
                  <a:srgbClr val="850000"/>
                </a:solidFill>
              </a:rPr>
              <a:t>[</a:t>
            </a:r>
            <a:r>
              <a:rPr lang="en-US" dirty="0" err="1">
                <a:solidFill>
                  <a:srgbClr val="850000"/>
                </a:solidFill>
              </a:rPr>
              <a:t>Szeliski</a:t>
            </a:r>
            <a:r>
              <a:rPr lang="en-US" dirty="0">
                <a:solidFill>
                  <a:srgbClr val="850000"/>
                </a:solidFill>
              </a:rPr>
              <a:t>] </a:t>
            </a:r>
            <a:r>
              <a:rPr lang="en-US" dirty="0"/>
              <a:t>Chapters: 8.4, 8.5	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969946" y="5334001"/>
            <a:ext cx="75456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850000"/>
                </a:solidFill>
              </a:rPr>
              <a:t>[Fleet &amp; Weiss, 2005]</a:t>
            </a:r>
          </a:p>
          <a:p>
            <a:r>
              <a:rPr lang="en-US" dirty="0"/>
              <a:t>http://</a:t>
            </a:r>
            <a:r>
              <a:rPr lang="en-US" dirty="0" err="1"/>
              <a:t>www.cs.toronto.edu</a:t>
            </a:r>
            <a:r>
              <a:rPr lang="en-US" dirty="0"/>
              <a:t>/pub/</a:t>
            </a:r>
            <a:r>
              <a:rPr lang="en-US" dirty="0" err="1"/>
              <a:t>jepson</a:t>
            </a:r>
            <a:r>
              <a:rPr lang="en-US" dirty="0"/>
              <a:t>/teaching/vision/2503/</a:t>
            </a:r>
            <a:r>
              <a:rPr lang="en-US" dirty="0" err="1"/>
              <a:t>opticalFlow.pdf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607215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AutoGenerated: 38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657" name="Rectangle 9"/>
          <p:cNvSpPr>
            <a:spLocks noChangeArrowheads="1"/>
          </p:cNvSpPr>
          <p:nvPr/>
        </p:nvSpPr>
        <p:spPr bwMode="auto">
          <a:xfrm>
            <a:off x="1828800" y="3589338"/>
            <a:ext cx="80772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The component of the flow perpendicular to the gradient (i.e., parallel to the edge) cannot be measured</a:t>
            </a:r>
          </a:p>
        </p:txBody>
      </p:sp>
      <p:sp>
        <p:nvSpPr>
          <p:cNvPr id="411659" name="Line 11"/>
          <p:cNvSpPr>
            <a:spLocks noChangeShapeType="1"/>
          </p:cNvSpPr>
          <p:nvPr/>
        </p:nvSpPr>
        <p:spPr bwMode="auto">
          <a:xfrm>
            <a:off x="7584536" y="4551705"/>
            <a:ext cx="1371600" cy="1371600"/>
          </a:xfrm>
          <a:prstGeom prst="line">
            <a:avLst/>
          </a:prstGeom>
          <a:noFill/>
          <a:ln w="254000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1660" name="Line 12"/>
          <p:cNvSpPr>
            <a:spLocks noChangeShapeType="1"/>
          </p:cNvSpPr>
          <p:nvPr/>
        </p:nvSpPr>
        <p:spPr bwMode="auto">
          <a:xfrm flipV="1">
            <a:off x="8346536" y="4475505"/>
            <a:ext cx="6858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11662" name="Text Box 14"/>
          <p:cNvSpPr txBox="1">
            <a:spLocks noChangeArrowheads="1"/>
          </p:cNvSpPr>
          <p:nvPr/>
        </p:nvSpPr>
        <p:spPr bwMode="auto">
          <a:xfrm>
            <a:off x="9032337" y="5769318"/>
            <a:ext cx="64440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>
                <a:cs typeface="Arial" charset="0"/>
              </a:rPr>
              <a:t>edge</a:t>
            </a:r>
          </a:p>
        </p:txBody>
      </p:sp>
      <p:sp>
        <p:nvSpPr>
          <p:cNvPr id="411667" name="Text Box 19"/>
          <p:cNvSpPr txBox="1">
            <a:spLocks noChangeArrowheads="1"/>
          </p:cNvSpPr>
          <p:nvPr/>
        </p:nvSpPr>
        <p:spPr bwMode="auto">
          <a:xfrm>
            <a:off x="8346537" y="4092918"/>
            <a:ext cx="96648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>
                <a:cs typeface="Arial" charset="0"/>
              </a:rPr>
              <a:t>gradient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1673" name="Object 25"/>
              <p:cNvSpPr txBox="1"/>
              <p:nvPr/>
            </p:nvSpPr>
            <p:spPr bwMode="auto">
              <a:xfrm>
                <a:off x="3275013" y="5311775"/>
                <a:ext cx="2070100" cy="5715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w="381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∇</m:t>
                      </m:r>
                      <m:sSup>
                        <m:sSup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p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sSup>
                        <m:sSup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′ </m:t>
                              </m:r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e>
                          </m:d>
                        </m:e>
                        <m:sup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11673" name="Object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75013" y="5311775"/>
                <a:ext cx="2070100" cy="57150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381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/>
          <p:cNvSpPr txBox="1"/>
          <p:nvPr/>
        </p:nvSpPr>
        <p:spPr>
          <a:xfrm rot="16200000">
            <a:off x="9437216" y="5132373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Source: Silvio </a:t>
            </a:r>
            <a:r>
              <a:rPr lang="en-US" sz="1600" dirty="0" err="1"/>
              <a:t>Savarese</a:t>
            </a:r>
            <a:endParaRPr lang="en-US" sz="1600" dirty="0"/>
          </a:p>
        </p:txBody>
      </p:sp>
      <p:sp>
        <p:nvSpPr>
          <p:cNvPr id="24" name="Rectangle 7"/>
          <p:cNvSpPr>
            <a:spLocks noGrp="1" noChangeArrowheads="1"/>
          </p:cNvSpPr>
          <p:nvPr>
            <p:ph type="title"/>
          </p:nvPr>
        </p:nvSpPr>
        <p:spPr>
          <a:xfrm>
            <a:off x="2590857" y="14522"/>
            <a:ext cx="6476886" cy="1143000"/>
          </a:xfrm>
        </p:spPr>
        <p:txBody>
          <a:bodyPr>
            <a:noAutofit/>
          </a:bodyPr>
          <a:lstStyle/>
          <a:p>
            <a:pPr eaLnBrk="1" hangingPunct="1"/>
            <a:r>
              <a:rPr lang="en-US" sz="3200" dirty="0"/>
              <a:t>The brightness constancy constraint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5" name="Rectangle 8">
            <a:extLst>
              <a:ext uri="{FF2B5EF4-FFF2-40B4-BE49-F238E27FC236}">
                <a16:creationId xmlns:a16="http://schemas.microsoft.com/office/drawing/2014/main" id="{D5449D77-D1AB-436F-A2C8-58B6CDCE02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990600"/>
            <a:ext cx="2209800" cy="1676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" name="Oval 9">
            <a:extLst>
              <a:ext uri="{FF2B5EF4-FFF2-40B4-BE49-F238E27FC236}">
                <a16:creationId xmlns:a16="http://schemas.microsoft.com/office/drawing/2014/main" id="{27056847-51B0-4C3C-8EB4-4F06459EA8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0" y="1371600"/>
            <a:ext cx="76200" cy="762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" name="Line 10">
            <a:extLst>
              <a:ext uri="{FF2B5EF4-FFF2-40B4-BE49-F238E27FC236}">
                <a16:creationId xmlns:a16="http://schemas.microsoft.com/office/drawing/2014/main" id="{F0B2C5BD-8D7E-49ED-8592-BA28BBD60E9D}"/>
              </a:ext>
            </a:extLst>
          </p:cNvPr>
          <p:cNvSpPr>
            <a:spLocks noChangeShapeType="1"/>
          </p:cNvSpPr>
          <p:nvPr/>
        </p:nvSpPr>
        <p:spPr bwMode="auto">
          <a:xfrm>
            <a:off x="3884614" y="1447800"/>
            <a:ext cx="306387" cy="266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9" name="Rectangle 11">
            <a:extLst>
              <a:ext uri="{FF2B5EF4-FFF2-40B4-BE49-F238E27FC236}">
                <a16:creationId xmlns:a16="http://schemas.microsoft.com/office/drawing/2014/main" id="{DEF9AE4F-60E3-4F6C-AA5C-4616E6FFA9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9400" y="990600"/>
            <a:ext cx="2209800" cy="1676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" name="Oval 12">
            <a:extLst>
              <a:ext uri="{FF2B5EF4-FFF2-40B4-BE49-F238E27FC236}">
                <a16:creationId xmlns:a16="http://schemas.microsoft.com/office/drawing/2014/main" id="{992E8C19-866B-4D05-B81F-5BE21D1D11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3800" y="1676400"/>
            <a:ext cx="76200" cy="762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31" name="Picture 13" descr="Edittex">
            <a:extLst>
              <a:ext uri="{FF2B5EF4-FFF2-40B4-BE49-F238E27FC236}">
                <a16:creationId xmlns:a16="http://schemas.microsoft.com/office/drawing/2014/main" id="{95EFF0ED-1F06-4385-979F-BF6070090BD9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15188" y="1789114"/>
            <a:ext cx="1243012" cy="192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14" descr="Edittex">
            <a:extLst>
              <a:ext uri="{FF2B5EF4-FFF2-40B4-BE49-F238E27FC236}">
                <a16:creationId xmlns:a16="http://schemas.microsoft.com/office/drawing/2014/main" id="{766BFB10-785C-404D-A22C-0A357A618B63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667125" y="1173164"/>
            <a:ext cx="463550" cy="192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15" descr="Edittex">
            <a:extLst>
              <a:ext uri="{FF2B5EF4-FFF2-40B4-BE49-F238E27FC236}">
                <a16:creationId xmlns:a16="http://schemas.microsoft.com/office/drawing/2014/main" id="{335B7072-958F-4A3C-87C8-E6E9A3D2ED71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183064" y="1371600"/>
            <a:ext cx="2065337" cy="1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Text Box 16">
            <a:extLst>
              <a:ext uri="{FF2B5EF4-FFF2-40B4-BE49-F238E27FC236}">
                <a16:creationId xmlns:a16="http://schemas.microsoft.com/office/drawing/2014/main" id="{69F53630-6FC8-4829-A388-490D586536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1001" y="2211388"/>
            <a:ext cx="13001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 i="1" dirty="0">
                <a:latin typeface="Times New Roman" pitchFamily="18" charset="0"/>
                <a:cs typeface="Arial" charset="0"/>
              </a:rPr>
              <a:t>I</a:t>
            </a:r>
            <a:r>
              <a:rPr lang="en-US" sz="2400" dirty="0">
                <a:latin typeface="Times New Roman" pitchFamily="18" charset="0"/>
                <a:cs typeface="Arial" charset="0"/>
              </a:rPr>
              <a:t>(</a:t>
            </a:r>
            <a:r>
              <a:rPr lang="en-US" sz="2400" i="1" dirty="0" err="1">
                <a:latin typeface="Times New Roman" pitchFamily="18" charset="0"/>
                <a:cs typeface="Arial" charset="0"/>
              </a:rPr>
              <a:t>x</a:t>
            </a:r>
            <a:r>
              <a:rPr lang="en-US" sz="2400" dirty="0" err="1">
                <a:latin typeface="Times New Roman" pitchFamily="18" charset="0"/>
                <a:cs typeface="Arial" charset="0"/>
              </a:rPr>
              <a:t>,</a:t>
            </a:r>
            <a:r>
              <a:rPr lang="en-US" sz="2400" i="1" dirty="0" err="1">
                <a:latin typeface="Times New Roman" pitchFamily="18" charset="0"/>
                <a:cs typeface="Arial" charset="0"/>
              </a:rPr>
              <a:t>y</a:t>
            </a:r>
            <a:r>
              <a:rPr lang="en-US" sz="2400" dirty="0" err="1">
                <a:latin typeface="Times New Roman" pitchFamily="18" charset="0"/>
                <a:cs typeface="Arial" charset="0"/>
              </a:rPr>
              <a:t>,</a:t>
            </a:r>
            <a:r>
              <a:rPr lang="en-US" sz="2400" i="1" dirty="0" err="1">
                <a:latin typeface="Times New Roman" pitchFamily="18" charset="0"/>
                <a:cs typeface="Arial" charset="0"/>
              </a:rPr>
              <a:t>t</a:t>
            </a:r>
            <a:r>
              <a:rPr lang="en-US" sz="2400" dirty="0">
                <a:latin typeface="Times New Roman" pitchFamily="18" charset="0"/>
                <a:cs typeface="Arial" charset="0"/>
              </a:rPr>
              <a:t>–1)</a:t>
            </a:r>
          </a:p>
        </p:txBody>
      </p:sp>
      <p:sp>
        <p:nvSpPr>
          <p:cNvPr id="35" name="Text Box 17">
            <a:extLst>
              <a:ext uri="{FF2B5EF4-FFF2-40B4-BE49-F238E27FC236}">
                <a16:creationId xmlns:a16="http://schemas.microsoft.com/office/drawing/2014/main" id="{F2B93D4E-71D3-4DA8-91A3-B5595E83C8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48601" y="2211388"/>
            <a:ext cx="9953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 i="1">
                <a:latin typeface="Times New Roman" pitchFamily="18" charset="0"/>
                <a:cs typeface="Arial" charset="0"/>
              </a:rPr>
              <a:t>I</a:t>
            </a:r>
            <a:r>
              <a:rPr lang="en-US" sz="2400">
                <a:latin typeface="Times New Roman" pitchFamily="18" charset="0"/>
                <a:cs typeface="Arial" charset="0"/>
              </a:rPr>
              <a:t>(</a:t>
            </a:r>
            <a:r>
              <a:rPr lang="en-US" sz="2400" i="1">
                <a:latin typeface="Times New Roman" pitchFamily="18" charset="0"/>
                <a:cs typeface="Arial" charset="0"/>
              </a:rPr>
              <a:t>x</a:t>
            </a:r>
            <a:r>
              <a:rPr lang="en-US" sz="2400">
                <a:latin typeface="Times New Roman" pitchFamily="18" charset="0"/>
                <a:cs typeface="Arial" charset="0"/>
              </a:rPr>
              <a:t>,</a:t>
            </a:r>
            <a:r>
              <a:rPr lang="en-US" sz="2400" i="1">
                <a:latin typeface="Times New Roman" pitchFamily="18" charset="0"/>
                <a:cs typeface="Arial" charset="0"/>
              </a:rPr>
              <a:t>y</a:t>
            </a:r>
            <a:r>
              <a:rPr lang="en-US" sz="2400">
                <a:latin typeface="Times New Roman" pitchFamily="18" charset="0"/>
                <a:cs typeface="Arial" charset="0"/>
              </a:rPr>
              <a:t>,</a:t>
            </a:r>
            <a:r>
              <a:rPr lang="en-US" sz="2400" i="1">
                <a:latin typeface="Times New Roman" pitchFamily="18" charset="0"/>
                <a:cs typeface="Arial" charset="0"/>
              </a:rPr>
              <a:t>t</a:t>
            </a:r>
            <a:r>
              <a:rPr lang="en-US" sz="2400">
                <a:latin typeface="Times New Roman" pitchFamily="18" charset="0"/>
                <a:cs typeface="Arial" charset="0"/>
              </a:rPr>
              <a:t>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Object 25">
                <a:extLst>
                  <a:ext uri="{FF2B5EF4-FFF2-40B4-BE49-F238E27FC236}">
                    <a16:creationId xmlns:a16="http://schemas.microsoft.com/office/drawing/2014/main" id="{5913C807-ECD9-4718-A3D4-4634B4A556CA}"/>
                  </a:ext>
                </a:extLst>
              </p:cNvPr>
              <p:cNvSpPr txBox="1"/>
              <p:nvPr/>
            </p:nvSpPr>
            <p:spPr bwMode="auto">
              <a:xfrm>
                <a:off x="4622368" y="2977916"/>
                <a:ext cx="2703512" cy="641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∇</m:t>
                      </m:r>
                      <m:sSup>
                        <m:sSup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p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sSup>
                        <m:sSup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 </m:t>
                              </m:r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d>
                        </m:e>
                        <m:sup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6" name="Object 25">
                <a:extLst>
                  <a:ext uri="{FF2B5EF4-FFF2-40B4-BE49-F238E27FC236}">
                    <a16:creationId xmlns:a16="http://schemas.microsoft.com/office/drawing/2014/main" id="{5913C807-ECD9-4718-A3D4-4634B4A556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622368" y="2977916"/>
                <a:ext cx="2703512" cy="64135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6913631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AutoGenerated: 38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657" name="Rectangle 9"/>
          <p:cNvSpPr>
            <a:spLocks noChangeArrowheads="1"/>
          </p:cNvSpPr>
          <p:nvPr/>
        </p:nvSpPr>
        <p:spPr bwMode="auto">
          <a:xfrm>
            <a:off x="1828800" y="3589338"/>
            <a:ext cx="80772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The component of the flow perpendicular to the gradient (i.e., parallel to the edge) cannot be measured</a:t>
            </a:r>
          </a:p>
        </p:txBody>
      </p:sp>
      <p:sp>
        <p:nvSpPr>
          <p:cNvPr id="411659" name="Line 11"/>
          <p:cNvSpPr>
            <a:spLocks noChangeShapeType="1"/>
          </p:cNvSpPr>
          <p:nvPr/>
        </p:nvSpPr>
        <p:spPr bwMode="auto">
          <a:xfrm>
            <a:off x="7584536" y="4551705"/>
            <a:ext cx="1371600" cy="1371600"/>
          </a:xfrm>
          <a:prstGeom prst="line">
            <a:avLst/>
          </a:prstGeom>
          <a:noFill/>
          <a:ln w="254000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1660" name="Line 12"/>
          <p:cNvSpPr>
            <a:spLocks noChangeShapeType="1"/>
          </p:cNvSpPr>
          <p:nvPr/>
        </p:nvSpPr>
        <p:spPr bwMode="auto">
          <a:xfrm flipV="1">
            <a:off x="8346536" y="4475505"/>
            <a:ext cx="6858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11662" name="Text Box 14"/>
          <p:cNvSpPr txBox="1">
            <a:spLocks noChangeArrowheads="1"/>
          </p:cNvSpPr>
          <p:nvPr/>
        </p:nvSpPr>
        <p:spPr bwMode="auto">
          <a:xfrm>
            <a:off x="9032337" y="5769318"/>
            <a:ext cx="64440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>
                <a:cs typeface="Arial" charset="0"/>
              </a:rPr>
              <a:t>edge</a:t>
            </a:r>
          </a:p>
        </p:txBody>
      </p:sp>
      <p:sp>
        <p:nvSpPr>
          <p:cNvPr id="411663" name="Text Box 15"/>
          <p:cNvSpPr txBox="1">
            <a:spLocks noChangeArrowheads="1"/>
          </p:cNvSpPr>
          <p:nvPr/>
        </p:nvSpPr>
        <p:spPr bwMode="auto">
          <a:xfrm>
            <a:off x="9337137" y="4473918"/>
            <a:ext cx="60465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>
                <a:cs typeface="Arial" charset="0"/>
              </a:rPr>
              <a:t>(</a:t>
            </a:r>
            <a:r>
              <a:rPr lang="en-US" i="1">
                <a:cs typeface="Arial" charset="0"/>
              </a:rPr>
              <a:t>u</a:t>
            </a:r>
            <a:r>
              <a:rPr lang="en-US">
                <a:cs typeface="Arial" charset="0"/>
              </a:rPr>
              <a:t>,</a:t>
            </a:r>
            <a:r>
              <a:rPr lang="en-US" i="1">
                <a:cs typeface="Arial" charset="0"/>
              </a:rPr>
              <a:t>v</a:t>
            </a:r>
            <a:r>
              <a:rPr lang="en-US">
                <a:cs typeface="Arial" charset="0"/>
              </a:rPr>
              <a:t>)</a:t>
            </a:r>
          </a:p>
        </p:txBody>
      </p:sp>
      <p:sp>
        <p:nvSpPr>
          <p:cNvPr id="411666" name="Line 18"/>
          <p:cNvSpPr>
            <a:spLocks noChangeShapeType="1"/>
          </p:cNvSpPr>
          <p:nvPr/>
        </p:nvSpPr>
        <p:spPr bwMode="auto">
          <a:xfrm flipV="1">
            <a:off x="8346536" y="4856505"/>
            <a:ext cx="10668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11667" name="Text Box 19"/>
          <p:cNvSpPr txBox="1">
            <a:spLocks noChangeArrowheads="1"/>
          </p:cNvSpPr>
          <p:nvPr/>
        </p:nvSpPr>
        <p:spPr bwMode="auto">
          <a:xfrm>
            <a:off x="8346537" y="4092918"/>
            <a:ext cx="96648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>
                <a:cs typeface="Arial" charset="0"/>
              </a:rPr>
              <a:t>gradient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1673" name="Object 25"/>
              <p:cNvSpPr txBox="1"/>
              <p:nvPr/>
            </p:nvSpPr>
            <p:spPr bwMode="auto">
              <a:xfrm>
                <a:off x="3275013" y="5311775"/>
                <a:ext cx="2070100" cy="5715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w="381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∇</m:t>
                      </m:r>
                      <m:sSup>
                        <m:sSup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p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sSup>
                        <m:sSup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′ </m:t>
                              </m:r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e>
                          </m:d>
                        </m:e>
                        <m:sup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11673" name="Object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75013" y="5311775"/>
                <a:ext cx="2070100" cy="57150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381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/>
          <p:cNvSpPr txBox="1"/>
          <p:nvPr/>
        </p:nvSpPr>
        <p:spPr>
          <a:xfrm rot="16200000">
            <a:off x="9437216" y="5132373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Source: Silvio </a:t>
            </a:r>
            <a:r>
              <a:rPr lang="en-US" sz="1600" dirty="0" err="1"/>
              <a:t>Savarese</a:t>
            </a:r>
            <a:endParaRPr lang="en-US" sz="1600" dirty="0"/>
          </a:p>
        </p:txBody>
      </p:sp>
      <p:sp>
        <p:nvSpPr>
          <p:cNvPr id="24" name="Rectangle 7"/>
          <p:cNvSpPr>
            <a:spLocks noGrp="1" noChangeArrowheads="1"/>
          </p:cNvSpPr>
          <p:nvPr>
            <p:ph type="title"/>
          </p:nvPr>
        </p:nvSpPr>
        <p:spPr>
          <a:xfrm>
            <a:off x="2590857" y="14522"/>
            <a:ext cx="6476886" cy="1143000"/>
          </a:xfrm>
        </p:spPr>
        <p:txBody>
          <a:bodyPr>
            <a:noAutofit/>
          </a:bodyPr>
          <a:lstStyle/>
          <a:p>
            <a:pPr eaLnBrk="1" hangingPunct="1"/>
            <a:r>
              <a:rPr lang="en-US" sz="3200" dirty="0"/>
              <a:t>The brightness constancy constraint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5" name="Rectangle 8">
            <a:extLst>
              <a:ext uri="{FF2B5EF4-FFF2-40B4-BE49-F238E27FC236}">
                <a16:creationId xmlns:a16="http://schemas.microsoft.com/office/drawing/2014/main" id="{84DB51C4-3975-4CB4-B02E-3933666D57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990600"/>
            <a:ext cx="2209800" cy="1676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" name="Oval 9">
            <a:extLst>
              <a:ext uri="{FF2B5EF4-FFF2-40B4-BE49-F238E27FC236}">
                <a16:creationId xmlns:a16="http://schemas.microsoft.com/office/drawing/2014/main" id="{26DC53A9-711F-4F63-9F05-2C1E248273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0" y="1371600"/>
            <a:ext cx="76200" cy="762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" name="Line 10">
            <a:extLst>
              <a:ext uri="{FF2B5EF4-FFF2-40B4-BE49-F238E27FC236}">
                <a16:creationId xmlns:a16="http://schemas.microsoft.com/office/drawing/2014/main" id="{1F482510-2A29-4F97-BB4B-FCE107B49C80}"/>
              </a:ext>
            </a:extLst>
          </p:cNvPr>
          <p:cNvSpPr>
            <a:spLocks noChangeShapeType="1"/>
          </p:cNvSpPr>
          <p:nvPr/>
        </p:nvSpPr>
        <p:spPr bwMode="auto">
          <a:xfrm>
            <a:off x="3884614" y="1447800"/>
            <a:ext cx="306387" cy="266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9" name="Rectangle 11">
            <a:extLst>
              <a:ext uri="{FF2B5EF4-FFF2-40B4-BE49-F238E27FC236}">
                <a16:creationId xmlns:a16="http://schemas.microsoft.com/office/drawing/2014/main" id="{52797BB7-6C1D-4F3C-9603-8E6D55BF91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9400" y="990600"/>
            <a:ext cx="2209800" cy="1676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" name="Oval 12">
            <a:extLst>
              <a:ext uri="{FF2B5EF4-FFF2-40B4-BE49-F238E27FC236}">
                <a16:creationId xmlns:a16="http://schemas.microsoft.com/office/drawing/2014/main" id="{3B81305F-28A5-4ABF-8C86-E9C270B988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3800" y="1676400"/>
            <a:ext cx="76200" cy="762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31" name="Picture 13" descr="Edittex">
            <a:extLst>
              <a:ext uri="{FF2B5EF4-FFF2-40B4-BE49-F238E27FC236}">
                <a16:creationId xmlns:a16="http://schemas.microsoft.com/office/drawing/2014/main" id="{3730BDB1-68CC-438D-957F-2E8724B78111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15188" y="1789114"/>
            <a:ext cx="1243012" cy="192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14" descr="Edittex">
            <a:extLst>
              <a:ext uri="{FF2B5EF4-FFF2-40B4-BE49-F238E27FC236}">
                <a16:creationId xmlns:a16="http://schemas.microsoft.com/office/drawing/2014/main" id="{C823DECD-4207-4730-9FF5-02F7E7F62464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667125" y="1173164"/>
            <a:ext cx="463550" cy="192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15" descr="Edittex">
            <a:extLst>
              <a:ext uri="{FF2B5EF4-FFF2-40B4-BE49-F238E27FC236}">
                <a16:creationId xmlns:a16="http://schemas.microsoft.com/office/drawing/2014/main" id="{49F56794-C5A8-4894-A173-0B2CB8D71950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183064" y="1371600"/>
            <a:ext cx="2065337" cy="1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Text Box 16">
            <a:extLst>
              <a:ext uri="{FF2B5EF4-FFF2-40B4-BE49-F238E27FC236}">
                <a16:creationId xmlns:a16="http://schemas.microsoft.com/office/drawing/2014/main" id="{A975565D-E6E2-4693-87F2-9F4CFAC0F3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1001" y="2211388"/>
            <a:ext cx="13001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 i="1" dirty="0">
                <a:latin typeface="Times New Roman" pitchFamily="18" charset="0"/>
                <a:cs typeface="Arial" charset="0"/>
              </a:rPr>
              <a:t>I</a:t>
            </a:r>
            <a:r>
              <a:rPr lang="en-US" sz="2400" dirty="0">
                <a:latin typeface="Times New Roman" pitchFamily="18" charset="0"/>
                <a:cs typeface="Arial" charset="0"/>
              </a:rPr>
              <a:t>(</a:t>
            </a:r>
            <a:r>
              <a:rPr lang="en-US" sz="2400" i="1" dirty="0" err="1">
                <a:latin typeface="Times New Roman" pitchFamily="18" charset="0"/>
                <a:cs typeface="Arial" charset="0"/>
              </a:rPr>
              <a:t>x</a:t>
            </a:r>
            <a:r>
              <a:rPr lang="en-US" sz="2400" dirty="0" err="1">
                <a:latin typeface="Times New Roman" pitchFamily="18" charset="0"/>
                <a:cs typeface="Arial" charset="0"/>
              </a:rPr>
              <a:t>,</a:t>
            </a:r>
            <a:r>
              <a:rPr lang="en-US" sz="2400" i="1" dirty="0" err="1">
                <a:latin typeface="Times New Roman" pitchFamily="18" charset="0"/>
                <a:cs typeface="Arial" charset="0"/>
              </a:rPr>
              <a:t>y</a:t>
            </a:r>
            <a:r>
              <a:rPr lang="en-US" sz="2400" dirty="0" err="1">
                <a:latin typeface="Times New Roman" pitchFamily="18" charset="0"/>
                <a:cs typeface="Arial" charset="0"/>
              </a:rPr>
              <a:t>,</a:t>
            </a:r>
            <a:r>
              <a:rPr lang="en-US" sz="2400" i="1" dirty="0" err="1">
                <a:latin typeface="Times New Roman" pitchFamily="18" charset="0"/>
                <a:cs typeface="Arial" charset="0"/>
              </a:rPr>
              <a:t>t</a:t>
            </a:r>
            <a:r>
              <a:rPr lang="en-US" sz="2400" dirty="0">
                <a:latin typeface="Times New Roman" pitchFamily="18" charset="0"/>
                <a:cs typeface="Arial" charset="0"/>
              </a:rPr>
              <a:t>–1)</a:t>
            </a:r>
          </a:p>
        </p:txBody>
      </p:sp>
      <p:sp>
        <p:nvSpPr>
          <p:cNvPr id="35" name="Text Box 17">
            <a:extLst>
              <a:ext uri="{FF2B5EF4-FFF2-40B4-BE49-F238E27FC236}">
                <a16:creationId xmlns:a16="http://schemas.microsoft.com/office/drawing/2014/main" id="{8DAE5A71-0022-4619-9289-C8534BFE6A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48601" y="2211388"/>
            <a:ext cx="9953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 i="1">
                <a:latin typeface="Times New Roman" pitchFamily="18" charset="0"/>
                <a:cs typeface="Arial" charset="0"/>
              </a:rPr>
              <a:t>I</a:t>
            </a:r>
            <a:r>
              <a:rPr lang="en-US" sz="2400">
                <a:latin typeface="Times New Roman" pitchFamily="18" charset="0"/>
                <a:cs typeface="Arial" charset="0"/>
              </a:rPr>
              <a:t>(</a:t>
            </a:r>
            <a:r>
              <a:rPr lang="en-US" sz="2400" i="1">
                <a:latin typeface="Times New Roman" pitchFamily="18" charset="0"/>
                <a:cs typeface="Arial" charset="0"/>
              </a:rPr>
              <a:t>x</a:t>
            </a:r>
            <a:r>
              <a:rPr lang="en-US" sz="2400">
                <a:latin typeface="Times New Roman" pitchFamily="18" charset="0"/>
                <a:cs typeface="Arial" charset="0"/>
              </a:rPr>
              <a:t>,</a:t>
            </a:r>
            <a:r>
              <a:rPr lang="en-US" sz="2400" i="1">
                <a:latin typeface="Times New Roman" pitchFamily="18" charset="0"/>
                <a:cs typeface="Arial" charset="0"/>
              </a:rPr>
              <a:t>y</a:t>
            </a:r>
            <a:r>
              <a:rPr lang="en-US" sz="2400">
                <a:latin typeface="Times New Roman" pitchFamily="18" charset="0"/>
                <a:cs typeface="Arial" charset="0"/>
              </a:rPr>
              <a:t>,</a:t>
            </a:r>
            <a:r>
              <a:rPr lang="en-US" sz="2400" i="1">
                <a:latin typeface="Times New Roman" pitchFamily="18" charset="0"/>
                <a:cs typeface="Arial" charset="0"/>
              </a:rPr>
              <a:t>t</a:t>
            </a:r>
            <a:r>
              <a:rPr lang="en-US" sz="2400">
                <a:latin typeface="Times New Roman" pitchFamily="18" charset="0"/>
                <a:cs typeface="Arial" charset="0"/>
              </a:rPr>
              <a:t>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Object 25">
                <a:extLst>
                  <a:ext uri="{FF2B5EF4-FFF2-40B4-BE49-F238E27FC236}">
                    <a16:creationId xmlns:a16="http://schemas.microsoft.com/office/drawing/2014/main" id="{2AFFFCCE-7978-4BF6-AD5A-0B660F6E9D1E}"/>
                  </a:ext>
                </a:extLst>
              </p:cNvPr>
              <p:cNvSpPr txBox="1"/>
              <p:nvPr/>
            </p:nvSpPr>
            <p:spPr bwMode="auto">
              <a:xfrm>
                <a:off x="4622368" y="2977916"/>
                <a:ext cx="2703512" cy="641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∇</m:t>
                      </m:r>
                      <m:sSup>
                        <m:sSup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p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sSup>
                        <m:sSup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 </m:t>
                              </m:r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d>
                        </m:e>
                        <m:sup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6" name="Object 25">
                <a:extLst>
                  <a:ext uri="{FF2B5EF4-FFF2-40B4-BE49-F238E27FC236}">
                    <a16:creationId xmlns:a16="http://schemas.microsoft.com/office/drawing/2014/main" id="{2AFFFCCE-7978-4BF6-AD5A-0B660F6E9D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622368" y="2977916"/>
                <a:ext cx="2703512" cy="64135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563105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AutoGenerated: 38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657" name="Rectangle 9"/>
          <p:cNvSpPr>
            <a:spLocks noChangeArrowheads="1"/>
          </p:cNvSpPr>
          <p:nvPr/>
        </p:nvSpPr>
        <p:spPr bwMode="auto">
          <a:xfrm>
            <a:off x="1828800" y="3589338"/>
            <a:ext cx="80772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The component of the flow perpendicular to the gradient (i.e., parallel to the edge) cannot be measured</a:t>
            </a:r>
          </a:p>
        </p:txBody>
      </p:sp>
      <p:sp>
        <p:nvSpPr>
          <p:cNvPr id="411659" name="Line 11"/>
          <p:cNvSpPr>
            <a:spLocks noChangeShapeType="1"/>
          </p:cNvSpPr>
          <p:nvPr/>
        </p:nvSpPr>
        <p:spPr bwMode="auto">
          <a:xfrm>
            <a:off x="7584536" y="4551705"/>
            <a:ext cx="1371600" cy="1371600"/>
          </a:xfrm>
          <a:prstGeom prst="line">
            <a:avLst/>
          </a:prstGeom>
          <a:noFill/>
          <a:ln w="254000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1660" name="Line 12"/>
          <p:cNvSpPr>
            <a:spLocks noChangeShapeType="1"/>
          </p:cNvSpPr>
          <p:nvPr/>
        </p:nvSpPr>
        <p:spPr bwMode="auto">
          <a:xfrm flipV="1">
            <a:off x="8346536" y="4475505"/>
            <a:ext cx="6858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11662" name="Text Box 14"/>
          <p:cNvSpPr txBox="1">
            <a:spLocks noChangeArrowheads="1"/>
          </p:cNvSpPr>
          <p:nvPr/>
        </p:nvSpPr>
        <p:spPr bwMode="auto">
          <a:xfrm>
            <a:off x="9032337" y="5769318"/>
            <a:ext cx="64440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>
                <a:cs typeface="Arial" charset="0"/>
              </a:rPr>
              <a:t>edge</a:t>
            </a:r>
          </a:p>
        </p:txBody>
      </p:sp>
      <p:sp>
        <p:nvSpPr>
          <p:cNvPr id="411663" name="Text Box 15"/>
          <p:cNvSpPr txBox="1">
            <a:spLocks noChangeArrowheads="1"/>
          </p:cNvSpPr>
          <p:nvPr/>
        </p:nvSpPr>
        <p:spPr bwMode="auto">
          <a:xfrm>
            <a:off x="9337137" y="4473918"/>
            <a:ext cx="60465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>
                <a:cs typeface="Arial" charset="0"/>
              </a:rPr>
              <a:t>(</a:t>
            </a:r>
            <a:r>
              <a:rPr lang="en-US" i="1">
                <a:cs typeface="Arial" charset="0"/>
              </a:rPr>
              <a:t>u</a:t>
            </a:r>
            <a:r>
              <a:rPr lang="en-US">
                <a:cs typeface="Arial" charset="0"/>
              </a:rPr>
              <a:t>,</a:t>
            </a:r>
            <a:r>
              <a:rPr lang="en-US" i="1">
                <a:cs typeface="Arial" charset="0"/>
              </a:rPr>
              <a:t>v</a:t>
            </a:r>
            <a:r>
              <a:rPr lang="en-US">
                <a:cs typeface="Arial" charset="0"/>
              </a:rPr>
              <a:t>)</a:t>
            </a:r>
          </a:p>
        </p:txBody>
      </p:sp>
      <p:sp>
        <p:nvSpPr>
          <p:cNvPr id="411664" name="Line 16"/>
          <p:cNvSpPr>
            <a:spLocks noChangeShapeType="1"/>
          </p:cNvSpPr>
          <p:nvPr/>
        </p:nvSpPr>
        <p:spPr bwMode="auto">
          <a:xfrm>
            <a:off x="8422736" y="5145430"/>
            <a:ext cx="4572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11665" name="Text Box 17"/>
          <p:cNvSpPr txBox="1">
            <a:spLocks noChangeArrowheads="1"/>
          </p:cNvSpPr>
          <p:nvPr/>
        </p:nvSpPr>
        <p:spPr bwMode="auto">
          <a:xfrm>
            <a:off x="7926271" y="5320515"/>
            <a:ext cx="69775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dirty="0">
                <a:cs typeface="Arial" charset="0"/>
              </a:rPr>
              <a:t>(</a:t>
            </a:r>
            <a:r>
              <a:rPr lang="en-US" i="1" dirty="0" err="1">
                <a:cs typeface="Arial" charset="0"/>
              </a:rPr>
              <a:t>u</a:t>
            </a:r>
            <a:r>
              <a:rPr lang="en-US" dirty="0" err="1">
                <a:cs typeface="Arial" charset="0"/>
              </a:rPr>
              <a:t>’,</a:t>
            </a:r>
            <a:r>
              <a:rPr lang="en-US" i="1" dirty="0" err="1">
                <a:cs typeface="Arial" charset="0"/>
              </a:rPr>
              <a:t>v</a:t>
            </a:r>
            <a:r>
              <a:rPr lang="en-US" dirty="0">
                <a:cs typeface="Arial" charset="0"/>
              </a:rPr>
              <a:t>’)</a:t>
            </a:r>
          </a:p>
        </p:txBody>
      </p:sp>
      <p:sp>
        <p:nvSpPr>
          <p:cNvPr id="411666" name="Line 18"/>
          <p:cNvSpPr>
            <a:spLocks noChangeShapeType="1"/>
          </p:cNvSpPr>
          <p:nvPr/>
        </p:nvSpPr>
        <p:spPr bwMode="auto">
          <a:xfrm flipV="1">
            <a:off x="8346536" y="4856505"/>
            <a:ext cx="10668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11667" name="Text Box 19"/>
          <p:cNvSpPr txBox="1">
            <a:spLocks noChangeArrowheads="1"/>
          </p:cNvSpPr>
          <p:nvPr/>
        </p:nvSpPr>
        <p:spPr bwMode="auto">
          <a:xfrm>
            <a:off x="8346537" y="4092918"/>
            <a:ext cx="96648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>
                <a:cs typeface="Arial" charset="0"/>
              </a:rPr>
              <a:t>gradient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1673" name="Object 25"/>
              <p:cNvSpPr txBox="1"/>
              <p:nvPr/>
            </p:nvSpPr>
            <p:spPr bwMode="auto">
              <a:xfrm>
                <a:off x="3275013" y="5311775"/>
                <a:ext cx="2070100" cy="5715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w="381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∇</m:t>
                      </m:r>
                      <m:sSup>
                        <m:sSup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p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sSup>
                        <m:sSup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′ </m:t>
                              </m:r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e>
                          </m:d>
                        </m:e>
                        <m:sup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11673" name="Object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75013" y="5311775"/>
                <a:ext cx="2070100" cy="57150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381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/>
          <p:cNvSpPr txBox="1"/>
          <p:nvPr/>
        </p:nvSpPr>
        <p:spPr>
          <a:xfrm rot="16200000">
            <a:off x="9437216" y="5132373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Source: Silvio </a:t>
            </a:r>
            <a:r>
              <a:rPr lang="en-US" sz="1600" dirty="0" err="1"/>
              <a:t>Savarese</a:t>
            </a:r>
            <a:endParaRPr lang="en-US" sz="1600" dirty="0"/>
          </a:p>
        </p:txBody>
      </p:sp>
      <p:sp>
        <p:nvSpPr>
          <p:cNvPr id="24" name="Rectangle 7"/>
          <p:cNvSpPr>
            <a:spLocks noGrp="1" noChangeArrowheads="1"/>
          </p:cNvSpPr>
          <p:nvPr>
            <p:ph type="title"/>
          </p:nvPr>
        </p:nvSpPr>
        <p:spPr>
          <a:xfrm>
            <a:off x="2590857" y="14522"/>
            <a:ext cx="6476886" cy="1143000"/>
          </a:xfrm>
        </p:spPr>
        <p:txBody>
          <a:bodyPr>
            <a:noAutofit/>
          </a:bodyPr>
          <a:lstStyle/>
          <a:p>
            <a:pPr eaLnBrk="1" hangingPunct="1"/>
            <a:r>
              <a:rPr lang="en-US" sz="3200" dirty="0"/>
              <a:t>The brightness constancy constraint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5" name="Rectangle 8">
            <a:extLst>
              <a:ext uri="{FF2B5EF4-FFF2-40B4-BE49-F238E27FC236}">
                <a16:creationId xmlns:a16="http://schemas.microsoft.com/office/drawing/2014/main" id="{0685A275-4A64-4D07-BFE3-05DAD9684A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990600"/>
            <a:ext cx="2209800" cy="1676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" name="Oval 9">
            <a:extLst>
              <a:ext uri="{FF2B5EF4-FFF2-40B4-BE49-F238E27FC236}">
                <a16:creationId xmlns:a16="http://schemas.microsoft.com/office/drawing/2014/main" id="{454FCB11-C8E9-4A97-BC4B-679ED0BC86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0" y="1371600"/>
            <a:ext cx="76200" cy="762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" name="Line 10">
            <a:extLst>
              <a:ext uri="{FF2B5EF4-FFF2-40B4-BE49-F238E27FC236}">
                <a16:creationId xmlns:a16="http://schemas.microsoft.com/office/drawing/2014/main" id="{2DA9365C-ED52-4A66-AC78-D9422BDC5993}"/>
              </a:ext>
            </a:extLst>
          </p:cNvPr>
          <p:cNvSpPr>
            <a:spLocks noChangeShapeType="1"/>
          </p:cNvSpPr>
          <p:nvPr/>
        </p:nvSpPr>
        <p:spPr bwMode="auto">
          <a:xfrm>
            <a:off x="3884614" y="1447800"/>
            <a:ext cx="306387" cy="266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9" name="Rectangle 11">
            <a:extLst>
              <a:ext uri="{FF2B5EF4-FFF2-40B4-BE49-F238E27FC236}">
                <a16:creationId xmlns:a16="http://schemas.microsoft.com/office/drawing/2014/main" id="{C5AAB03C-F8FD-4423-8FFA-73E84ACBD1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9400" y="990600"/>
            <a:ext cx="2209800" cy="1676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" name="Oval 12">
            <a:extLst>
              <a:ext uri="{FF2B5EF4-FFF2-40B4-BE49-F238E27FC236}">
                <a16:creationId xmlns:a16="http://schemas.microsoft.com/office/drawing/2014/main" id="{E7A920D7-CB05-4CB3-917D-E1AA4E68A2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3800" y="1676400"/>
            <a:ext cx="76200" cy="762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31" name="Picture 13" descr="Edittex">
            <a:extLst>
              <a:ext uri="{FF2B5EF4-FFF2-40B4-BE49-F238E27FC236}">
                <a16:creationId xmlns:a16="http://schemas.microsoft.com/office/drawing/2014/main" id="{77F3295B-5537-4176-BBFF-F1B888DE82EC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15188" y="1789114"/>
            <a:ext cx="1243012" cy="192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14" descr="Edittex">
            <a:extLst>
              <a:ext uri="{FF2B5EF4-FFF2-40B4-BE49-F238E27FC236}">
                <a16:creationId xmlns:a16="http://schemas.microsoft.com/office/drawing/2014/main" id="{B81DA193-8B8B-4CF7-995D-E72523C23692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667125" y="1173164"/>
            <a:ext cx="463550" cy="192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15" descr="Edittex">
            <a:extLst>
              <a:ext uri="{FF2B5EF4-FFF2-40B4-BE49-F238E27FC236}">
                <a16:creationId xmlns:a16="http://schemas.microsoft.com/office/drawing/2014/main" id="{59D795C6-2C9F-4B82-A58B-D53D968BB408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183064" y="1371600"/>
            <a:ext cx="2065337" cy="1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Text Box 16">
            <a:extLst>
              <a:ext uri="{FF2B5EF4-FFF2-40B4-BE49-F238E27FC236}">
                <a16:creationId xmlns:a16="http://schemas.microsoft.com/office/drawing/2014/main" id="{FE6C1843-87C9-4A88-AC0C-4BD2188F39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1001" y="2211388"/>
            <a:ext cx="13001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 i="1" dirty="0">
                <a:latin typeface="Times New Roman" pitchFamily="18" charset="0"/>
                <a:cs typeface="Arial" charset="0"/>
              </a:rPr>
              <a:t>I</a:t>
            </a:r>
            <a:r>
              <a:rPr lang="en-US" sz="2400" dirty="0">
                <a:latin typeface="Times New Roman" pitchFamily="18" charset="0"/>
                <a:cs typeface="Arial" charset="0"/>
              </a:rPr>
              <a:t>(</a:t>
            </a:r>
            <a:r>
              <a:rPr lang="en-US" sz="2400" i="1" dirty="0" err="1">
                <a:latin typeface="Times New Roman" pitchFamily="18" charset="0"/>
                <a:cs typeface="Arial" charset="0"/>
              </a:rPr>
              <a:t>x</a:t>
            </a:r>
            <a:r>
              <a:rPr lang="en-US" sz="2400" dirty="0" err="1">
                <a:latin typeface="Times New Roman" pitchFamily="18" charset="0"/>
                <a:cs typeface="Arial" charset="0"/>
              </a:rPr>
              <a:t>,</a:t>
            </a:r>
            <a:r>
              <a:rPr lang="en-US" sz="2400" i="1" dirty="0" err="1">
                <a:latin typeface="Times New Roman" pitchFamily="18" charset="0"/>
                <a:cs typeface="Arial" charset="0"/>
              </a:rPr>
              <a:t>y</a:t>
            </a:r>
            <a:r>
              <a:rPr lang="en-US" sz="2400" dirty="0" err="1">
                <a:latin typeface="Times New Roman" pitchFamily="18" charset="0"/>
                <a:cs typeface="Arial" charset="0"/>
              </a:rPr>
              <a:t>,</a:t>
            </a:r>
            <a:r>
              <a:rPr lang="en-US" sz="2400" i="1" dirty="0" err="1">
                <a:latin typeface="Times New Roman" pitchFamily="18" charset="0"/>
                <a:cs typeface="Arial" charset="0"/>
              </a:rPr>
              <a:t>t</a:t>
            </a:r>
            <a:r>
              <a:rPr lang="en-US" sz="2400" dirty="0">
                <a:latin typeface="Times New Roman" pitchFamily="18" charset="0"/>
                <a:cs typeface="Arial" charset="0"/>
              </a:rPr>
              <a:t>–1)</a:t>
            </a:r>
          </a:p>
        </p:txBody>
      </p:sp>
      <p:sp>
        <p:nvSpPr>
          <p:cNvPr id="35" name="Text Box 17">
            <a:extLst>
              <a:ext uri="{FF2B5EF4-FFF2-40B4-BE49-F238E27FC236}">
                <a16:creationId xmlns:a16="http://schemas.microsoft.com/office/drawing/2014/main" id="{2728979A-E070-4AF6-8C60-5EF0AF59DD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48601" y="2211388"/>
            <a:ext cx="9953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 i="1">
                <a:latin typeface="Times New Roman" pitchFamily="18" charset="0"/>
                <a:cs typeface="Arial" charset="0"/>
              </a:rPr>
              <a:t>I</a:t>
            </a:r>
            <a:r>
              <a:rPr lang="en-US" sz="2400">
                <a:latin typeface="Times New Roman" pitchFamily="18" charset="0"/>
                <a:cs typeface="Arial" charset="0"/>
              </a:rPr>
              <a:t>(</a:t>
            </a:r>
            <a:r>
              <a:rPr lang="en-US" sz="2400" i="1">
                <a:latin typeface="Times New Roman" pitchFamily="18" charset="0"/>
                <a:cs typeface="Arial" charset="0"/>
              </a:rPr>
              <a:t>x</a:t>
            </a:r>
            <a:r>
              <a:rPr lang="en-US" sz="2400">
                <a:latin typeface="Times New Roman" pitchFamily="18" charset="0"/>
                <a:cs typeface="Arial" charset="0"/>
              </a:rPr>
              <a:t>,</a:t>
            </a:r>
            <a:r>
              <a:rPr lang="en-US" sz="2400" i="1">
                <a:latin typeface="Times New Roman" pitchFamily="18" charset="0"/>
                <a:cs typeface="Arial" charset="0"/>
              </a:rPr>
              <a:t>y</a:t>
            </a:r>
            <a:r>
              <a:rPr lang="en-US" sz="2400">
                <a:latin typeface="Times New Roman" pitchFamily="18" charset="0"/>
                <a:cs typeface="Arial" charset="0"/>
              </a:rPr>
              <a:t>,</a:t>
            </a:r>
            <a:r>
              <a:rPr lang="en-US" sz="2400" i="1">
                <a:latin typeface="Times New Roman" pitchFamily="18" charset="0"/>
                <a:cs typeface="Arial" charset="0"/>
              </a:rPr>
              <a:t>t</a:t>
            </a:r>
            <a:r>
              <a:rPr lang="en-US" sz="2400">
                <a:latin typeface="Times New Roman" pitchFamily="18" charset="0"/>
                <a:cs typeface="Arial" charset="0"/>
              </a:rPr>
              <a:t>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Object 25">
                <a:extLst>
                  <a:ext uri="{FF2B5EF4-FFF2-40B4-BE49-F238E27FC236}">
                    <a16:creationId xmlns:a16="http://schemas.microsoft.com/office/drawing/2014/main" id="{8E1CECEB-5A2B-48B4-BC54-0411167DCED7}"/>
                  </a:ext>
                </a:extLst>
              </p:cNvPr>
              <p:cNvSpPr txBox="1"/>
              <p:nvPr/>
            </p:nvSpPr>
            <p:spPr bwMode="auto">
              <a:xfrm>
                <a:off x="4622368" y="2977916"/>
                <a:ext cx="2703512" cy="641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∇</m:t>
                      </m:r>
                      <m:sSup>
                        <m:sSup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p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sSup>
                        <m:sSup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 </m:t>
                              </m:r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d>
                        </m:e>
                        <m:sup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6" name="Object 25">
                <a:extLst>
                  <a:ext uri="{FF2B5EF4-FFF2-40B4-BE49-F238E27FC236}">
                    <a16:creationId xmlns:a16="http://schemas.microsoft.com/office/drawing/2014/main" id="{8E1CECEB-5A2B-48B4-BC54-0411167DCE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622368" y="2977916"/>
                <a:ext cx="2703512" cy="64135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5899110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AutoGenerated: 38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657" name="Rectangle 9"/>
          <p:cNvSpPr>
            <a:spLocks noChangeArrowheads="1"/>
          </p:cNvSpPr>
          <p:nvPr/>
        </p:nvSpPr>
        <p:spPr bwMode="auto">
          <a:xfrm>
            <a:off x="1828800" y="3589338"/>
            <a:ext cx="80772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The component of the flow perpendicular to the gradient (i.e., parallel to the edge) cannot be measured</a:t>
            </a:r>
          </a:p>
        </p:txBody>
      </p:sp>
      <p:sp>
        <p:nvSpPr>
          <p:cNvPr id="411659" name="Line 11"/>
          <p:cNvSpPr>
            <a:spLocks noChangeShapeType="1"/>
          </p:cNvSpPr>
          <p:nvPr/>
        </p:nvSpPr>
        <p:spPr bwMode="auto">
          <a:xfrm>
            <a:off x="7584536" y="4551705"/>
            <a:ext cx="1371600" cy="1371600"/>
          </a:xfrm>
          <a:prstGeom prst="line">
            <a:avLst/>
          </a:prstGeom>
          <a:noFill/>
          <a:ln w="254000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1660" name="Line 12"/>
          <p:cNvSpPr>
            <a:spLocks noChangeShapeType="1"/>
          </p:cNvSpPr>
          <p:nvPr/>
        </p:nvSpPr>
        <p:spPr bwMode="auto">
          <a:xfrm flipV="1">
            <a:off x="8346536" y="4475505"/>
            <a:ext cx="6858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11661" name="Line 13"/>
          <p:cNvSpPr>
            <a:spLocks noChangeShapeType="1"/>
          </p:cNvSpPr>
          <p:nvPr/>
        </p:nvSpPr>
        <p:spPr bwMode="auto">
          <a:xfrm>
            <a:off x="8346536" y="5161306"/>
            <a:ext cx="1295400" cy="136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11662" name="Text Box 14"/>
          <p:cNvSpPr txBox="1">
            <a:spLocks noChangeArrowheads="1"/>
          </p:cNvSpPr>
          <p:nvPr/>
        </p:nvSpPr>
        <p:spPr bwMode="auto">
          <a:xfrm>
            <a:off x="9032337" y="5769318"/>
            <a:ext cx="64440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>
                <a:cs typeface="Arial" charset="0"/>
              </a:rPr>
              <a:t>edge</a:t>
            </a:r>
          </a:p>
        </p:txBody>
      </p:sp>
      <p:sp>
        <p:nvSpPr>
          <p:cNvPr id="411663" name="Text Box 15"/>
          <p:cNvSpPr txBox="1">
            <a:spLocks noChangeArrowheads="1"/>
          </p:cNvSpPr>
          <p:nvPr/>
        </p:nvSpPr>
        <p:spPr bwMode="auto">
          <a:xfrm>
            <a:off x="9337137" y="4473918"/>
            <a:ext cx="60465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>
                <a:cs typeface="Arial" charset="0"/>
              </a:rPr>
              <a:t>(</a:t>
            </a:r>
            <a:r>
              <a:rPr lang="en-US" i="1">
                <a:cs typeface="Arial" charset="0"/>
              </a:rPr>
              <a:t>u</a:t>
            </a:r>
            <a:r>
              <a:rPr lang="en-US">
                <a:cs typeface="Arial" charset="0"/>
              </a:rPr>
              <a:t>,</a:t>
            </a:r>
            <a:r>
              <a:rPr lang="en-US" i="1">
                <a:cs typeface="Arial" charset="0"/>
              </a:rPr>
              <a:t>v</a:t>
            </a:r>
            <a:r>
              <a:rPr lang="en-US">
                <a:cs typeface="Arial" charset="0"/>
              </a:rPr>
              <a:t>)</a:t>
            </a:r>
          </a:p>
        </p:txBody>
      </p:sp>
      <p:sp>
        <p:nvSpPr>
          <p:cNvPr id="411664" name="Line 16"/>
          <p:cNvSpPr>
            <a:spLocks noChangeShapeType="1"/>
          </p:cNvSpPr>
          <p:nvPr/>
        </p:nvSpPr>
        <p:spPr bwMode="auto">
          <a:xfrm>
            <a:off x="8422736" y="5145430"/>
            <a:ext cx="4572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11665" name="Text Box 17"/>
          <p:cNvSpPr txBox="1">
            <a:spLocks noChangeArrowheads="1"/>
          </p:cNvSpPr>
          <p:nvPr/>
        </p:nvSpPr>
        <p:spPr bwMode="auto">
          <a:xfrm>
            <a:off x="7926271" y="5320515"/>
            <a:ext cx="69775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dirty="0">
                <a:cs typeface="Arial" charset="0"/>
              </a:rPr>
              <a:t>(</a:t>
            </a:r>
            <a:r>
              <a:rPr lang="en-US" i="1" dirty="0" err="1">
                <a:cs typeface="Arial" charset="0"/>
              </a:rPr>
              <a:t>u</a:t>
            </a:r>
            <a:r>
              <a:rPr lang="en-US" dirty="0" err="1">
                <a:cs typeface="Arial" charset="0"/>
              </a:rPr>
              <a:t>’,</a:t>
            </a:r>
            <a:r>
              <a:rPr lang="en-US" i="1" dirty="0" err="1">
                <a:cs typeface="Arial" charset="0"/>
              </a:rPr>
              <a:t>v</a:t>
            </a:r>
            <a:r>
              <a:rPr lang="en-US" dirty="0">
                <a:cs typeface="Arial" charset="0"/>
              </a:rPr>
              <a:t>’)</a:t>
            </a:r>
          </a:p>
        </p:txBody>
      </p:sp>
      <p:sp>
        <p:nvSpPr>
          <p:cNvPr id="411666" name="Line 18"/>
          <p:cNvSpPr>
            <a:spLocks noChangeShapeType="1"/>
          </p:cNvSpPr>
          <p:nvPr/>
        </p:nvSpPr>
        <p:spPr bwMode="auto">
          <a:xfrm flipV="1">
            <a:off x="8346536" y="4856505"/>
            <a:ext cx="10668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11667" name="Text Box 19"/>
          <p:cNvSpPr txBox="1">
            <a:spLocks noChangeArrowheads="1"/>
          </p:cNvSpPr>
          <p:nvPr/>
        </p:nvSpPr>
        <p:spPr bwMode="auto">
          <a:xfrm>
            <a:off x="8346537" y="4092918"/>
            <a:ext cx="96648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>
                <a:cs typeface="Arial" charset="0"/>
              </a:rPr>
              <a:t>gradient</a:t>
            </a:r>
          </a:p>
        </p:txBody>
      </p:sp>
      <p:sp>
        <p:nvSpPr>
          <p:cNvPr id="411668" name="Text Box 20"/>
          <p:cNvSpPr txBox="1">
            <a:spLocks noChangeArrowheads="1"/>
          </p:cNvSpPr>
          <p:nvPr/>
        </p:nvSpPr>
        <p:spPr bwMode="auto">
          <a:xfrm>
            <a:off x="9029954" y="5313346"/>
            <a:ext cx="114980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dirty="0">
                <a:cs typeface="Arial" charset="0"/>
              </a:rPr>
              <a:t>(</a:t>
            </a:r>
            <a:r>
              <a:rPr lang="en-US" i="1" dirty="0" err="1">
                <a:cs typeface="Arial" charset="0"/>
              </a:rPr>
              <a:t>u</a:t>
            </a:r>
            <a:r>
              <a:rPr lang="en-US" dirty="0" err="1">
                <a:cs typeface="Arial" charset="0"/>
              </a:rPr>
              <a:t>+</a:t>
            </a:r>
            <a:r>
              <a:rPr lang="en-US" i="1" dirty="0" err="1">
                <a:cs typeface="Arial" charset="0"/>
              </a:rPr>
              <a:t>u</a:t>
            </a:r>
            <a:r>
              <a:rPr lang="en-US" dirty="0">
                <a:cs typeface="Arial" charset="0"/>
              </a:rPr>
              <a:t>’,</a:t>
            </a:r>
            <a:r>
              <a:rPr lang="en-US" i="1" dirty="0" err="1">
                <a:cs typeface="Arial" charset="0"/>
              </a:rPr>
              <a:t>v</a:t>
            </a:r>
            <a:r>
              <a:rPr lang="en-US" dirty="0" err="1">
                <a:cs typeface="Arial" charset="0"/>
              </a:rPr>
              <a:t>+</a:t>
            </a:r>
            <a:r>
              <a:rPr lang="en-US" i="1" dirty="0" err="1">
                <a:cs typeface="Arial" charset="0"/>
              </a:rPr>
              <a:t>v</a:t>
            </a:r>
            <a:r>
              <a:rPr lang="en-US" dirty="0">
                <a:cs typeface="Arial" charset="0"/>
              </a:rPr>
              <a:t>’)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1673" name="Object 25"/>
              <p:cNvSpPr txBox="1"/>
              <p:nvPr/>
            </p:nvSpPr>
            <p:spPr bwMode="auto">
              <a:xfrm>
                <a:off x="3275013" y="5311775"/>
                <a:ext cx="2070100" cy="5715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w="381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∇</m:t>
                      </m:r>
                      <m:sSup>
                        <m:sSup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p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sSup>
                        <m:sSup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′ </m:t>
                              </m:r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e>
                          </m:d>
                        </m:e>
                        <m:sup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11673" name="Object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75013" y="5311775"/>
                <a:ext cx="2070100" cy="57150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381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/>
          <p:cNvSpPr txBox="1"/>
          <p:nvPr/>
        </p:nvSpPr>
        <p:spPr>
          <a:xfrm rot="16200000">
            <a:off x="9437216" y="5132373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Source: Silvio </a:t>
            </a:r>
            <a:r>
              <a:rPr lang="en-US" sz="1600" dirty="0" err="1"/>
              <a:t>Savarese</a:t>
            </a:r>
            <a:endParaRPr lang="en-US" sz="1600" dirty="0"/>
          </a:p>
        </p:txBody>
      </p:sp>
      <p:sp>
        <p:nvSpPr>
          <p:cNvPr id="24" name="Rectangle 7"/>
          <p:cNvSpPr>
            <a:spLocks noGrp="1" noChangeArrowheads="1"/>
          </p:cNvSpPr>
          <p:nvPr>
            <p:ph type="title"/>
          </p:nvPr>
        </p:nvSpPr>
        <p:spPr>
          <a:xfrm>
            <a:off x="2590857" y="14522"/>
            <a:ext cx="6476886" cy="1143000"/>
          </a:xfrm>
        </p:spPr>
        <p:txBody>
          <a:bodyPr>
            <a:noAutofit/>
          </a:bodyPr>
          <a:lstStyle/>
          <a:p>
            <a:pPr eaLnBrk="1" hangingPunct="1"/>
            <a:r>
              <a:rPr lang="en-US" sz="3200" dirty="0"/>
              <a:t>The brightness constancy constraint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5" name="Rectangle 8">
            <a:extLst>
              <a:ext uri="{FF2B5EF4-FFF2-40B4-BE49-F238E27FC236}">
                <a16:creationId xmlns:a16="http://schemas.microsoft.com/office/drawing/2014/main" id="{7AE13496-0448-4219-A615-03BA13C14C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990600"/>
            <a:ext cx="2209800" cy="1676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" name="Oval 9">
            <a:extLst>
              <a:ext uri="{FF2B5EF4-FFF2-40B4-BE49-F238E27FC236}">
                <a16:creationId xmlns:a16="http://schemas.microsoft.com/office/drawing/2014/main" id="{FCD74BEB-692A-482B-9408-0E4022FD68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0" y="1371600"/>
            <a:ext cx="76200" cy="762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" name="Line 10">
            <a:extLst>
              <a:ext uri="{FF2B5EF4-FFF2-40B4-BE49-F238E27FC236}">
                <a16:creationId xmlns:a16="http://schemas.microsoft.com/office/drawing/2014/main" id="{F246367C-0CF1-4D9B-84B0-3B0E8BDFD2C3}"/>
              </a:ext>
            </a:extLst>
          </p:cNvPr>
          <p:cNvSpPr>
            <a:spLocks noChangeShapeType="1"/>
          </p:cNvSpPr>
          <p:nvPr/>
        </p:nvSpPr>
        <p:spPr bwMode="auto">
          <a:xfrm>
            <a:off x="3884614" y="1447800"/>
            <a:ext cx="306387" cy="266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9" name="Rectangle 11">
            <a:extLst>
              <a:ext uri="{FF2B5EF4-FFF2-40B4-BE49-F238E27FC236}">
                <a16:creationId xmlns:a16="http://schemas.microsoft.com/office/drawing/2014/main" id="{B46EDF73-16A8-4B27-A51E-B3C2685952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9400" y="990600"/>
            <a:ext cx="2209800" cy="1676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" name="Oval 12">
            <a:extLst>
              <a:ext uri="{FF2B5EF4-FFF2-40B4-BE49-F238E27FC236}">
                <a16:creationId xmlns:a16="http://schemas.microsoft.com/office/drawing/2014/main" id="{FF9C783B-CDF2-4726-8C9D-BDF27F0ACE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3800" y="1676400"/>
            <a:ext cx="76200" cy="762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31" name="Picture 13" descr="Edittex">
            <a:extLst>
              <a:ext uri="{FF2B5EF4-FFF2-40B4-BE49-F238E27FC236}">
                <a16:creationId xmlns:a16="http://schemas.microsoft.com/office/drawing/2014/main" id="{2A1AE8C2-413A-4B88-A5A9-B2BC1E19DC34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15188" y="1789114"/>
            <a:ext cx="1243012" cy="192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14" descr="Edittex">
            <a:extLst>
              <a:ext uri="{FF2B5EF4-FFF2-40B4-BE49-F238E27FC236}">
                <a16:creationId xmlns:a16="http://schemas.microsoft.com/office/drawing/2014/main" id="{36CD946B-88CC-4634-A86B-1509D2A5EA73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667125" y="1173164"/>
            <a:ext cx="463550" cy="192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15" descr="Edittex">
            <a:extLst>
              <a:ext uri="{FF2B5EF4-FFF2-40B4-BE49-F238E27FC236}">
                <a16:creationId xmlns:a16="http://schemas.microsoft.com/office/drawing/2014/main" id="{68ACE154-65A9-4038-9E4F-EFBFD40469B5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183064" y="1371600"/>
            <a:ext cx="2065337" cy="1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Text Box 16">
            <a:extLst>
              <a:ext uri="{FF2B5EF4-FFF2-40B4-BE49-F238E27FC236}">
                <a16:creationId xmlns:a16="http://schemas.microsoft.com/office/drawing/2014/main" id="{B699BA4A-BE31-4DBE-9A03-AC5A4752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1001" y="2211388"/>
            <a:ext cx="13001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 i="1" dirty="0">
                <a:latin typeface="Times New Roman" pitchFamily="18" charset="0"/>
                <a:cs typeface="Arial" charset="0"/>
              </a:rPr>
              <a:t>I</a:t>
            </a:r>
            <a:r>
              <a:rPr lang="en-US" sz="2400" dirty="0">
                <a:latin typeface="Times New Roman" pitchFamily="18" charset="0"/>
                <a:cs typeface="Arial" charset="0"/>
              </a:rPr>
              <a:t>(</a:t>
            </a:r>
            <a:r>
              <a:rPr lang="en-US" sz="2400" i="1" dirty="0" err="1">
                <a:latin typeface="Times New Roman" pitchFamily="18" charset="0"/>
                <a:cs typeface="Arial" charset="0"/>
              </a:rPr>
              <a:t>x</a:t>
            </a:r>
            <a:r>
              <a:rPr lang="en-US" sz="2400" dirty="0" err="1">
                <a:latin typeface="Times New Roman" pitchFamily="18" charset="0"/>
                <a:cs typeface="Arial" charset="0"/>
              </a:rPr>
              <a:t>,</a:t>
            </a:r>
            <a:r>
              <a:rPr lang="en-US" sz="2400" i="1" dirty="0" err="1">
                <a:latin typeface="Times New Roman" pitchFamily="18" charset="0"/>
                <a:cs typeface="Arial" charset="0"/>
              </a:rPr>
              <a:t>y</a:t>
            </a:r>
            <a:r>
              <a:rPr lang="en-US" sz="2400" dirty="0" err="1">
                <a:latin typeface="Times New Roman" pitchFamily="18" charset="0"/>
                <a:cs typeface="Arial" charset="0"/>
              </a:rPr>
              <a:t>,</a:t>
            </a:r>
            <a:r>
              <a:rPr lang="en-US" sz="2400" i="1" dirty="0" err="1">
                <a:latin typeface="Times New Roman" pitchFamily="18" charset="0"/>
                <a:cs typeface="Arial" charset="0"/>
              </a:rPr>
              <a:t>t</a:t>
            </a:r>
            <a:r>
              <a:rPr lang="en-US" sz="2400" dirty="0">
                <a:latin typeface="Times New Roman" pitchFamily="18" charset="0"/>
                <a:cs typeface="Arial" charset="0"/>
              </a:rPr>
              <a:t>–1)</a:t>
            </a:r>
          </a:p>
        </p:txBody>
      </p:sp>
      <p:sp>
        <p:nvSpPr>
          <p:cNvPr id="35" name="Text Box 17">
            <a:extLst>
              <a:ext uri="{FF2B5EF4-FFF2-40B4-BE49-F238E27FC236}">
                <a16:creationId xmlns:a16="http://schemas.microsoft.com/office/drawing/2014/main" id="{FAEF865D-FB76-4A05-9713-81EFBE0D1B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48601" y="2211388"/>
            <a:ext cx="9953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 i="1">
                <a:latin typeface="Times New Roman" pitchFamily="18" charset="0"/>
                <a:cs typeface="Arial" charset="0"/>
              </a:rPr>
              <a:t>I</a:t>
            </a:r>
            <a:r>
              <a:rPr lang="en-US" sz="2400">
                <a:latin typeface="Times New Roman" pitchFamily="18" charset="0"/>
                <a:cs typeface="Arial" charset="0"/>
              </a:rPr>
              <a:t>(</a:t>
            </a:r>
            <a:r>
              <a:rPr lang="en-US" sz="2400" i="1">
                <a:latin typeface="Times New Roman" pitchFamily="18" charset="0"/>
                <a:cs typeface="Arial" charset="0"/>
              </a:rPr>
              <a:t>x</a:t>
            </a:r>
            <a:r>
              <a:rPr lang="en-US" sz="2400">
                <a:latin typeface="Times New Roman" pitchFamily="18" charset="0"/>
                <a:cs typeface="Arial" charset="0"/>
              </a:rPr>
              <a:t>,</a:t>
            </a:r>
            <a:r>
              <a:rPr lang="en-US" sz="2400" i="1">
                <a:latin typeface="Times New Roman" pitchFamily="18" charset="0"/>
                <a:cs typeface="Arial" charset="0"/>
              </a:rPr>
              <a:t>y</a:t>
            </a:r>
            <a:r>
              <a:rPr lang="en-US" sz="2400">
                <a:latin typeface="Times New Roman" pitchFamily="18" charset="0"/>
                <a:cs typeface="Arial" charset="0"/>
              </a:rPr>
              <a:t>,</a:t>
            </a:r>
            <a:r>
              <a:rPr lang="en-US" sz="2400" i="1">
                <a:latin typeface="Times New Roman" pitchFamily="18" charset="0"/>
                <a:cs typeface="Arial" charset="0"/>
              </a:rPr>
              <a:t>t</a:t>
            </a:r>
            <a:r>
              <a:rPr lang="en-US" sz="2400">
                <a:latin typeface="Times New Roman" pitchFamily="18" charset="0"/>
                <a:cs typeface="Arial" charset="0"/>
              </a:rPr>
              <a:t>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Object 25">
                <a:extLst>
                  <a:ext uri="{FF2B5EF4-FFF2-40B4-BE49-F238E27FC236}">
                    <a16:creationId xmlns:a16="http://schemas.microsoft.com/office/drawing/2014/main" id="{94931422-FDF9-4EAE-AE3E-B2E160D93030}"/>
                  </a:ext>
                </a:extLst>
              </p:cNvPr>
              <p:cNvSpPr txBox="1"/>
              <p:nvPr/>
            </p:nvSpPr>
            <p:spPr bwMode="auto">
              <a:xfrm>
                <a:off x="4622368" y="2977916"/>
                <a:ext cx="2703512" cy="641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∇</m:t>
                      </m:r>
                      <m:sSup>
                        <m:sSup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p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sSup>
                        <m:sSup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 </m:t>
                              </m:r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d>
                        </m:e>
                        <m:sup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6" name="Object 25">
                <a:extLst>
                  <a:ext uri="{FF2B5EF4-FFF2-40B4-BE49-F238E27FC236}">
                    <a16:creationId xmlns:a16="http://schemas.microsoft.com/office/drawing/2014/main" id="{94931422-FDF9-4EAE-AE3E-B2E160D930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622368" y="2977916"/>
                <a:ext cx="2703512" cy="64135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7519039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AutoGenerated: 38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657" name="Rectangle 9"/>
          <p:cNvSpPr>
            <a:spLocks noChangeArrowheads="1"/>
          </p:cNvSpPr>
          <p:nvPr/>
        </p:nvSpPr>
        <p:spPr bwMode="auto">
          <a:xfrm>
            <a:off x="1828800" y="3589338"/>
            <a:ext cx="80772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The component of the flow perpendicular to the gradient (i.e., parallel to the edge) cannot be measured</a:t>
            </a:r>
          </a:p>
        </p:txBody>
      </p:sp>
      <p:sp>
        <p:nvSpPr>
          <p:cNvPr id="411659" name="Line 11"/>
          <p:cNvSpPr>
            <a:spLocks noChangeShapeType="1"/>
          </p:cNvSpPr>
          <p:nvPr/>
        </p:nvSpPr>
        <p:spPr bwMode="auto">
          <a:xfrm>
            <a:off x="7584536" y="4551705"/>
            <a:ext cx="1371600" cy="1371600"/>
          </a:xfrm>
          <a:prstGeom prst="line">
            <a:avLst/>
          </a:prstGeom>
          <a:noFill/>
          <a:ln w="254000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1660" name="Line 12"/>
          <p:cNvSpPr>
            <a:spLocks noChangeShapeType="1"/>
          </p:cNvSpPr>
          <p:nvPr/>
        </p:nvSpPr>
        <p:spPr bwMode="auto">
          <a:xfrm flipV="1">
            <a:off x="8346536" y="4475505"/>
            <a:ext cx="6858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11661" name="Line 13"/>
          <p:cNvSpPr>
            <a:spLocks noChangeShapeType="1"/>
          </p:cNvSpPr>
          <p:nvPr/>
        </p:nvSpPr>
        <p:spPr bwMode="auto">
          <a:xfrm>
            <a:off x="8346536" y="5161306"/>
            <a:ext cx="1295400" cy="136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11662" name="Text Box 14"/>
          <p:cNvSpPr txBox="1">
            <a:spLocks noChangeArrowheads="1"/>
          </p:cNvSpPr>
          <p:nvPr/>
        </p:nvSpPr>
        <p:spPr bwMode="auto">
          <a:xfrm>
            <a:off x="9032337" y="5769318"/>
            <a:ext cx="64440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>
                <a:cs typeface="Arial" charset="0"/>
              </a:rPr>
              <a:t>edge</a:t>
            </a:r>
          </a:p>
        </p:txBody>
      </p:sp>
      <p:sp>
        <p:nvSpPr>
          <p:cNvPr id="411663" name="Text Box 15"/>
          <p:cNvSpPr txBox="1">
            <a:spLocks noChangeArrowheads="1"/>
          </p:cNvSpPr>
          <p:nvPr/>
        </p:nvSpPr>
        <p:spPr bwMode="auto">
          <a:xfrm>
            <a:off x="9337137" y="4473918"/>
            <a:ext cx="60465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>
                <a:cs typeface="Arial" charset="0"/>
              </a:rPr>
              <a:t>(</a:t>
            </a:r>
            <a:r>
              <a:rPr lang="en-US" i="1">
                <a:cs typeface="Arial" charset="0"/>
              </a:rPr>
              <a:t>u</a:t>
            </a:r>
            <a:r>
              <a:rPr lang="en-US">
                <a:cs typeface="Arial" charset="0"/>
              </a:rPr>
              <a:t>,</a:t>
            </a:r>
            <a:r>
              <a:rPr lang="en-US" i="1">
                <a:cs typeface="Arial" charset="0"/>
              </a:rPr>
              <a:t>v</a:t>
            </a:r>
            <a:r>
              <a:rPr lang="en-US">
                <a:cs typeface="Arial" charset="0"/>
              </a:rPr>
              <a:t>)</a:t>
            </a:r>
          </a:p>
        </p:txBody>
      </p:sp>
      <p:sp>
        <p:nvSpPr>
          <p:cNvPr id="411664" name="Line 16"/>
          <p:cNvSpPr>
            <a:spLocks noChangeShapeType="1"/>
          </p:cNvSpPr>
          <p:nvPr/>
        </p:nvSpPr>
        <p:spPr bwMode="auto">
          <a:xfrm>
            <a:off x="8422736" y="5145430"/>
            <a:ext cx="4572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11665" name="Text Box 17"/>
          <p:cNvSpPr txBox="1">
            <a:spLocks noChangeArrowheads="1"/>
          </p:cNvSpPr>
          <p:nvPr/>
        </p:nvSpPr>
        <p:spPr bwMode="auto">
          <a:xfrm>
            <a:off x="7926271" y="5320515"/>
            <a:ext cx="69775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dirty="0">
                <a:cs typeface="Arial" charset="0"/>
              </a:rPr>
              <a:t>(</a:t>
            </a:r>
            <a:r>
              <a:rPr lang="en-US" i="1" dirty="0" err="1">
                <a:cs typeface="Arial" charset="0"/>
              </a:rPr>
              <a:t>u</a:t>
            </a:r>
            <a:r>
              <a:rPr lang="en-US" dirty="0" err="1">
                <a:cs typeface="Arial" charset="0"/>
              </a:rPr>
              <a:t>’,</a:t>
            </a:r>
            <a:r>
              <a:rPr lang="en-US" i="1" dirty="0" err="1">
                <a:cs typeface="Arial" charset="0"/>
              </a:rPr>
              <a:t>v</a:t>
            </a:r>
            <a:r>
              <a:rPr lang="en-US" dirty="0">
                <a:cs typeface="Arial" charset="0"/>
              </a:rPr>
              <a:t>’)</a:t>
            </a:r>
          </a:p>
        </p:txBody>
      </p:sp>
      <p:sp>
        <p:nvSpPr>
          <p:cNvPr id="411666" name="Line 18"/>
          <p:cNvSpPr>
            <a:spLocks noChangeShapeType="1"/>
          </p:cNvSpPr>
          <p:nvPr/>
        </p:nvSpPr>
        <p:spPr bwMode="auto">
          <a:xfrm flipV="1">
            <a:off x="8346536" y="4856505"/>
            <a:ext cx="10668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11667" name="Text Box 19"/>
          <p:cNvSpPr txBox="1">
            <a:spLocks noChangeArrowheads="1"/>
          </p:cNvSpPr>
          <p:nvPr/>
        </p:nvSpPr>
        <p:spPr bwMode="auto">
          <a:xfrm>
            <a:off x="8346537" y="4092918"/>
            <a:ext cx="96648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>
                <a:cs typeface="Arial" charset="0"/>
              </a:rPr>
              <a:t>gradient</a:t>
            </a:r>
          </a:p>
        </p:txBody>
      </p:sp>
      <p:sp>
        <p:nvSpPr>
          <p:cNvPr id="411668" name="Text Box 20"/>
          <p:cNvSpPr txBox="1">
            <a:spLocks noChangeArrowheads="1"/>
          </p:cNvSpPr>
          <p:nvPr/>
        </p:nvSpPr>
        <p:spPr bwMode="auto">
          <a:xfrm>
            <a:off x="9029954" y="5313346"/>
            <a:ext cx="114980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dirty="0">
                <a:cs typeface="Arial" charset="0"/>
              </a:rPr>
              <a:t>(</a:t>
            </a:r>
            <a:r>
              <a:rPr lang="en-US" i="1" dirty="0" err="1">
                <a:cs typeface="Arial" charset="0"/>
              </a:rPr>
              <a:t>u</a:t>
            </a:r>
            <a:r>
              <a:rPr lang="en-US" dirty="0" err="1">
                <a:cs typeface="Arial" charset="0"/>
              </a:rPr>
              <a:t>+</a:t>
            </a:r>
            <a:r>
              <a:rPr lang="en-US" i="1" dirty="0" err="1">
                <a:cs typeface="Arial" charset="0"/>
              </a:rPr>
              <a:t>u</a:t>
            </a:r>
            <a:r>
              <a:rPr lang="en-US" dirty="0">
                <a:cs typeface="Arial" charset="0"/>
              </a:rPr>
              <a:t>’,</a:t>
            </a:r>
            <a:r>
              <a:rPr lang="en-US" i="1" dirty="0" err="1">
                <a:cs typeface="Arial" charset="0"/>
              </a:rPr>
              <a:t>v</a:t>
            </a:r>
            <a:r>
              <a:rPr lang="en-US" dirty="0" err="1">
                <a:cs typeface="Arial" charset="0"/>
              </a:rPr>
              <a:t>+</a:t>
            </a:r>
            <a:r>
              <a:rPr lang="en-US" i="1" dirty="0" err="1">
                <a:cs typeface="Arial" charset="0"/>
              </a:rPr>
              <a:t>v</a:t>
            </a:r>
            <a:r>
              <a:rPr lang="en-US" dirty="0">
                <a:cs typeface="Arial" charset="0"/>
              </a:rPr>
              <a:t>’)</a:t>
            </a:r>
          </a:p>
        </p:txBody>
      </p:sp>
      <p:sp>
        <p:nvSpPr>
          <p:cNvPr id="411669" name="Rectangle 21"/>
          <p:cNvSpPr>
            <a:spLocks noChangeArrowheads="1"/>
          </p:cNvSpPr>
          <p:nvPr/>
        </p:nvSpPr>
        <p:spPr bwMode="auto">
          <a:xfrm>
            <a:off x="2286000" y="4587875"/>
            <a:ext cx="384041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vl="1" eaLnBrk="0" hangingPunct="0">
              <a:spcBef>
                <a:spcPct val="20000"/>
              </a:spcBef>
            </a:pPr>
            <a:r>
              <a:rPr lang="en-US" sz="2000" dirty="0">
                <a:cs typeface="Arial" charset="0"/>
              </a:rPr>
              <a:t>If (</a:t>
            </a:r>
            <a:r>
              <a:rPr lang="en-US" sz="2000" i="1" dirty="0">
                <a:cs typeface="Arial" charset="0"/>
              </a:rPr>
              <a:t>u</a:t>
            </a:r>
            <a:r>
              <a:rPr lang="en-US" sz="2000" dirty="0">
                <a:cs typeface="Arial" charset="0"/>
              </a:rPr>
              <a:t>, </a:t>
            </a:r>
            <a:r>
              <a:rPr lang="en-US" sz="2000" i="1" dirty="0">
                <a:cs typeface="Arial" charset="0"/>
              </a:rPr>
              <a:t>v </a:t>
            </a:r>
            <a:r>
              <a:rPr lang="en-US" sz="2000" dirty="0">
                <a:cs typeface="Arial" charset="0"/>
              </a:rPr>
              <a:t>) satisfies the equation, </a:t>
            </a:r>
            <a:br>
              <a:rPr lang="en-US" sz="2000" dirty="0">
                <a:cs typeface="Arial" charset="0"/>
              </a:rPr>
            </a:br>
            <a:r>
              <a:rPr lang="en-US" sz="2000" dirty="0">
                <a:cs typeface="Arial" charset="0"/>
              </a:rPr>
              <a:t>so does (</a:t>
            </a:r>
            <a:r>
              <a:rPr lang="en-US" sz="2000" i="1" dirty="0" err="1">
                <a:cs typeface="Arial" charset="0"/>
              </a:rPr>
              <a:t>u+u</a:t>
            </a:r>
            <a:r>
              <a:rPr lang="en-US" sz="2000" i="1" dirty="0">
                <a:cs typeface="Arial" charset="0"/>
              </a:rPr>
              <a:t>’</a:t>
            </a:r>
            <a:r>
              <a:rPr lang="en-US" sz="2000" dirty="0">
                <a:cs typeface="Arial" charset="0"/>
              </a:rPr>
              <a:t>, </a:t>
            </a:r>
            <a:r>
              <a:rPr lang="en-US" sz="2000" i="1" dirty="0" err="1">
                <a:cs typeface="Arial" charset="0"/>
              </a:rPr>
              <a:t>v+v</a:t>
            </a:r>
            <a:r>
              <a:rPr lang="en-US" sz="2000" i="1" dirty="0">
                <a:cs typeface="Arial" charset="0"/>
              </a:rPr>
              <a:t>’ </a:t>
            </a:r>
            <a:r>
              <a:rPr lang="en-US" sz="2000" dirty="0">
                <a:cs typeface="Arial" charset="0"/>
              </a:rPr>
              <a:t>) if</a:t>
            </a:r>
            <a:r>
              <a:rPr lang="en-US" sz="2000" b="1" dirty="0">
                <a:cs typeface="Arial" charset="0"/>
              </a:rPr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1673" name="Object 25"/>
              <p:cNvSpPr txBox="1"/>
              <p:nvPr/>
            </p:nvSpPr>
            <p:spPr bwMode="auto">
              <a:xfrm>
                <a:off x="3275013" y="5311775"/>
                <a:ext cx="2070100" cy="5715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w="381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∇</m:t>
                      </m:r>
                      <m:sSup>
                        <m:sSup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p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sSup>
                        <m:sSup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′ </m:t>
                              </m:r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e>
                          </m:d>
                        </m:e>
                        <m:sup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411673" name="Object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75013" y="5311775"/>
                <a:ext cx="2070100" cy="57150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381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/>
          <p:cNvSpPr txBox="1"/>
          <p:nvPr/>
        </p:nvSpPr>
        <p:spPr>
          <a:xfrm rot="16200000">
            <a:off x="9437216" y="5132373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Source: Silvio </a:t>
            </a:r>
            <a:r>
              <a:rPr lang="en-US" sz="1600" dirty="0" err="1"/>
              <a:t>Savarese</a:t>
            </a:r>
            <a:endParaRPr lang="en-US" sz="1600" dirty="0"/>
          </a:p>
        </p:txBody>
      </p:sp>
      <p:sp>
        <p:nvSpPr>
          <p:cNvPr id="24" name="Rectangle 7"/>
          <p:cNvSpPr>
            <a:spLocks noGrp="1" noChangeArrowheads="1"/>
          </p:cNvSpPr>
          <p:nvPr>
            <p:ph type="title"/>
          </p:nvPr>
        </p:nvSpPr>
        <p:spPr>
          <a:xfrm>
            <a:off x="2590857" y="14522"/>
            <a:ext cx="6476886" cy="1143000"/>
          </a:xfrm>
        </p:spPr>
        <p:txBody>
          <a:bodyPr>
            <a:noAutofit/>
          </a:bodyPr>
          <a:lstStyle/>
          <a:p>
            <a:pPr eaLnBrk="1" hangingPunct="1"/>
            <a:r>
              <a:rPr lang="en-US" sz="3200" dirty="0"/>
              <a:t>The brightness constancy constraint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5" name="Rectangle 8">
            <a:extLst>
              <a:ext uri="{FF2B5EF4-FFF2-40B4-BE49-F238E27FC236}">
                <a16:creationId xmlns:a16="http://schemas.microsoft.com/office/drawing/2014/main" id="{445FD43E-A2A5-4017-8E70-491A2AB03B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990600"/>
            <a:ext cx="2209800" cy="1676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" name="Oval 9">
            <a:extLst>
              <a:ext uri="{FF2B5EF4-FFF2-40B4-BE49-F238E27FC236}">
                <a16:creationId xmlns:a16="http://schemas.microsoft.com/office/drawing/2014/main" id="{ADE3A930-E562-4AB5-8CFA-7391B5D506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0" y="1371600"/>
            <a:ext cx="76200" cy="762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" name="Line 10">
            <a:extLst>
              <a:ext uri="{FF2B5EF4-FFF2-40B4-BE49-F238E27FC236}">
                <a16:creationId xmlns:a16="http://schemas.microsoft.com/office/drawing/2014/main" id="{5C9E400E-E299-448F-B034-BE016B02E9C1}"/>
              </a:ext>
            </a:extLst>
          </p:cNvPr>
          <p:cNvSpPr>
            <a:spLocks noChangeShapeType="1"/>
          </p:cNvSpPr>
          <p:nvPr/>
        </p:nvSpPr>
        <p:spPr bwMode="auto">
          <a:xfrm>
            <a:off x="3884614" y="1447800"/>
            <a:ext cx="306387" cy="266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9" name="Rectangle 11">
            <a:extLst>
              <a:ext uri="{FF2B5EF4-FFF2-40B4-BE49-F238E27FC236}">
                <a16:creationId xmlns:a16="http://schemas.microsoft.com/office/drawing/2014/main" id="{767903F9-72B0-41EE-9621-122B54D84C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9400" y="990600"/>
            <a:ext cx="2209800" cy="1676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" name="Oval 12">
            <a:extLst>
              <a:ext uri="{FF2B5EF4-FFF2-40B4-BE49-F238E27FC236}">
                <a16:creationId xmlns:a16="http://schemas.microsoft.com/office/drawing/2014/main" id="{872FD849-F99A-456F-A6B8-190B82BFB7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3800" y="1676400"/>
            <a:ext cx="76200" cy="762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31" name="Picture 13" descr="Edittex">
            <a:extLst>
              <a:ext uri="{FF2B5EF4-FFF2-40B4-BE49-F238E27FC236}">
                <a16:creationId xmlns:a16="http://schemas.microsoft.com/office/drawing/2014/main" id="{68F41460-E511-47D5-AF99-AACE43C2B1FF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15188" y="1789114"/>
            <a:ext cx="1243012" cy="192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14" descr="Edittex">
            <a:extLst>
              <a:ext uri="{FF2B5EF4-FFF2-40B4-BE49-F238E27FC236}">
                <a16:creationId xmlns:a16="http://schemas.microsoft.com/office/drawing/2014/main" id="{85729843-6FEF-4D40-9E4F-FCDD455B5D3F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667125" y="1173164"/>
            <a:ext cx="463550" cy="192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15" descr="Edittex">
            <a:extLst>
              <a:ext uri="{FF2B5EF4-FFF2-40B4-BE49-F238E27FC236}">
                <a16:creationId xmlns:a16="http://schemas.microsoft.com/office/drawing/2014/main" id="{61389EF5-DA5B-41D7-8579-0CE5295E5D5E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183064" y="1371600"/>
            <a:ext cx="2065337" cy="1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Text Box 16">
            <a:extLst>
              <a:ext uri="{FF2B5EF4-FFF2-40B4-BE49-F238E27FC236}">
                <a16:creationId xmlns:a16="http://schemas.microsoft.com/office/drawing/2014/main" id="{095CFE0C-B5C0-4E57-8FA5-4F68A1F62D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1001" y="2211388"/>
            <a:ext cx="13001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 i="1" dirty="0">
                <a:latin typeface="Times New Roman" pitchFamily="18" charset="0"/>
                <a:cs typeface="Arial" charset="0"/>
              </a:rPr>
              <a:t>I</a:t>
            </a:r>
            <a:r>
              <a:rPr lang="en-US" sz="2400" dirty="0">
                <a:latin typeface="Times New Roman" pitchFamily="18" charset="0"/>
                <a:cs typeface="Arial" charset="0"/>
              </a:rPr>
              <a:t>(</a:t>
            </a:r>
            <a:r>
              <a:rPr lang="en-US" sz="2400" i="1" dirty="0" err="1">
                <a:latin typeface="Times New Roman" pitchFamily="18" charset="0"/>
                <a:cs typeface="Arial" charset="0"/>
              </a:rPr>
              <a:t>x</a:t>
            </a:r>
            <a:r>
              <a:rPr lang="en-US" sz="2400" dirty="0" err="1">
                <a:latin typeface="Times New Roman" pitchFamily="18" charset="0"/>
                <a:cs typeface="Arial" charset="0"/>
              </a:rPr>
              <a:t>,</a:t>
            </a:r>
            <a:r>
              <a:rPr lang="en-US" sz="2400" i="1" dirty="0" err="1">
                <a:latin typeface="Times New Roman" pitchFamily="18" charset="0"/>
                <a:cs typeface="Arial" charset="0"/>
              </a:rPr>
              <a:t>y</a:t>
            </a:r>
            <a:r>
              <a:rPr lang="en-US" sz="2400" dirty="0" err="1">
                <a:latin typeface="Times New Roman" pitchFamily="18" charset="0"/>
                <a:cs typeface="Arial" charset="0"/>
              </a:rPr>
              <a:t>,</a:t>
            </a:r>
            <a:r>
              <a:rPr lang="en-US" sz="2400" i="1" dirty="0" err="1">
                <a:latin typeface="Times New Roman" pitchFamily="18" charset="0"/>
                <a:cs typeface="Arial" charset="0"/>
              </a:rPr>
              <a:t>t</a:t>
            </a:r>
            <a:r>
              <a:rPr lang="en-US" sz="2400" dirty="0">
                <a:latin typeface="Times New Roman" pitchFamily="18" charset="0"/>
                <a:cs typeface="Arial" charset="0"/>
              </a:rPr>
              <a:t>–1)</a:t>
            </a:r>
          </a:p>
        </p:txBody>
      </p:sp>
      <p:sp>
        <p:nvSpPr>
          <p:cNvPr id="35" name="Text Box 17">
            <a:extLst>
              <a:ext uri="{FF2B5EF4-FFF2-40B4-BE49-F238E27FC236}">
                <a16:creationId xmlns:a16="http://schemas.microsoft.com/office/drawing/2014/main" id="{F77749FE-F295-48A1-83E6-BEEC2635AF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48601" y="2211388"/>
            <a:ext cx="9953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 i="1">
                <a:latin typeface="Times New Roman" pitchFamily="18" charset="0"/>
                <a:cs typeface="Arial" charset="0"/>
              </a:rPr>
              <a:t>I</a:t>
            </a:r>
            <a:r>
              <a:rPr lang="en-US" sz="2400">
                <a:latin typeface="Times New Roman" pitchFamily="18" charset="0"/>
                <a:cs typeface="Arial" charset="0"/>
              </a:rPr>
              <a:t>(</a:t>
            </a:r>
            <a:r>
              <a:rPr lang="en-US" sz="2400" i="1">
                <a:latin typeface="Times New Roman" pitchFamily="18" charset="0"/>
                <a:cs typeface="Arial" charset="0"/>
              </a:rPr>
              <a:t>x</a:t>
            </a:r>
            <a:r>
              <a:rPr lang="en-US" sz="2400">
                <a:latin typeface="Times New Roman" pitchFamily="18" charset="0"/>
                <a:cs typeface="Arial" charset="0"/>
              </a:rPr>
              <a:t>,</a:t>
            </a:r>
            <a:r>
              <a:rPr lang="en-US" sz="2400" i="1">
                <a:latin typeface="Times New Roman" pitchFamily="18" charset="0"/>
                <a:cs typeface="Arial" charset="0"/>
              </a:rPr>
              <a:t>y</a:t>
            </a:r>
            <a:r>
              <a:rPr lang="en-US" sz="2400">
                <a:latin typeface="Times New Roman" pitchFamily="18" charset="0"/>
                <a:cs typeface="Arial" charset="0"/>
              </a:rPr>
              <a:t>,</a:t>
            </a:r>
            <a:r>
              <a:rPr lang="en-US" sz="2400" i="1">
                <a:latin typeface="Times New Roman" pitchFamily="18" charset="0"/>
                <a:cs typeface="Arial" charset="0"/>
              </a:rPr>
              <a:t>t</a:t>
            </a:r>
            <a:r>
              <a:rPr lang="en-US" sz="2400">
                <a:latin typeface="Times New Roman" pitchFamily="18" charset="0"/>
                <a:cs typeface="Arial" charset="0"/>
              </a:rPr>
              <a:t>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Object 25">
                <a:extLst>
                  <a:ext uri="{FF2B5EF4-FFF2-40B4-BE49-F238E27FC236}">
                    <a16:creationId xmlns:a16="http://schemas.microsoft.com/office/drawing/2014/main" id="{9864948E-EF92-42D1-A8B0-C9C827394BD3}"/>
                  </a:ext>
                </a:extLst>
              </p:cNvPr>
              <p:cNvSpPr txBox="1"/>
              <p:nvPr/>
            </p:nvSpPr>
            <p:spPr bwMode="auto">
              <a:xfrm>
                <a:off x="4622368" y="2977916"/>
                <a:ext cx="2703512" cy="641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∇</m:t>
                      </m:r>
                      <m:sSup>
                        <m:sSup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p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sSup>
                        <m:sSup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 </m:t>
                              </m:r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d>
                        </m:e>
                        <m:sup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6" name="Object 25">
                <a:extLst>
                  <a:ext uri="{FF2B5EF4-FFF2-40B4-BE49-F238E27FC236}">
                    <a16:creationId xmlns:a16="http://schemas.microsoft.com/office/drawing/2014/main" id="{9864948E-EF92-42D1-A8B0-C9C827394B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622368" y="2977916"/>
                <a:ext cx="2703512" cy="64135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9008569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AutoGenerated: 38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/>
              <a:t>The aperture problem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17795" name="Line 3"/>
          <p:cNvSpPr>
            <a:spLocks noChangeShapeType="1"/>
          </p:cNvSpPr>
          <p:nvPr/>
        </p:nvSpPr>
        <p:spPr bwMode="auto">
          <a:xfrm>
            <a:off x="4724400" y="1143000"/>
            <a:ext cx="1524000" cy="396240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629" name="Oval 5"/>
          <p:cNvSpPr>
            <a:spLocks noChangeArrowheads="1"/>
          </p:cNvSpPr>
          <p:nvPr/>
        </p:nvSpPr>
        <p:spPr bwMode="auto">
          <a:xfrm>
            <a:off x="4876800" y="1905000"/>
            <a:ext cx="2590800" cy="2590800"/>
          </a:xfrm>
          <a:prstGeom prst="ellipse">
            <a:avLst/>
          </a:prstGeom>
          <a:noFill/>
          <a:ln w="635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TextBox 8"/>
          <p:cNvSpPr txBox="1"/>
          <p:nvPr/>
        </p:nvSpPr>
        <p:spPr>
          <a:xfrm rot="16200000">
            <a:off x="9437216" y="5132373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Source: Silvio </a:t>
            </a:r>
            <a:r>
              <a:rPr lang="en-US" sz="1600" dirty="0" err="1"/>
              <a:t>Savarese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82246386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AutoGenerated: 38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/>
              <a:t>The aperture problem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17795" name="Line 3"/>
          <p:cNvSpPr>
            <a:spLocks noChangeShapeType="1"/>
          </p:cNvSpPr>
          <p:nvPr/>
        </p:nvSpPr>
        <p:spPr bwMode="auto">
          <a:xfrm>
            <a:off x="4724400" y="1143000"/>
            <a:ext cx="1524000" cy="396240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7796" name="Line 4"/>
          <p:cNvSpPr>
            <a:spLocks noChangeShapeType="1"/>
          </p:cNvSpPr>
          <p:nvPr/>
        </p:nvSpPr>
        <p:spPr bwMode="auto">
          <a:xfrm>
            <a:off x="6019800" y="1447800"/>
            <a:ext cx="1524000" cy="403860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629" name="Oval 5"/>
          <p:cNvSpPr>
            <a:spLocks noChangeArrowheads="1"/>
          </p:cNvSpPr>
          <p:nvPr/>
        </p:nvSpPr>
        <p:spPr bwMode="auto">
          <a:xfrm>
            <a:off x="4876800" y="1905000"/>
            <a:ext cx="2590800" cy="2590800"/>
          </a:xfrm>
          <a:prstGeom prst="ellipse">
            <a:avLst/>
          </a:prstGeom>
          <a:noFill/>
          <a:ln w="635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TextBox 8"/>
          <p:cNvSpPr txBox="1"/>
          <p:nvPr/>
        </p:nvSpPr>
        <p:spPr>
          <a:xfrm rot="16200000">
            <a:off x="9437216" y="5132373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Source: Silvio </a:t>
            </a:r>
            <a:r>
              <a:rPr lang="en-US" sz="1600" dirty="0" err="1"/>
              <a:t>Savarese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43825472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AutoGenerated: 38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/>
              <a:t>The aperture problem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17795" name="Line 3"/>
          <p:cNvSpPr>
            <a:spLocks noChangeShapeType="1"/>
          </p:cNvSpPr>
          <p:nvPr/>
        </p:nvSpPr>
        <p:spPr bwMode="auto">
          <a:xfrm>
            <a:off x="4724400" y="1143000"/>
            <a:ext cx="1524000" cy="396240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7796" name="Line 4"/>
          <p:cNvSpPr>
            <a:spLocks noChangeShapeType="1"/>
          </p:cNvSpPr>
          <p:nvPr/>
        </p:nvSpPr>
        <p:spPr bwMode="auto">
          <a:xfrm>
            <a:off x="6019800" y="1447800"/>
            <a:ext cx="1524000" cy="403860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629" name="Oval 5"/>
          <p:cNvSpPr>
            <a:spLocks noChangeArrowheads="1"/>
          </p:cNvSpPr>
          <p:nvPr/>
        </p:nvSpPr>
        <p:spPr bwMode="auto">
          <a:xfrm>
            <a:off x="4876800" y="1905000"/>
            <a:ext cx="2590800" cy="2590800"/>
          </a:xfrm>
          <a:prstGeom prst="ellipse">
            <a:avLst/>
          </a:prstGeom>
          <a:noFill/>
          <a:ln w="635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7798" name="Line 6"/>
          <p:cNvSpPr>
            <a:spLocks noChangeShapeType="1"/>
          </p:cNvSpPr>
          <p:nvPr/>
        </p:nvSpPr>
        <p:spPr bwMode="auto">
          <a:xfrm>
            <a:off x="6096000" y="5410200"/>
            <a:ext cx="1828800" cy="685800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 type="stealth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417799" name="Text Box 7"/>
          <p:cNvSpPr txBox="1">
            <a:spLocks noChangeArrowheads="1"/>
          </p:cNvSpPr>
          <p:nvPr/>
        </p:nvSpPr>
        <p:spPr bwMode="auto">
          <a:xfrm>
            <a:off x="7943851" y="5334001"/>
            <a:ext cx="199605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 b="1">
                <a:cs typeface="Arial" charset="0"/>
              </a:rPr>
              <a:t>Actual motion</a:t>
            </a:r>
          </a:p>
        </p:txBody>
      </p:sp>
      <p:sp>
        <p:nvSpPr>
          <p:cNvPr id="9" name="TextBox 8"/>
          <p:cNvSpPr txBox="1"/>
          <p:nvPr/>
        </p:nvSpPr>
        <p:spPr>
          <a:xfrm rot="16200000">
            <a:off x="9437216" y="5132373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Source: Silvio </a:t>
            </a:r>
            <a:r>
              <a:rPr lang="en-US" sz="1600" dirty="0" err="1"/>
              <a:t>Savarese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89417867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AutoGenerated: 38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The aperture problem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15747" name="Line 3"/>
          <p:cNvSpPr>
            <a:spLocks noChangeShapeType="1"/>
          </p:cNvSpPr>
          <p:nvPr/>
        </p:nvSpPr>
        <p:spPr bwMode="auto">
          <a:xfrm>
            <a:off x="5214939" y="2813050"/>
            <a:ext cx="788987" cy="213995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653" name="Oval 5"/>
          <p:cNvSpPr>
            <a:spLocks noChangeArrowheads="1"/>
          </p:cNvSpPr>
          <p:nvPr/>
        </p:nvSpPr>
        <p:spPr bwMode="auto">
          <a:xfrm>
            <a:off x="4876800" y="2362200"/>
            <a:ext cx="2590800" cy="2590800"/>
          </a:xfrm>
          <a:prstGeom prst="ellipse">
            <a:avLst/>
          </a:prstGeom>
          <a:noFill/>
          <a:ln w="635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TextBox 8"/>
          <p:cNvSpPr txBox="1"/>
          <p:nvPr/>
        </p:nvSpPr>
        <p:spPr>
          <a:xfrm rot="16200000">
            <a:off x="9437216" y="5132373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Source: Silvio </a:t>
            </a:r>
            <a:r>
              <a:rPr lang="en-US" sz="1600" dirty="0" err="1"/>
              <a:t>Savarese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84900182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AutoGenerated: 38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The aperture problem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15747" name="Line 3"/>
          <p:cNvSpPr>
            <a:spLocks noChangeShapeType="1"/>
          </p:cNvSpPr>
          <p:nvPr/>
        </p:nvSpPr>
        <p:spPr bwMode="auto">
          <a:xfrm>
            <a:off x="5214939" y="2813050"/>
            <a:ext cx="788987" cy="213995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5748" name="Line 4"/>
          <p:cNvSpPr>
            <a:spLocks noChangeShapeType="1"/>
          </p:cNvSpPr>
          <p:nvPr/>
        </p:nvSpPr>
        <p:spPr bwMode="auto">
          <a:xfrm>
            <a:off x="6172200" y="2362201"/>
            <a:ext cx="865188" cy="2252663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653" name="Oval 5"/>
          <p:cNvSpPr>
            <a:spLocks noChangeArrowheads="1"/>
          </p:cNvSpPr>
          <p:nvPr/>
        </p:nvSpPr>
        <p:spPr bwMode="auto">
          <a:xfrm>
            <a:off x="4876800" y="2362200"/>
            <a:ext cx="2590800" cy="2590800"/>
          </a:xfrm>
          <a:prstGeom prst="ellipse">
            <a:avLst/>
          </a:prstGeom>
          <a:noFill/>
          <a:ln w="635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TextBox 8"/>
          <p:cNvSpPr txBox="1"/>
          <p:nvPr/>
        </p:nvSpPr>
        <p:spPr>
          <a:xfrm rot="16200000">
            <a:off x="9437216" y="5132373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Source: Silvio </a:t>
            </a:r>
            <a:r>
              <a:rPr lang="en-US" sz="1600" dirty="0" err="1"/>
              <a:t>Savarese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2175083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AutoGenerated: 34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/>
              <a:t>From images to videos</a:t>
            </a:r>
          </a:p>
        </p:txBody>
      </p:sp>
      <p:graphicFrame>
        <p:nvGraphicFramePr>
          <p:cNvPr id="1026" name="Object 4"/>
          <p:cNvGraphicFramePr>
            <a:graphicFrameLocks noGrp="1" noChangeAspect="1"/>
          </p:cNvGraphicFramePr>
          <p:nvPr>
            <p:ph idx="1"/>
          </p:nvPr>
        </p:nvGraphicFramePr>
        <p:xfrm>
          <a:off x="3886200" y="2514600"/>
          <a:ext cx="4792663" cy="3733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2" name="Image" r:id="rId3" imgW="9307937" imgH="7250794" progId="">
                  <p:embed/>
                </p:oleObj>
              </mc:Choice>
              <mc:Fallback>
                <p:oleObj name="Image" r:id="rId3" imgW="9307937" imgH="7250794" progId="">
                  <p:embed/>
                  <p:pic>
                    <p:nvPicPr>
                      <p:cNvPr id="1026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86200" y="2514600"/>
                        <a:ext cx="4792663" cy="3733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295400"/>
            <a:ext cx="8229600" cy="4525963"/>
          </a:xfrm>
        </p:spPr>
        <p:txBody>
          <a:bodyPr/>
          <a:lstStyle/>
          <a:p>
            <a:pPr eaLnBrk="1" hangingPunct="1"/>
            <a:r>
              <a:rPr lang="en-US" sz="2400" dirty="0"/>
              <a:t>A video is a sequence of frames captured over time</a:t>
            </a:r>
          </a:p>
          <a:p>
            <a:pPr eaLnBrk="1" hangingPunct="1"/>
            <a:r>
              <a:rPr lang="en-US" sz="2400" dirty="0"/>
              <a:t>Now our image data is a function of space (x, y) and time (t)</a:t>
            </a:r>
          </a:p>
        </p:txBody>
      </p:sp>
    </p:spTree>
    <p:extLst>
      <p:ext uri="{BB962C8B-B14F-4D97-AF65-F5344CB8AC3E}">
        <p14:creationId xmlns:p14="http://schemas.microsoft.com/office/powerpoint/2010/main" val="276604687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AutoGenerated: 39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The aperture problem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15747" name="Line 3"/>
          <p:cNvSpPr>
            <a:spLocks noChangeShapeType="1"/>
          </p:cNvSpPr>
          <p:nvPr/>
        </p:nvSpPr>
        <p:spPr bwMode="auto">
          <a:xfrm>
            <a:off x="5214939" y="2813050"/>
            <a:ext cx="788987" cy="213995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5748" name="Line 4"/>
          <p:cNvSpPr>
            <a:spLocks noChangeShapeType="1"/>
          </p:cNvSpPr>
          <p:nvPr/>
        </p:nvSpPr>
        <p:spPr bwMode="auto">
          <a:xfrm>
            <a:off x="6172200" y="2362201"/>
            <a:ext cx="865188" cy="2252663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653" name="Oval 5"/>
          <p:cNvSpPr>
            <a:spLocks noChangeArrowheads="1"/>
          </p:cNvSpPr>
          <p:nvPr/>
        </p:nvSpPr>
        <p:spPr bwMode="auto">
          <a:xfrm>
            <a:off x="4876800" y="2362200"/>
            <a:ext cx="2590800" cy="2590800"/>
          </a:xfrm>
          <a:prstGeom prst="ellipse">
            <a:avLst/>
          </a:prstGeom>
          <a:noFill/>
          <a:ln w="635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5750" name="Line 6"/>
          <p:cNvSpPr>
            <a:spLocks noChangeShapeType="1"/>
          </p:cNvSpPr>
          <p:nvPr/>
        </p:nvSpPr>
        <p:spPr bwMode="auto">
          <a:xfrm flipV="1">
            <a:off x="6172200" y="5410200"/>
            <a:ext cx="1524000" cy="609600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 type="stealth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415751" name="Text Box 7"/>
          <p:cNvSpPr txBox="1">
            <a:spLocks noChangeArrowheads="1"/>
          </p:cNvSpPr>
          <p:nvPr/>
        </p:nvSpPr>
        <p:spPr bwMode="auto">
          <a:xfrm>
            <a:off x="6953251" y="5868989"/>
            <a:ext cx="242309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 b="1">
                <a:cs typeface="Arial" charset="0"/>
              </a:rPr>
              <a:t>Perceived motion</a:t>
            </a:r>
          </a:p>
        </p:txBody>
      </p:sp>
      <p:sp>
        <p:nvSpPr>
          <p:cNvPr id="9" name="TextBox 8"/>
          <p:cNvSpPr txBox="1"/>
          <p:nvPr/>
        </p:nvSpPr>
        <p:spPr>
          <a:xfrm rot="16200000">
            <a:off x="9437216" y="5132373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Source: Silvio </a:t>
            </a:r>
            <a:r>
              <a:rPr lang="en-US" sz="1600" dirty="0" err="1"/>
              <a:t>Savarese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962185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AutoGenerated: 39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The barber pole illusion</a:t>
            </a:r>
          </a:p>
        </p:txBody>
      </p:sp>
      <p:pic>
        <p:nvPicPr>
          <p:cNvPr id="421894" name="Picture 6" descr="Barber-pole-01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174226" y="2116394"/>
            <a:ext cx="1143000" cy="2286000"/>
          </a:xfrm>
          <a:noFill/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9700" name="Rectangle 5"/>
          <p:cNvSpPr>
            <a:spLocks noChangeArrowheads="1"/>
          </p:cNvSpPr>
          <p:nvPr/>
        </p:nvSpPr>
        <p:spPr bwMode="auto">
          <a:xfrm>
            <a:off x="2792414" y="5867400"/>
            <a:ext cx="64277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 dirty="0">
                <a:cs typeface="Arial" charset="0"/>
                <a:hlinkClick r:id="rId3"/>
              </a:rPr>
              <a:t>http://en.wikipedia.org/wiki/Barberpole_illusion</a:t>
            </a:r>
            <a:endParaRPr lang="en-US" sz="2400" dirty="0">
              <a:cs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 rot="16200000">
            <a:off x="9437216" y="5132373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Source: Silvio </a:t>
            </a:r>
            <a:r>
              <a:rPr lang="en-US" sz="1600" dirty="0" err="1"/>
              <a:t>Savarese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09818119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AutoGenerated: 39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Aperture_problem_animated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86200" y="1828800"/>
            <a:ext cx="4419600" cy="276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The barber pole illusion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8676" name="Rectangle 4"/>
          <p:cNvSpPr>
            <a:spLocks noChangeArrowheads="1"/>
          </p:cNvSpPr>
          <p:nvPr/>
        </p:nvSpPr>
        <p:spPr bwMode="auto">
          <a:xfrm>
            <a:off x="2792414" y="5867400"/>
            <a:ext cx="64277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 dirty="0">
                <a:cs typeface="Arial" charset="0"/>
                <a:hlinkClick r:id="rId3"/>
              </a:rPr>
              <a:t>http://en.wikipedia.org/wiki/Barberpole_illusion</a:t>
            </a:r>
            <a:endParaRPr lang="en-US" sz="2400" dirty="0">
              <a:cs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 rot="16200000">
            <a:off x="9437216" y="5132373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Source: Silvio </a:t>
            </a:r>
            <a:r>
              <a:rPr lang="en-US" sz="1600" dirty="0" err="1"/>
              <a:t>Savarese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8889479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AutoGenerated: 39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The barber pole illusion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D0AF1FA-C5D4-4137-8A98-AB9791F6D0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9699" name="Picture 4" descr="Barberpole_illusion_animated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86200" y="1828800"/>
            <a:ext cx="4419600" cy="276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0" name="Rectangle 5"/>
          <p:cNvSpPr>
            <a:spLocks noChangeArrowheads="1"/>
          </p:cNvSpPr>
          <p:nvPr/>
        </p:nvSpPr>
        <p:spPr bwMode="auto">
          <a:xfrm>
            <a:off x="2792414" y="5867400"/>
            <a:ext cx="64277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 dirty="0">
                <a:cs typeface="Arial" charset="0"/>
                <a:hlinkClick r:id="rId3"/>
              </a:rPr>
              <a:t>http://en.wikipedia.org/wiki/Barberpole_illusion</a:t>
            </a:r>
            <a:endParaRPr lang="en-US" sz="2400" dirty="0">
              <a:cs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 rot="16200000">
            <a:off x="9437216" y="5132373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Source: Silvio </a:t>
            </a:r>
            <a:r>
              <a:rPr lang="en-US" sz="1600" dirty="0" err="1"/>
              <a:t>Savarese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98498226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AutoGenerated: 39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The barber pole illusion</a:t>
            </a:r>
          </a:p>
        </p:txBody>
      </p:sp>
      <p:pic>
        <p:nvPicPr>
          <p:cNvPr id="421894" name="Picture 6" descr="Barber-pole-01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9067800" y="2057400"/>
            <a:ext cx="1143000" cy="2286000"/>
          </a:xfrm>
          <a:noFill/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9699" name="Picture 4" descr="Barberpole_illusion_animated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86200" y="1828800"/>
            <a:ext cx="4419600" cy="276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0" name="Rectangle 5"/>
          <p:cNvSpPr>
            <a:spLocks noChangeArrowheads="1"/>
          </p:cNvSpPr>
          <p:nvPr/>
        </p:nvSpPr>
        <p:spPr bwMode="auto">
          <a:xfrm>
            <a:off x="2792414" y="5867400"/>
            <a:ext cx="64277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 dirty="0">
                <a:cs typeface="Arial" charset="0"/>
                <a:hlinkClick r:id="rId4"/>
              </a:rPr>
              <a:t>http://en.wikipedia.org/wiki/Barberpole_illusion</a:t>
            </a:r>
            <a:endParaRPr lang="en-US" sz="2400" dirty="0">
              <a:cs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 rot="16200000">
            <a:off x="9437216" y="5132373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Source: Silvio </a:t>
            </a:r>
            <a:r>
              <a:rPr lang="en-US" sz="1600" dirty="0" err="1"/>
              <a:t>Savarese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69090430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7"/>
          <p:cNvSpPr>
            <a:spLocks noGrp="1" noChangeArrowheads="1"/>
          </p:cNvSpPr>
          <p:nvPr>
            <p:ph type="title"/>
          </p:nvPr>
        </p:nvSpPr>
        <p:spPr>
          <a:xfrm>
            <a:off x="2590857" y="14522"/>
            <a:ext cx="6476886" cy="1143000"/>
          </a:xfrm>
        </p:spPr>
        <p:txBody>
          <a:bodyPr>
            <a:noAutofit/>
          </a:bodyPr>
          <a:lstStyle/>
          <a:p>
            <a:pPr eaLnBrk="1" hangingPunct="1"/>
            <a:r>
              <a:rPr lang="en-US" sz="3200" dirty="0"/>
              <a:t>The brightness constancy constraint</a:t>
            </a:r>
          </a:p>
        </p:txBody>
      </p:sp>
      <p:sp>
        <p:nvSpPr>
          <p:cNvPr id="4101" name="Rectangle 3"/>
          <p:cNvSpPr>
            <a:spLocks noGrp="1" noChangeArrowheads="1"/>
          </p:cNvSpPr>
          <p:nvPr>
            <p:ph idx="1"/>
          </p:nvPr>
        </p:nvSpPr>
        <p:spPr>
          <a:xfrm>
            <a:off x="1897451" y="2665412"/>
            <a:ext cx="8153400" cy="685800"/>
          </a:xfrm>
        </p:spPr>
        <p:txBody>
          <a:bodyPr/>
          <a:lstStyle/>
          <a:p>
            <a:pPr eaLnBrk="1" hangingPunct="1"/>
            <a:r>
              <a:rPr lang="en-US" sz="2400" dirty="0"/>
              <a:t>How many equations and unknowns per pixel?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A5CA60-F598-4EE9-850F-1F1C2D3C5B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11670" name="Rectangle 22"/>
          <p:cNvSpPr>
            <a:spLocks noChangeArrowheads="1"/>
          </p:cNvSpPr>
          <p:nvPr/>
        </p:nvSpPr>
        <p:spPr bwMode="auto">
          <a:xfrm>
            <a:off x="2438401" y="3062287"/>
            <a:ext cx="647209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vl="1">
              <a:spcBef>
                <a:spcPct val="20000"/>
              </a:spcBef>
              <a:buFontTx/>
              <a:buChar char="•"/>
            </a:pPr>
            <a:r>
              <a:rPr lang="en-US" dirty="0"/>
              <a:t>One equation (this is a scalar equation!), two unknowns (</a:t>
            </a:r>
            <a:r>
              <a:rPr lang="en-US" dirty="0" err="1"/>
              <a:t>u,v</a:t>
            </a:r>
            <a:r>
              <a:rPr lang="en-US" dirty="0"/>
              <a:t>)</a:t>
            </a:r>
          </a:p>
        </p:txBody>
      </p:sp>
      <p:sp>
        <p:nvSpPr>
          <p:cNvPr id="4115" name="Rectangle 18"/>
          <p:cNvSpPr>
            <a:spLocks noChangeArrowheads="1"/>
          </p:cNvSpPr>
          <p:nvPr/>
        </p:nvSpPr>
        <p:spPr bwMode="auto">
          <a:xfrm>
            <a:off x="1905000" y="1379538"/>
            <a:ext cx="83058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Can we use this equation to recover image motion (</a:t>
            </a:r>
            <a:r>
              <a:rPr lang="en-US" sz="2400" dirty="0" err="1"/>
              <a:t>u,v</a:t>
            </a:r>
            <a:r>
              <a:rPr lang="en-US" sz="2400" dirty="0"/>
              <a:t>) at each pixel?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Object 25"/>
              <p:cNvSpPr txBox="1"/>
              <p:nvPr/>
            </p:nvSpPr>
            <p:spPr bwMode="auto">
              <a:xfrm>
                <a:off x="4557713" y="1981200"/>
                <a:ext cx="2703512" cy="641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∇</m:t>
                      </m:r>
                      <m:sSup>
                        <m:sSup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p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sSup>
                        <m:sSup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 </m:t>
                              </m:r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d>
                        </m:e>
                        <m:sup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28" name="Object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57713" y="1981200"/>
                <a:ext cx="2703512" cy="64135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5759854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AutoGenerated: 39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</a:t>
            </a:r>
            <a:r>
              <a:rPr lang="en-US"/>
              <a:t>we will learn today?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38400" y="1600201"/>
            <a:ext cx="7772400" cy="33528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Optical flow</a:t>
            </a:r>
          </a:p>
          <a:p>
            <a:r>
              <a:rPr lang="en-US" dirty="0"/>
              <a:t>Lucas-</a:t>
            </a:r>
            <a:r>
              <a:rPr lang="en-US" dirty="0" err="1"/>
              <a:t>Kanade</a:t>
            </a:r>
            <a:r>
              <a:rPr lang="en-US" dirty="0"/>
              <a:t> method</a:t>
            </a: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Horn-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Schunk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 method</a:t>
            </a:r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Gunnar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Farneback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method</a:t>
            </a:r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Pyramids for large motion</a:t>
            </a: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Applications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981200" y="4953000"/>
            <a:ext cx="5257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2000" b="1" dirty="0"/>
              <a:t>Reading: </a:t>
            </a:r>
            <a:r>
              <a:rPr lang="en-US" dirty="0">
                <a:solidFill>
                  <a:srgbClr val="850000"/>
                </a:solidFill>
              </a:rPr>
              <a:t>[</a:t>
            </a:r>
            <a:r>
              <a:rPr lang="en-US" dirty="0" err="1">
                <a:solidFill>
                  <a:srgbClr val="850000"/>
                </a:solidFill>
              </a:rPr>
              <a:t>Szeliski</a:t>
            </a:r>
            <a:r>
              <a:rPr lang="en-US" dirty="0">
                <a:solidFill>
                  <a:srgbClr val="850000"/>
                </a:solidFill>
              </a:rPr>
              <a:t>] </a:t>
            </a:r>
            <a:r>
              <a:rPr lang="en-US" dirty="0"/>
              <a:t>Chapters: 8.4, 8.5	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969946" y="5334001"/>
            <a:ext cx="75456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850000"/>
                </a:solidFill>
              </a:rPr>
              <a:t>[Fleet &amp; Weiss, 2005]</a:t>
            </a:r>
          </a:p>
          <a:p>
            <a:r>
              <a:rPr lang="en-US" dirty="0"/>
              <a:t>http://</a:t>
            </a:r>
            <a:r>
              <a:rPr lang="en-US" dirty="0" err="1"/>
              <a:t>www.cs.toronto.edu</a:t>
            </a:r>
            <a:r>
              <a:rPr lang="en-US" dirty="0"/>
              <a:t>/pub/</a:t>
            </a:r>
            <a:r>
              <a:rPr lang="en-US" dirty="0" err="1"/>
              <a:t>jepson</a:t>
            </a:r>
            <a:r>
              <a:rPr lang="en-US" dirty="0"/>
              <a:t>/teaching/vision/2503/</a:t>
            </a:r>
            <a:r>
              <a:rPr lang="en-US" dirty="0" err="1"/>
              <a:t>opticalFlow.pdf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329763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AutoGenerated: 39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2738438" y="88669"/>
            <a:ext cx="6477000" cy="1143000"/>
          </a:xfrm>
        </p:spPr>
        <p:txBody>
          <a:bodyPr/>
          <a:lstStyle/>
          <a:p>
            <a:pPr eaLnBrk="1" hangingPunct="1"/>
            <a:r>
              <a:rPr lang="en-US" dirty="0"/>
              <a:t>Solving the  ambiguity…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1750" name="Rectangle 7"/>
          <p:cNvSpPr>
            <a:spLocks noChangeArrowheads="1"/>
          </p:cNvSpPr>
          <p:nvPr/>
        </p:nvSpPr>
        <p:spPr bwMode="auto">
          <a:xfrm>
            <a:off x="2738438" y="1767623"/>
            <a:ext cx="715010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400" dirty="0">
                <a:cs typeface="Arial" charset="0"/>
              </a:rPr>
              <a:t>B. Lucas and T. </a:t>
            </a:r>
            <a:r>
              <a:rPr lang="en-US" sz="1400" dirty="0" err="1">
                <a:cs typeface="Arial" charset="0"/>
              </a:rPr>
              <a:t>Kanade</a:t>
            </a:r>
            <a:r>
              <a:rPr lang="en-US" sz="1400" dirty="0">
                <a:cs typeface="Arial" charset="0"/>
              </a:rPr>
              <a:t>. An iterative image registration technique with an application to stereo vision. In </a:t>
            </a:r>
            <a:r>
              <a:rPr lang="en-US" sz="1400" i="1" dirty="0">
                <a:cs typeface="Arial" charset="0"/>
              </a:rPr>
              <a:t>Proceedings of the International Joint Conference on Artificial Intelligence</a:t>
            </a:r>
            <a:r>
              <a:rPr lang="en-US" sz="1400" dirty="0">
                <a:cs typeface="Arial" charset="0"/>
              </a:rPr>
              <a:t>, pp. 674–679, 1981.</a:t>
            </a:r>
          </a:p>
        </p:txBody>
      </p:sp>
      <p:sp>
        <p:nvSpPr>
          <p:cNvPr id="7" name="TextBox 6"/>
          <p:cNvSpPr txBox="1"/>
          <p:nvPr/>
        </p:nvSpPr>
        <p:spPr>
          <a:xfrm rot="16200000">
            <a:off x="9437216" y="5132373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Source: Silvio </a:t>
            </a:r>
            <a:r>
              <a:rPr lang="en-US" sz="1600" dirty="0" err="1"/>
              <a:t>Savarese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64026360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AutoGenerated: 39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2738438" y="88669"/>
            <a:ext cx="6477000" cy="1143000"/>
          </a:xfrm>
        </p:spPr>
        <p:txBody>
          <a:bodyPr/>
          <a:lstStyle/>
          <a:p>
            <a:pPr eaLnBrk="1" hangingPunct="1"/>
            <a:r>
              <a:rPr lang="en-US" dirty="0"/>
              <a:t>Solving the  ambiguity…</a:t>
            </a:r>
          </a:p>
        </p:txBody>
      </p:sp>
      <p:sp>
        <p:nvSpPr>
          <p:cNvPr id="425987" name="Rectangle 3"/>
          <p:cNvSpPr>
            <a:spLocks noGrp="1" noChangeArrowheads="1"/>
          </p:cNvSpPr>
          <p:nvPr>
            <p:ph idx="1"/>
          </p:nvPr>
        </p:nvSpPr>
        <p:spPr>
          <a:xfrm>
            <a:off x="2362200" y="1752600"/>
            <a:ext cx="7772400" cy="5257800"/>
          </a:xfrm>
        </p:spPr>
        <p:txBody>
          <a:bodyPr/>
          <a:lstStyle/>
          <a:p>
            <a:pPr eaLnBrk="1" hangingPunct="1"/>
            <a:r>
              <a:rPr lang="en-US" sz="2400" dirty="0"/>
              <a:t>How to get more equations for a pixel?</a:t>
            </a:r>
          </a:p>
          <a:p>
            <a:pPr eaLnBrk="1" hangingPunct="1"/>
            <a:r>
              <a:rPr lang="en-US" sz="2400" b="1" dirty="0">
                <a:solidFill>
                  <a:schemeClr val="bg1"/>
                </a:solidFill>
              </a:rPr>
              <a:t>Spatial coherence constraint:</a:t>
            </a:r>
            <a:r>
              <a:rPr lang="en-US" sz="2400" dirty="0">
                <a:solidFill>
                  <a:schemeClr val="bg1"/>
                </a:solidFill>
              </a:rPr>
              <a:t>  </a:t>
            </a:r>
          </a:p>
          <a:p>
            <a:pPr eaLnBrk="1" hangingPunct="1"/>
            <a:r>
              <a:rPr lang="en-US" sz="2400" dirty="0">
                <a:solidFill>
                  <a:schemeClr val="bg1"/>
                </a:solidFill>
              </a:rPr>
              <a:t>    Assume the pixel’s neighbors have the same (</a:t>
            </a:r>
            <a:r>
              <a:rPr lang="en-US" sz="2400" dirty="0" err="1">
                <a:solidFill>
                  <a:schemeClr val="bg1"/>
                </a:solidFill>
              </a:rPr>
              <a:t>u,v</a:t>
            </a:r>
            <a:r>
              <a:rPr lang="en-US" sz="2400" dirty="0">
                <a:solidFill>
                  <a:schemeClr val="bg1"/>
                </a:solidFill>
              </a:rPr>
              <a:t>)</a:t>
            </a:r>
          </a:p>
          <a:p>
            <a:pPr lvl="1" eaLnBrk="1" hangingPunct="1"/>
            <a:r>
              <a:rPr lang="en-US" sz="1800" dirty="0">
                <a:solidFill>
                  <a:schemeClr val="bg1"/>
                </a:solidFill>
              </a:rPr>
              <a:t>If we use a 5x5 window, that gives us 25 equations per pixel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1750" name="Rectangle 7"/>
          <p:cNvSpPr>
            <a:spLocks noChangeArrowheads="1"/>
          </p:cNvSpPr>
          <p:nvPr/>
        </p:nvSpPr>
        <p:spPr bwMode="auto">
          <a:xfrm>
            <a:off x="2598738" y="1102605"/>
            <a:ext cx="715010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400" dirty="0">
                <a:cs typeface="Arial" charset="0"/>
              </a:rPr>
              <a:t>B. Lucas and T. </a:t>
            </a:r>
            <a:r>
              <a:rPr lang="en-US" sz="1400" dirty="0" err="1">
                <a:cs typeface="Arial" charset="0"/>
              </a:rPr>
              <a:t>Kanade</a:t>
            </a:r>
            <a:r>
              <a:rPr lang="en-US" sz="1400" dirty="0">
                <a:cs typeface="Arial" charset="0"/>
              </a:rPr>
              <a:t>. An iterative image registration technique with an application to stereo vision. In </a:t>
            </a:r>
            <a:r>
              <a:rPr lang="en-US" sz="1400" i="1" dirty="0">
                <a:cs typeface="Arial" charset="0"/>
              </a:rPr>
              <a:t>Proceedings of the International Joint Conference on Artificial Intelligence</a:t>
            </a:r>
            <a:r>
              <a:rPr lang="en-US" sz="1400" dirty="0">
                <a:cs typeface="Arial" charset="0"/>
              </a:rPr>
              <a:t>, pp. 674–679, 1981.</a:t>
            </a:r>
          </a:p>
        </p:txBody>
      </p:sp>
      <p:sp>
        <p:nvSpPr>
          <p:cNvPr id="7" name="TextBox 6"/>
          <p:cNvSpPr txBox="1"/>
          <p:nvPr/>
        </p:nvSpPr>
        <p:spPr>
          <a:xfrm rot="16200000">
            <a:off x="9437216" y="5132373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Source: Silvio </a:t>
            </a:r>
            <a:r>
              <a:rPr lang="en-US" sz="1600" dirty="0" err="1"/>
              <a:t>Savarese</a:t>
            </a:r>
            <a:endParaRPr lang="en-US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Object 25"/>
              <p:cNvSpPr txBox="1"/>
              <p:nvPr/>
            </p:nvSpPr>
            <p:spPr bwMode="auto">
              <a:xfrm>
                <a:off x="4741863" y="3401141"/>
                <a:ext cx="3013075" cy="9350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w="381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∇</m:t>
                      </m:r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p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i</m:t>
                          </m:r>
                        </m:sub>
                      </m:sSub>
                      <m:sSup>
                        <m:sSup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plcHide m:val="on"/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p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i</m:t>
                          </m:r>
                        </m:sub>
                      </m:sSub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)=0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0" name="Object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741863" y="3401141"/>
                <a:ext cx="3013075" cy="93503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381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2134783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AutoGenerated: 39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2738438" y="88669"/>
            <a:ext cx="6477000" cy="1143000"/>
          </a:xfrm>
        </p:spPr>
        <p:txBody>
          <a:bodyPr/>
          <a:lstStyle/>
          <a:p>
            <a:pPr eaLnBrk="1" hangingPunct="1"/>
            <a:r>
              <a:rPr lang="en-US" dirty="0"/>
              <a:t>Solving the  ambiguity…</a:t>
            </a:r>
          </a:p>
        </p:txBody>
      </p:sp>
      <p:sp>
        <p:nvSpPr>
          <p:cNvPr id="425987" name="Rectangle 3"/>
          <p:cNvSpPr>
            <a:spLocks noGrp="1" noChangeArrowheads="1"/>
          </p:cNvSpPr>
          <p:nvPr>
            <p:ph idx="1"/>
          </p:nvPr>
        </p:nvSpPr>
        <p:spPr>
          <a:xfrm>
            <a:off x="2362200" y="1752600"/>
            <a:ext cx="7772400" cy="5257800"/>
          </a:xfrm>
        </p:spPr>
        <p:txBody>
          <a:bodyPr/>
          <a:lstStyle/>
          <a:p>
            <a:pPr eaLnBrk="1" hangingPunct="1"/>
            <a:r>
              <a:rPr lang="en-US" sz="2400" dirty="0"/>
              <a:t>How to get more equations for a pixel?</a:t>
            </a:r>
          </a:p>
          <a:p>
            <a:pPr eaLnBrk="1" hangingPunct="1"/>
            <a:r>
              <a:rPr lang="en-US" sz="2400" b="1" dirty="0"/>
              <a:t>Spatial coherence constraint:</a:t>
            </a:r>
            <a:r>
              <a:rPr lang="en-US" sz="2400" dirty="0"/>
              <a:t>  </a:t>
            </a:r>
          </a:p>
          <a:p>
            <a:pPr eaLnBrk="1" hangingPunct="1"/>
            <a:r>
              <a:rPr lang="en-US" sz="2400" dirty="0">
                <a:solidFill>
                  <a:schemeClr val="bg1"/>
                </a:solidFill>
              </a:rPr>
              <a:t>    Assume the pixel’s neighbors have the same (</a:t>
            </a:r>
            <a:r>
              <a:rPr lang="en-US" sz="2400" dirty="0" err="1">
                <a:solidFill>
                  <a:schemeClr val="bg1"/>
                </a:solidFill>
              </a:rPr>
              <a:t>u,v</a:t>
            </a:r>
            <a:r>
              <a:rPr lang="en-US" sz="2400" dirty="0">
                <a:solidFill>
                  <a:schemeClr val="bg1"/>
                </a:solidFill>
              </a:rPr>
              <a:t>)</a:t>
            </a:r>
          </a:p>
          <a:p>
            <a:pPr lvl="1" eaLnBrk="1" hangingPunct="1"/>
            <a:r>
              <a:rPr lang="en-US" sz="1800" dirty="0">
                <a:solidFill>
                  <a:schemeClr val="bg1"/>
                </a:solidFill>
              </a:rPr>
              <a:t>If we use a 5x5 window, that gives us 25 equations per pixel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1750" name="Rectangle 7"/>
          <p:cNvSpPr>
            <a:spLocks noChangeArrowheads="1"/>
          </p:cNvSpPr>
          <p:nvPr/>
        </p:nvSpPr>
        <p:spPr bwMode="auto">
          <a:xfrm>
            <a:off x="2598738" y="1102605"/>
            <a:ext cx="715010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400" dirty="0">
                <a:cs typeface="Arial" charset="0"/>
              </a:rPr>
              <a:t>B. Lucas and T. </a:t>
            </a:r>
            <a:r>
              <a:rPr lang="en-US" sz="1400" dirty="0" err="1">
                <a:cs typeface="Arial" charset="0"/>
              </a:rPr>
              <a:t>Kanade</a:t>
            </a:r>
            <a:r>
              <a:rPr lang="en-US" sz="1400" dirty="0">
                <a:cs typeface="Arial" charset="0"/>
              </a:rPr>
              <a:t>. An iterative image registration technique with an application to stereo vision. In </a:t>
            </a:r>
            <a:r>
              <a:rPr lang="en-US" sz="1400" i="1" dirty="0">
                <a:cs typeface="Arial" charset="0"/>
              </a:rPr>
              <a:t>Proceedings of the International Joint Conference on Artificial Intelligence</a:t>
            </a:r>
            <a:r>
              <a:rPr lang="en-US" sz="1400" dirty="0">
                <a:cs typeface="Arial" charset="0"/>
              </a:rPr>
              <a:t>, pp. 674–679, 1981.</a:t>
            </a:r>
          </a:p>
        </p:txBody>
      </p:sp>
      <p:sp>
        <p:nvSpPr>
          <p:cNvPr id="7" name="TextBox 6"/>
          <p:cNvSpPr txBox="1"/>
          <p:nvPr/>
        </p:nvSpPr>
        <p:spPr>
          <a:xfrm rot="16200000">
            <a:off x="9437216" y="5132373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Source: Silvio </a:t>
            </a:r>
            <a:r>
              <a:rPr lang="en-US" sz="1600" dirty="0" err="1"/>
              <a:t>Savarese</a:t>
            </a:r>
            <a:endParaRPr lang="en-US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Object 25"/>
              <p:cNvSpPr txBox="1"/>
              <p:nvPr/>
            </p:nvSpPr>
            <p:spPr bwMode="auto">
              <a:xfrm>
                <a:off x="4741863" y="3401141"/>
                <a:ext cx="3013075" cy="9350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w="381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∇</m:t>
                      </m:r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p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i</m:t>
                          </m:r>
                        </m:sub>
                      </m:sSub>
                      <m:sSup>
                        <m:sSup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plcHide m:val="on"/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p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i</m:t>
                          </m:r>
                        </m:sub>
                      </m:sSub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)=0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0" name="Object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741863" y="3401141"/>
                <a:ext cx="3013075" cy="93503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381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933790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AutoGenerated: 34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is motion useful?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35027" t="54286" r="30749" b="10000"/>
          <a:stretch/>
        </p:blipFill>
        <p:spPr>
          <a:xfrm>
            <a:off x="3105912" y="1380232"/>
            <a:ext cx="5980176" cy="4672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78567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AutoGenerated: 40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2738438" y="88669"/>
            <a:ext cx="6477000" cy="1143000"/>
          </a:xfrm>
        </p:spPr>
        <p:txBody>
          <a:bodyPr/>
          <a:lstStyle/>
          <a:p>
            <a:pPr eaLnBrk="1" hangingPunct="1"/>
            <a:r>
              <a:rPr lang="en-US" dirty="0"/>
              <a:t>Solving the  ambiguity…</a:t>
            </a:r>
          </a:p>
        </p:txBody>
      </p:sp>
      <p:sp>
        <p:nvSpPr>
          <p:cNvPr id="425987" name="Rectangle 3"/>
          <p:cNvSpPr>
            <a:spLocks noGrp="1" noChangeArrowheads="1"/>
          </p:cNvSpPr>
          <p:nvPr>
            <p:ph idx="1"/>
          </p:nvPr>
        </p:nvSpPr>
        <p:spPr>
          <a:xfrm>
            <a:off x="2362200" y="1752600"/>
            <a:ext cx="7772400" cy="5257800"/>
          </a:xfrm>
        </p:spPr>
        <p:txBody>
          <a:bodyPr/>
          <a:lstStyle/>
          <a:p>
            <a:pPr eaLnBrk="1" hangingPunct="1"/>
            <a:r>
              <a:rPr lang="en-US" sz="2400" dirty="0"/>
              <a:t>How to get more equations for a pixel?</a:t>
            </a:r>
          </a:p>
          <a:p>
            <a:pPr eaLnBrk="1" hangingPunct="1"/>
            <a:r>
              <a:rPr lang="en-US" sz="2400" b="1" dirty="0"/>
              <a:t>Spatial coherence constraint:</a:t>
            </a:r>
            <a:r>
              <a:rPr lang="en-US" sz="2400" dirty="0"/>
              <a:t>  </a:t>
            </a:r>
          </a:p>
          <a:p>
            <a:pPr eaLnBrk="1" hangingPunct="1"/>
            <a:r>
              <a:rPr lang="en-US" sz="2400" dirty="0"/>
              <a:t>    Assume the pixel’s neighbors have the same (</a:t>
            </a:r>
            <a:r>
              <a:rPr lang="en-US" sz="2400" dirty="0" err="1"/>
              <a:t>u,v</a:t>
            </a:r>
            <a:r>
              <a:rPr lang="en-US" sz="2400" dirty="0"/>
              <a:t>)</a:t>
            </a:r>
          </a:p>
          <a:p>
            <a:pPr lvl="1" eaLnBrk="1" hangingPunct="1"/>
            <a:r>
              <a:rPr lang="en-US" sz="1800" dirty="0"/>
              <a:t>If we use a 5x5 window, that gives us 25 equations per pixel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1750" name="Rectangle 7"/>
          <p:cNvSpPr>
            <a:spLocks noChangeArrowheads="1"/>
          </p:cNvSpPr>
          <p:nvPr/>
        </p:nvSpPr>
        <p:spPr bwMode="auto">
          <a:xfrm>
            <a:off x="2598738" y="1102605"/>
            <a:ext cx="715010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400" dirty="0">
                <a:cs typeface="Arial" charset="0"/>
              </a:rPr>
              <a:t>B. Lucas and T. </a:t>
            </a:r>
            <a:r>
              <a:rPr lang="en-US" sz="1400" dirty="0" err="1">
                <a:cs typeface="Arial" charset="0"/>
              </a:rPr>
              <a:t>Kanade</a:t>
            </a:r>
            <a:r>
              <a:rPr lang="en-US" sz="1400" dirty="0">
                <a:cs typeface="Arial" charset="0"/>
              </a:rPr>
              <a:t>. An iterative image registration technique with an application to stereo vision. In </a:t>
            </a:r>
            <a:r>
              <a:rPr lang="en-US" sz="1400" i="1" dirty="0">
                <a:cs typeface="Arial" charset="0"/>
              </a:rPr>
              <a:t>Proceedings of the International Joint Conference on Artificial Intelligence</a:t>
            </a:r>
            <a:r>
              <a:rPr lang="en-US" sz="1400" dirty="0">
                <a:cs typeface="Arial" charset="0"/>
              </a:rPr>
              <a:t>, pp. 674–679, 1981.</a:t>
            </a:r>
          </a:p>
        </p:txBody>
      </p:sp>
      <p:sp>
        <p:nvSpPr>
          <p:cNvPr id="7" name="TextBox 6"/>
          <p:cNvSpPr txBox="1"/>
          <p:nvPr/>
        </p:nvSpPr>
        <p:spPr>
          <a:xfrm rot="16200000">
            <a:off x="9437216" y="5132373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Source: Silvio </a:t>
            </a:r>
            <a:r>
              <a:rPr lang="en-US" sz="1600" dirty="0" err="1"/>
              <a:t>Savarese</a:t>
            </a:r>
            <a:endParaRPr lang="en-US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Object 25"/>
              <p:cNvSpPr txBox="1"/>
              <p:nvPr/>
            </p:nvSpPr>
            <p:spPr bwMode="auto">
              <a:xfrm>
                <a:off x="4741863" y="3401141"/>
                <a:ext cx="3013075" cy="9350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w="381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∇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p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i</m:t>
                          </m:r>
                        </m:sub>
                      </m:sSub>
                      <m:sSup>
                        <m:sSup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plcHide m:val="on"/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p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i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)=0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10" name="Object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741863" y="3401141"/>
                <a:ext cx="3013075" cy="93503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381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3158945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AutoGenerated: 4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2738438" y="88669"/>
            <a:ext cx="6477000" cy="1143000"/>
          </a:xfrm>
        </p:spPr>
        <p:txBody>
          <a:bodyPr/>
          <a:lstStyle/>
          <a:p>
            <a:pPr eaLnBrk="1" hangingPunct="1"/>
            <a:r>
              <a:rPr lang="en-US" dirty="0"/>
              <a:t>Solving the  ambiguity…</a:t>
            </a:r>
          </a:p>
        </p:txBody>
      </p:sp>
      <p:sp>
        <p:nvSpPr>
          <p:cNvPr id="425987" name="Rectangle 3"/>
          <p:cNvSpPr>
            <a:spLocks noGrp="1" noChangeArrowheads="1"/>
          </p:cNvSpPr>
          <p:nvPr>
            <p:ph idx="1"/>
          </p:nvPr>
        </p:nvSpPr>
        <p:spPr>
          <a:xfrm>
            <a:off x="2362200" y="1752600"/>
            <a:ext cx="7772400" cy="5257800"/>
          </a:xfrm>
        </p:spPr>
        <p:txBody>
          <a:bodyPr/>
          <a:lstStyle/>
          <a:p>
            <a:pPr eaLnBrk="1" hangingPunct="1"/>
            <a:r>
              <a:rPr lang="en-US" sz="2400" dirty="0"/>
              <a:t>How to get more equations for a pixel?</a:t>
            </a:r>
          </a:p>
          <a:p>
            <a:pPr eaLnBrk="1" hangingPunct="1"/>
            <a:r>
              <a:rPr lang="en-US" sz="2400" b="1" dirty="0"/>
              <a:t>Spatial coherence constraint:</a:t>
            </a:r>
            <a:r>
              <a:rPr lang="en-US" sz="2400" dirty="0"/>
              <a:t>  </a:t>
            </a:r>
          </a:p>
          <a:p>
            <a:pPr eaLnBrk="1" hangingPunct="1"/>
            <a:r>
              <a:rPr lang="en-US" sz="2400" dirty="0"/>
              <a:t>    Assume the pixel’s neighbors have the same (</a:t>
            </a:r>
            <a:r>
              <a:rPr lang="en-US" sz="2400" dirty="0" err="1"/>
              <a:t>u,v</a:t>
            </a:r>
            <a:r>
              <a:rPr lang="en-US" sz="2400" dirty="0"/>
              <a:t>)</a:t>
            </a:r>
          </a:p>
          <a:p>
            <a:pPr lvl="1" eaLnBrk="1" hangingPunct="1"/>
            <a:r>
              <a:rPr lang="en-US" sz="1800" dirty="0"/>
              <a:t>If we use a 5x5 window, that gives us 25 equations per pixel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25989" name="Picture 5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84514" y="4467940"/>
            <a:ext cx="6130925" cy="154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50" name="Rectangle 7"/>
          <p:cNvSpPr>
            <a:spLocks noChangeArrowheads="1"/>
          </p:cNvSpPr>
          <p:nvPr/>
        </p:nvSpPr>
        <p:spPr bwMode="auto">
          <a:xfrm>
            <a:off x="2598738" y="1102605"/>
            <a:ext cx="715010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400" dirty="0">
                <a:cs typeface="Arial" charset="0"/>
              </a:rPr>
              <a:t>B. Lucas and T. </a:t>
            </a:r>
            <a:r>
              <a:rPr lang="en-US" sz="1400" dirty="0" err="1">
                <a:cs typeface="Arial" charset="0"/>
              </a:rPr>
              <a:t>Kanade</a:t>
            </a:r>
            <a:r>
              <a:rPr lang="en-US" sz="1400" dirty="0">
                <a:cs typeface="Arial" charset="0"/>
              </a:rPr>
              <a:t>. An iterative image registration technique with an application to stereo vision. In </a:t>
            </a:r>
            <a:r>
              <a:rPr lang="en-US" sz="1400" i="1" dirty="0">
                <a:cs typeface="Arial" charset="0"/>
              </a:rPr>
              <a:t>Proceedings of the International Joint Conference on Artificial Intelligence</a:t>
            </a:r>
            <a:r>
              <a:rPr lang="en-US" sz="1400" dirty="0">
                <a:cs typeface="Arial" charset="0"/>
              </a:rPr>
              <a:t>, pp. 674–679, 1981.</a:t>
            </a:r>
          </a:p>
        </p:txBody>
      </p:sp>
      <p:sp>
        <p:nvSpPr>
          <p:cNvPr id="7" name="TextBox 6"/>
          <p:cNvSpPr txBox="1"/>
          <p:nvPr/>
        </p:nvSpPr>
        <p:spPr>
          <a:xfrm rot="16200000">
            <a:off x="9437216" y="5132373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Source: Silvio </a:t>
            </a:r>
            <a:r>
              <a:rPr lang="en-US" sz="1600" dirty="0" err="1"/>
              <a:t>Savarese</a:t>
            </a:r>
            <a:endParaRPr lang="en-US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Object 25"/>
              <p:cNvSpPr txBox="1"/>
              <p:nvPr/>
            </p:nvSpPr>
            <p:spPr bwMode="auto">
              <a:xfrm>
                <a:off x="4741863" y="3401141"/>
                <a:ext cx="3013075" cy="9350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w="381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∇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p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i</m:t>
                          </m:r>
                        </m:sub>
                      </m:sSub>
                      <m:sSup>
                        <m:sSup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plcHide m:val="on"/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p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i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)=0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Object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741863" y="3401141"/>
                <a:ext cx="3013075" cy="93503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381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6768807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AutoGenerated: 4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76200"/>
            <a:ext cx="7772400" cy="838200"/>
          </a:xfrm>
        </p:spPr>
        <p:txBody>
          <a:bodyPr/>
          <a:lstStyle/>
          <a:p>
            <a:pPr eaLnBrk="1" hangingPunct="1"/>
            <a:r>
              <a:rPr lang="en-US" dirty="0"/>
              <a:t>Lucas-</a:t>
            </a:r>
            <a:r>
              <a:rPr lang="en-US" dirty="0" err="1"/>
              <a:t>Kanade</a:t>
            </a:r>
            <a:r>
              <a:rPr lang="en-US" dirty="0"/>
              <a:t> flow</a:t>
            </a:r>
          </a:p>
        </p:txBody>
      </p:sp>
      <p:sp>
        <p:nvSpPr>
          <p:cNvPr id="32770" name="Rectangle 3"/>
          <p:cNvSpPr>
            <a:spLocks noGrp="1" noChangeArrowheads="1"/>
          </p:cNvSpPr>
          <p:nvPr>
            <p:ph idx="1"/>
          </p:nvPr>
        </p:nvSpPr>
        <p:spPr>
          <a:xfrm>
            <a:off x="2209800" y="914401"/>
            <a:ext cx="7772400" cy="506413"/>
          </a:xfrm>
        </p:spPr>
        <p:txBody>
          <a:bodyPr/>
          <a:lstStyle/>
          <a:p>
            <a:pPr eaLnBrk="1" hangingPunct="1"/>
            <a:r>
              <a:rPr lang="en-US" sz="2400" dirty="0" err="1"/>
              <a:t>Overconstrained</a:t>
            </a:r>
            <a:r>
              <a:rPr lang="en-US" sz="2400" dirty="0"/>
              <a:t> linear system: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32771" name="Group 4"/>
          <p:cNvGrpSpPr>
            <a:grpSpLocks/>
          </p:cNvGrpSpPr>
          <p:nvPr/>
        </p:nvGrpSpPr>
        <p:grpSpPr bwMode="auto">
          <a:xfrm>
            <a:off x="8161338" y="1905000"/>
            <a:ext cx="1592262" cy="533400"/>
            <a:chOff x="1680" y="945"/>
            <a:chExt cx="1003" cy="305"/>
          </a:xfrm>
        </p:grpSpPr>
        <p:pic>
          <p:nvPicPr>
            <p:cNvPr id="32775" name="Picture 5" descr="Edittex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680" y="1155"/>
              <a:ext cx="292" cy="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776" name="Picture 6" descr="Edittex"/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786" y="945"/>
              <a:ext cx="796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777" name="Picture 7" descr="Edittex"/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064" y="1152"/>
              <a:ext cx="211" cy="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778" name="Picture 8" descr="Edittex"/>
            <p:cNvPicPr>
              <a:picLocks noChangeAspect="1" noChangeArrowheads="1"/>
            </p:cNvPicPr>
            <p:nvPr>
              <p:custDataLst>
                <p:tags r:id="rId5"/>
              </p:custDataLst>
            </p:nvPr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2397" y="1157"/>
              <a:ext cx="286" cy="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2772" name="Picture 9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327276" y="1524000"/>
            <a:ext cx="5445125" cy="144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 rot="16200000">
            <a:off x="9437216" y="5132373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Source: Silvio </a:t>
            </a:r>
            <a:r>
              <a:rPr lang="en-US" sz="1600" dirty="0" err="1"/>
              <a:t>Savarese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528715022"/>
      </p:ext>
    </p:extLst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AutoGenerated: 4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76200"/>
            <a:ext cx="7772400" cy="838200"/>
          </a:xfrm>
        </p:spPr>
        <p:txBody>
          <a:bodyPr/>
          <a:lstStyle/>
          <a:p>
            <a:pPr eaLnBrk="1" hangingPunct="1"/>
            <a:r>
              <a:rPr lang="en-US" dirty="0"/>
              <a:t>Lucas-</a:t>
            </a:r>
            <a:r>
              <a:rPr lang="en-US" dirty="0" err="1"/>
              <a:t>Kanade</a:t>
            </a:r>
            <a:r>
              <a:rPr lang="en-US" dirty="0"/>
              <a:t> flow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idx="1"/>
          </p:nvPr>
        </p:nvSpPr>
        <p:spPr>
          <a:xfrm>
            <a:off x="2209800" y="914401"/>
            <a:ext cx="7772400" cy="506413"/>
          </a:xfrm>
        </p:spPr>
        <p:txBody>
          <a:bodyPr/>
          <a:lstStyle/>
          <a:p>
            <a:pPr eaLnBrk="1" hangingPunct="1"/>
            <a:r>
              <a:rPr lang="en-US" sz="2400" dirty="0" err="1"/>
              <a:t>Overconstrained</a:t>
            </a:r>
            <a:r>
              <a:rPr lang="en-US" sz="2400" dirty="0"/>
              <a:t> linear system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34820" name="Group 4"/>
          <p:cNvGrpSpPr>
            <a:grpSpLocks/>
          </p:cNvGrpSpPr>
          <p:nvPr/>
        </p:nvGrpSpPr>
        <p:grpSpPr bwMode="auto">
          <a:xfrm>
            <a:off x="8161338" y="1905000"/>
            <a:ext cx="1592262" cy="533400"/>
            <a:chOff x="1680" y="945"/>
            <a:chExt cx="1003" cy="305"/>
          </a:xfrm>
        </p:grpSpPr>
        <p:pic>
          <p:nvPicPr>
            <p:cNvPr id="34829" name="Picture 5" descr="Edittex"/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680" y="1155"/>
              <a:ext cx="292" cy="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830" name="Picture 6" descr="Edittex"/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786" y="945"/>
              <a:ext cx="796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831" name="Picture 7" descr="Edittex"/>
            <p:cNvPicPr>
              <a:picLocks noChangeAspect="1" noChangeArrowheads="1"/>
            </p:cNvPicPr>
            <p:nvPr>
              <p:custDataLst>
                <p:tags r:id="rId5"/>
              </p:custDataLst>
            </p:nvPr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2064" y="1152"/>
              <a:ext cx="211" cy="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832" name="Picture 8" descr="Edittex"/>
            <p:cNvPicPr>
              <a:picLocks noChangeAspect="1" noChangeArrowheads="1"/>
            </p:cNvPicPr>
            <p:nvPr>
              <p:custDataLst>
                <p:tags r:id="rId6"/>
              </p:custDataLst>
            </p:nvPr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2397" y="1157"/>
              <a:ext cx="286" cy="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4821" name="Picture 9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327276" y="1524000"/>
            <a:ext cx="5445125" cy="144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4192" name="Picture 16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010400" y="3200400"/>
            <a:ext cx="2316162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5" name="Rectangle 17"/>
          <p:cNvSpPr>
            <a:spLocks noChangeArrowheads="1"/>
          </p:cNvSpPr>
          <p:nvPr/>
        </p:nvSpPr>
        <p:spPr bwMode="auto">
          <a:xfrm>
            <a:off x="2215029" y="3151188"/>
            <a:ext cx="7772400" cy="50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400" dirty="0"/>
              <a:t>Least squares solution for </a:t>
            </a:r>
            <a:r>
              <a:rPr lang="en-US" sz="2400" i="1" dirty="0"/>
              <a:t>d</a:t>
            </a:r>
            <a:r>
              <a:rPr lang="en-US" sz="2400" dirty="0"/>
              <a:t> given by</a:t>
            </a:r>
          </a:p>
        </p:txBody>
      </p:sp>
      <p:sp>
        <p:nvSpPr>
          <p:cNvPr id="17" name="TextBox 16"/>
          <p:cNvSpPr txBox="1"/>
          <p:nvPr/>
        </p:nvSpPr>
        <p:spPr>
          <a:xfrm rot="16200000">
            <a:off x="9437216" y="5132373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Source: Silvio </a:t>
            </a:r>
            <a:r>
              <a:rPr lang="en-US" sz="1600" dirty="0" err="1"/>
              <a:t>Savarese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2881663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AutoGenerated: 4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76200"/>
            <a:ext cx="7772400" cy="838200"/>
          </a:xfrm>
        </p:spPr>
        <p:txBody>
          <a:bodyPr/>
          <a:lstStyle/>
          <a:p>
            <a:pPr eaLnBrk="1" hangingPunct="1"/>
            <a:r>
              <a:rPr lang="en-US" dirty="0"/>
              <a:t>Lucas-</a:t>
            </a:r>
            <a:r>
              <a:rPr lang="en-US" dirty="0" err="1"/>
              <a:t>Kanade</a:t>
            </a:r>
            <a:r>
              <a:rPr lang="en-US" dirty="0"/>
              <a:t> flow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idx="1"/>
          </p:nvPr>
        </p:nvSpPr>
        <p:spPr>
          <a:xfrm>
            <a:off x="2209800" y="914401"/>
            <a:ext cx="7772400" cy="506413"/>
          </a:xfrm>
        </p:spPr>
        <p:txBody>
          <a:bodyPr/>
          <a:lstStyle/>
          <a:p>
            <a:pPr eaLnBrk="1" hangingPunct="1"/>
            <a:r>
              <a:rPr lang="en-US" sz="2400" dirty="0" err="1"/>
              <a:t>Overconstrained</a:t>
            </a:r>
            <a:r>
              <a:rPr lang="en-US" sz="2400" dirty="0"/>
              <a:t> linear system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34820" name="Group 4"/>
          <p:cNvGrpSpPr>
            <a:grpSpLocks/>
          </p:cNvGrpSpPr>
          <p:nvPr/>
        </p:nvGrpSpPr>
        <p:grpSpPr bwMode="auto">
          <a:xfrm>
            <a:off x="8161338" y="1905000"/>
            <a:ext cx="1592262" cy="533400"/>
            <a:chOff x="1680" y="945"/>
            <a:chExt cx="1003" cy="305"/>
          </a:xfrm>
        </p:grpSpPr>
        <p:pic>
          <p:nvPicPr>
            <p:cNvPr id="34829" name="Picture 5" descr="Edittex"/>
            <p:cNvPicPr>
              <a:picLocks noChangeAspect="1" noChangeArrowheads="1"/>
            </p:cNvPicPr>
            <p:nvPr>
              <p:custDataLst>
                <p:tags r:id="rId6"/>
              </p:custDataLst>
            </p:nvPr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1680" y="1155"/>
              <a:ext cx="292" cy="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830" name="Picture 6" descr="Edittex"/>
            <p:cNvPicPr>
              <a:picLocks noChangeAspect="1" noChangeArrowheads="1"/>
            </p:cNvPicPr>
            <p:nvPr>
              <p:custDataLst>
                <p:tags r:id="rId7"/>
              </p:custDataLst>
            </p:nvPr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1786" y="945"/>
              <a:ext cx="796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831" name="Picture 7" descr="Edittex"/>
            <p:cNvPicPr>
              <a:picLocks noChangeAspect="1" noChangeArrowheads="1"/>
            </p:cNvPicPr>
            <p:nvPr>
              <p:custDataLst>
                <p:tags r:id="rId8"/>
              </p:custDataLst>
            </p:nvPr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2064" y="1152"/>
              <a:ext cx="211" cy="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832" name="Picture 8" descr="Edittex"/>
            <p:cNvPicPr>
              <a:picLocks noChangeAspect="1" noChangeArrowheads="1"/>
            </p:cNvPicPr>
            <p:nvPr>
              <p:custDataLst>
                <p:tags r:id="rId9"/>
              </p:custDataLst>
            </p:nvPr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2397" y="1157"/>
              <a:ext cx="286" cy="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4821" name="Picture 9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2327276" y="1524000"/>
            <a:ext cx="5445125" cy="144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2286001" y="3962400"/>
            <a:ext cx="5561013" cy="1335088"/>
            <a:chOff x="769" y="1919"/>
            <a:chExt cx="3503" cy="817"/>
          </a:xfrm>
        </p:grpSpPr>
        <p:pic>
          <p:nvPicPr>
            <p:cNvPr id="34826" name="Picture 12" descr="Edittex"/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769" y="1919"/>
              <a:ext cx="3503" cy="5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827" name="Picture 13" descr="Edittex"/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1440" y="2547"/>
              <a:ext cx="427" cy="1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828" name="Picture 14" descr="Edittex"/>
            <p:cNvPicPr>
              <a:picLocks noChangeAspect="1" noChangeArrowheads="1"/>
            </p:cNvPicPr>
            <p:nvPr>
              <p:custDataLst>
                <p:tags r:id="rId5"/>
              </p:custDataLst>
            </p:nvPr>
          </p:nvPicPr>
          <p:blipFill>
            <a:blip r:embed="rId18" cstate="print"/>
            <a:srcRect/>
            <a:stretch>
              <a:fillRect/>
            </a:stretch>
          </p:blipFill>
          <p:spPr bwMode="auto">
            <a:xfrm>
              <a:off x="3677" y="2542"/>
              <a:ext cx="359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34191" name="Rectangle 15"/>
          <p:cNvSpPr>
            <a:spLocks noChangeArrowheads="1"/>
          </p:cNvSpPr>
          <p:nvPr/>
        </p:nvSpPr>
        <p:spPr bwMode="auto">
          <a:xfrm>
            <a:off x="1600200" y="5610226"/>
            <a:ext cx="8001000" cy="101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742950" lvl="1" indent="-285750">
              <a:spcBef>
                <a:spcPct val="20000"/>
              </a:spcBef>
            </a:pPr>
            <a:r>
              <a:rPr lang="en-US" sz="2000"/>
              <a:t>The summations are over all pixels in the K x K window</a:t>
            </a:r>
          </a:p>
        </p:txBody>
      </p:sp>
      <p:pic>
        <p:nvPicPr>
          <p:cNvPr id="434192" name="Picture 16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7010400" y="3200400"/>
            <a:ext cx="2316162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5" name="Rectangle 17"/>
          <p:cNvSpPr>
            <a:spLocks noChangeArrowheads="1"/>
          </p:cNvSpPr>
          <p:nvPr/>
        </p:nvSpPr>
        <p:spPr bwMode="auto">
          <a:xfrm>
            <a:off x="2215029" y="3151188"/>
            <a:ext cx="7772400" cy="50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400" dirty="0"/>
              <a:t>Least squares solution for </a:t>
            </a:r>
            <a:r>
              <a:rPr lang="en-US" sz="2400" i="1" dirty="0"/>
              <a:t>d</a:t>
            </a:r>
            <a:r>
              <a:rPr lang="en-US" sz="2400" dirty="0"/>
              <a:t> given by</a:t>
            </a:r>
          </a:p>
        </p:txBody>
      </p:sp>
      <p:sp>
        <p:nvSpPr>
          <p:cNvPr id="17" name="TextBox 16"/>
          <p:cNvSpPr txBox="1"/>
          <p:nvPr/>
        </p:nvSpPr>
        <p:spPr>
          <a:xfrm rot="16200000">
            <a:off x="9437216" y="5132373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Source: Silvio </a:t>
            </a:r>
            <a:r>
              <a:rPr lang="en-US" sz="1600" dirty="0" err="1"/>
              <a:t>Savarese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67948026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AutoGenerated: 4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/>
              <a:t>Conditions for solvability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idx="1"/>
          </p:nvPr>
        </p:nvSpPr>
        <p:spPr>
          <a:xfrm>
            <a:off x="2209800" y="990600"/>
            <a:ext cx="7772400" cy="838200"/>
          </a:xfrm>
        </p:spPr>
        <p:txBody>
          <a:bodyPr/>
          <a:lstStyle/>
          <a:p>
            <a:pPr lvl="1" eaLnBrk="1" hangingPunct="1"/>
            <a:r>
              <a:rPr lang="en-US"/>
              <a:t>Optimal (u, v) satisfies Lucas-Kanade equation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35844" name="Group 5"/>
          <p:cNvGrpSpPr>
            <a:grpSpLocks/>
          </p:cNvGrpSpPr>
          <p:nvPr/>
        </p:nvGrpSpPr>
        <p:grpSpPr bwMode="auto">
          <a:xfrm>
            <a:off x="2744788" y="1600200"/>
            <a:ext cx="5561012" cy="1296988"/>
            <a:chOff x="769" y="1919"/>
            <a:chExt cx="3503" cy="817"/>
          </a:xfrm>
        </p:grpSpPr>
        <p:pic>
          <p:nvPicPr>
            <p:cNvPr id="35848" name="Picture 6" descr="Edittex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69" y="1919"/>
              <a:ext cx="3503" cy="5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5849" name="Picture 7" descr="Edittex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440" y="2547"/>
              <a:ext cx="427" cy="1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5850" name="Picture 8" descr="Edittex"/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677" y="2542"/>
              <a:ext cx="359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1" name="TextBox 10"/>
          <p:cNvSpPr txBox="1"/>
          <p:nvPr/>
        </p:nvSpPr>
        <p:spPr>
          <a:xfrm rot="16200000">
            <a:off x="9437216" y="5132373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Source: Silvio </a:t>
            </a:r>
            <a:r>
              <a:rPr lang="en-US" sz="1600" dirty="0" err="1"/>
              <a:t>Savarese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17458813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AutoGenerated: 4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/>
              <a:t>Conditions for solvability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idx="1"/>
          </p:nvPr>
        </p:nvSpPr>
        <p:spPr>
          <a:xfrm>
            <a:off x="2209800" y="990600"/>
            <a:ext cx="7772400" cy="838200"/>
          </a:xfrm>
        </p:spPr>
        <p:txBody>
          <a:bodyPr/>
          <a:lstStyle/>
          <a:p>
            <a:pPr lvl="1" eaLnBrk="1" hangingPunct="1"/>
            <a:r>
              <a:rPr lang="en-US"/>
              <a:t>Optimal (u, v) satisfies Lucas-Kanade equation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35844" name="Group 5"/>
          <p:cNvGrpSpPr>
            <a:grpSpLocks/>
          </p:cNvGrpSpPr>
          <p:nvPr/>
        </p:nvGrpSpPr>
        <p:grpSpPr bwMode="auto">
          <a:xfrm>
            <a:off x="2744788" y="1600200"/>
            <a:ext cx="5561012" cy="1296988"/>
            <a:chOff x="769" y="1919"/>
            <a:chExt cx="3503" cy="817"/>
          </a:xfrm>
        </p:grpSpPr>
        <p:pic>
          <p:nvPicPr>
            <p:cNvPr id="35848" name="Picture 6" descr="Edittex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69" y="1919"/>
              <a:ext cx="3503" cy="5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5849" name="Picture 7" descr="Edittex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440" y="2547"/>
              <a:ext cx="427" cy="1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5850" name="Picture 8" descr="Edittex"/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677" y="2542"/>
              <a:ext cx="359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36235" name="Rectangle 11"/>
          <p:cNvSpPr>
            <a:spLocks noChangeArrowheads="1"/>
          </p:cNvSpPr>
          <p:nvPr/>
        </p:nvSpPr>
        <p:spPr bwMode="auto">
          <a:xfrm>
            <a:off x="2209800" y="3352800"/>
            <a:ext cx="77724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</a:pPr>
            <a:r>
              <a:rPr lang="en-US" sz="2800"/>
              <a:t>When is This Solvable?</a:t>
            </a:r>
          </a:p>
          <a:p>
            <a:pPr marL="742950" lvl="1" indent="-285750" eaLnBrk="0" hangingPunct="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000" b="1"/>
              <a:t>A</a:t>
            </a:r>
            <a:r>
              <a:rPr lang="en-US" sz="2000" b="1" baseline="30000"/>
              <a:t>T</a:t>
            </a:r>
            <a:r>
              <a:rPr lang="en-US" sz="2000" b="1"/>
              <a:t>A</a:t>
            </a:r>
            <a:r>
              <a:rPr lang="en-US" sz="2000"/>
              <a:t> should be invertible </a:t>
            </a:r>
          </a:p>
          <a:p>
            <a:pPr marL="742950" lvl="1" indent="-285750" eaLnBrk="0" hangingPunct="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000" b="1"/>
              <a:t>A</a:t>
            </a:r>
            <a:r>
              <a:rPr lang="en-US" sz="2000" b="1" baseline="30000"/>
              <a:t>T</a:t>
            </a:r>
            <a:r>
              <a:rPr lang="en-US" sz="2000" b="1"/>
              <a:t>A</a:t>
            </a:r>
            <a:r>
              <a:rPr lang="en-US" sz="2000"/>
              <a:t> should not be too small due to noise</a:t>
            </a:r>
          </a:p>
          <a:p>
            <a:pPr marL="1143000" lvl="2" indent="-228600" eaLnBrk="0" hangingPunct="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sz="2000"/>
              <a:t>eigenvalues </a:t>
            </a:r>
            <a:r>
              <a:rPr lang="en-US" sz="2000">
                <a:sym typeface="Symbol" pitchFamily="18" charset="2"/>
              </a:rPr>
              <a:t></a:t>
            </a:r>
            <a:r>
              <a:rPr lang="en-US" sz="2000" baseline="-25000"/>
              <a:t>1</a:t>
            </a:r>
            <a:r>
              <a:rPr lang="en-US" sz="2000"/>
              <a:t> and </a:t>
            </a:r>
            <a:r>
              <a:rPr lang="en-US">
                <a:sym typeface="Symbol" pitchFamily="18" charset="2"/>
              </a:rPr>
              <a:t></a:t>
            </a:r>
            <a:r>
              <a:rPr lang="en-US"/>
              <a:t> </a:t>
            </a:r>
            <a:r>
              <a:rPr lang="en-US" sz="2000" baseline="-25000"/>
              <a:t>2</a:t>
            </a:r>
            <a:r>
              <a:rPr lang="en-US" sz="2000"/>
              <a:t> of </a:t>
            </a:r>
            <a:r>
              <a:rPr lang="en-US" sz="2000" b="1"/>
              <a:t>A</a:t>
            </a:r>
            <a:r>
              <a:rPr lang="en-US" sz="2000" b="1" baseline="30000"/>
              <a:t>T</a:t>
            </a:r>
            <a:r>
              <a:rPr lang="en-US" sz="2000" b="1"/>
              <a:t>A</a:t>
            </a:r>
            <a:r>
              <a:rPr lang="en-US" sz="2000"/>
              <a:t> should not be too small</a:t>
            </a:r>
          </a:p>
          <a:p>
            <a:pPr marL="742950" lvl="1" indent="-285750" eaLnBrk="0" hangingPunct="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000" b="1"/>
              <a:t>A</a:t>
            </a:r>
            <a:r>
              <a:rPr lang="en-US" sz="2000" b="1" baseline="30000"/>
              <a:t>T</a:t>
            </a:r>
            <a:r>
              <a:rPr lang="en-US" sz="2000" b="1"/>
              <a:t>A</a:t>
            </a:r>
            <a:r>
              <a:rPr lang="en-US" sz="2000"/>
              <a:t> should be well-conditioned</a:t>
            </a:r>
          </a:p>
          <a:p>
            <a:pPr marL="1143000" lvl="2" indent="-228600" eaLnBrk="0" hangingPunct="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sz="2000"/>
              <a:t> </a:t>
            </a:r>
            <a:r>
              <a:rPr lang="en-US">
                <a:sym typeface="Symbol" pitchFamily="18" charset="2"/>
              </a:rPr>
              <a:t></a:t>
            </a:r>
            <a:r>
              <a:rPr lang="en-US"/>
              <a:t> </a:t>
            </a:r>
            <a:r>
              <a:rPr lang="en-US" sz="2000" baseline="-25000"/>
              <a:t>1</a:t>
            </a:r>
            <a:r>
              <a:rPr lang="en-US" sz="2000"/>
              <a:t>/ </a:t>
            </a:r>
            <a:r>
              <a:rPr lang="en-US">
                <a:sym typeface="Symbol" pitchFamily="18" charset="2"/>
              </a:rPr>
              <a:t></a:t>
            </a:r>
            <a:r>
              <a:rPr lang="en-US"/>
              <a:t> </a:t>
            </a:r>
            <a:r>
              <a:rPr lang="en-US" sz="2000" baseline="-25000"/>
              <a:t>2</a:t>
            </a:r>
            <a:r>
              <a:rPr lang="en-US" sz="2000"/>
              <a:t> should not be too large </a:t>
            </a:r>
            <a:r>
              <a:rPr lang="en-US"/>
              <a:t>(</a:t>
            </a:r>
            <a:r>
              <a:rPr lang="en-US" sz="1600">
                <a:sym typeface="Symbol" pitchFamily="18" charset="2"/>
              </a:rPr>
              <a:t></a:t>
            </a:r>
            <a:r>
              <a:rPr lang="en-US" sz="1600"/>
              <a:t> </a:t>
            </a:r>
            <a:r>
              <a:rPr lang="en-US" baseline="-25000"/>
              <a:t>1</a:t>
            </a:r>
            <a:r>
              <a:rPr lang="en-US"/>
              <a:t> = larger eigenvalue)</a:t>
            </a:r>
          </a:p>
          <a:p>
            <a:pPr marL="1143000" lvl="2" indent="-228600" eaLnBrk="0" hangingPunct="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 rot="16200000">
            <a:off x="9437216" y="5132373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Source: Silvio </a:t>
            </a:r>
            <a:r>
              <a:rPr lang="en-US" sz="1600" dirty="0" err="1"/>
              <a:t>Savarese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125927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AutoGenerated: 40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/>
              <a:t>Conditions for solvability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idx="1"/>
          </p:nvPr>
        </p:nvSpPr>
        <p:spPr>
          <a:xfrm>
            <a:off x="2209800" y="990600"/>
            <a:ext cx="7772400" cy="838200"/>
          </a:xfrm>
        </p:spPr>
        <p:txBody>
          <a:bodyPr/>
          <a:lstStyle/>
          <a:p>
            <a:pPr lvl="1" eaLnBrk="1" hangingPunct="1"/>
            <a:r>
              <a:rPr lang="en-US"/>
              <a:t>Optimal (u, v) satisfies Lucas-Kanade equation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35844" name="Group 5"/>
          <p:cNvGrpSpPr>
            <a:grpSpLocks/>
          </p:cNvGrpSpPr>
          <p:nvPr/>
        </p:nvGrpSpPr>
        <p:grpSpPr bwMode="auto">
          <a:xfrm>
            <a:off x="2744788" y="1600200"/>
            <a:ext cx="5561012" cy="1296988"/>
            <a:chOff x="769" y="1919"/>
            <a:chExt cx="3503" cy="817"/>
          </a:xfrm>
        </p:grpSpPr>
        <p:pic>
          <p:nvPicPr>
            <p:cNvPr id="35848" name="Picture 6" descr="Edittex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69" y="1919"/>
              <a:ext cx="3503" cy="5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5849" name="Picture 7" descr="Edittex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440" y="2547"/>
              <a:ext cx="427" cy="1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5850" name="Picture 8" descr="Edittex"/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677" y="2542"/>
              <a:ext cx="359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36233" name="Text Box 9"/>
          <p:cNvSpPr txBox="1">
            <a:spLocks noChangeArrowheads="1"/>
          </p:cNvSpPr>
          <p:nvPr/>
        </p:nvSpPr>
        <p:spPr bwMode="auto">
          <a:xfrm>
            <a:off x="2514600" y="5791200"/>
            <a:ext cx="339881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Does this remind anything to you?</a:t>
            </a:r>
          </a:p>
        </p:txBody>
      </p:sp>
      <p:sp>
        <p:nvSpPr>
          <p:cNvPr id="436234" name="Freeform 10"/>
          <p:cNvSpPr>
            <a:spLocks/>
          </p:cNvSpPr>
          <p:nvPr/>
        </p:nvSpPr>
        <p:spPr bwMode="auto">
          <a:xfrm>
            <a:off x="1981200" y="2209800"/>
            <a:ext cx="609600" cy="3810000"/>
          </a:xfrm>
          <a:custGeom>
            <a:avLst/>
            <a:gdLst>
              <a:gd name="T0" fmla="*/ 609600 w 384"/>
              <a:gd name="T1" fmla="*/ 0 h 2400"/>
              <a:gd name="T2" fmla="*/ 0 w 384"/>
              <a:gd name="T3" fmla="*/ 533400 h 2400"/>
              <a:gd name="T4" fmla="*/ 0 w 384"/>
              <a:gd name="T5" fmla="*/ 3581400 h 2400"/>
              <a:gd name="T6" fmla="*/ 381000 w 384"/>
              <a:gd name="T7" fmla="*/ 3810000 h 2400"/>
              <a:gd name="T8" fmla="*/ 0 60000 65536"/>
              <a:gd name="T9" fmla="*/ 0 60000 65536"/>
              <a:gd name="T10" fmla="*/ 0 60000 65536"/>
              <a:gd name="T11" fmla="*/ 0 60000 65536"/>
              <a:gd name="T12" fmla="*/ 0 w 384"/>
              <a:gd name="T13" fmla="*/ 0 h 2400"/>
              <a:gd name="T14" fmla="*/ 384 w 384"/>
              <a:gd name="T15" fmla="*/ 2400 h 24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84" h="2400">
                <a:moveTo>
                  <a:pt x="384" y="0"/>
                </a:moveTo>
                <a:lnTo>
                  <a:pt x="0" y="336"/>
                </a:lnTo>
                <a:lnTo>
                  <a:pt x="0" y="2256"/>
                </a:lnTo>
                <a:lnTo>
                  <a:pt x="240" y="2400"/>
                </a:lnTo>
              </a:path>
            </a:pathLst>
          </a:custGeom>
          <a:noFill/>
          <a:ln w="38100">
            <a:solidFill>
              <a:srgbClr val="FF0000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6235" name="Rectangle 11"/>
          <p:cNvSpPr>
            <a:spLocks noChangeArrowheads="1"/>
          </p:cNvSpPr>
          <p:nvPr/>
        </p:nvSpPr>
        <p:spPr bwMode="auto">
          <a:xfrm>
            <a:off x="2209800" y="3352800"/>
            <a:ext cx="77724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</a:pPr>
            <a:r>
              <a:rPr lang="en-US" sz="2800"/>
              <a:t>When is This Solvable?</a:t>
            </a:r>
          </a:p>
          <a:p>
            <a:pPr marL="742950" lvl="1" indent="-285750" eaLnBrk="0" hangingPunct="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000" b="1"/>
              <a:t>A</a:t>
            </a:r>
            <a:r>
              <a:rPr lang="en-US" sz="2000" b="1" baseline="30000"/>
              <a:t>T</a:t>
            </a:r>
            <a:r>
              <a:rPr lang="en-US" sz="2000" b="1"/>
              <a:t>A</a:t>
            </a:r>
            <a:r>
              <a:rPr lang="en-US" sz="2000"/>
              <a:t> should be invertible </a:t>
            </a:r>
          </a:p>
          <a:p>
            <a:pPr marL="742950" lvl="1" indent="-285750" eaLnBrk="0" hangingPunct="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000" b="1"/>
              <a:t>A</a:t>
            </a:r>
            <a:r>
              <a:rPr lang="en-US" sz="2000" b="1" baseline="30000"/>
              <a:t>T</a:t>
            </a:r>
            <a:r>
              <a:rPr lang="en-US" sz="2000" b="1"/>
              <a:t>A</a:t>
            </a:r>
            <a:r>
              <a:rPr lang="en-US" sz="2000"/>
              <a:t> should not be too small due to noise</a:t>
            </a:r>
          </a:p>
          <a:p>
            <a:pPr marL="1143000" lvl="2" indent="-228600" eaLnBrk="0" hangingPunct="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sz="2000"/>
              <a:t>eigenvalues </a:t>
            </a:r>
            <a:r>
              <a:rPr lang="en-US" sz="2000">
                <a:sym typeface="Symbol" pitchFamily="18" charset="2"/>
              </a:rPr>
              <a:t></a:t>
            </a:r>
            <a:r>
              <a:rPr lang="en-US" sz="2000" baseline="-25000"/>
              <a:t>1</a:t>
            </a:r>
            <a:r>
              <a:rPr lang="en-US" sz="2000"/>
              <a:t> and </a:t>
            </a:r>
            <a:r>
              <a:rPr lang="en-US">
                <a:sym typeface="Symbol" pitchFamily="18" charset="2"/>
              </a:rPr>
              <a:t></a:t>
            </a:r>
            <a:r>
              <a:rPr lang="en-US"/>
              <a:t> </a:t>
            </a:r>
            <a:r>
              <a:rPr lang="en-US" sz="2000" baseline="-25000"/>
              <a:t>2</a:t>
            </a:r>
            <a:r>
              <a:rPr lang="en-US" sz="2000"/>
              <a:t> of </a:t>
            </a:r>
            <a:r>
              <a:rPr lang="en-US" sz="2000" b="1"/>
              <a:t>A</a:t>
            </a:r>
            <a:r>
              <a:rPr lang="en-US" sz="2000" b="1" baseline="30000"/>
              <a:t>T</a:t>
            </a:r>
            <a:r>
              <a:rPr lang="en-US" sz="2000" b="1"/>
              <a:t>A</a:t>
            </a:r>
            <a:r>
              <a:rPr lang="en-US" sz="2000"/>
              <a:t> should not be too small</a:t>
            </a:r>
          </a:p>
          <a:p>
            <a:pPr marL="742950" lvl="1" indent="-285750" eaLnBrk="0" hangingPunct="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000" b="1"/>
              <a:t>A</a:t>
            </a:r>
            <a:r>
              <a:rPr lang="en-US" sz="2000" b="1" baseline="30000"/>
              <a:t>T</a:t>
            </a:r>
            <a:r>
              <a:rPr lang="en-US" sz="2000" b="1"/>
              <a:t>A</a:t>
            </a:r>
            <a:r>
              <a:rPr lang="en-US" sz="2000"/>
              <a:t> should be well-conditioned</a:t>
            </a:r>
          </a:p>
          <a:p>
            <a:pPr marL="1143000" lvl="2" indent="-228600" eaLnBrk="0" hangingPunct="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sz="2000"/>
              <a:t> </a:t>
            </a:r>
            <a:r>
              <a:rPr lang="en-US">
                <a:sym typeface="Symbol" pitchFamily="18" charset="2"/>
              </a:rPr>
              <a:t></a:t>
            </a:r>
            <a:r>
              <a:rPr lang="en-US"/>
              <a:t> </a:t>
            </a:r>
            <a:r>
              <a:rPr lang="en-US" sz="2000" baseline="-25000"/>
              <a:t>1</a:t>
            </a:r>
            <a:r>
              <a:rPr lang="en-US" sz="2000"/>
              <a:t>/ </a:t>
            </a:r>
            <a:r>
              <a:rPr lang="en-US">
                <a:sym typeface="Symbol" pitchFamily="18" charset="2"/>
              </a:rPr>
              <a:t></a:t>
            </a:r>
            <a:r>
              <a:rPr lang="en-US"/>
              <a:t> </a:t>
            </a:r>
            <a:r>
              <a:rPr lang="en-US" sz="2000" baseline="-25000"/>
              <a:t>2</a:t>
            </a:r>
            <a:r>
              <a:rPr lang="en-US" sz="2000"/>
              <a:t> should not be too large </a:t>
            </a:r>
            <a:r>
              <a:rPr lang="en-US"/>
              <a:t>(</a:t>
            </a:r>
            <a:r>
              <a:rPr lang="en-US" sz="1600">
                <a:sym typeface="Symbol" pitchFamily="18" charset="2"/>
              </a:rPr>
              <a:t></a:t>
            </a:r>
            <a:r>
              <a:rPr lang="en-US" sz="1600"/>
              <a:t> </a:t>
            </a:r>
            <a:r>
              <a:rPr lang="en-US" baseline="-25000"/>
              <a:t>1</a:t>
            </a:r>
            <a:r>
              <a:rPr lang="en-US"/>
              <a:t> = larger eigenvalue)</a:t>
            </a:r>
          </a:p>
          <a:p>
            <a:pPr marL="1143000" lvl="2" indent="-228600" eaLnBrk="0" hangingPunct="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 rot="16200000">
            <a:off x="9437216" y="5132373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Source: Silvio </a:t>
            </a:r>
            <a:r>
              <a:rPr lang="en-US" sz="1600" dirty="0" err="1"/>
              <a:t>Savarese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51306120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AutoGenerated: 40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3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38400" y="1979614"/>
            <a:ext cx="7431088" cy="687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8" name="Rectangle 6"/>
          <p:cNvSpPr>
            <a:spLocks noChangeArrowheads="1"/>
          </p:cNvSpPr>
          <p:nvPr/>
        </p:nvSpPr>
        <p:spPr bwMode="auto">
          <a:xfrm>
            <a:off x="2883185" y="436562"/>
            <a:ext cx="6632007" cy="1175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3200" i="1" dirty="0"/>
              <a:t>M = </a:t>
            </a:r>
            <a:r>
              <a:rPr lang="en-US" sz="3200" dirty="0"/>
              <a:t>A</a:t>
            </a:r>
            <a:r>
              <a:rPr lang="en-US" sz="3200" baseline="30000" dirty="0"/>
              <a:t>T</a:t>
            </a:r>
            <a:r>
              <a:rPr lang="en-US" sz="3200" dirty="0"/>
              <a:t>A is the </a:t>
            </a:r>
            <a:r>
              <a:rPr lang="en-US" sz="3200" i="1" dirty="0"/>
              <a:t>second moment matrix </a:t>
            </a:r>
            <a:r>
              <a:rPr lang="en-US" sz="3200" dirty="0"/>
              <a:t>!</a:t>
            </a:r>
          </a:p>
          <a:p>
            <a:pPr algn="ctr">
              <a:spcBef>
                <a:spcPct val="20000"/>
              </a:spcBef>
            </a:pPr>
            <a:r>
              <a:rPr lang="en-US" sz="3200" dirty="0"/>
              <a:t>(Harris corner detector…)</a:t>
            </a:r>
          </a:p>
        </p:txBody>
      </p:sp>
      <p:sp>
        <p:nvSpPr>
          <p:cNvPr id="5" name="TextBox 4"/>
          <p:cNvSpPr txBox="1"/>
          <p:nvPr/>
        </p:nvSpPr>
        <p:spPr>
          <a:xfrm rot="16200000">
            <a:off x="9437216" y="5132373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Source: Silvio </a:t>
            </a:r>
            <a:r>
              <a:rPr lang="en-US" sz="1600" dirty="0" err="1"/>
              <a:t>Savarese</a:t>
            </a:r>
            <a:endParaRPr lang="en-US" sz="16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548826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AutoGenerated: 40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3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38400" y="1979614"/>
            <a:ext cx="7431088" cy="687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8276" name="Rectangle 4"/>
          <p:cNvSpPr>
            <a:spLocks noChangeArrowheads="1"/>
          </p:cNvSpPr>
          <p:nvPr/>
        </p:nvSpPr>
        <p:spPr bwMode="auto">
          <a:xfrm>
            <a:off x="2209800" y="3048000"/>
            <a:ext cx="77724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800" dirty="0"/>
              <a:t>Eigenvectors and eigenvalues of A</a:t>
            </a:r>
            <a:r>
              <a:rPr lang="en-US" sz="2800" baseline="30000" dirty="0"/>
              <a:t>T</a:t>
            </a:r>
            <a:r>
              <a:rPr lang="en-US" sz="2800" dirty="0"/>
              <a:t>A relate to edge direction and magnitude 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The eigenvector associated with the larger eigenvalue points in the direction of fastest intensity change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The other eigenvector is orthogonal to it</a:t>
            </a:r>
          </a:p>
        </p:txBody>
      </p:sp>
      <p:sp>
        <p:nvSpPr>
          <p:cNvPr id="36868" name="Rectangle 6"/>
          <p:cNvSpPr>
            <a:spLocks noChangeArrowheads="1"/>
          </p:cNvSpPr>
          <p:nvPr/>
        </p:nvSpPr>
        <p:spPr bwMode="auto">
          <a:xfrm>
            <a:off x="2883185" y="436562"/>
            <a:ext cx="6632007" cy="1175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3200" i="1" dirty="0"/>
              <a:t>M = </a:t>
            </a:r>
            <a:r>
              <a:rPr lang="en-US" sz="3200" dirty="0"/>
              <a:t>A</a:t>
            </a:r>
            <a:r>
              <a:rPr lang="en-US" sz="3200" baseline="30000" dirty="0"/>
              <a:t>T</a:t>
            </a:r>
            <a:r>
              <a:rPr lang="en-US" sz="3200" dirty="0"/>
              <a:t>A is the </a:t>
            </a:r>
            <a:r>
              <a:rPr lang="en-US" sz="3200" i="1" dirty="0"/>
              <a:t>second moment matrix </a:t>
            </a:r>
            <a:r>
              <a:rPr lang="en-US" sz="3200" dirty="0"/>
              <a:t>!</a:t>
            </a:r>
          </a:p>
          <a:p>
            <a:pPr algn="ctr">
              <a:spcBef>
                <a:spcPct val="20000"/>
              </a:spcBef>
            </a:pPr>
            <a:r>
              <a:rPr lang="en-US" sz="3200" dirty="0"/>
              <a:t>(Harris corner detector…)</a:t>
            </a:r>
          </a:p>
        </p:txBody>
      </p:sp>
      <p:sp>
        <p:nvSpPr>
          <p:cNvPr id="5" name="TextBox 4"/>
          <p:cNvSpPr txBox="1"/>
          <p:nvPr/>
        </p:nvSpPr>
        <p:spPr>
          <a:xfrm rot="16200000">
            <a:off x="9437216" y="5132373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Source: Silvio </a:t>
            </a:r>
            <a:r>
              <a:rPr lang="en-US" sz="1600" dirty="0" err="1"/>
              <a:t>Savarese</a:t>
            </a:r>
            <a:endParaRPr lang="en-US" sz="16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8774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AutoGenerated: 3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1860" t="5605" r="11860" b="10987"/>
          <a:stretch/>
        </p:blipFill>
        <p:spPr>
          <a:xfrm>
            <a:off x="3105912" y="1428722"/>
            <a:ext cx="5980176" cy="45215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is motion useful?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618695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AutoGenerated: 4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3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38400" y="1979614"/>
            <a:ext cx="7431088" cy="687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8276" name="Rectangle 4"/>
          <p:cNvSpPr>
            <a:spLocks noChangeArrowheads="1"/>
          </p:cNvSpPr>
          <p:nvPr/>
        </p:nvSpPr>
        <p:spPr bwMode="auto">
          <a:xfrm>
            <a:off x="2209800" y="3048000"/>
            <a:ext cx="77724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800" dirty="0"/>
              <a:t>Eigenvectors and eigenvalues of A</a:t>
            </a:r>
            <a:r>
              <a:rPr lang="en-US" sz="2800" baseline="30000" dirty="0"/>
              <a:t>T</a:t>
            </a:r>
            <a:r>
              <a:rPr lang="en-US" sz="2800" dirty="0"/>
              <a:t>A relate to edge direction and magnitude 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dirty="0"/>
              <a:t>The eigenvector associated with the larger eigenvalue points in the direction of fastest intensity change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The other eigenvector is orthogonal to it</a:t>
            </a:r>
          </a:p>
        </p:txBody>
      </p:sp>
      <p:sp>
        <p:nvSpPr>
          <p:cNvPr id="36868" name="Rectangle 6"/>
          <p:cNvSpPr>
            <a:spLocks noChangeArrowheads="1"/>
          </p:cNvSpPr>
          <p:nvPr/>
        </p:nvSpPr>
        <p:spPr bwMode="auto">
          <a:xfrm>
            <a:off x="2883185" y="436562"/>
            <a:ext cx="6632007" cy="1175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3200" i="1" dirty="0"/>
              <a:t>M = </a:t>
            </a:r>
            <a:r>
              <a:rPr lang="en-US" sz="3200" dirty="0"/>
              <a:t>A</a:t>
            </a:r>
            <a:r>
              <a:rPr lang="en-US" sz="3200" baseline="30000" dirty="0"/>
              <a:t>T</a:t>
            </a:r>
            <a:r>
              <a:rPr lang="en-US" sz="3200" dirty="0"/>
              <a:t>A is the </a:t>
            </a:r>
            <a:r>
              <a:rPr lang="en-US" sz="3200" i="1" dirty="0"/>
              <a:t>second moment matrix </a:t>
            </a:r>
            <a:r>
              <a:rPr lang="en-US" sz="3200" dirty="0"/>
              <a:t>!</a:t>
            </a:r>
          </a:p>
          <a:p>
            <a:pPr algn="ctr">
              <a:spcBef>
                <a:spcPct val="20000"/>
              </a:spcBef>
            </a:pPr>
            <a:r>
              <a:rPr lang="en-US" sz="3200" dirty="0"/>
              <a:t>(Harris corner detector…)</a:t>
            </a:r>
          </a:p>
        </p:txBody>
      </p:sp>
      <p:sp>
        <p:nvSpPr>
          <p:cNvPr id="5" name="TextBox 4"/>
          <p:cNvSpPr txBox="1"/>
          <p:nvPr/>
        </p:nvSpPr>
        <p:spPr>
          <a:xfrm rot="16200000">
            <a:off x="9437216" y="5132373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Source: Silvio </a:t>
            </a:r>
            <a:r>
              <a:rPr lang="en-US" sz="1600" dirty="0" err="1"/>
              <a:t>Savarese</a:t>
            </a:r>
            <a:endParaRPr lang="en-US" sz="16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108938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AutoGenerated: 4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3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38400" y="1979614"/>
            <a:ext cx="7431088" cy="687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8276" name="Rectangle 4"/>
          <p:cNvSpPr>
            <a:spLocks noChangeArrowheads="1"/>
          </p:cNvSpPr>
          <p:nvPr/>
        </p:nvSpPr>
        <p:spPr bwMode="auto">
          <a:xfrm>
            <a:off x="2209800" y="3048000"/>
            <a:ext cx="77724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800"/>
              <a:t>Eigenvectors and eigenvalues of A</a:t>
            </a:r>
            <a:r>
              <a:rPr lang="en-US" sz="2800" baseline="30000"/>
              <a:t>T</a:t>
            </a:r>
            <a:r>
              <a:rPr lang="en-US" sz="2800"/>
              <a:t>A relate to edge direction and magnitude 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/>
              <a:t>The eigenvector associated with the larger eigenvalue points in the direction of fastest intensity change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/>
              <a:t>The other eigenvector is orthogonal to it</a:t>
            </a:r>
          </a:p>
        </p:txBody>
      </p:sp>
      <p:sp>
        <p:nvSpPr>
          <p:cNvPr id="36868" name="Rectangle 6"/>
          <p:cNvSpPr>
            <a:spLocks noChangeArrowheads="1"/>
          </p:cNvSpPr>
          <p:nvPr/>
        </p:nvSpPr>
        <p:spPr bwMode="auto">
          <a:xfrm>
            <a:off x="2883185" y="436562"/>
            <a:ext cx="6632007" cy="1175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3200" i="1" dirty="0"/>
              <a:t>M = </a:t>
            </a:r>
            <a:r>
              <a:rPr lang="en-US" sz="3200" dirty="0"/>
              <a:t>A</a:t>
            </a:r>
            <a:r>
              <a:rPr lang="en-US" sz="3200" baseline="30000" dirty="0"/>
              <a:t>T</a:t>
            </a:r>
            <a:r>
              <a:rPr lang="en-US" sz="3200" dirty="0"/>
              <a:t>A is the </a:t>
            </a:r>
            <a:r>
              <a:rPr lang="en-US" sz="3200" i="1" dirty="0"/>
              <a:t>second moment matrix </a:t>
            </a:r>
            <a:r>
              <a:rPr lang="en-US" sz="3200" dirty="0"/>
              <a:t>!</a:t>
            </a:r>
          </a:p>
          <a:p>
            <a:pPr algn="ctr">
              <a:spcBef>
                <a:spcPct val="20000"/>
              </a:spcBef>
            </a:pPr>
            <a:r>
              <a:rPr lang="en-US" sz="3200" dirty="0"/>
              <a:t>(Harris corner detector…)</a:t>
            </a:r>
          </a:p>
        </p:txBody>
      </p:sp>
      <p:sp>
        <p:nvSpPr>
          <p:cNvPr id="5" name="TextBox 4"/>
          <p:cNvSpPr txBox="1"/>
          <p:nvPr/>
        </p:nvSpPr>
        <p:spPr>
          <a:xfrm rot="16200000">
            <a:off x="9437216" y="5132373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Source: Silvio </a:t>
            </a:r>
            <a:r>
              <a:rPr lang="en-US" sz="1600" dirty="0" err="1"/>
              <a:t>Savarese</a:t>
            </a:r>
            <a:endParaRPr lang="en-US" sz="16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978026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AutoGenerated: 4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AutoShape 2"/>
          <p:cNvSpPr>
            <a:spLocks noChangeArrowheads="1"/>
          </p:cNvSpPr>
          <p:nvPr/>
        </p:nvSpPr>
        <p:spPr bwMode="auto">
          <a:xfrm>
            <a:off x="2286000" y="5257800"/>
            <a:ext cx="3124200" cy="533400"/>
          </a:xfrm>
          <a:prstGeom prst="rightArrowCallout">
            <a:avLst>
              <a:gd name="adj1" fmla="val 25000"/>
              <a:gd name="adj2" fmla="val 24093"/>
              <a:gd name="adj3" fmla="val 95043"/>
              <a:gd name="adj4" fmla="val 75662"/>
            </a:avLst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title"/>
          </p:nvPr>
        </p:nvSpPr>
        <p:spPr>
          <a:xfrm>
            <a:off x="2871696" y="0"/>
            <a:ext cx="7339104" cy="1143000"/>
          </a:xfrm>
        </p:spPr>
        <p:txBody>
          <a:bodyPr/>
          <a:lstStyle/>
          <a:p>
            <a:pPr eaLnBrk="1" hangingPunct="1"/>
            <a:r>
              <a:rPr lang="en-US" dirty="0"/>
              <a:t>Interpreting the eigenvalues</a:t>
            </a:r>
            <a:endParaRPr lang="ru-RU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7892" name="Rectangle 4"/>
          <p:cNvSpPr>
            <a:spLocks noChangeArrowheads="1"/>
          </p:cNvSpPr>
          <p:nvPr/>
        </p:nvSpPr>
        <p:spPr bwMode="auto">
          <a:xfrm>
            <a:off x="5486400" y="1905000"/>
            <a:ext cx="4343400" cy="4343400"/>
          </a:xfrm>
          <a:prstGeom prst="rect">
            <a:avLst/>
          </a:prstGeom>
          <a:solidFill>
            <a:srgbClr val="F38F6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7893" name="Rectangle 5"/>
          <p:cNvSpPr>
            <a:spLocks noChangeArrowheads="1"/>
          </p:cNvSpPr>
          <p:nvPr/>
        </p:nvSpPr>
        <p:spPr bwMode="auto">
          <a:xfrm>
            <a:off x="9829800" y="5851525"/>
            <a:ext cx="76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1</a:t>
            </a:r>
            <a:endParaRPr lang="ru-RU" sz="2400" baseline="-25000" dirty="0"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37894" name="Rectangle 6"/>
          <p:cNvSpPr>
            <a:spLocks noChangeArrowheads="1"/>
          </p:cNvSpPr>
          <p:nvPr/>
        </p:nvSpPr>
        <p:spPr bwMode="auto">
          <a:xfrm>
            <a:off x="4572000" y="1981200"/>
            <a:ext cx="106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2</a:t>
            </a:r>
            <a:endParaRPr lang="ru-RU" sz="2400" baseline="-25000"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37895" name="Freeform 7"/>
          <p:cNvSpPr>
            <a:spLocks/>
          </p:cNvSpPr>
          <p:nvPr/>
        </p:nvSpPr>
        <p:spPr bwMode="auto">
          <a:xfrm>
            <a:off x="5943600" y="1905000"/>
            <a:ext cx="3886200" cy="3937000"/>
          </a:xfrm>
          <a:custGeom>
            <a:avLst/>
            <a:gdLst>
              <a:gd name="T0" fmla="*/ 0 w 2448"/>
              <a:gd name="T1" fmla="*/ 3048000 h 2480"/>
              <a:gd name="T2" fmla="*/ 1066800 w 2448"/>
              <a:gd name="T3" fmla="*/ 0 h 2480"/>
              <a:gd name="T4" fmla="*/ 3886200 w 2448"/>
              <a:gd name="T5" fmla="*/ 0 h 2480"/>
              <a:gd name="T6" fmla="*/ 3886200 w 2448"/>
              <a:gd name="T7" fmla="*/ 2971800 h 2480"/>
              <a:gd name="T8" fmla="*/ 881063 w 2448"/>
              <a:gd name="T9" fmla="*/ 3937000 h 2480"/>
              <a:gd name="T10" fmla="*/ 0 w 2448"/>
              <a:gd name="T11" fmla="*/ 3048000 h 248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448"/>
              <a:gd name="T19" fmla="*/ 0 h 2480"/>
              <a:gd name="T20" fmla="*/ 2448 w 2448"/>
              <a:gd name="T21" fmla="*/ 2480 h 248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448" h="2480">
                <a:moveTo>
                  <a:pt x="0" y="1920"/>
                </a:moveTo>
                <a:lnTo>
                  <a:pt x="672" y="0"/>
                </a:lnTo>
                <a:lnTo>
                  <a:pt x="2448" y="0"/>
                </a:lnTo>
                <a:lnTo>
                  <a:pt x="2448" y="1872"/>
                </a:lnTo>
                <a:lnTo>
                  <a:pt x="555" y="2480"/>
                </a:lnTo>
                <a:lnTo>
                  <a:pt x="0" y="192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7896" name="AutoShape 8"/>
          <p:cNvSpPr>
            <a:spLocks noChangeArrowheads="1"/>
          </p:cNvSpPr>
          <p:nvPr/>
        </p:nvSpPr>
        <p:spPr bwMode="auto">
          <a:xfrm>
            <a:off x="5486401" y="4495800"/>
            <a:ext cx="1749425" cy="1752600"/>
          </a:xfrm>
          <a:prstGeom prst="rtTriangle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7897" name="Rectangle 9"/>
          <p:cNvSpPr>
            <a:spLocks noChangeArrowheads="1"/>
          </p:cNvSpPr>
          <p:nvPr/>
        </p:nvSpPr>
        <p:spPr bwMode="auto">
          <a:xfrm>
            <a:off x="7010400" y="2514601"/>
            <a:ext cx="2667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“Corner”</a:t>
            </a:r>
            <a:br>
              <a:rPr lang="en-US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</a:br>
            <a:r>
              <a:rPr lang="ru-RU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1</a:t>
            </a:r>
            <a:r>
              <a:rPr lang="en-US" sz="2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and </a:t>
            </a:r>
            <a:r>
              <a:rPr lang="ru-RU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2</a:t>
            </a:r>
            <a:r>
              <a:rPr lang="en-US" sz="2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are large,</a:t>
            </a:r>
            <a:br>
              <a:rPr lang="en-US" sz="2000">
                <a:latin typeface="Times New Roman" pitchFamily="18" charset="0"/>
                <a:cs typeface="Times New Roman" pitchFamily="18" charset="0"/>
                <a:sym typeface="Symbol" pitchFamily="18" charset="2"/>
              </a:rPr>
            </a:br>
            <a:r>
              <a:rPr lang="en-US" sz="2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ru-RU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1 </a:t>
            </a:r>
            <a:r>
              <a:rPr lang="en-US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~ </a:t>
            </a:r>
            <a:r>
              <a:rPr lang="ru-RU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2</a:t>
            </a:r>
            <a:endParaRPr lang="ru-RU" sz="2000"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37898" name="Rectangle 10"/>
          <p:cNvSpPr>
            <a:spLocks noChangeArrowheads="1"/>
          </p:cNvSpPr>
          <p:nvPr/>
        </p:nvSpPr>
        <p:spPr bwMode="auto">
          <a:xfrm>
            <a:off x="2362200" y="5257800"/>
            <a:ext cx="2362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1</a:t>
            </a:r>
            <a:r>
              <a:rPr lang="en-US" sz="2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and </a:t>
            </a:r>
            <a:r>
              <a:rPr lang="ru-RU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2</a:t>
            </a:r>
            <a:r>
              <a:rPr lang="en-US" sz="2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are small</a:t>
            </a:r>
            <a:endParaRPr lang="ru-RU" sz="2000"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37899" name="Rectangle 11"/>
          <p:cNvSpPr>
            <a:spLocks noChangeArrowheads="1"/>
          </p:cNvSpPr>
          <p:nvPr/>
        </p:nvSpPr>
        <p:spPr bwMode="auto">
          <a:xfrm>
            <a:off x="8610600" y="5257801"/>
            <a:ext cx="12954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“Edge” </a:t>
            </a:r>
            <a:br>
              <a:rPr lang="en-US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</a:br>
            <a:r>
              <a:rPr lang="ru-RU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1</a:t>
            </a:r>
            <a:r>
              <a:rPr lang="en-US" sz="2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&gt;&gt; </a:t>
            </a:r>
            <a:r>
              <a:rPr lang="ru-RU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2</a:t>
            </a:r>
            <a:endParaRPr lang="ru-RU" sz="2000"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37900" name="Rectangle 12"/>
          <p:cNvSpPr>
            <a:spLocks noChangeArrowheads="1"/>
          </p:cNvSpPr>
          <p:nvPr/>
        </p:nvSpPr>
        <p:spPr bwMode="auto">
          <a:xfrm>
            <a:off x="5562600" y="2057401"/>
            <a:ext cx="12954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“Edge” </a:t>
            </a:r>
            <a:br>
              <a:rPr lang="en-US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</a:br>
            <a:r>
              <a:rPr lang="ru-RU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2</a:t>
            </a:r>
            <a:r>
              <a:rPr lang="en-US" sz="2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&gt;&gt; </a:t>
            </a:r>
            <a:r>
              <a:rPr lang="ru-RU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1</a:t>
            </a:r>
            <a:endParaRPr lang="ru-RU" sz="2000"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37901" name="Rectangle 13"/>
          <p:cNvSpPr>
            <a:spLocks noChangeArrowheads="1"/>
          </p:cNvSpPr>
          <p:nvPr/>
        </p:nvSpPr>
        <p:spPr bwMode="auto">
          <a:xfrm>
            <a:off x="5410200" y="5334001"/>
            <a:ext cx="12192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“Flat” region</a:t>
            </a:r>
            <a:endParaRPr lang="ru-RU" sz="2400">
              <a:solidFill>
                <a:srgbClr val="0033CC"/>
              </a:solidFill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37902" name="Text Box 14"/>
          <p:cNvSpPr txBox="1">
            <a:spLocks noChangeArrowheads="1"/>
          </p:cNvSpPr>
          <p:nvPr/>
        </p:nvSpPr>
        <p:spPr bwMode="auto">
          <a:xfrm>
            <a:off x="2057400" y="990600"/>
            <a:ext cx="80010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>
                <a:cs typeface="Times New Roman" pitchFamily="18" charset="0"/>
              </a:rPr>
              <a:t>Classification of image points using eigenvalues of the second moment matrix:</a:t>
            </a:r>
            <a:endParaRPr lang="ru-RU" sz="2800" dirty="0">
              <a:cs typeface="Times New Roman" pitchFamily="18" charset="0"/>
            </a:endParaRPr>
          </a:p>
        </p:txBody>
      </p:sp>
      <p:sp>
        <p:nvSpPr>
          <p:cNvPr id="37903" name="Oval 15"/>
          <p:cNvSpPr>
            <a:spLocks noChangeArrowheads="1"/>
          </p:cNvSpPr>
          <p:nvPr/>
        </p:nvSpPr>
        <p:spPr bwMode="auto">
          <a:xfrm>
            <a:off x="8382000" y="2286001"/>
            <a:ext cx="609600" cy="638175"/>
          </a:xfrm>
          <a:prstGeom prst="ellipse">
            <a:avLst/>
          </a:prstGeom>
          <a:solidFill>
            <a:srgbClr val="0000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7904" name="Oval 16"/>
          <p:cNvSpPr>
            <a:spLocks noChangeArrowheads="1"/>
          </p:cNvSpPr>
          <p:nvPr/>
        </p:nvSpPr>
        <p:spPr bwMode="auto">
          <a:xfrm>
            <a:off x="5632450" y="1981201"/>
            <a:ext cx="927100" cy="125413"/>
          </a:xfrm>
          <a:prstGeom prst="ellipse">
            <a:avLst/>
          </a:prstGeom>
          <a:solidFill>
            <a:srgbClr val="0000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7905" name="Oval 17"/>
          <p:cNvSpPr>
            <a:spLocks noChangeArrowheads="1"/>
          </p:cNvSpPr>
          <p:nvPr/>
        </p:nvSpPr>
        <p:spPr bwMode="auto">
          <a:xfrm>
            <a:off x="5715000" y="5105400"/>
            <a:ext cx="152400" cy="152400"/>
          </a:xfrm>
          <a:prstGeom prst="ellipse">
            <a:avLst/>
          </a:prstGeom>
          <a:solidFill>
            <a:srgbClr val="0000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7906" name="Oval 18"/>
          <p:cNvSpPr>
            <a:spLocks noChangeArrowheads="1"/>
          </p:cNvSpPr>
          <p:nvPr/>
        </p:nvSpPr>
        <p:spPr bwMode="auto">
          <a:xfrm rot="5542000">
            <a:off x="8098632" y="5709444"/>
            <a:ext cx="927100" cy="125413"/>
          </a:xfrm>
          <a:prstGeom prst="ellipse">
            <a:avLst/>
          </a:prstGeom>
          <a:solidFill>
            <a:srgbClr val="0000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 rot="16200000">
            <a:off x="658827" y="5137128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Source: Silvio </a:t>
            </a:r>
            <a:r>
              <a:rPr lang="en-US" sz="1600" dirty="0" err="1"/>
              <a:t>Savarese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79317931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AutoGenerated: 4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5" name="Picture 3" descr="im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0" y="801688"/>
            <a:ext cx="5638800" cy="422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/>
              <a:t>Edge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8916" name="Line 4"/>
          <p:cNvSpPr>
            <a:spLocks noChangeShapeType="1"/>
          </p:cNvSpPr>
          <p:nvPr/>
        </p:nvSpPr>
        <p:spPr bwMode="auto">
          <a:xfrm flipH="1">
            <a:off x="7880350" y="1905000"/>
            <a:ext cx="381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8917" name="Rectangle 5"/>
          <p:cNvSpPr>
            <a:spLocks noChangeArrowheads="1"/>
          </p:cNvSpPr>
          <p:nvPr/>
        </p:nvSpPr>
        <p:spPr bwMode="auto">
          <a:xfrm>
            <a:off x="7664450" y="1851026"/>
            <a:ext cx="152400" cy="130175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18" name="Rectangle 6"/>
          <p:cNvSpPr>
            <a:spLocks noChangeArrowheads="1"/>
          </p:cNvSpPr>
          <p:nvPr/>
        </p:nvSpPr>
        <p:spPr bwMode="auto">
          <a:xfrm>
            <a:off x="4343400" y="5426075"/>
            <a:ext cx="381258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sz="2000">
                <a:cs typeface="Arial" charset="0"/>
              </a:rPr>
              <a:t> gradients very large or very small</a:t>
            </a:r>
          </a:p>
          <a:p>
            <a:pPr eaLnBrk="0" hangingPunct="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sz="2000">
                <a:cs typeface="Arial" charset="0"/>
              </a:rPr>
              <a:t> large</a:t>
            </a:r>
            <a:r>
              <a:rPr lang="en-US" sz="2000">
                <a:latin typeface="Symbol" pitchFamily="18" charset="2"/>
                <a:cs typeface="Arial" charset="0"/>
              </a:rPr>
              <a:t> l</a:t>
            </a:r>
            <a:r>
              <a:rPr lang="en-US" sz="2000" baseline="-25000">
                <a:cs typeface="Arial" charset="0"/>
              </a:rPr>
              <a:t>1</a:t>
            </a:r>
            <a:r>
              <a:rPr lang="en-US" sz="2000">
                <a:cs typeface="Arial" charset="0"/>
              </a:rPr>
              <a:t>, small </a:t>
            </a:r>
            <a:r>
              <a:rPr lang="en-US" sz="2000">
                <a:latin typeface="Symbol" pitchFamily="18" charset="2"/>
                <a:cs typeface="Arial" charset="0"/>
              </a:rPr>
              <a:t>l</a:t>
            </a:r>
            <a:r>
              <a:rPr lang="en-US" sz="2000" baseline="-25000">
                <a:cs typeface="Arial" charset="0"/>
              </a:rPr>
              <a:t>2</a:t>
            </a:r>
          </a:p>
        </p:txBody>
      </p:sp>
      <p:pic>
        <p:nvPicPr>
          <p:cNvPr id="38919" name="Picture 7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0" y="5029201"/>
            <a:ext cx="1790700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 rot="16200000">
            <a:off x="9421827" y="5137128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Source: Silvio </a:t>
            </a:r>
            <a:r>
              <a:rPr lang="en-US" sz="1600" dirty="0" err="1"/>
              <a:t>Savarese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2875918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AutoGenerated: 4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im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0" y="801688"/>
            <a:ext cx="5638800" cy="422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9" name="Rectangle 3"/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/>
              <a:t>Low-texture region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9940" name="Line 4"/>
          <p:cNvSpPr>
            <a:spLocks noChangeShapeType="1"/>
          </p:cNvSpPr>
          <p:nvPr/>
        </p:nvSpPr>
        <p:spPr bwMode="auto">
          <a:xfrm flipH="1">
            <a:off x="4511675" y="2732088"/>
            <a:ext cx="381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9941" name="Rectangle 5"/>
          <p:cNvSpPr>
            <a:spLocks noChangeArrowheads="1"/>
          </p:cNvSpPr>
          <p:nvPr/>
        </p:nvSpPr>
        <p:spPr bwMode="auto">
          <a:xfrm>
            <a:off x="4360864" y="5383213"/>
            <a:ext cx="3720955" cy="763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sz="2400">
                <a:cs typeface="Arial" charset="0"/>
              </a:rPr>
              <a:t> </a:t>
            </a:r>
            <a:r>
              <a:rPr lang="en-US" sz="2000">
                <a:cs typeface="Arial" charset="0"/>
              </a:rPr>
              <a:t>gradients have small magnitude</a:t>
            </a:r>
          </a:p>
          <a:p>
            <a:pPr eaLnBrk="0" hangingPunct="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sz="2000">
                <a:cs typeface="Arial" charset="0"/>
              </a:rPr>
              <a:t> small</a:t>
            </a:r>
            <a:r>
              <a:rPr lang="en-US" sz="2000">
                <a:latin typeface="Symbol" pitchFamily="18" charset="2"/>
                <a:cs typeface="Arial" charset="0"/>
              </a:rPr>
              <a:t> l</a:t>
            </a:r>
            <a:r>
              <a:rPr lang="en-US" sz="2000" baseline="-25000">
                <a:cs typeface="Arial" charset="0"/>
              </a:rPr>
              <a:t>1</a:t>
            </a:r>
            <a:r>
              <a:rPr lang="en-US" sz="2000">
                <a:cs typeface="Arial" charset="0"/>
              </a:rPr>
              <a:t>, small </a:t>
            </a:r>
            <a:r>
              <a:rPr lang="en-US" sz="2000">
                <a:latin typeface="Symbol" pitchFamily="18" charset="2"/>
                <a:cs typeface="Arial" charset="0"/>
              </a:rPr>
              <a:t>l</a:t>
            </a:r>
            <a:r>
              <a:rPr lang="en-US" sz="2000" baseline="-25000">
                <a:cs typeface="Arial" charset="0"/>
              </a:rPr>
              <a:t>2</a:t>
            </a:r>
          </a:p>
        </p:txBody>
      </p:sp>
      <p:sp>
        <p:nvSpPr>
          <p:cNvPr id="39942" name="Rectangle 6"/>
          <p:cNvSpPr>
            <a:spLocks noChangeArrowheads="1"/>
          </p:cNvSpPr>
          <p:nvPr/>
        </p:nvSpPr>
        <p:spPr bwMode="auto">
          <a:xfrm>
            <a:off x="4327525" y="2655889"/>
            <a:ext cx="152400" cy="130175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39943" name="Picture 7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0" y="5029201"/>
            <a:ext cx="1790700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 rot="16200000">
            <a:off x="9421827" y="5137128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Source: Silvio </a:t>
            </a:r>
            <a:r>
              <a:rPr lang="en-US" sz="1600" dirty="0" err="1"/>
              <a:t>Savarese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24706841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AutoGenerated: 4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im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0" y="801688"/>
            <a:ext cx="5638800" cy="422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3" name="Rectangle 3"/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/>
              <a:t>High-texture region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0964" name="Line 4"/>
          <p:cNvSpPr>
            <a:spLocks noChangeShapeType="1"/>
          </p:cNvSpPr>
          <p:nvPr/>
        </p:nvSpPr>
        <p:spPr bwMode="auto">
          <a:xfrm flipH="1">
            <a:off x="7612063" y="3908425"/>
            <a:ext cx="381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0965" name="Rectangle 5"/>
          <p:cNvSpPr>
            <a:spLocks noChangeArrowheads="1"/>
          </p:cNvSpPr>
          <p:nvPr/>
        </p:nvSpPr>
        <p:spPr bwMode="auto">
          <a:xfrm>
            <a:off x="7439025" y="3843339"/>
            <a:ext cx="152400" cy="130175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66" name="Rectangle 6"/>
          <p:cNvSpPr>
            <a:spLocks noChangeArrowheads="1"/>
          </p:cNvSpPr>
          <p:nvPr/>
        </p:nvSpPr>
        <p:spPr bwMode="auto">
          <a:xfrm>
            <a:off x="4379913" y="5383213"/>
            <a:ext cx="4657750" cy="763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sz="2400">
                <a:cs typeface="Arial" charset="0"/>
              </a:rPr>
              <a:t> </a:t>
            </a:r>
            <a:r>
              <a:rPr lang="en-US" sz="2000">
                <a:cs typeface="Arial" charset="0"/>
              </a:rPr>
              <a:t>gradients are different, large magnitudes</a:t>
            </a:r>
          </a:p>
          <a:p>
            <a:pPr eaLnBrk="0" hangingPunct="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sz="2000">
                <a:cs typeface="Arial" charset="0"/>
              </a:rPr>
              <a:t> large</a:t>
            </a:r>
            <a:r>
              <a:rPr lang="en-US" sz="2000">
                <a:latin typeface="Symbol" pitchFamily="18" charset="2"/>
                <a:cs typeface="Arial" charset="0"/>
              </a:rPr>
              <a:t> l</a:t>
            </a:r>
            <a:r>
              <a:rPr lang="en-US" sz="2000" baseline="-25000">
                <a:cs typeface="Arial" charset="0"/>
              </a:rPr>
              <a:t>1</a:t>
            </a:r>
            <a:r>
              <a:rPr lang="en-US" sz="2000">
                <a:cs typeface="Arial" charset="0"/>
              </a:rPr>
              <a:t>, large </a:t>
            </a:r>
            <a:r>
              <a:rPr lang="en-US" sz="2000">
                <a:latin typeface="Symbol" pitchFamily="18" charset="2"/>
                <a:cs typeface="Arial" charset="0"/>
              </a:rPr>
              <a:t>l</a:t>
            </a:r>
            <a:r>
              <a:rPr lang="en-US" sz="2000" baseline="-25000">
                <a:cs typeface="Arial" charset="0"/>
              </a:rPr>
              <a:t>2</a:t>
            </a:r>
          </a:p>
        </p:txBody>
      </p:sp>
      <p:pic>
        <p:nvPicPr>
          <p:cNvPr id="40967" name="Picture 7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0" y="5029201"/>
            <a:ext cx="1790700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 rot="16200000">
            <a:off x="9421827" y="5137128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Source: Silvio </a:t>
            </a:r>
            <a:r>
              <a:rPr lang="en-US" sz="1600" dirty="0" err="1"/>
              <a:t>Savarese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9322477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AutoGenerated: 4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r>
              <a:rPr lang="en-US" altLang="en-US" dirty="0"/>
              <a:t>Errors in Lucas-</a:t>
            </a:r>
            <a:r>
              <a:rPr lang="en-US" altLang="en-US" dirty="0" err="1"/>
              <a:t>Kanade</a:t>
            </a:r>
            <a:endParaRPr lang="en-US" altLang="en-US" dirty="0"/>
          </a:p>
        </p:txBody>
      </p:sp>
      <p:sp>
        <p:nvSpPr>
          <p:cNvPr id="69635" name="Rectangle 3"/>
          <p:cNvSpPr>
            <a:spLocks noGrp="1" noChangeArrowheads="1"/>
          </p:cNvSpPr>
          <p:nvPr>
            <p:ph idx="1"/>
          </p:nvPr>
        </p:nvSpPr>
        <p:spPr>
          <a:xfrm>
            <a:off x="2209800" y="1385887"/>
            <a:ext cx="8077200" cy="1371600"/>
          </a:xfrm>
        </p:spPr>
        <p:txBody>
          <a:bodyPr>
            <a:normAutofit/>
          </a:bodyPr>
          <a:lstStyle/>
          <a:p>
            <a:pPr>
              <a:buFontTx/>
              <a:buNone/>
            </a:pPr>
            <a:r>
              <a:rPr lang="en-US" altLang="en-US" sz="2400"/>
              <a:t>What are the potential causes of errors in this procedure?</a:t>
            </a:r>
          </a:p>
          <a:p>
            <a:pPr lvl="1"/>
            <a:r>
              <a:rPr lang="en-US" altLang="en-US"/>
              <a:t>Suppose A</a:t>
            </a:r>
            <a:r>
              <a:rPr lang="en-US" altLang="en-US" baseline="30000"/>
              <a:t>T</a:t>
            </a:r>
            <a:r>
              <a:rPr lang="en-US" altLang="en-US"/>
              <a:t>A is easily invertible</a:t>
            </a:r>
          </a:p>
          <a:p>
            <a:pPr lvl="1"/>
            <a:r>
              <a:rPr lang="en-US" altLang="en-US"/>
              <a:t>Suppose there is not much noise in the image</a:t>
            </a:r>
          </a:p>
          <a:p>
            <a:endParaRPr lang="en-US" altLang="en-US" sz="240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F105200-22BF-46DE-956C-1544A8C5D4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9637" name="Rectangle 5"/>
          <p:cNvSpPr>
            <a:spLocks noChangeArrowheads="1"/>
          </p:cNvSpPr>
          <p:nvPr/>
        </p:nvSpPr>
        <p:spPr bwMode="auto">
          <a:xfrm>
            <a:off x="6719888" y="6019801"/>
            <a:ext cx="3615092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000" dirty="0"/>
              <a:t>* From </a:t>
            </a:r>
            <a:r>
              <a:rPr lang="en-US" altLang="en-US" sz="1000" dirty="0" err="1"/>
              <a:t>Khurram</a:t>
            </a:r>
            <a:r>
              <a:rPr lang="en-US" altLang="en-US" sz="1000" dirty="0"/>
              <a:t> Hassan-</a:t>
            </a:r>
            <a:r>
              <a:rPr lang="en-US" altLang="en-US" sz="1000" dirty="0" err="1"/>
              <a:t>Shafique</a:t>
            </a:r>
            <a:r>
              <a:rPr lang="en-US" altLang="en-US" sz="1000" dirty="0"/>
              <a:t> </a:t>
            </a:r>
            <a:r>
              <a:rPr lang="en-US" altLang="en-US" sz="1000" dirty="0">
                <a:solidFill>
                  <a:schemeClr val="tx2"/>
                </a:solidFill>
              </a:rPr>
              <a:t>CAP5415 Computer Vision 2003</a:t>
            </a:r>
          </a:p>
        </p:txBody>
      </p:sp>
    </p:spTree>
    <p:extLst>
      <p:ext uri="{BB962C8B-B14F-4D97-AF65-F5344CB8AC3E}">
        <p14:creationId xmlns:p14="http://schemas.microsoft.com/office/powerpoint/2010/main" val="248320932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AutoGenerated: 4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r>
              <a:rPr lang="en-US" altLang="en-US" dirty="0"/>
              <a:t>Errors in Lucas-</a:t>
            </a:r>
            <a:r>
              <a:rPr lang="en-US" altLang="en-US" dirty="0" err="1"/>
              <a:t>Kanade</a:t>
            </a:r>
            <a:endParaRPr lang="en-US" altLang="en-US" dirty="0"/>
          </a:p>
        </p:txBody>
      </p:sp>
      <p:sp>
        <p:nvSpPr>
          <p:cNvPr id="69635" name="Rectangle 3"/>
          <p:cNvSpPr>
            <a:spLocks noGrp="1" noChangeArrowheads="1"/>
          </p:cNvSpPr>
          <p:nvPr>
            <p:ph idx="1"/>
          </p:nvPr>
        </p:nvSpPr>
        <p:spPr>
          <a:xfrm>
            <a:off x="2209800" y="1385887"/>
            <a:ext cx="8077200" cy="1371600"/>
          </a:xfrm>
        </p:spPr>
        <p:txBody>
          <a:bodyPr>
            <a:normAutofit/>
          </a:bodyPr>
          <a:lstStyle/>
          <a:p>
            <a:pPr>
              <a:buFontTx/>
              <a:buNone/>
            </a:pPr>
            <a:r>
              <a:rPr lang="en-US" altLang="en-US" sz="2400"/>
              <a:t>What are the potential causes of errors in this procedure?</a:t>
            </a:r>
          </a:p>
          <a:p>
            <a:pPr lvl="1"/>
            <a:r>
              <a:rPr lang="en-US" altLang="en-US"/>
              <a:t>Suppose A</a:t>
            </a:r>
            <a:r>
              <a:rPr lang="en-US" altLang="en-US" baseline="30000"/>
              <a:t>T</a:t>
            </a:r>
            <a:r>
              <a:rPr lang="en-US" altLang="en-US"/>
              <a:t>A is easily invertible</a:t>
            </a:r>
          </a:p>
          <a:p>
            <a:pPr lvl="1"/>
            <a:r>
              <a:rPr lang="en-US" altLang="en-US"/>
              <a:t>Suppose there is not much noise in the image</a:t>
            </a:r>
          </a:p>
          <a:p>
            <a:endParaRPr lang="en-US" altLang="en-US" sz="240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970DE06-EAAC-4D18-8FA2-AE9B75E442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9636" name="Rectangle 4"/>
          <p:cNvSpPr>
            <a:spLocks noChangeArrowheads="1"/>
          </p:cNvSpPr>
          <p:nvPr/>
        </p:nvSpPr>
        <p:spPr bwMode="auto">
          <a:xfrm>
            <a:off x="2209800" y="2819400"/>
            <a:ext cx="8077200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2400" dirty="0"/>
              <a:t>When our assumptions are violated</a:t>
            </a:r>
          </a:p>
          <a:p>
            <a:pPr lvl="1"/>
            <a:r>
              <a:rPr lang="en-US" altLang="en-US" sz="2400" dirty="0"/>
              <a:t>Brightness constancy is </a:t>
            </a:r>
            <a:r>
              <a:rPr lang="en-US" altLang="en-US" sz="2400" b="1" dirty="0"/>
              <a:t>not</a:t>
            </a:r>
            <a:r>
              <a:rPr lang="en-US" altLang="en-US" sz="2400" dirty="0"/>
              <a:t> satisfied</a:t>
            </a:r>
          </a:p>
          <a:p>
            <a:pPr lvl="1"/>
            <a:r>
              <a:rPr lang="en-US" altLang="en-US" sz="2400" dirty="0"/>
              <a:t>The motion is </a:t>
            </a:r>
            <a:r>
              <a:rPr lang="en-US" altLang="en-US" sz="2400" b="1" dirty="0"/>
              <a:t>not</a:t>
            </a:r>
            <a:r>
              <a:rPr lang="en-US" altLang="en-US" sz="2400" dirty="0"/>
              <a:t> small</a:t>
            </a:r>
            <a:endParaRPr lang="en-US" altLang="en-US" sz="2400" b="1" dirty="0"/>
          </a:p>
          <a:p>
            <a:pPr lvl="1"/>
            <a:r>
              <a:rPr lang="en-US" altLang="en-US" sz="2400" dirty="0"/>
              <a:t>A point does </a:t>
            </a:r>
            <a:r>
              <a:rPr lang="en-US" altLang="en-US" sz="2400" b="1" dirty="0"/>
              <a:t>not</a:t>
            </a:r>
            <a:r>
              <a:rPr lang="en-US" altLang="en-US" sz="2400" dirty="0"/>
              <a:t> move like its neighbors</a:t>
            </a:r>
          </a:p>
          <a:p>
            <a:pPr lvl="2"/>
            <a:r>
              <a:rPr lang="en-US" altLang="en-US" dirty="0"/>
              <a:t>window size is too large</a:t>
            </a:r>
          </a:p>
        </p:txBody>
      </p:sp>
      <p:sp>
        <p:nvSpPr>
          <p:cNvPr id="69637" name="Rectangle 5"/>
          <p:cNvSpPr>
            <a:spLocks noChangeArrowheads="1"/>
          </p:cNvSpPr>
          <p:nvPr/>
        </p:nvSpPr>
        <p:spPr bwMode="auto">
          <a:xfrm>
            <a:off x="6719888" y="6019801"/>
            <a:ext cx="3615092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000" dirty="0"/>
              <a:t>* From </a:t>
            </a:r>
            <a:r>
              <a:rPr lang="en-US" altLang="en-US" sz="1000" dirty="0" err="1"/>
              <a:t>Khurram</a:t>
            </a:r>
            <a:r>
              <a:rPr lang="en-US" altLang="en-US" sz="1000" dirty="0"/>
              <a:t> Hassan-</a:t>
            </a:r>
            <a:r>
              <a:rPr lang="en-US" altLang="en-US" sz="1000" dirty="0" err="1"/>
              <a:t>Shafique</a:t>
            </a:r>
            <a:r>
              <a:rPr lang="en-US" altLang="en-US" sz="1000" dirty="0"/>
              <a:t> </a:t>
            </a:r>
            <a:r>
              <a:rPr lang="en-US" altLang="en-US" sz="1000" dirty="0">
                <a:solidFill>
                  <a:schemeClr val="tx2"/>
                </a:solidFill>
              </a:rPr>
              <a:t>CAP5415 Computer Vision 2003</a:t>
            </a:r>
          </a:p>
        </p:txBody>
      </p:sp>
    </p:spTree>
    <p:extLst>
      <p:ext uri="{BB962C8B-B14F-4D97-AF65-F5344CB8AC3E}">
        <p14:creationId xmlns:p14="http://schemas.microsoft.com/office/powerpoint/2010/main" val="15928549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AutoGenerated: 4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9" name="Rectangle 3"/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r>
              <a:rPr lang="en-US" altLang="en-US"/>
              <a:t>Improving accuracy</a:t>
            </a:r>
          </a:p>
        </p:txBody>
      </p:sp>
      <p:sp>
        <p:nvSpPr>
          <p:cNvPr id="70660" name="Rectangle 4"/>
          <p:cNvSpPr>
            <a:spLocks noGrp="1" noChangeArrowheads="1"/>
          </p:cNvSpPr>
          <p:nvPr>
            <p:ph idx="1"/>
          </p:nvPr>
        </p:nvSpPr>
        <p:spPr>
          <a:xfrm>
            <a:off x="1981200" y="979489"/>
            <a:ext cx="8229600" cy="522287"/>
          </a:xfrm>
        </p:spPr>
        <p:txBody>
          <a:bodyPr/>
          <a:lstStyle/>
          <a:p>
            <a:r>
              <a:rPr lang="en-US" altLang="en-US" sz="2400"/>
              <a:t>Recall our small motion assumption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842A95E-ED96-4488-8111-C68B903375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0661" name="Picture 5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50" y="1520826"/>
            <a:ext cx="3975100" cy="28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70662" name="Picture 6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6276" y="2036764"/>
            <a:ext cx="4175125" cy="306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0663" name="Rectangle 7"/>
              <p:cNvSpPr>
                <a:spLocks noChangeArrowheads="1"/>
              </p:cNvSpPr>
              <p:nvPr/>
            </p:nvSpPr>
            <p:spPr bwMode="auto">
              <a:xfrm>
                <a:off x="2209800" y="2365376"/>
                <a:ext cx="7772400" cy="8350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 marL="342900" indent="-3429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14:m>
                  <m:oMath xmlns:m="http://schemas.openxmlformats.org/officeDocument/2006/math">
                    <a:fld id="{825F15A7-03F4-43D7-82C5-3E23DA2F108C}" type="mathplaceholder">
                      <a:rPr lang="en-US" altLang="en-US" sz="2400" i="1">
                        <a:latin typeface="Cambria Math" panose="02040503050406030204" pitchFamily="18" charset="0"/>
                      </a:rPr>
                      <a:t>Type equation here.</a:t>
                    </a:fld>
                  </m:oMath>
                </a14:m>
                <a:r>
                  <a:rPr lang="en-US" altLang="en-US" sz="2400" dirty="0"/>
                  <a:t>This is not exact</a:t>
                </a:r>
              </a:p>
              <a:p>
                <a:pPr lvl="1"/>
                <a:r>
                  <a:rPr lang="en-US" altLang="en-US" sz="2000" dirty="0"/>
                  <a:t>To do better, we need to add higher order terms back in:</a:t>
                </a:r>
              </a:p>
              <a:p>
                <a:pPr lvl="1"/>
                <a:endParaRPr lang="en-US" altLang="en-US" sz="2000" dirty="0"/>
              </a:p>
              <a:p>
                <a:pPr lvl="1"/>
                <a:endParaRPr lang="en-US" altLang="en-US" sz="2000" dirty="0"/>
              </a:p>
              <a:p>
                <a:pPr lvl="1"/>
                <a:r>
                  <a:rPr lang="en-US" altLang="en-US" sz="2000" dirty="0"/>
                  <a:t>Iterative refinement (next class):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en-US" sz="2000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altLang="en-US" sz="2000" i="1" dirty="0">
                            <a:latin typeface="Cambria Math" panose="02040503050406030204" pitchFamily="18" charset="0"/>
                          </a:rPr>
                          <m:t>u</m:t>
                        </m:r>
                        <m:r>
                          <a:rPr lang="en-US" altLang="en-US" sz="2000" i="1" dirty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lang="en-US" altLang="en-US" sz="2000" i="1" dirty="0">
                            <a:latin typeface="Cambria Math" panose="02040503050406030204" pitchFamily="18" charset="0"/>
                          </a:rPr>
                          <m:t>v</m:t>
                        </m:r>
                      </m:e>
                    </m:d>
                    <m:r>
                      <a:rPr lang="en-US" altLang="en-US" sz="2000" i="1" dirty="0">
                        <a:latin typeface="Cambria Math" panose="02040503050406030204" pitchFamily="18" charset="0"/>
                      </a:rPr>
                      <m:t>← (</m:t>
                    </m:r>
                    <m:r>
                      <m:rPr>
                        <m:sty m:val="p"/>
                      </m:rPr>
                      <a:rPr lang="en-US" altLang="en-US" sz="2000" i="1" dirty="0">
                        <a:latin typeface="Cambria Math" panose="02040503050406030204" pitchFamily="18" charset="0"/>
                      </a:rPr>
                      <m:t>u</m:t>
                    </m:r>
                    <m:r>
                      <a:rPr lang="en-US" altLang="en-US" sz="2000" i="1" dirty="0">
                        <a:latin typeface="Cambria Math" panose="020405030504060302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altLang="en-US" sz="2000" i="1" dirty="0">
                        <a:latin typeface="Cambria Math" panose="02040503050406030204" pitchFamily="18" charset="0"/>
                      </a:rPr>
                      <m:t>Δu</m:t>
                    </m:r>
                    <m:r>
                      <a:rPr lang="en-US" altLang="en-US" sz="2000" i="1" dirty="0">
                        <a:latin typeface="Cambria Math" panose="02040503050406030204" pitchFamily="18" charset="0"/>
                      </a:rPr>
                      <m:t>, </m:t>
                    </m:r>
                    <m:r>
                      <m:rPr>
                        <m:sty m:val="p"/>
                      </m:rPr>
                      <a:rPr lang="en-US" altLang="en-US" sz="2000" i="1" dirty="0">
                        <a:latin typeface="Cambria Math" panose="02040503050406030204" pitchFamily="18" charset="0"/>
                      </a:rPr>
                      <m:t>v</m:t>
                    </m:r>
                    <m:r>
                      <a:rPr lang="en-US" altLang="en-US" sz="2000" i="1" dirty="0">
                        <a:latin typeface="Cambria Math" panose="020405030504060302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altLang="en-US" sz="2000" i="1" dirty="0">
                        <a:latin typeface="Cambria Math" panose="02040503050406030204" pitchFamily="18" charset="0"/>
                      </a:rPr>
                      <m:t>Δv</m:t>
                    </m:r>
                    <m:r>
                      <a:rPr lang="en-US" altLang="en-US" sz="2000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en-US" sz="2000" dirty="0"/>
                  <a:t> </a:t>
                </a:r>
              </a:p>
            </p:txBody>
          </p:sp>
        </mc:Choice>
        <mc:Fallback xmlns="">
          <p:sp>
            <p:nvSpPr>
              <p:cNvPr id="70663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09800" y="2365376"/>
                <a:ext cx="7772400" cy="835025"/>
              </a:xfrm>
              <a:prstGeom prst="rect">
                <a:avLst/>
              </a:prstGeom>
              <a:blipFill>
                <a:blip r:embed="rId7"/>
                <a:stretch>
                  <a:fillRect l="-1176" t="-5109" b="-143796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0664" name="Picture 8" descr="Edittex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214" y="3351214"/>
            <a:ext cx="6453187" cy="306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70665" name="Rectangle 9"/>
          <p:cNvSpPr>
            <a:spLocks noChangeArrowheads="1"/>
          </p:cNvSpPr>
          <p:nvPr/>
        </p:nvSpPr>
        <p:spPr bwMode="auto">
          <a:xfrm>
            <a:off x="2209800" y="3736976"/>
            <a:ext cx="7772400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US" altLang="en-US" sz="2400" dirty="0">
              <a:solidFill>
                <a:schemeClr val="bg1"/>
              </a:solidFill>
            </a:endParaRPr>
          </a:p>
        </p:txBody>
      </p:sp>
      <p:sp>
        <p:nvSpPr>
          <p:cNvPr id="70666" name="Text Box 10"/>
          <p:cNvSpPr txBox="1">
            <a:spLocks noChangeArrowheads="1"/>
          </p:cNvSpPr>
          <p:nvPr/>
        </p:nvSpPr>
        <p:spPr bwMode="auto">
          <a:xfrm>
            <a:off x="5954713" y="1393825"/>
            <a:ext cx="1096962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400" b="1" i="1">
                <a:latin typeface="Times New Roman" charset="0"/>
              </a:rPr>
              <a:t>I</a:t>
            </a:r>
            <a:r>
              <a:rPr lang="en-US" altLang="en-US" sz="2400" b="1" i="1" baseline="-25000">
                <a:latin typeface="Times New Roman" charset="0"/>
              </a:rPr>
              <a:t>t-1</a:t>
            </a:r>
            <a:r>
              <a:rPr lang="en-US" altLang="en-US" sz="2400" b="1" i="1">
                <a:latin typeface="Times New Roman" charset="0"/>
              </a:rPr>
              <a:t>(x,y)</a:t>
            </a:r>
            <a:endParaRPr lang="en-US" altLang="en-US" sz="2400" b="1" i="1" baseline="-25000">
              <a:latin typeface="Times New Roman" charset="0"/>
            </a:endParaRPr>
          </a:p>
        </p:txBody>
      </p:sp>
      <p:sp>
        <p:nvSpPr>
          <p:cNvPr id="70669" name="Text Box 13"/>
          <p:cNvSpPr txBox="1">
            <a:spLocks noChangeArrowheads="1"/>
          </p:cNvSpPr>
          <p:nvPr/>
        </p:nvSpPr>
        <p:spPr bwMode="auto">
          <a:xfrm>
            <a:off x="6402388" y="1931988"/>
            <a:ext cx="1096962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400" b="1" i="1">
                <a:latin typeface="Times New Roman" charset="0"/>
              </a:rPr>
              <a:t>I</a:t>
            </a:r>
            <a:r>
              <a:rPr lang="en-US" altLang="en-US" sz="2400" b="1" i="1" baseline="-25000">
                <a:latin typeface="Times New Roman" charset="0"/>
              </a:rPr>
              <a:t>t-1</a:t>
            </a:r>
            <a:r>
              <a:rPr lang="en-US" altLang="en-US" sz="2400" b="1" i="1">
                <a:latin typeface="Times New Roman" charset="0"/>
              </a:rPr>
              <a:t>(x,y)</a:t>
            </a:r>
            <a:endParaRPr lang="en-US" altLang="en-US" sz="2400" b="1" i="1" baseline="-25000">
              <a:latin typeface="Times New Roman" charset="0"/>
            </a:endParaRPr>
          </a:p>
        </p:txBody>
      </p:sp>
      <p:sp>
        <p:nvSpPr>
          <p:cNvPr id="70670" name="Text Box 14"/>
          <p:cNvSpPr txBox="1">
            <a:spLocks noChangeArrowheads="1"/>
          </p:cNvSpPr>
          <p:nvPr/>
        </p:nvSpPr>
        <p:spPr bwMode="auto">
          <a:xfrm>
            <a:off x="8656638" y="3235325"/>
            <a:ext cx="1096962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400" b="1" i="1" dirty="0">
                <a:latin typeface="Times New Roman" charset="0"/>
              </a:rPr>
              <a:t>I</a:t>
            </a:r>
            <a:r>
              <a:rPr lang="en-US" altLang="en-US" sz="2400" b="1" i="1" baseline="-25000" dirty="0">
                <a:latin typeface="Times New Roman" charset="0"/>
              </a:rPr>
              <a:t>t-1</a:t>
            </a:r>
            <a:r>
              <a:rPr lang="en-US" altLang="en-US" sz="2400" b="1" i="1" dirty="0">
                <a:latin typeface="Times New Roman" charset="0"/>
              </a:rPr>
              <a:t>(</a:t>
            </a:r>
            <a:r>
              <a:rPr lang="en-US" altLang="en-US" sz="2400" b="1" i="1" dirty="0" err="1">
                <a:latin typeface="Times New Roman" charset="0"/>
              </a:rPr>
              <a:t>x,y</a:t>
            </a:r>
            <a:r>
              <a:rPr lang="en-US" altLang="en-US" sz="2400" b="1" i="1" dirty="0">
                <a:latin typeface="Times New Roman" charset="0"/>
              </a:rPr>
              <a:t>)</a:t>
            </a:r>
            <a:endParaRPr lang="en-US" altLang="en-US" sz="2400" b="1" i="1" baseline="-25000" dirty="0">
              <a:latin typeface="Times New Roman" charset="0"/>
            </a:endParaRPr>
          </a:p>
        </p:txBody>
      </p:sp>
      <p:sp>
        <p:nvSpPr>
          <p:cNvPr id="70671" name="Rectangle 15"/>
          <p:cNvSpPr>
            <a:spLocks noChangeArrowheads="1"/>
          </p:cNvSpPr>
          <p:nvPr/>
        </p:nvSpPr>
        <p:spPr bwMode="auto">
          <a:xfrm>
            <a:off x="6719888" y="6096001"/>
            <a:ext cx="3615092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000"/>
              <a:t>* From Khurram Hassan-Shafique </a:t>
            </a:r>
            <a:r>
              <a:rPr lang="en-US" altLang="en-US" sz="1000">
                <a:solidFill>
                  <a:schemeClr val="tx2"/>
                </a:solidFill>
              </a:rPr>
              <a:t>CAP5415 Computer Vision 2003</a:t>
            </a:r>
          </a:p>
        </p:txBody>
      </p:sp>
    </p:spTree>
    <p:extLst>
      <p:ext uri="{BB962C8B-B14F-4D97-AF65-F5344CB8AC3E}">
        <p14:creationId xmlns:p14="http://schemas.microsoft.com/office/powerpoint/2010/main" val="215000330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 name="AutoGenerated: 4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ChangeArrowheads="1"/>
          </p:cNvSpPr>
          <p:nvPr/>
        </p:nvSpPr>
        <p:spPr bwMode="auto">
          <a:xfrm>
            <a:off x="2209800" y="3813176"/>
            <a:ext cx="8077200" cy="281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lvl="1"/>
            <a:endParaRPr lang="en-US" altLang="en-US" sz="2000" dirty="0"/>
          </a:p>
          <a:p>
            <a:pPr lvl="1"/>
            <a:r>
              <a:rPr lang="en-US" altLang="en-US" sz="2000" dirty="0"/>
              <a:t>Can solve using </a:t>
            </a:r>
            <a:r>
              <a:rPr lang="en-US" altLang="en-US" sz="2000" b="1" dirty="0"/>
              <a:t>Newton’s method (out of scope for this class)</a:t>
            </a:r>
            <a:endParaRPr lang="en-US" altLang="en-US" sz="2000" dirty="0"/>
          </a:p>
          <a:p>
            <a:pPr lvl="1"/>
            <a:r>
              <a:rPr lang="en-US" altLang="en-US" sz="2000" dirty="0"/>
              <a:t>Lucas-</a:t>
            </a:r>
            <a:r>
              <a:rPr lang="en-US" altLang="en-US" sz="2000" dirty="0" err="1"/>
              <a:t>Kanade</a:t>
            </a:r>
            <a:r>
              <a:rPr lang="en-US" altLang="en-US" sz="2000" dirty="0"/>
              <a:t> method does one iteration of Newton’s method</a:t>
            </a:r>
          </a:p>
          <a:p>
            <a:pPr lvl="2"/>
            <a:r>
              <a:rPr lang="en-US" altLang="en-US" sz="1800" dirty="0"/>
              <a:t>Better results are obtained via more iterations</a:t>
            </a:r>
          </a:p>
          <a:p>
            <a:pPr lvl="2"/>
            <a:endParaRPr lang="en-US" altLang="en-US" sz="1400" dirty="0"/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r>
              <a:rPr lang="en-US" altLang="en-US"/>
              <a:t>Improving accuracy</a:t>
            </a:r>
          </a:p>
        </p:txBody>
      </p:sp>
      <p:sp>
        <p:nvSpPr>
          <p:cNvPr id="70660" name="Rectangle 4"/>
          <p:cNvSpPr>
            <a:spLocks noGrp="1" noChangeArrowheads="1"/>
          </p:cNvSpPr>
          <p:nvPr>
            <p:ph idx="1"/>
          </p:nvPr>
        </p:nvSpPr>
        <p:spPr>
          <a:xfrm>
            <a:off x="1981200" y="979489"/>
            <a:ext cx="8229600" cy="522287"/>
          </a:xfrm>
        </p:spPr>
        <p:txBody>
          <a:bodyPr/>
          <a:lstStyle/>
          <a:p>
            <a:r>
              <a:rPr lang="en-US" altLang="en-US" sz="2400"/>
              <a:t>Recall our small motion assumption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56A3DCE-3940-492D-999C-9484201423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0661" name="Picture 5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50" y="1520826"/>
            <a:ext cx="3975100" cy="28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70662" name="Picture 6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6276" y="2036764"/>
            <a:ext cx="4175125" cy="306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70663" name="Rectangle 7"/>
          <p:cNvSpPr>
            <a:spLocks noChangeArrowheads="1"/>
          </p:cNvSpPr>
          <p:nvPr/>
        </p:nvSpPr>
        <p:spPr bwMode="auto">
          <a:xfrm>
            <a:off x="2209800" y="2365376"/>
            <a:ext cx="7772400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2400"/>
              <a:t>This is not exact</a:t>
            </a:r>
          </a:p>
          <a:p>
            <a:pPr lvl="1"/>
            <a:r>
              <a:rPr lang="en-US" altLang="en-US" sz="2000"/>
              <a:t>To do better, we need to add higher order terms back in:</a:t>
            </a:r>
          </a:p>
        </p:txBody>
      </p:sp>
      <p:pic>
        <p:nvPicPr>
          <p:cNvPr id="70664" name="Picture 8" descr="Edittex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214" y="3351214"/>
            <a:ext cx="6453187" cy="306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70665" name="Rectangle 9"/>
          <p:cNvSpPr>
            <a:spLocks noChangeArrowheads="1"/>
          </p:cNvSpPr>
          <p:nvPr/>
        </p:nvSpPr>
        <p:spPr bwMode="auto">
          <a:xfrm>
            <a:off x="2209800" y="3736976"/>
            <a:ext cx="7772400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2400"/>
              <a:t>This is a polynomial root finding problem</a:t>
            </a:r>
          </a:p>
        </p:txBody>
      </p:sp>
      <p:sp>
        <p:nvSpPr>
          <p:cNvPr id="70666" name="Text Box 10"/>
          <p:cNvSpPr txBox="1">
            <a:spLocks noChangeArrowheads="1"/>
          </p:cNvSpPr>
          <p:nvPr/>
        </p:nvSpPr>
        <p:spPr bwMode="auto">
          <a:xfrm>
            <a:off x="5954713" y="1393825"/>
            <a:ext cx="1096962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400" b="1" i="1">
                <a:latin typeface="Times New Roman" charset="0"/>
              </a:rPr>
              <a:t>I</a:t>
            </a:r>
            <a:r>
              <a:rPr lang="en-US" altLang="en-US" sz="2400" b="1" i="1" baseline="-25000">
                <a:latin typeface="Times New Roman" charset="0"/>
              </a:rPr>
              <a:t>t-1</a:t>
            </a:r>
            <a:r>
              <a:rPr lang="en-US" altLang="en-US" sz="2400" b="1" i="1">
                <a:latin typeface="Times New Roman" charset="0"/>
              </a:rPr>
              <a:t>(x,y)</a:t>
            </a:r>
            <a:endParaRPr lang="en-US" altLang="en-US" sz="2400" b="1" i="1" baseline="-25000">
              <a:latin typeface="Times New Roman" charset="0"/>
            </a:endParaRPr>
          </a:p>
        </p:txBody>
      </p:sp>
      <p:sp>
        <p:nvSpPr>
          <p:cNvPr id="70669" name="Text Box 13"/>
          <p:cNvSpPr txBox="1">
            <a:spLocks noChangeArrowheads="1"/>
          </p:cNvSpPr>
          <p:nvPr/>
        </p:nvSpPr>
        <p:spPr bwMode="auto">
          <a:xfrm>
            <a:off x="6402388" y="1931988"/>
            <a:ext cx="1096962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400" b="1" i="1">
                <a:latin typeface="Times New Roman" charset="0"/>
              </a:rPr>
              <a:t>I</a:t>
            </a:r>
            <a:r>
              <a:rPr lang="en-US" altLang="en-US" sz="2400" b="1" i="1" baseline="-25000">
                <a:latin typeface="Times New Roman" charset="0"/>
              </a:rPr>
              <a:t>t-1</a:t>
            </a:r>
            <a:r>
              <a:rPr lang="en-US" altLang="en-US" sz="2400" b="1" i="1">
                <a:latin typeface="Times New Roman" charset="0"/>
              </a:rPr>
              <a:t>(x,y)</a:t>
            </a:r>
            <a:endParaRPr lang="en-US" altLang="en-US" sz="2400" b="1" i="1" baseline="-25000">
              <a:latin typeface="Times New Roman" charset="0"/>
            </a:endParaRPr>
          </a:p>
        </p:txBody>
      </p:sp>
      <p:sp>
        <p:nvSpPr>
          <p:cNvPr id="70670" name="Text Box 14"/>
          <p:cNvSpPr txBox="1">
            <a:spLocks noChangeArrowheads="1"/>
          </p:cNvSpPr>
          <p:nvPr/>
        </p:nvSpPr>
        <p:spPr bwMode="auto">
          <a:xfrm>
            <a:off x="8656638" y="3235325"/>
            <a:ext cx="1096962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400" b="1" i="1">
                <a:latin typeface="Times New Roman" charset="0"/>
              </a:rPr>
              <a:t>I</a:t>
            </a:r>
            <a:r>
              <a:rPr lang="en-US" altLang="en-US" sz="2400" b="1" i="1" baseline="-25000">
                <a:latin typeface="Times New Roman" charset="0"/>
              </a:rPr>
              <a:t>t-1</a:t>
            </a:r>
            <a:r>
              <a:rPr lang="en-US" altLang="en-US" sz="2400" b="1" i="1">
                <a:latin typeface="Times New Roman" charset="0"/>
              </a:rPr>
              <a:t>(x,y)</a:t>
            </a:r>
            <a:endParaRPr lang="en-US" altLang="en-US" sz="2400" b="1" i="1" baseline="-25000">
              <a:latin typeface="Times New Roman" charset="0"/>
            </a:endParaRPr>
          </a:p>
        </p:txBody>
      </p:sp>
      <p:sp>
        <p:nvSpPr>
          <p:cNvPr id="70671" name="Rectangle 15"/>
          <p:cNvSpPr>
            <a:spLocks noChangeArrowheads="1"/>
          </p:cNvSpPr>
          <p:nvPr/>
        </p:nvSpPr>
        <p:spPr bwMode="auto">
          <a:xfrm>
            <a:off x="6719888" y="6096001"/>
            <a:ext cx="3615092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000"/>
              <a:t>* From Khurram Hassan-Shafique </a:t>
            </a:r>
            <a:r>
              <a:rPr lang="en-US" altLang="en-US" sz="1000">
                <a:solidFill>
                  <a:schemeClr val="tx2"/>
                </a:solidFill>
              </a:rPr>
              <a:t>CAP5415 Computer Vision 2003</a:t>
            </a:r>
          </a:p>
        </p:txBody>
      </p:sp>
    </p:spTree>
    <p:extLst>
      <p:ext uri="{BB962C8B-B14F-4D97-AF65-F5344CB8AC3E}">
        <p14:creationId xmlns:p14="http://schemas.microsoft.com/office/powerpoint/2010/main" val="12498026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AutoGenerated: 35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600"/>
              <a:t>Optical flow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B4E507C-8284-4C8E-B167-1807C761CC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 rot="16200000">
            <a:off x="9437216" y="5132373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Source: Silvio </a:t>
            </a:r>
            <a:r>
              <a:rPr lang="en-US" sz="1600" dirty="0" err="1"/>
              <a:t>Savarese</a:t>
            </a:r>
            <a:endParaRPr lang="en-US" sz="1600" dirty="0"/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E295E051-3062-4A6B-8047-8E5B14A64B88}"/>
              </a:ext>
            </a:extLst>
          </p:cNvPr>
          <p:cNvSpPr txBox="1">
            <a:spLocks noChangeArrowheads="1"/>
          </p:cNvSpPr>
          <p:nvPr/>
        </p:nvSpPr>
        <p:spPr>
          <a:xfrm>
            <a:off x="2209800" y="1524000"/>
            <a:ext cx="7772400" cy="525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Definition: optical flow is the </a:t>
            </a:r>
            <a:r>
              <a:rPr lang="en-US" i="1" dirty="0">
                <a:solidFill>
                  <a:srgbClr val="C00000"/>
                </a:solidFill>
              </a:rPr>
              <a:t>apparent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/>
              <a:t>motion of brightness patterns in the image</a:t>
            </a:r>
          </a:p>
          <a:p>
            <a:endParaRPr lang="en-US" sz="800" dirty="0"/>
          </a:p>
          <a:p>
            <a:endParaRPr lang="en-US" sz="800" dirty="0"/>
          </a:p>
          <a:p>
            <a:r>
              <a:rPr lang="en-US" dirty="0">
                <a:solidFill>
                  <a:schemeClr val="bg1"/>
                </a:solidFill>
              </a:rPr>
              <a:t>Note: apparent motion can be caused by lighting changes without any actual motion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Think of a uniform rotating sphere under fixed lighting vs. a stationary sphere under moving illumination</a:t>
            </a:r>
          </a:p>
        </p:txBody>
      </p:sp>
    </p:spTree>
    <p:extLst>
      <p:ext uri="{BB962C8B-B14F-4D97-AF65-F5344CB8AC3E}">
        <p14:creationId xmlns:p14="http://schemas.microsoft.com/office/powerpoint/2010/main" val="149184236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 name="AutoGenerated: 4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Iterative Refinement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90B49AC-8C32-4755-BAA4-12F4220E26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1684" name="Rectangle 4"/>
          <p:cNvSpPr>
            <a:spLocks noChangeArrowheads="1"/>
          </p:cNvSpPr>
          <p:nvPr/>
        </p:nvSpPr>
        <p:spPr bwMode="auto">
          <a:xfrm>
            <a:off x="6719888" y="6096001"/>
            <a:ext cx="3615092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000"/>
              <a:t>* From Khurram Hassan-Shafique </a:t>
            </a:r>
            <a:r>
              <a:rPr lang="en-US" altLang="en-US" sz="1000">
                <a:solidFill>
                  <a:schemeClr val="tx2"/>
                </a:solidFill>
              </a:rPr>
              <a:t>CAP5415 Computer Vision 2003</a:t>
            </a:r>
          </a:p>
        </p:txBody>
      </p:sp>
    </p:spTree>
    <p:extLst>
      <p:ext uri="{BB962C8B-B14F-4D97-AF65-F5344CB8AC3E}">
        <p14:creationId xmlns:p14="http://schemas.microsoft.com/office/powerpoint/2010/main" val="336250268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 name="AutoGenerated: 4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Iterative Refinement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9375D2B-D950-4BD3-BDCE-3C253D1EC7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1683" name="Rectangle 3"/>
          <p:cNvSpPr>
            <a:spLocks noChangeArrowheads="1"/>
          </p:cNvSpPr>
          <p:nvPr/>
        </p:nvSpPr>
        <p:spPr bwMode="auto">
          <a:xfrm>
            <a:off x="1905000" y="1441450"/>
            <a:ext cx="830580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838200" indent="-3810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257300" indent="-3429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76400" indent="-3048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95500" indent="-2667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52700" indent="-2667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3009900" indent="-2667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67100" indent="-2667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924300" indent="-2667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dirty="0"/>
              <a:t>Iterative Lucas-</a:t>
            </a:r>
            <a:r>
              <a:rPr lang="en-US" altLang="en-US" dirty="0" err="1"/>
              <a:t>Kanade</a:t>
            </a:r>
            <a:r>
              <a:rPr lang="en-US" altLang="en-US" dirty="0"/>
              <a:t> Algorithm</a:t>
            </a:r>
          </a:p>
          <a:p>
            <a:pPr lvl="1">
              <a:buFontTx/>
              <a:buAutoNum type="arabicPeriod"/>
            </a:pPr>
            <a:r>
              <a:rPr lang="en-US" altLang="en-US" sz="2400" dirty="0"/>
              <a:t>Estimate velocity at each pixel by solving Lucas-</a:t>
            </a:r>
            <a:r>
              <a:rPr lang="en-US" altLang="en-US" sz="2400" dirty="0" err="1"/>
              <a:t>Kanade</a:t>
            </a:r>
            <a:r>
              <a:rPr lang="en-US" altLang="en-US" sz="2400" dirty="0"/>
              <a:t> equations</a:t>
            </a:r>
          </a:p>
          <a:p>
            <a:pPr lvl="1">
              <a:buFontTx/>
              <a:buAutoNum type="arabicPeriod"/>
            </a:pPr>
            <a:r>
              <a:rPr lang="en-US" altLang="en-US" sz="2400" dirty="0"/>
              <a:t>Warp I(t-1) towards I(t) using the estimated flow field</a:t>
            </a:r>
          </a:p>
          <a:p>
            <a:pPr lvl="2">
              <a:buFontTx/>
              <a:buNone/>
            </a:pPr>
            <a:r>
              <a:rPr lang="en-US" altLang="en-US" sz="2000" i="1" dirty="0"/>
              <a:t>- use image warping techniques</a:t>
            </a:r>
          </a:p>
          <a:p>
            <a:pPr lvl="1">
              <a:buFontTx/>
              <a:buAutoNum type="arabicPeriod"/>
            </a:pPr>
            <a:r>
              <a:rPr lang="en-US" altLang="en-US" sz="2400" dirty="0"/>
              <a:t>Repeat until convergence</a:t>
            </a:r>
          </a:p>
        </p:txBody>
      </p:sp>
      <p:sp>
        <p:nvSpPr>
          <p:cNvPr id="71684" name="Rectangle 4"/>
          <p:cNvSpPr>
            <a:spLocks noChangeArrowheads="1"/>
          </p:cNvSpPr>
          <p:nvPr/>
        </p:nvSpPr>
        <p:spPr bwMode="auto">
          <a:xfrm>
            <a:off x="6719888" y="6096001"/>
            <a:ext cx="3615092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000"/>
              <a:t>* From Khurram Hassan-Shafique </a:t>
            </a:r>
            <a:r>
              <a:rPr lang="en-US" altLang="en-US" sz="1000">
                <a:solidFill>
                  <a:schemeClr val="tx2"/>
                </a:solidFill>
              </a:rPr>
              <a:t>CAP5415 Computer Vision 2003</a:t>
            </a:r>
          </a:p>
        </p:txBody>
      </p:sp>
    </p:spTree>
    <p:extLst>
      <p:ext uri="{BB962C8B-B14F-4D97-AF65-F5344CB8AC3E}">
        <p14:creationId xmlns:p14="http://schemas.microsoft.com/office/powerpoint/2010/main" val="311775117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AutoGenerated: 4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</a:t>
            </a:r>
            <a:r>
              <a:rPr lang="en-US"/>
              <a:t>we will learn today?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38400" y="1600201"/>
            <a:ext cx="7772400" cy="3297456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Optical flow</a:t>
            </a: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Lucas-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Kanade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 method</a:t>
            </a:r>
          </a:p>
          <a:p>
            <a:r>
              <a:rPr lang="en-US" dirty="0"/>
              <a:t>Horn-</a:t>
            </a:r>
            <a:r>
              <a:rPr lang="en-US" dirty="0" err="1"/>
              <a:t>Schunk</a:t>
            </a:r>
            <a:r>
              <a:rPr lang="en-US" dirty="0"/>
              <a:t> method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Gunnar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Farneback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method</a:t>
            </a:r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Pyramids for large motion</a:t>
            </a: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Applications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981200" y="4953000"/>
            <a:ext cx="5257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2000" b="1" dirty="0"/>
              <a:t>Reading: </a:t>
            </a:r>
            <a:r>
              <a:rPr lang="en-US" dirty="0">
                <a:solidFill>
                  <a:srgbClr val="850000"/>
                </a:solidFill>
              </a:rPr>
              <a:t>[</a:t>
            </a:r>
            <a:r>
              <a:rPr lang="en-US" dirty="0" err="1">
                <a:solidFill>
                  <a:srgbClr val="850000"/>
                </a:solidFill>
              </a:rPr>
              <a:t>Szeliski</a:t>
            </a:r>
            <a:r>
              <a:rPr lang="en-US" dirty="0">
                <a:solidFill>
                  <a:srgbClr val="850000"/>
                </a:solidFill>
              </a:rPr>
              <a:t>] </a:t>
            </a:r>
            <a:r>
              <a:rPr lang="en-US" dirty="0"/>
              <a:t>Chapters: 8.4, 8.5	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969946" y="5334001"/>
            <a:ext cx="75456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850000"/>
                </a:solidFill>
              </a:rPr>
              <a:t>[Fleet &amp; Weiss, 2005]</a:t>
            </a:r>
          </a:p>
          <a:p>
            <a:r>
              <a:rPr lang="en-US" dirty="0"/>
              <a:t>http://</a:t>
            </a:r>
            <a:r>
              <a:rPr lang="en-US" dirty="0" err="1"/>
              <a:t>www.cs.toronto.edu</a:t>
            </a:r>
            <a:r>
              <a:rPr lang="en-US" dirty="0"/>
              <a:t>/pub/</a:t>
            </a:r>
            <a:r>
              <a:rPr lang="en-US" dirty="0" err="1"/>
              <a:t>jepson</a:t>
            </a:r>
            <a:r>
              <a:rPr lang="en-US" dirty="0"/>
              <a:t>/teaching/vision/2503/</a:t>
            </a:r>
            <a:r>
              <a:rPr lang="en-US" dirty="0" err="1"/>
              <a:t>opticalFlow.pdf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852094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AutoGenerated: 4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Horn-</a:t>
            </a:r>
            <a:r>
              <a:rPr lang="en-US" dirty="0" err="1"/>
              <a:t>Schunk</a:t>
            </a:r>
            <a:r>
              <a:rPr lang="en-US" dirty="0"/>
              <a:t> method for optical flow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flow is formulated as a global energy function which is should be minimized: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1108" y="2841699"/>
            <a:ext cx="6689785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06980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AutoGenerated: 4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Horn-</a:t>
            </a:r>
            <a:r>
              <a:rPr lang="en-US" dirty="0" err="1"/>
              <a:t>Schunk</a:t>
            </a:r>
            <a:r>
              <a:rPr lang="en-US" dirty="0"/>
              <a:t> method for optical flow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flow is formulated as a global energy function which is should be minimized: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The first part of the function is the brightness consistency.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1108" y="2841699"/>
            <a:ext cx="6689785" cy="8382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962400" y="2971801"/>
            <a:ext cx="1828800" cy="533400"/>
          </a:xfrm>
          <a:prstGeom prst="rect">
            <a:avLst/>
          </a:prstGeom>
          <a:noFill/>
          <a:ln w="76200">
            <a:solidFill>
              <a:srgbClr val="85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14131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AutoGenerated: 4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Horn-</a:t>
            </a:r>
            <a:r>
              <a:rPr lang="en-US" dirty="0" err="1"/>
              <a:t>Schunk</a:t>
            </a:r>
            <a:r>
              <a:rPr lang="en-US" dirty="0"/>
              <a:t> method for optical flow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flow is formulated as a global energy function which is should be minimized: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The second part is the smoothness constraint. It’s trying to make sure that the changes between frames are small.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1108" y="2841699"/>
            <a:ext cx="6689785" cy="8382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629400" y="2994099"/>
            <a:ext cx="1905000" cy="533400"/>
          </a:xfrm>
          <a:prstGeom prst="rect">
            <a:avLst/>
          </a:prstGeom>
          <a:noFill/>
          <a:ln w="76200">
            <a:solidFill>
              <a:srgbClr val="85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91722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AutoGenerated: 4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Horn-</a:t>
            </a:r>
            <a:r>
              <a:rPr lang="en-US" dirty="0" err="1"/>
              <a:t>Schunk</a:t>
            </a:r>
            <a:r>
              <a:rPr lang="en-US" dirty="0"/>
              <a:t> method for optical flow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The flow is formulated as a global energy function which is should be minimized: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14:m>
                  <m:oMath xmlns:m="http://schemas.openxmlformats.org/officeDocument/2006/math">
                    <m:r>
                      <a:rPr lang="en-US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𝛼</m:t>
                    </m:r>
                  </m:oMath>
                </a14:m>
                <a:r>
                  <a:rPr lang="en-US" b="0" dirty="0">
                    <a:ea typeface="Cambria Math" charset="0"/>
                    <a:cs typeface="Cambria Math" charset="0"/>
                  </a:rPr>
                  <a:t> is a regularization constant. Larger values of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charset="0"/>
                        <a:ea typeface="Cambria Math" charset="0"/>
                        <a:cs typeface="Cambria Math" charset="0"/>
                      </a:rPr>
                      <m:t>𝛼</m:t>
                    </m:r>
                  </m:oMath>
                </a14:m>
                <a:r>
                  <a:rPr lang="en-US" b="0" dirty="0">
                    <a:ea typeface="Cambria Math" charset="0"/>
                    <a:cs typeface="Cambria Math" charset="0"/>
                  </a:rPr>
                  <a:t> lead to smoother flow.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391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1108" y="2841699"/>
            <a:ext cx="6689785" cy="8382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096000" y="3025055"/>
            <a:ext cx="457201" cy="533400"/>
          </a:xfrm>
          <a:prstGeom prst="rect">
            <a:avLst/>
          </a:prstGeom>
          <a:noFill/>
          <a:ln w="76200">
            <a:solidFill>
              <a:srgbClr val="85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73762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AutoGenerated: 4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Horn-</a:t>
            </a:r>
            <a:r>
              <a:rPr lang="en-US" dirty="0" err="1"/>
              <a:t>Schunk</a:t>
            </a:r>
            <a:r>
              <a:rPr lang="en-US" dirty="0"/>
              <a:t> method for optical flow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The flow is formulated as a global energy function which is should be minimized: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We want to find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𝑢</m:t>
                    </m:r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US" dirty="0"/>
                  <a:t> to minimize E. Note that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𝑢</m:t>
                    </m:r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US" dirty="0"/>
                  <a:t> themselves are function. E is a “functional” of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𝑢</m:t>
                    </m:r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US" dirty="0"/>
                  <a:t>.  By calculus of variation, as </a:t>
                </a:r>
                <a:r>
                  <a:rPr lang="el-GR" dirty="0"/>
                  <a:t>ϵ→</a:t>
                </a:r>
                <a:r>
                  <a:rPr lang="en-US" dirty="0"/>
                  <a:t>0, for arbitrary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</m:acc>
                    <m:d>
                      <m:d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, </m:t>
                    </m:r>
                    <m:acc>
                      <m:accPr>
                        <m:chr m:val="̃"/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</m:acc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391" t="-2241" r="-19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1108" y="2679471"/>
            <a:ext cx="6689785" cy="8382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Object 25"/>
              <p:cNvSpPr txBox="1"/>
              <p:nvPr/>
            </p:nvSpPr>
            <p:spPr bwMode="auto">
              <a:xfrm>
                <a:off x="1838326" y="5375275"/>
                <a:ext cx="8989473" cy="9366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w="381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ϵ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  <m:d>
                            <m:dPr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𝜖</m:t>
                              </m:r>
                              <m:acc>
                                <m:accPr>
                                  <m:chr m:val="̃"/>
                                  <m:ctrlP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</m:acc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𝜖</m:t>
                              </m:r>
                              <m:acc>
                                <m:accPr>
                                  <m:chr m:val="̃"/>
                                  <m:ctrlP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</m:acc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𝜖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̃"/>
                                      <m:ctrlPr>
                                        <a:rPr lang="en-US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𝑢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𝜖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̃"/>
                                      <m:ctrlPr>
                                        <a:rPr lang="en-US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𝑢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𝜖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̃"/>
                                      <m:ctrlPr>
                                        <a:rPr lang="en-US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𝜖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̃"/>
                                      <m:ctrlPr>
                                        <a:rPr lang="en-US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</m:e>
                          </m:d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  <m:d>
                            <m:dPr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Object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838326" y="5375275"/>
                <a:ext cx="8989473" cy="93662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381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Object 25"/>
              <p:cNvSpPr txBox="1"/>
              <p:nvPr/>
            </p:nvSpPr>
            <p:spPr bwMode="auto">
              <a:xfrm>
                <a:off x="3907008" y="2896625"/>
                <a:ext cx="4951413" cy="8048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w="381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limLow>
                        <m:limLowPr>
                          <m:ctrlP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groupChr>
                            <m:groupChrPr>
                              <m:chr m:val="⏟"/>
                              <m:ctrlPr>
                                <a:rPr lang="en-US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groupChrPr>
                            <m:e>
                              <m:m>
                                <m:mPr>
                                  <m:plcHide m:val="on"/>
                                  <m:mcs>
                                    <m:mc>
                                      <m:mcPr>
                                        <m:count m:val="4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sz="28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/>
                                  <m:e/>
                                  <m:e/>
                                  <m:e/>
                                </m:mr>
                              </m:m>
                              <m:m>
                                <m:mPr>
                                  <m:plcHide m:val="on"/>
                                  <m:mcs>
                                    <m:mc>
                                      <m:mcPr>
                                        <m:count m:val="4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sz="28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/>
                                  <m:e/>
                                  <m:e/>
                                  <m:e/>
                                </m:mr>
                              </m:m>
                              <m:m>
                                <m:mPr>
                                  <m:plcHide m:val="on"/>
                                  <m:mcs>
                                    <m:mc>
                                      <m:mcPr>
                                        <m:count m:val="4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sz="28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m>
                                      <m:mPr>
                                        <m:plcHide m:val="on"/>
                                        <m:mcs>
                                          <m:mc>
                                            <m:mcPr>
                                              <m:count m:val="2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lang="en-US" sz="2800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mPr>
                                      <m:mr>
                                        <m:e/>
                                        <m:e/>
                                      </m:mr>
                                    </m:m>
                                  </m:e>
                                  <m:e/>
                                  <m:e/>
                                  <m:e/>
                                </m:mr>
                              </m:m>
                            </m:e>
                          </m:groupChr>
                        </m:e>
                        <m:lim>
                          <m: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  <m: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  <m: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  <m: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  <m: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lim>
                      </m:limLow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9" name="Object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907008" y="2896625"/>
                <a:ext cx="4951413" cy="804862"/>
              </a:xfrm>
              <a:prstGeom prst="rect">
                <a:avLst/>
              </a:prstGeom>
              <a:blipFill>
                <a:blip r:embed="rId5"/>
                <a:stretch>
                  <a:fillRect b="-8333"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381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050018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C7A67D-12A2-44FF-A5C5-AE1310636E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Euler Lagrange equation (1-D case)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F64DC43-6211-4B2F-B155-61EF2FE51F6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/>
              </a:bodyPr>
              <a:lstStyle/>
              <a:p>
                <a14:m>
                  <m:oMath xmlns:m="http://schemas.openxmlformats.org/officeDocument/2006/math">
                    <m:r>
                      <a:rPr lang="pl-PL" i="1" smtClean="0">
                        <a:latin typeface="Cambria Math" panose="02040503050406030204" pitchFamily="18" charset="0"/>
                      </a:rPr>
                      <m:t>𝐸</m:t>
                    </m:r>
                    <m:d>
                      <m:dPr>
                        <m:ctrlPr>
                          <a:rPr lang="pl-PL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pl-PL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</m:d>
                    <m:r>
                      <a:rPr lang="pl-PL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subHide m:val="on"/>
                        <m:supHide m:val="on"/>
                        <m:ctrlPr>
                          <a:rPr lang="pl-PL" i="1" smtClean="0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r>
                          <a:rPr lang="pl-PL" i="1" smtClean="0">
                            <a:latin typeface="Cambria Math" panose="02040503050406030204" pitchFamily="18" charset="0"/>
                          </a:rPr>
                          <m:t>𝐿</m:t>
                        </m:r>
                        <m:d>
                          <m:dPr>
                            <m:ctrlPr>
                              <a:rPr lang="pl-PL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pl-PL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  <m:r>
                              <a:rPr lang="pl-PL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pl-PL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pl-PL" i="1" smtClean="0"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  <m:sub>
                                <m:r>
                                  <a:rPr lang="pl-PL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sub>
                            </m:sSub>
                          </m:e>
                        </m:d>
                        <m:r>
                          <a:rPr lang="pl-PL" i="1" smtClean="0">
                            <a:latin typeface="Cambria Math" panose="02040503050406030204" pitchFamily="18" charset="0"/>
                          </a:rPr>
                          <m:t>𝑑𝑥</m:t>
                        </m:r>
                      </m:e>
                    </m:nary>
                  </m:oMath>
                </a14:m>
                <a:endParaRPr lang="en-US" dirty="0"/>
              </a:p>
              <a:p>
                <a:r>
                  <a:rPr lang="en-US" dirty="0"/>
                  <a:t>If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𝑢</m:t>
                    </m:r>
                  </m:oMath>
                </a14:m>
                <a:r>
                  <a:rPr lang="en-US" dirty="0"/>
                  <a:t> is an extremum,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s-E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s-ES" i="1" smtClean="0">
                            <a:latin typeface="Cambria Math" panose="02040503050406030204" pitchFamily="18" charset="0"/>
                          </a:rPr>
                          <m:t>𝐸</m:t>
                        </m:r>
                        <m:d>
                          <m:dPr>
                            <m:ctrlPr>
                              <a:rPr lang="es-ES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s-ES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  <m:r>
                              <a:rPr lang="es-ES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s-ES" i="1" smtClean="0">
                                <a:latin typeface="Cambria Math" panose="02040503050406030204" pitchFamily="18" charset="0"/>
                              </a:rPr>
                              <m:t>𝜖</m:t>
                            </m:r>
                            <m:acc>
                              <m:accPr>
                                <m:chr m:val="̃"/>
                                <m:ctrlPr>
                                  <a:rPr lang="es-ES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s-ES" i="1" smtClean="0"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</m:acc>
                          </m:e>
                        </m:d>
                        <m:r>
                          <a:rPr lang="es-ES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s-ES" i="1" smtClean="0">
                            <a:latin typeface="Cambria Math" panose="02040503050406030204" pitchFamily="18" charset="0"/>
                          </a:rPr>
                          <m:t>𝐸</m:t>
                        </m:r>
                        <m:d>
                          <m:dPr>
                            <m:ctrlPr>
                              <a:rPr lang="es-ES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s-ES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</m:d>
                      </m:num>
                      <m:den>
                        <m:r>
                          <a:rPr lang="es-ES" i="1" smtClean="0">
                            <a:latin typeface="Cambria Math" panose="02040503050406030204" pitchFamily="18" charset="0"/>
                          </a:rPr>
                          <m:t>𝜖</m:t>
                        </m:r>
                      </m:den>
                    </m:f>
                    <m:r>
                      <a:rPr lang="es-ES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dirty="0"/>
                  <a:t> for any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</m:acc>
                  </m:oMath>
                </a14:m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⇒</m:t>
                      </m:r>
                      <m:f>
                        <m:fPr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𝜖</m:t>
                          </m:r>
                        </m:den>
                      </m:f>
                      <m:nary>
                        <m:naryPr>
                          <m:subHide m:val="on"/>
                          <m:supHide m:val="on"/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  <m:d>
                            <m:dPr>
                              <m:ctrlPr>
                                <a:rPr lang="en-US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  <m:r>
                                <a:rPr lang="en-US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𝜖</m:t>
                              </m:r>
                              <m:acc>
                                <m:accPr>
                                  <m:chr m:val="̃"/>
                                  <m:ctrlPr>
                                    <a:rPr lang="en-US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</m:acc>
                              <m:r>
                                <a:rPr lang="en-US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  <m:r>
                                <a:rPr lang="en-US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𝜖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̃"/>
                                      <m:ctrlPr>
                                        <a:rPr lang="en-US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𝑢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  <m:r>
                        <a:rPr lang="en-US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𝐿</m:t>
                      </m:r>
                      <m:d>
                        <m:dPr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</m:e>
                      </m:d>
                      <m:r>
                        <a:rPr lang="en-US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𝑑𝑥</m:t>
                      </m:r>
                      <m:r>
                        <a:rPr lang="en-US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⇒</m:t>
                      </m:r>
                      <m:nary>
                        <m:naryPr>
                          <m:subHide m:val="on"/>
                          <m:supHide m:val="on"/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f>
                            <m:fPr>
                              <m:ctrlPr>
                                <a:rPr lang="en-US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num>
                            <m:den>
                              <m:r>
                                <a:rPr lang="en-US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den>
                          </m:f>
                          <m:acc>
                            <m:accPr>
                              <m:chr m:val="̃"/>
                              <m:ctrlPr>
                                <a:rPr lang="en-US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</m:acc>
                        </m:e>
                      </m:nary>
                      <m:r>
                        <a:rPr lang="en-US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num>
                        <m:den>
                          <m: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</m:den>
                      </m:f>
                      <m:sSub>
                        <m:sSub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̃"/>
                              <m:ctrlPr>
                                <a:rPr lang="en-US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</m:acc>
                        </m:e>
                        <m: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𝑑𝑥</m:t>
                      </m:r>
                      <m:r>
                        <a:rPr lang="en-US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⇒</m:t>
                      </m:r>
                      <m:nary>
                        <m:naryPr>
                          <m:subHide m:val="on"/>
                          <m:supHide m:val="on"/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̃"/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</m:acc>
                          <m:d>
                            <m:d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num>
                                <m:den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den>
                              </m:f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</m:num>
                                <m:den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den>
                              </m:f>
                              <m:f>
                                <m:fPr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num>
                                <m:den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𝑢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𝑑𝑥</m:t>
                          </m:r>
                        </m:e>
                      </m:nary>
                      <m:r>
                        <a:rPr lang="en-US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  <a:p>
                <a:pPr marL="0" indent="0" algn="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⇒</m:t>
                      </m:r>
                      <m:f>
                        <m:fPr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num>
                        <m:den>
                          <m: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den>
                      </m:f>
                      <m:r>
                        <a:rPr lang="en-US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f>
                        <m:fPr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num>
                        <m:den>
                          <m: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</m:den>
                      </m:f>
                      <m:r>
                        <a:rPr lang="en-US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F64DC43-6211-4B2F-B155-61EF2FE51F6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9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E13BC0-40A6-4BD3-854D-E59336B885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6148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C7A67D-12A2-44FF-A5C5-AE1310636E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Euler Lagrange equation (1-D case)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F64DC43-6211-4B2F-B155-61EF2FE51F6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/>
              </a:bodyPr>
              <a:lstStyle/>
              <a:p>
                <a14:m>
                  <m:oMath xmlns:m="http://schemas.openxmlformats.org/officeDocument/2006/math">
                    <m:r>
                      <a:rPr lang="pl-PL" i="1" smtClean="0">
                        <a:latin typeface="Cambria Math" panose="02040503050406030204" pitchFamily="18" charset="0"/>
                      </a:rPr>
                      <m:t>𝐸</m:t>
                    </m:r>
                    <m:d>
                      <m:dPr>
                        <m:ctrlPr>
                          <a:rPr lang="pl-PL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pl-PL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</m:d>
                    <m:r>
                      <a:rPr lang="pl-PL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subHide m:val="on"/>
                        <m:supHide m:val="on"/>
                        <m:ctrlPr>
                          <a:rPr lang="pl-PL" i="1" smtClean="0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r>
                          <a:rPr lang="pl-PL" i="1" smtClean="0">
                            <a:latin typeface="Cambria Math" panose="02040503050406030204" pitchFamily="18" charset="0"/>
                          </a:rPr>
                          <m:t>𝐿</m:t>
                        </m:r>
                        <m:d>
                          <m:dPr>
                            <m:ctrlPr>
                              <a:rPr lang="pl-PL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pl-PL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  <m:r>
                              <a:rPr lang="pl-PL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pl-PL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pl-PL" i="1" smtClean="0"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  <m:sub>
                                <m:r>
                                  <a:rPr lang="pl-PL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sub>
                            </m:sSub>
                          </m:e>
                        </m:d>
                        <m:r>
                          <a:rPr lang="pl-PL" i="1" smtClean="0">
                            <a:latin typeface="Cambria Math" panose="02040503050406030204" pitchFamily="18" charset="0"/>
                          </a:rPr>
                          <m:t>𝑑𝑥</m:t>
                        </m:r>
                      </m:e>
                    </m:nary>
                  </m:oMath>
                </a14:m>
                <a:endParaRPr lang="en-US" dirty="0"/>
              </a:p>
              <a:p>
                <a:r>
                  <a:rPr lang="en-US" dirty="0"/>
                  <a:t>If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𝑢</m:t>
                    </m:r>
                  </m:oMath>
                </a14:m>
                <a:r>
                  <a:rPr lang="en-US" dirty="0"/>
                  <a:t> is an extremum,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s-E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s-ES" i="1" smtClean="0">
                            <a:latin typeface="Cambria Math" panose="02040503050406030204" pitchFamily="18" charset="0"/>
                          </a:rPr>
                          <m:t>𝐸</m:t>
                        </m:r>
                        <m:d>
                          <m:dPr>
                            <m:ctrlPr>
                              <a:rPr lang="es-ES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s-ES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  <m:r>
                              <a:rPr lang="es-ES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s-ES" i="1" smtClean="0">
                                <a:latin typeface="Cambria Math" panose="02040503050406030204" pitchFamily="18" charset="0"/>
                              </a:rPr>
                              <m:t>𝜖</m:t>
                            </m:r>
                            <m:acc>
                              <m:accPr>
                                <m:chr m:val="̃"/>
                                <m:ctrlPr>
                                  <a:rPr lang="es-ES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s-ES" i="1" smtClean="0"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</m:acc>
                          </m:e>
                        </m:d>
                        <m:r>
                          <a:rPr lang="es-ES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s-ES" i="1" smtClean="0">
                            <a:latin typeface="Cambria Math" panose="02040503050406030204" pitchFamily="18" charset="0"/>
                          </a:rPr>
                          <m:t>𝐸</m:t>
                        </m:r>
                        <m:d>
                          <m:dPr>
                            <m:ctrlPr>
                              <a:rPr lang="es-ES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s-ES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</m:d>
                      </m:num>
                      <m:den>
                        <m:r>
                          <a:rPr lang="es-ES" i="1" smtClean="0">
                            <a:latin typeface="Cambria Math" panose="02040503050406030204" pitchFamily="18" charset="0"/>
                          </a:rPr>
                          <m:t>𝜖</m:t>
                        </m:r>
                      </m:den>
                    </m:f>
                    <m:r>
                      <a:rPr lang="es-ES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dirty="0"/>
                  <a:t> for any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</m:acc>
                  </m:oMath>
                </a14:m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⇒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𝜖</m:t>
                          </m:r>
                        </m:den>
                      </m:f>
                      <m:nary>
                        <m:naryPr>
                          <m:subHide m:val="on"/>
                          <m:supHide m:val="on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  <m:d>
                            <m:d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𝜖</m:t>
                              </m:r>
                              <m:acc>
                                <m:accPr>
                                  <m:chr m:val="̃"/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</m:acc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𝜖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̃"/>
                                      <m:ctrlPr>
                                        <a:rPr lang="en-US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𝑢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  <m:r>
                        <a:rPr lang="en-US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𝐿</m:t>
                      </m:r>
                      <m:d>
                        <m:d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</m:e>
                      </m:d>
                      <m:r>
                        <a:rPr lang="en-US" i="1" smtClean="0">
                          <a:latin typeface="Cambria Math" panose="02040503050406030204" pitchFamily="18" charset="0"/>
                        </a:rPr>
                        <m:t>𝑑𝑥</m:t>
                      </m:r>
                      <m:r>
                        <a:rPr lang="en-US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⇒</m:t>
                      </m:r>
                      <m:nary>
                        <m:naryPr>
                          <m:subHide m:val="on"/>
                          <m:supHide m:val="on"/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f>
                            <m:fPr>
                              <m:ctrlPr>
                                <a:rPr lang="en-US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num>
                            <m:den>
                              <m:r>
                                <a:rPr lang="en-US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den>
                          </m:f>
                          <m:acc>
                            <m:accPr>
                              <m:chr m:val="̃"/>
                              <m:ctrlPr>
                                <a:rPr lang="en-US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</m:acc>
                        </m:e>
                      </m:nary>
                      <m:r>
                        <a:rPr lang="en-US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num>
                        <m:den>
                          <m: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</m:den>
                      </m:f>
                      <m:sSub>
                        <m:sSub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̃"/>
                              <m:ctrlPr>
                                <a:rPr lang="en-US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</m:acc>
                        </m:e>
                        <m: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𝑑𝑥</m:t>
                      </m:r>
                      <m:r>
                        <a:rPr lang="en-US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⇒</m:t>
                      </m:r>
                      <m:nary>
                        <m:naryPr>
                          <m:subHide m:val="on"/>
                          <m:supHide m:val="on"/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̃"/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</m:acc>
                          <m:d>
                            <m:d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num>
                                <m:den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den>
                              </m:f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</m:num>
                                <m:den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den>
                              </m:f>
                              <m:f>
                                <m:fPr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num>
                                <m:den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𝑢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𝑑𝑥</m:t>
                          </m:r>
                        </m:e>
                      </m:nary>
                      <m:r>
                        <a:rPr lang="en-US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  <a:p>
                <a:pPr marL="0" indent="0" algn="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⇒</m:t>
                      </m:r>
                      <m:f>
                        <m:fPr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num>
                        <m:den>
                          <m: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den>
                      </m:f>
                      <m:r>
                        <a:rPr lang="en-US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f>
                        <m:fPr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num>
                        <m:den>
                          <m: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</m:den>
                      </m:f>
                      <m:r>
                        <a:rPr lang="en-US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F64DC43-6211-4B2F-B155-61EF2FE51F6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9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33C643-7F8C-4189-B747-8547648C04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6845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AutoGenerated: 35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600"/>
              <a:t>Optical flow</a:t>
            </a:r>
          </a:p>
        </p:txBody>
      </p:sp>
      <p:sp>
        <p:nvSpPr>
          <p:cNvPr id="405507" name="Rectangle 3"/>
          <p:cNvSpPr>
            <a:spLocks noGrp="1" noChangeArrowheads="1"/>
          </p:cNvSpPr>
          <p:nvPr>
            <p:ph idx="1"/>
          </p:nvPr>
        </p:nvSpPr>
        <p:spPr>
          <a:xfrm>
            <a:off x="2209800" y="1524000"/>
            <a:ext cx="7772400" cy="5257800"/>
          </a:xfrm>
        </p:spPr>
        <p:txBody>
          <a:bodyPr>
            <a:normAutofit/>
          </a:bodyPr>
          <a:lstStyle/>
          <a:p>
            <a:pPr eaLnBrk="1" hangingPunct="1"/>
            <a:r>
              <a:rPr lang="en-US" dirty="0"/>
              <a:t>Definition: optical flow is the </a:t>
            </a:r>
            <a:r>
              <a:rPr lang="en-US" i="1" dirty="0">
                <a:solidFill>
                  <a:srgbClr val="C00000"/>
                </a:solidFill>
              </a:rPr>
              <a:t>apparent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/>
              <a:t>motion of brightness patterns in the image</a:t>
            </a:r>
          </a:p>
          <a:p>
            <a:pPr eaLnBrk="1" hangingPunct="1"/>
            <a:endParaRPr lang="en-US" sz="800" dirty="0"/>
          </a:p>
          <a:p>
            <a:pPr eaLnBrk="1" hangingPunct="1"/>
            <a:endParaRPr lang="en-US" sz="800" dirty="0"/>
          </a:p>
          <a:p>
            <a:pPr eaLnBrk="1" hangingPunct="1"/>
            <a:r>
              <a:rPr lang="en-US" dirty="0"/>
              <a:t>Note: apparent motion can be caused by lighting changes without any actual motion</a:t>
            </a:r>
          </a:p>
          <a:p>
            <a:pPr lvl="1" eaLnBrk="1" hangingPunct="1"/>
            <a:r>
              <a:rPr lang="en-US" dirty="0"/>
              <a:t>Think of a uniform rotating sphere under fixed lighting vs. a stationary sphere under moving illumination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 rot="16200000">
            <a:off x="9437216" y="5132373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Source: Silvio </a:t>
            </a:r>
            <a:r>
              <a:rPr lang="en-US" sz="1600" dirty="0" err="1"/>
              <a:t>Savarese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41094536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C7A67D-12A2-44FF-A5C5-AE1310636E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Euler Lagrange equation (1-D case)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F64DC43-6211-4B2F-B155-61EF2FE51F6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/>
              </a:bodyPr>
              <a:lstStyle/>
              <a:p>
                <a14:m>
                  <m:oMath xmlns:m="http://schemas.openxmlformats.org/officeDocument/2006/math">
                    <m:r>
                      <a:rPr lang="pl-PL" i="1" smtClean="0">
                        <a:latin typeface="Cambria Math" panose="02040503050406030204" pitchFamily="18" charset="0"/>
                      </a:rPr>
                      <m:t>𝐸</m:t>
                    </m:r>
                    <m:d>
                      <m:dPr>
                        <m:ctrlPr>
                          <a:rPr lang="pl-PL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pl-PL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</m:d>
                    <m:r>
                      <a:rPr lang="pl-PL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subHide m:val="on"/>
                        <m:supHide m:val="on"/>
                        <m:ctrlPr>
                          <a:rPr lang="pl-PL" i="1" smtClean="0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r>
                          <a:rPr lang="pl-PL" i="1" smtClean="0">
                            <a:latin typeface="Cambria Math" panose="02040503050406030204" pitchFamily="18" charset="0"/>
                          </a:rPr>
                          <m:t>𝐿</m:t>
                        </m:r>
                        <m:d>
                          <m:dPr>
                            <m:ctrlPr>
                              <a:rPr lang="pl-PL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pl-PL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  <m:r>
                              <a:rPr lang="pl-PL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pl-PL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pl-PL" i="1" smtClean="0"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  <m:sub>
                                <m:r>
                                  <a:rPr lang="pl-PL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sub>
                            </m:sSub>
                          </m:e>
                        </m:d>
                        <m:r>
                          <a:rPr lang="pl-PL" i="1" smtClean="0">
                            <a:latin typeface="Cambria Math" panose="02040503050406030204" pitchFamily="18" charset="0"/>
                          </a:rPr>
                          <m:t>𝑑𝑥</m:t>
                        </m:r>
                      </m:e>
                    </m:nary>
                  </m:oMath>
                </a14:m>
                <a:endParaRPr lang="en-US" dirty="0"/>
              </a:p>
              <a:p>
                <a:r>
                  <a:rPr lang="en-US" dirty="0"/>
                  <a:t>If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𝑢</m:t>
                    </m:r>
                  </m:oMath>
                </a14:m>
                <a:r>
                  <a:rPr lang="en-US" dirty="0"/>
                  <a:t> is an extremum,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s-E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s-ES" i="1" smtClean="0">
                            <a:latin typeface="Cambria Math" panose="02040503050406030204" pitchFamily="18" charset="0"/>
                          </a:rPr>
                          <m:t>𝐸</m:t>
                        </m:r>
                        <m:d>
                          <m:dPr>
                            <m:ctrlPr>
                              <a:rPr lang="es-ES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s-ES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  <m:r>
                              <a:rPr lang="es-ES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s-ES" i="1" smtClean="0">
                                <a:latin typeface="Cambria Math" panose="02040503050406030204" pitchFamily="18" charset="0"/>
                              </a:rPr>
                              <m:t>𝜖</m:t>
                            </m:r>
                            <m:acc>
                              <m:accPr>
                                <m:chr m:val="̃"/>
                                <m:ctrlPr>
                                  <a:rPr lang="es-ES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s-ES" i="1" smtClean="0"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</m:acc>
                          </m:e>
                        </m:d>
                        <m:r>
                          <a:rPr lang="es-ES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s-ES" i="1" smtClean="0">
                            <a:latin typeface="Cambria Math" panose="02040503050406030204" pitchFamily="18" charset="0"/>
                          </a:rPr>
                          <m:t>𝐸</m:t>
                        </m:r>
                        <m:d>
                          <m:dPr>
                            <m:ctrlPr>
                              <a:rPr lang="es-ES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s-ES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</m:d>
                      </m:num>
                      <m:den>
                        <m:r>
                          <a:rPr lang="es-ES" i="1" smtClean="0">
                            <a:latin typeface="Cambria Math" panose="02040503050406030204" pitchFamily="18" charset="0"/>
                          </a:rPr>
                          <m:t>𝜖</m:t>
                        </m:r>
                      </m:den>
                    </m:f>
                    <m:r>
                      <a:rPr lang="es-ES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dirty="0"/>
                  <a:t> for any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</m:acc>
                  </m:oMath>
                </a14:m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⇒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𝜖</m:t>
                          </m:r>
                        </m:den>
                      </m:f>
                      <m:nary>
                        <m:naryPr>
                          <m:subHide m:val="on"/>
                          <m:supHide m:val="on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  <m:d>
                            <m:d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𝜖</m:t>
                              </m:r>
                              <m:acc>
                                <m:accPr>
                                  <m:chr m:val="̃"/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</m:acc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𝜖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̃"/>
                                      <m:ctrlPr>
                                        <a:rPr lang="en-US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𝑢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  <m:r>
                        <a:rPr lang="en-US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𝐿</m:t>
                      </m:r>
                      <m:d>
                        <m:d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</m:e>
                      </m:d>
                      <m:r>
                        <a:rPr lang="en-US" i="1" smtClean="0">
                          <a:latin typeface="Cambria Math" panose="02040503050406030204" pitchFamily="18" charset="0"/>
                        </a:rPr>
                        <m:t>𝑑𝑥</m:t>
                      </m:r>
                      <m:r>
                        <a:rPr lang="en-US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⇒</m:t>
                      </m:r>
                      <m:nary>
                        <m:naryPr>
                          <m:subHide m:val="on"/>
                          <m:supHide m:val="on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f>
                            <m:f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num>
                            <m:den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den>
                          </m:f>
                          <m:acc>
                            <m:accPr>
                              <m:chr m:val="̃"/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</m:acc>
                        </m:e>
                      </m:nary>
                      <m:r>
                        <a:rPr lang="en-US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num>
                        <m:den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</m:den>
                      </m:f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̃"/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</m:acc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</a:rPr>
                        <m:t>𝑑𝑥</m:t>
                      </m:r>
                      <m:r>
                        <a:rPr lang="en-US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⇒</m:t>
                      </m:r>
                      <m:nary>
                        <m:naryPr>
                          <m:subHide m:val="on"/>
                          <m:supHide m:val="on"/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̃"/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</m:acc>
                          <m:d>
                            <m:d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num>
                                <m:den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den>
                              </m:f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</m:num>
                                <m:den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den>
                              </m:f>
                              <m:f>
                                <m:fPr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num>
                                <m:den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𝑢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𝑑𝑥</m:t>
                          </m:r>
                        </m:e>
                      </m:nary>
                      <m:r>
                        <a:rPr lang="en-US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  <a:p>
                <a:pPr marL="0" indent="0" algn="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⇒</m:t>
                      </m:r>
                      <m:f>
                        <m:fPr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num>
                        <m:den>
                          <m: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den>
                      </m:f>
                      <m:r>
                        <a:rPr lang="en-US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f>
                        <m:fPr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num>
                        <m:den>
                          <m: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</m:den>
                      </m:f>
                      <m:r>
                        <a:rPr lang="en-US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F64DC43-6211-4B2F-B155-61EF2FE51F6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9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93CA84-0F4B-4DC0-9C91-49CC64404A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12532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C7A67D-12A2-44FF-A5C5-AE1310636E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Euler Lagrange equation (1-D case)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F64DC43-6211-4B2F-B155-61EF2FE51F6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/>
              </a:bodyPr>
              <a:lstStyle/>
              <a:p>
                <a14:m>
                  <m:oMath xmlns:m="http://schemas.openxmlformats.org/officeDocument/2006/math">
                    <m:r>
                      <a:rPr lang="pl-PL" i="1" smtClean="0">
                        <a:latin typeface="Cambria Math" panose="02040503050406030204" pitchFamily="18" charset="0"/>
                      </a:rPr>
                      <m:t>𝐸</m:t>
                    </m:r>
                    <m:d>
                      <m:dPr>
                        <m:ctrlPr>
                          <a:rPr lang="pl-PL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pl-PL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</m:d>
                    <m:r>
                      <a:rPr lang="pl-PL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subHide m:val="on"/>
                        <m:supHide m:val="on"/>
                        <m:ctrlPr>
                          <a:rPr lang="pl-PL" i="1" smtClean="0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r>
                          <a:rPr lang="pl-PL" i="1" smtClean="0">
                            <a:latin typeface="Cambria Math" panose="02040503050406030204" pitchFamily="18" charset="0"/>
                          </a:rPr>
                          <m:t>𝐿</m:t>
                        </m:r>
                        <m:d>
                          <m:dPr>
                            <m:ctrlPr>
                              <a:rPr lang="pl-PL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pl-PL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  <m:r>
                              <a:rPr lang="pl-PL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pl-PL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pl-PL" i="1" smtClean="0"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  <m:sub>
                                <m:r>
                                  <a:rPr lang="pl-PL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sub>
                            </m:sSub>
                          </m:e>
                        </m:d>
                        <m:r>
                          <a:rPr lang="pl-PL" i="1" smtClean="0">
                            <a:latin typeface="Cambria Math" panose="02040503050406030204" pitchFamily="18" charset="0"/>
                          </a:rPr>
                          <m:t>𝑑𝑥</m:t>
                        </m:r>
                      </m:e>
                    </m:nary>
                  </m:oMath>
                </a14:m>
                <a:endParaRPr lang="en-US" dirty="0"/>
              </a:p>
              <a:p>
                <a:r>
                  <a:rPr lang="en-US" dirty="0"/>
                  <a:t>If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𝑢</m:t>
                    </m:r>
                  </m:oMath>
                </a14:m>
                <a:r>
                  <a:rPr lang="en-US" dirty="0"/>
                  <a:t> is an extremum,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s-E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s-ES" i="1" smtClean="0">
                            <a:latin typeface="Cambria Math" panose="02040503050406030204" pitchFamily="18" charset="0"/>
                          </a:rPr>
                          <m:t>𝐸</m:t>
                        </m:r>
                        <m:d>
                          <m:dPr>
                            <m:ctrlPr>
                              <a:rPr lang="es-ES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s-ES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  <m:r>
                              <a:rPr lang="es-ES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s-ES" i="1" smtClean="0">
                                <a:latin typeface="Cambria Math" panose="02040503050406030204" pitchFamily="18" charset="0"/>
                              </a:rPr>
                              <m:t>𝜖</m:t>
                            </m:r>
                            <m:acc>
                              <m:accPr>
                                <m:chr m:val="̃"/>
                                <m:ctrlPr>
                                  <a:rPr lang="es-ES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s-ES" i="1" smtClean="0"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</m:acc>
                          </m:e>
                        </m:d>
                        <m:r>
                          <a:rPr lang="es-ES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s-ES" i="1" smtClean="0">
                            <a:latin typeface="Cambria Math" panose="02040503050406030204" pitchFamily="18" charset="0"/>
                          </a:rPr>
                          <m:t>𝐸</m:t>
                        </m:r>
                        <m:d>
                          <m:dPr>
                            <m:ctrlPr>
                              <a:rPr lang="es-ES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s-ES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</m:d>
                      </m:num>
                      <m:den>
                        <m:r>
                          <a:rPr lang="es-ES" i="1" smtClean="0">
                            <a:latin typeface="Cambria Math" panose="02040503050406030204" pitchFamily="18" charset="0"/>
                          </a:rPr>
                          <m:t>𝜖</m:t>
                        </m:r>
                      </m:den>
                    </m:f>
                    <m:r>
                      <a:rPr lang="es-ES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dirty="0"/>
                  <a:t> for any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</m:acc>
                  </m:oMath>
                </a14:m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⇒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𝜖</m:t>
                          </m:r>
                        </m:den>
                      </m:f>
                      <m:nary>
                        <m:naryPr>
                          <m:subHide m:val="on"/>
                          <m:supHide m:val="on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  <m:d>
                            <m:d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𝜖</m:t>
                              </m:r>
                              <m:acc>
                                <m:accPr>
                                  <m:chr m:val="̃"/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</m:acc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𝜖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̃"/>
                                      <m:ctrlPr>
                                        <a:rPr lang="en-US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𝑢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  <m:r>
                        <a:rPr lang="en-US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𝐿</m:t>
                      </m:r>
                      <m:d>
                        <m:d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</m:e>
                      </m:d>
                      <m:r>
                        <a:rPr lang="en-US" i="1" smtClean="0">
                          <a:latin typeface="Cambria Math" panose="02040503050406030204" pitchFamily="18" charset="0"/>
                        </a:rPr>
                        <m:t>𝑑𝑥</m:t>
                      </m:r>
                      <m:r>
                        <a:rPr lang="en-US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⇒</m:t>
                      </m:r>
                      <m:nary>
                        <m:naryPr>
                          <m:subHide m:val="on"/>
                          <m:supHide m:val="on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f>
                            <m:f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num>
                            <m:den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den>
                          </m:f>
                          <m:acc>
                            <m:accPr>
                              <m:chr m:val="̃"/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</m:acc>
                        </m:e>
                      </m:nary>
                      <m:r>
                        <a:rPr lang="en-US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num>
                        <m:den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</m:den>
                      </m:f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̃"/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</m:acc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</a:rPr>
                        <m:t>𝑑𝑥</m:t>
                      </m:r>
                      <m:r>
                        <a:rPr lang="en-US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⇒</m:t>
                      </m:r>
                      <m:nary>
                        <m:naryPr>
                          <m:subHide m:val="on"/>
                          <m:supHide m:val="on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̃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</m:acc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den>
                              </m:f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den>
                              </m:f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𝑢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𝑑𝑥</m:t>
                          </m:r>
                        </m:e>
                      </m:nary>
                      <m:r>
                        <a:rPr lang="en-US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/>
              </a:p>
              <a:p>
                <a:pPr marL="0" indent="0" algn="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⇒</m:t>
                      </m:r>
                      <m:f>
                        <m:fPr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num>
                        <m:den>
                          <m: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den>
                      </m:f>
                      <m:r>
                        <a:rPr lang="en-US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f>
                        <m:fPr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num>
                        <m:den>
                          <m: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</m:den>
                      </m:f>
                      <m:r>
                        <a:rPr lang="en-US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F64DC43-6211-4B2F-B155-61EF2FE51F6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9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B5F60E-A100-4A03-8376-B090DEC5E3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16315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C7A67D-12A2-44FF-A5C5-AE1310636E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Euler Lagrange equation (1-D case)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F64DC43-6211-4B2F-B155-61EF2FE51F6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/>
              </a:bodyPr>
              <a:lstStyle/>
              <a:p>
                <a14:m>
                  <m:oMath xmlns:m="http://schemas.openxmlformats.org/officeDocument/2006/math">
                    <m:r>
                      <a:rPr lang="pl-PL" i="1" smtClean="0">
                        <a:latin typeface="Cambria Math" panose="02040503050406030204" pitchFamily="18" charset="0"/>
                      </a:rPr>
                      <m:t>𝐸</m:t>
                    </m:r>
                    <m:d>
                      <m:dPr>
                        <m:ctrlPr>
                          <a:rPr lang="pl-PL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pl-PL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</m:d>
                    <m:r>
                      <a:rPr lang="pl-PL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subHide m:val="on"/>
                        <m:supHide m:val="on"/>
                        <m:ctrlPr>
                          <a:rPr lang="pl-PL" i="1" smtClean="0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r>
                          <a:rPr lang="pl-PL" i="1" smtClean="0">
                            <a:latin typeface="Cambria Math" panose="02040503050406030204" pitchFamily="18" charset="0"/>
                          </a:rPr>
                          <m:t>𝐿</m:t>
                        </m:r>
                        <m:d>
                          <m:dPr>
                            <m:ctrlPr>
                              <a:rPr lang="pl-PL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pl-PL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  <m:r>
                              <a:rPr lang="pl-PL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pl-PL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pl-PL" i="1" smtClean="0"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  <m:sub>
                                <m:r>
                                  <a:rPr lang="pl-PL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sub>
                            </m:sSub>
                          </m:e>
                        </m:d>
                        <m:r>
                          <a:rPr lang="pl-PL" i="1" smtClean="0">
                            <a:latin typeface="Cambria Math" panose="02040503050406030204" pitchFamily="18" charset="0"/>
                          </a:rPr>
                          <m:t>𝑑𝑥</m:t>
                        </m:r>
                      </m:e>
                    </m:nary>
                  </m:oMath>
                </a14:m>
                <a:endParaRPr lang="en-US" dirty="0"/>
              </a:p>
              <a:p>
                <a:r>
                  <a:rPr lang="en-US" dirty="0"/>
                  <a:t>If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𝑢</m:t>
                    </m:r>
                  </m:oMath>
                </a14:m>
                <a:r>
                  <a:rPr lang="en-US" dirty="0"/>
                  <a:t> is an extremum,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s-E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s-ES" i="1" smtClean="0">
                            <a:latin typeface="Cambria Math" panose="02040503050406030204" pitchFamily="18" charset="0"/>
                          </a:rPr>
                          <m:t>𝐸</m:t>
                        </m:r>
                        <m:d>
                          <m:dPr>
                            <m:ctrlPr>
                              <a:rPr lang="es-ES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s-ES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  <m:r>
                              <a:rPr lang="es-ES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s-ES" i="1" smtClean="0">
                                <a:latin typeface="Cambria Math" panose="02040503050406030204" pitchFamily="18" charset="0"/>
                              </a:rPr>
                              <m:t>𝜖</m:t>
                            </m:r>
                            <m:acc>
                              <m:accPr>
                                <m:chr m:val="̃"/>
                                <m:ctrlPr>
                                  <a:rPr lang="es-ES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s-ES" i="1" smtClean="0"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</m:acc>
                          </m:e>
                        </m:d>
                        <m:r>
                          <a:rPr lang="es-ES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s-ES" i="1" smtClean="0">
                            <a:latin typeface="Cambria Math" panose="02040503050406030204" pitchFamily="18" charset="0"/>
                          </a:rPr>
                          <m:t>𝐸</m:t>
                        </m:r>
                        <m:d>
                          <m:dPr>
                            <m:ctrlPr>
                              <a:rPr lang="es-ES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s-ES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</m:d>
                      </m:num>
                      <m:den>
                        <m:r>
                          <a:rPr lang="es-ES" i="1" smtClean="0">
                            <a:latin typeface="Cambria Math" panose="02040503050406030204" pitchFamily="18" charset="0"/>
                          </a:rPr>
                          <m:t>𝜖</m:t>
                        </m:r>
                      </m:den>
                    </m:f>
                    <m:r>
                      <a:rPr lang="es-ES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dirty="0"/>
                  <a:t> for any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</m:acc>
                  </m:oMath>
                </a14:m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⇒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𝜖</m:t>
                          </m:r>
                        </m:den>
                      </m:f>
                      <m:nary>
                        <m:naryPr>
                          <m:subHide m:val="on"/>
                          <m:supHide m:val="on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  <m:d>
                            <m:d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𝜖</m:t>
                              </m:r>
                              <m:acc>
                                <m:accPr>
                                  <m:chr m:val="̃"/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</m:acc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𝜖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̃"/>
                                      <m:ctrlPr>
                                        <a:rPr lang="en-US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𝑢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  <m:r>
                        <a:rPr lang="en-US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𝐿</m:t>
                      </m:r>
                      <m:d>
                        <m:d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</m:e>
                      </m:d>
                      <m:r>
                        <a:rPr lang="en-US" i="1" smtClean="0">
                          <a:latin typeface="Cambria Math" panose="02040503050406030204" pitchFamily="18" charset="0"/>
                        </a:rPr>
                        <m:t>𝑑𝑥</m:t>
                      </m:r>
                      <m:r>
                        <a:rPr lang="en-US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⇒</m:t>
                      </m:r>
                      <m:nary>
                        <m:naryPr>
                          <m:subHide m:val="on"/>
                          <m:supHide m:val="on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f>
                            <m:f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num>
                            <m:den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den>
                          </m:f>
                          <m:acc>
                            <m:accPr>
                              <m:chr m:val="̃"/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</m:acc>
                        </m:e>
                      </m:nary>
                      <m:r>
                        <a:rPr lang="en-US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num>
                        <m:den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</m:den>
                      </m:f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̃"/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</m:acc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</a:rPr>
                        <m:t>𝑑𝑥</m:t>
                      </m:r>
                      <m:r>
                        <a:rPr lang="en-US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⇒</m:t>
                      </m:r>
                      <m:nary>
                        <m:naryPr>
                          <m:subHide m:val="on"/>
                          <m:supHide m:val="on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̃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</m:acc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den>
                              </m:f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den>
                              </m:f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𝑢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𝑑𝑥</m:t>
                          </m:r>
                        </m:e>
                      </m:nary>
                      <m:r>
                        <a:rPr lang="en-US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/>
              </a:p>
              <a:p>
                <a:pPr marL="0" indent="0" algn="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⇒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num>
                        <m:den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den>
                      </m:f>
                      <m:r>
                        <a:rPr lang="en-US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num>
                        <m:den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</m:den>
                      </m:f>
                      <m:r>
                        <a:rPr lang="en-US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F64DC43-6211-4B2F-B155-61EF2FE51F6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9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8C46E8-0785-4202-9209-4F118983B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70805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C7A67D-12A2-44FF-A5C5-AE1310636E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Euler Lagrange equation (2-D case)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F64DC43-6211-4B2F-B155-61EF2FE51F6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r>
                      <a:rPr lang="pl-PL" i="1" smtClean="0">
                        <a:latin typeface="Cambria Math" panose="02040503050406030204" pitchFamily="18" charset="0"/>
                      </a:rPr>
                      <m:t>𝐸</m:t>
                    </m:r>
                    <m:d>
                      <m:dPr>
                        <m:ctrlPr>
                          <a:rPr lang="pl-PL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pl-PL" i="1" smtClean="0">
                            <a:latin typeface="Cambria Math" panose="02040503050406030204" pitchFamily="18" charset="0"/>
                          </a:rPr>
                          <m:t>𝑢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</m:d>
                    <m:r>
                      <a:rPr lang="pl-PL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∬"/>
                        <m:subHide m:val="on"/>
                        <m:supHide m:val="on"/>
                        <m:ctrlPr>
                          <a:rPr lang="pl-PL" i="1" smtClean="0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r>
                          <a:rPr lang="pl-PL" i="1">
                            <a:latin typeface="Cambria Math" panose="02040503050406030204" pitchFamily="18" charset="0"/>
                          </a:rPr>
                          <m:t>𝐿</m:t>
                        </m:r>
                        <m:d>
                          <m:dPr>
                            <m:ctrlPr>
                              <a:rPr lang="pl-PL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pl-PL" i="1">
                                <a:latin typeface="Cambria Math" panose="02040503050406030204" pitchFamily="18" charset="0"/>
                              </a:rPr>
                              <m:t>𝑢</m:t>
                            </m:r>
                            <m:r>
                              <a:rPr lang="pl-PL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𝑣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pl-PL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pl-PL" i="1"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  <m:sub>
                                <m:r>
                                  <a:rPr lang="pl-PL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sub>
                            </m:s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sub>
                            </m:s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sub>
                            </m:s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sub>
                            </m:sSub>
                          </m:e>
                        </m:d>
                        <m:r>
                          <a:rPr lang="pl-PL" i="1">
                            <a:latin typeface="Cambria Math" panose="02040503050406030204" pitchFamily="18" charset="0"/>
                          </a:rPr>
                          <m:t>𝑑𝑥</m:t>
                        </m:r>
                      </m:e>
                    </m:nary>
                    <m:r>
                      <a:rPr lang="en-US" b="0" i="1" smtClean="0">
                        <a:latin typeface="Cambria Math" panose="02040503050406030204" pitchFamily="18" charset="0"/>
                      </a:rPr>
                      <m:t>𝑑𝑦</m:t>
                    </m:r>
                  </m:oMath>
                </a14:m>
                <a:endParaRPr lang="en-US" dirty="0"/>
              </a:p>
              <a:p>
                <a:r>
                  <a:rPr lang="en-US" dirty="0">
                    <a:solidFill>
                      <a:schemeClr val="bg1"/>
                    </a:solidFill>
                  </a:rPr>
                  <a:t>If </a:t>
                </a:r>
                <a14:m>
                  <m:oMath xmlns:m="http://schemas.openxmlformats.org/officeDocument/2006/math">
                    <m:r>
                      <a:rPr lang="en-US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chemeClr val="bg1"/>
                    </a:solidFill>
                  </a:rPr>
                  <a:t> is an extremum,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s-ES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s-ES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  <m:d>
                          <m:dPr>
                            <m:ctrlPr>
                              <a:rPr lang="es-ES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s-ES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𝑢</m:t>
                            </m:r>
                            <m:r>
                              <a:rPr lang="es-ES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s-ES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𝜖</m:t>
                            </m:r>
                            <m:acc>
                              <m:accPr>
                                <m:chr m:val="̃"/>
                                <m:ctrlPr>
                                  <a:rPr lang="es-ES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s-ES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</m:acc>
                            <m: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𝑣</m:t>
                            </m:r>
                            <m: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𝜖</m:t>
                            </m:r>
                            <m:acc>
                              <m:accPr>
                                <m:chr m:val="̃"/>
                                <m:ctrlPr>
                                  <a:rPr lang="es-ES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</m:acc>
                          </m:e>
                        </m:d>
                        <m:r>
                          <a:rPr lang="es-ES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s-ES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  <m:d>
                          <m:dPr>
                            <m:ctrlPr>
                              <a:rPr lang="es-ES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s-ES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𝑢</m:t>
                            </m:r>
                            <m: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</m:d>
                      </m:num>
                      <m:den>
                        <m:r>
                          <a:rPr lang="es-ES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𝜖</m:t>
                        </m:r>
                      </m:den>
                    </m:f>
                    <m:r>
                      <a:rPr lang="es-ES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dirty="0">
                    <a:solidFill>
                      <a:schemeClr val="bg1"/>
                    </a:solidFill>
                  </a:rPr>
                  <a:t> for any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̃"/>
                            <m:ctrlPr>
                              <a:rPr lang="en-US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</m:acc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acc>
                          <m:accPr>
                            <m:chr m:val="̃"/>
                            <m:ctrlPr>
                              <a:rPr lang="es-E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</m:acc>
                      </m:e>
                    </m:d>
                    <m:r>
                      <a:rPr lang="en-US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⇒⋯</m:t>
                    </m:r>
                  </m:oMath>
                </a14:m>
                <a:endParaRPr lang="en-US" dirty="0">
                  <a:solidFill>
                    <a:schemeClr val="bg1"/>
                  </a:solidFill>
                </a:endParaRPr>
              </a:p>
              <a:p>
                <a:endParaRPr lang="en-US" dirty="0">
                  <a:solidFill>
                    <a:schemeClr val="bg1"/>
                  </a:solidFill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⇒</m:t>
                      </m:r>
                      <m:d>
                        <m:dPr>
                          <m:begChr m:val="{"/>
                          <m:endChr m:val=""/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f>
                                <m:fPr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num>
                                <m:den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den>
                              </m:f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</m:num>
                                <m:den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den>
                              </m:f>
                              <m:f>
                                <m:fPr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num>
                                <m:den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𝑢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sub>
                                  </m:sSub>
                                </m:den>
                              </m:f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</m:num>
                                <m:den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den>
                              </m:f>
                              <m:f>
                                <m:fPr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num>
                                <m:den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𝑢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sub>
                                  </m:sSub>
                                </m:den>
                              </m:f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=0</m:t>
                              </m:r>
                            </m:e>
                            <m:e>
                              <m:f>
                                <m:fPr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num>
                                <m:den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en-US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den>
                              </m:f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</m:num>
                                <m:den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den>
                              </m:f>
                              <m:f>
                                <m:fPr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num>
                                <m:den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sub>
                                  </m:sSub>
                                </m:den>
                              </m:f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</m:num>
                                <m:den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den>
                              </m:f>
                              <m:f>
                                <m:fPr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num>
                                <m:den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sub>
                                  </m:sSub>
                                </m:den>
                              </m:f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=0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F64DC43-6211-4B2F-B155-61EF2FE51F6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8318EF-8300-4AD0-A89E-1BB4851CC7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57473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C7A67D-12A2-44FF-A5C5-AE1310636E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Euler Lagrange equation (2-D case)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F64DC43-6211-4B2F-B155-61EF2FE51F6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r>
                      <a:rPr lang="pl-PL" i="1" smtClean="0">
                        <a:latin typeface="Cambria Math" panose="02040503050406030204" pitchFamily="18" charset="0"/>
                      </a:rPr>
                      <m:t>𝐸</m:t>
                    </m:r>
                    <m:d>
                      <m:dPr>
                        <m:ctrlPr>
                          <a:rPr lang="pl-PL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pl-PL" i="1" smtClean="0">
                            <a:latin typeface="Cambria Math" panose="02040503050406030204" pitchFamily="18" charset="0"/>
                          </a:rPr>
                          <m:t>𝑢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</m:d>
                    <m:r>
                      <a:rPr lang="pl-PL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∬"/>
                        <m:subHide m:val="on"/>
                        <m:supHide m:val="on"/>
                        <m:ctrlPr>
                          <a:rPr lang="pl-PL" i="1" smtClean="0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r>
                          <a:rPr lang="pl-PL" i="1">
                            <a:latin typeface="Cambria Math" panose="02040503050406030204" pitchFamily="18" charset="0"/>
                          </a:rPr>
                          <m:t>𝐿</m:t>
                        </m:r>
                        <m:d>
                          <m:dPr>
                            <m:ctrlPr>
                              <a:rPr lang="pl-PL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pl-PL" i="1">
                                <a:latin typeface="Cambria Math" panose="02040503050406030204" pitchFamily="18" charset="0"/>
                              </a:rPr>
                              <m:t>𝑢</m:t>
                            </m:r>
                            <m:r>
                              <a:rPr lang="pl-PL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𝑣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pl-PL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pl-PL" i="1"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  <m:sub>
                                <m:r>
                                  <a:rPr lang="pl-PL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sub>
                            </m:s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sub>
                            </m:s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sub>
                            </m:s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sub>
                            </m:sSub>
                          </m:e>
                        </m:d>
                        <m:r>
                          <a:rPr lang="pl-PL" i="1">
                            <a:latin typeface="Cambria Math" panose="02040503050406030204" pitchFamily="18" charset="0"/>
                          </a:rPr>
                          <m:t>𝑑𝑥</m:t>
                        </m:r>
                      </m:e>
                    </m:nary>
                    <m:r>
                      <a:rPr lang="en-US" b="0" i="1" smtClean="0">
                        <a:latin typeface="Cambria Math" panose="02040503050406030204" pitchFamily="18" charset="0"/>
                      </a:rPr>
                      <m:t>𝑑𝑦</m:t>
                    </m:r>
                  </m:oMath>
                </a14:m>
                <a:endParaRPr lang="en-US" dirty="0"/>
              </a:p>
              <a:p>
                <a:r>
                  <a:rPr lang="en-US" dirty="0"/>
                  <a:t>If 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is an extremum,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s-E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s-ES" i="1" smtClean="0">
                            <a:latin typeface="Cambria Math" panose="02040503050406030204" pitchFamily="18" charset="0"/>
                          </a:rPr>
                          <m:t>𝐸</m:t>
                        </m:r>
                        <m:d>
                          <m:dPr>
                            <m:ctrlPr>
                              <a:rPr lang="es-ES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s-ES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  <m:r>
                              <a:rPr lang="es-ES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s-ES" i="1" smtClean="0">
                                <a:latin typeface="Cambria Math" panose="02040503050406030204" pitchFamily="18" charset="0"/>
                              </a:rPr>
                              <m:t>𝜖</m:t>
                            </m:r>
                            <m:acc>
                              <m:accPr>
                                <m:chr m:val="̃"/>
                                <m:ctrlPr>
                                  <a:rPr lang="es-ES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s-ES" i="1" smtClean="0"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</m:acc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𝜖</m:t>
                            </m:r>
                            <m:acc>
                              <m:accPr>
                                <m:chr m:val="̃"/>
                                <m:ctrlPr>
                                  <a:rPr lang="es-ES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</m:acc>
                          </m:e>
                        </m:d>
                        <m:r>
                          <a:rPr lang="es-ES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s-ES" i="1" smtClean="0">
                            <a:latin typeface="Cambria Math" panose="02040503050406030204" pitchFamily="18" charset="0"/>
                          </a:rPr>
                          <m:t>𝐸</m:t>
                        </m:r>
                        <m:d>
                          <m:dPr>
                            <m:ctrlPr>
                              <a:rPr lang="es-ES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s-ES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</m:d>
                      </m:num>
                      <m:den>
                        <m:r>
                          <a:rPr lang="es-ES" i="1" smtClean="0">
                            <a:latin typeface="Cambria Math" panose="02040503050406030204" pitchFamily="18" charset="0"/>
                          </a:rPr>
                          <m:t>𝜖</m:t>
                        </m:r>
                      </m:den>
                    </m:f>
                    <m:r>
                      <a:rPr lang="es-ES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dirty="0"/>
                  <a:t> for any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̃"/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</m:acc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acc>
                          <m:accPr>
                            <m:chr m:val="̃"/>
                            <m:ctrlPr>
                              <a:rPr lang="es-E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</m:acc>
                      </m:e>
                    </m:d>
                    <m:r>
                      <a:rPr lang="en-US" i="1" smtClean="0">
                        <a:latin typeface="Cambria Math" panose="02040503050406030204" pitchFamily="18" charset="0"/>
                      </a:rPr>
                      <m:t>⇒⋯</m:t>
                    </m:r>
                  </m:oMath>
                </a14:m>
                <a:endParaRPr lang="en-US" dirty="0"/>
              </a:p>
              <a:p>
                <a:endParaRPr lang="en-US" dirty="0">
                  <a:solidFill>
                    <a:schemeClr val="bg1"/>
                  </a:solidFill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⇒</m:t>
                      </m:r>
                      <m:d>
                        <m:dPr>
                          <m:begChr m:val="{"/>
                          <m:endChr m:val=""/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f>
                                <m:fPr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num>
                                <m:den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den>
                              </m:f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</m:num>
                                <m:den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den>
                              </m:f>
                              <m:f>
                                <m:fPr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num>
                                <m:den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𝑢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sub>
                                  </m:sSub>
                                </m:den>
                              </m:f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</m:num>
                                <m:den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den>
                              </m:f>
                              <m:f>
                                <m:fPr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num>
                                <m:den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𝑢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sub>
                                  </m:sSub>
                                </m:den>
                              </m:f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=0</m:t>
                              </m:r>
                            </m:e>
                            <m:e>
                              <m:f>
                                <m:fPr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num>
                                <m:den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en-US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den>
                              </m:f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</m:num>
                                <m:den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den>
                              </m:f>
                              <m:f>
                                <m:fPr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num>
                                <m:den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sub>
                                  </m:sSub>
                                </m:den>
                              </m:f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</m:num>
                                <m:den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den>
                              </m:f>
                              <m:f>
                                <m:fPr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num>
                                <m:den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sub>
                                  </m:sSub>
                                </m:den>
                              </m:f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=0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F64DC43-6211-4B2F-B155-61EF2FE51F6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27F5B7-6607-49B0-93D4-FDE53CE6C1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90804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C7A67D-12A2-44FF-A5C5-AE1310636E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Euler Lagrange equation (2-D case)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F64DC43-6211-4B2F-B155-61EF2FE51F6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r>
                      <a:rPr lang="pl-PL" i="1" smtClean="0">
                        <a:latin typeface="Cambria Math" panose="02040503050406030204" pitchFamily="18" charset="0"/>
                      </a:rPr>
                      <m:t>𝐸</m:t>
                    </m:r>
                    <m:d>
                      <m:dPr>
                        <m:ctrlPr>
                          <a:rPr lang="pl-PL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pl-PL" i="1" smtClean="0">
                            <a:latin typeface="Cambria Math" panose="02040503050406030204" pitchFamily="18" charset="0"/>
                          </a:rPr>
                          <m:t>𝑢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</m:d>
                    <m:r>
                      <a:rPr lang="pl-PL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∬"/>
                        <m:subHide m:val="on"/>
                        <m:supHide m:val="on"/>
                        <m:ctrlPr>
                          <a:rPr lang="pl-PL" i="1" smtClean="0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r>
                          <a:rPr lang="pl-PL" i="1">
                            <a:latin typeface="Cambria Math" panose="02040503050406030204" pitchFamily="18" charset="0"/>
                          </a:rPr>
                          <m:t>𝐿</m:t>
                        </m:r>
                        <m:d>
                          <m:dPr>
                            <m:ctrlPr>
                              <a:rPr lang="pl-PL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pl-PL" i="1">
                                <a:latin typeface="Cambria Math" panose="02040503050406030204" pitchFamily="18" charset="0"/>
                              </a:rPr>
                              <m:t>𝑢</m:t>
                            </m:r>
                            <m:r>
                              <a:rPr lang="pl-PL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𝑣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pl-PL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pl-PL" i="1"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  <m:sub>
                                <m:r>
                                  <a:rPr lang="pl-PL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sub>
                            </m:s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sub>
                            </m:s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sub>
                            </m:s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sub>
                            </m:sSub>
                          </m:e>
                        </m:d>
                        <m:r>
                          <a:rPr lang="pl-PL" i="1">
                            <a:latin typeface="Cambria Math" panose="02040503050406030204" pitchFamily="18" charset="0"/>
                          </a:rPr>
                          <m:t>𝑑𝑥</m:t>
                        </m:r>
                      </m:e>
                    </m:nary>
                    <m:r>
                      <a:rPr lang="en-US" b="0" i="1" smtClean="0">
                        <a:latin typeface="Cambria Math" panose="02040503050406030204" pitchFamily="18" charset="0"/>
                      </a:rPr>
                      <m:t>𝑑𝑦</m:t>
                    </m:r>
                  </m:oMath>
                </a14:m>
                <a:endParaRPr lang="en-US" dirty="0"/>
              </a:p>
              <a:p>
                <a:r>
                  <a:rPr lang="en-US" dirty="0"/>
                  <a:t>If 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is an extremum,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s-E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s-ES" i="1" smtClean="0">
                            <a:latin typeface="Cambria Math" panose="02040503050406030204" pitchFamily="18" charset="0"/>
                          </a:rPr>
                          <m:t>𝐸</m:t>
                        </m:r>
                        <m:d>
                          <m:dPr>
                            <m:ctrlPr>
                              <a:rPr lang="es-ES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s-ES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  <m:r>
                              <a:rPr lang="es-ES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s-ES" i="1" smtClean="0">
                                <a:latin typeface="Cambria Math" panose="02040503050406030204" pitchFamily="18" charset="0"/>
                              </a:rPr>
                              <m:t>𝜖</m:t>
                            </m:r>
                            <m:acc>
                              <m:accPr>
                                <m:chr m:val="̃"/>
                                <m:ctrlPr>
                                  <a:rPr lang="es-ES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s-ES" i="1" smtClean="0"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</m:acc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𝜖</m:t>
                            </m:r>
                            <m:acc>
                              <m:accPr>
                                <m:chr m:val="̃"/>
                                <m:ctrlPr>
                                  <a:rPr lang="es-ES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</m:acc>
                          </m:e>
                        </m:d>
                        <m:r>
                          <a:rPr lang="es-ES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s-ES" i="1" smtClean="0">
                            <a:latin typeface="Cambria Math" panose="02040503050406030204" pitchFamily="18" charset="0"/>
                          </a:rPr>
                          <m:t>𝐸</m:t>
                        </m:r>
                        <m:d>
                          <m:dPr>
                            <m:ctrlPr>
                              <a:rPr lang="es-ES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s-ES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</m:d>
                      </m:num>
                      <m:den>
                        <m:r>
                          <a:rPr lang="es-ES" i="1" smtClean="0">
                            <a:latin typeface="Cambria Math" panose="02040503050406030204" pitchFamily="18" charset="0"/>
                          </a:rPr>
                          <m:t>𝜖</m:t>
                        </m:r>
                      </m:den>
                    </m:f>
                    <m:r>
                      <a:rPr lang="es-ES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dirty="0"/>
                  <a:t> for any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̃"/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</m:acc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acc>
                          <m:accPr>
                            <m:chr m:val="̃"/>
                            <m:ctrlPr>
                              <a:rPr lang="es-E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</m:acc>
                      </m:e>
                    </m:d>
                    <m:r>
                      <a:rPr lang="en-US" i="1" smtClean="0">
                        <a:latin typeface="Cambria Math" panose="02040503050406030204" pitchFamily="18" charset="0"/>
                      </a:rPr>
                      <m:t>⇒⋯</m:t>
                    </m:r>
                  </m:oMath>
                </a14:m>
                <a:endParaRPr lang="en-US" dirty="0"/>
              </a:p>
              <a:p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⇒</m:t>
                      </m:r>
                      <m:d>
                        <m:dPr>
                          <m:begChr m:val="{"/>
                          <m:endChr m:val="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den>
                              </m:f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den>
                              </m:f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𝑢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sub>
                                  </m:sSub>
                                </m:den>
                              </m:f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den>
                              </m:f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𝑢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sub>
                                  </m:sSub>
                                </m:den>
                              </m:f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=0</m:t>
                              </m:r>
                            </m:e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den>
                              </m:f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den>
                              </m:f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sub>
                                  </m:sSub>
                                </m:den>
                              </m:f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den>
                              </m:f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sub>
                                  </m:sSub>
                                </m:den>
                              </m:f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=0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F64DC43-6211-4B2F-B155-61EF2FE51F6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D3A8B0-930A-45B9-BE8D-48CAC96BE6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56339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Horn-</a:t>
            </a:r>
            <a:r>
              <a:rPr lang="en-US" dirty="0" err="1"/>
              <a:t>Schunk</a:t>
            </a:r>
            <a:r>
              <a:rPr lang="en-US" dirty="0"/>
              <a:t> method for optical flow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DE85106C-A3FC-4609-B738-2E534605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2342" y="1536304"/>
            <a:ext cx="6689785" cy="8382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Object 25"/>
              <p:cNvSpPr txBox="1"/>
              <p:nvPr/>
            </p:nvSpPr>
            <p:spPr bwMode="auto">
              <a:xfrm>
                <a:off x="3620294" y="1802214"/>
                <a:ext cx="4951413" cy="8048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w="381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limLow>
                        <m:limLowPr>
                          <m:ctrlP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groupChr>
                            <m:groupChrPr>
                              <m:chr m:val="⏟"/>
                              <m:ctrlPr>
                                <a:rPr lang="en-US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groupChrPr>
                            <m:e>
                              <m:m>
                                <m:mPr>
                                  <m:plcHide m:val="on"/>
                                  <m:mcs>
                                    <m:mc>
                                      <m:mcPr>
                                        <m:count m:val="4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sz="28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/>
                                  <m:e/>
                                  <m:e/>
                                  <m:e/>
                                </m:mr>
                              </m:m>
                              <m:m>
                                <m:mPr>
                                  <m:plcHide m:val="on"/>
                                  <m:mcs>
                                    <m:mc>
                                      <m:mcPr>
                                        <m:count m:val="4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sz="28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/>
                                  <m:e/>
                                  <m:e/>
                                  <m:e/>
                                </m:mr>
                              </m:m>
                              <m:m>
                                <m:mPr>
                                  <m:plcHide m:val="on"/>
                                  <m:mcs>
                                    <m:mc>
                                      <m:mcPr>
                                        <m:count m:val="4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sz="28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m>
                                      <m:mPr>
                                        <m:plcHide m:val="on"/>
                                        <m:mcs>
                                          <m:mc>
                                            <m:mcPr>
                                              <m:count m:val="2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lang="en-US" sz="2800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mPr>
                                      <m:mr>
                                        <m:e/>
                                        <m:e/>
                                      </m:mr>
                                    </m:m>
                                  </m:e>
                                  <m:e/>
                                  <m:e/>
                                  <m:e/>
                                </m:mr>
                              </m:m>
                            </m:e>
                          </m:groupChr>
                        </m:e>
                        <m:lim>
                          <m: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  <m: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  <m: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  <m: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  <m: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lim>
                      </m:limLow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4" name="Object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620294" y="1802214"/>
                <a:ext cx="4951413" cy="804862"/>
              </a:xfrm>
              <a:prstGeom prst="rect">
                <a:avLst/>
              </a:prstGeom>
              <a:blipFill>
                <a:blip r:embed="rId3"/>
                <a:stretch>
                  <a:fillRect b="-7576"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381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6230859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Horn-</a:t>
            </a:r>
            <a:r>
              <a:rPr lang="en-US" dirty="0" err="1"/>
              <a:t>Schunk</a:t>
            </a:r>
            <a:r>
              <a:rPr lang="en-US" dirty="0"/>
              <a:t> method for optical flow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2342" y="1536304"/>
            <a:ext cx="6689785" cy="8382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Object 25"/>
              <p:cNvSpPr txBox="1"/>
              <p:nvPr/>
            </p:nvSpPr>
            <p:spPr bwMode="auto">
              <a:xfrm>
                <a:off x="3620294" y="1802214"/>
                <a:ext cx="4951413" cy="8048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w="381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limLow>
                        <m:limLowPr>
                          <m:ctrlP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groupChr>
                            <m:groupChrPr>
                              <m:chr m:val="⏟"/>
                              <m:ctrlPr>
                                <a:rPr lang="en-US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groupChrPr>
                            <m:e>
                              <m:m>
                                <m:mPr>
                                  <m:plcHide m:val="on"/>
                                  <m:mcs>
                                    <m:mc>
                                      <m:mcPr>
                                        <m:count m:val="4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sz="28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/>
                                  <m:e/>
                                  <m:e/>
                                  <m:e/>
                                </m:mr>
                              </m:m>
                              <m:m>
                                <m:mPr>
                                  <m:plcHide m:val="on"/>
                                  <m:mcs>
                                    <m:mc>
                                      <m:mcPr>
                                        <m:count m:val="4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sz="28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/>
                                  <m:e/>
                                  <m:e/>
                                  <m:e/>
                                </m:mr>
                              </m:m>
                              <m:m>
                                <m:mPr>
                                  <m:plcHide m:val="on"/>
                                  <m:mcs>
                                    <m:mc>
                                      <m:mcPr>
                                        <m:count m:val="4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sz="28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m>
                                      <m:mPr>
                                        <m:plcHide m:val="on"/>
                                        <m:mcs>
                                          <m:mc>
                                            <m:mcPr>
                                              <m:count m:val="2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lang="en-US" sz="2800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mPr>
                                      <m:mr>
                                        <m:e/>
                                        <m:e/>
                                      </m:mr>
                                    </m:m>
                                  </m:e>
                                  <m:e/>
                                  <m:e/>
                                  <m:e/>
                                </m:mr>
                              </m:m>
                            </m:e>
                          </m:groupChr>
                        </m:e>
                        <m:lim>
                          <m: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  <m: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  <m: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  <m: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  <m: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lim>
                      </m:limLow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4" name="Object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620294" y="1802214"/>
                <a:ext cx="4951413" cy="804862"/>
              </a:xfrm>
              <a:prstGeom prst="rect">
                <a:avLst/>
              </a:prstGeom>
              <a:blipFill>
                <a:blip r:embed="rId3"/>
                <a:stretch>
                  <a:fillRect b="-7576"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381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289CC3E1-F4B5-46A4-A2D6-DFD2280E3A12}"/>
                  </a:ext>
                </a:extLst>
              </p:cNvPr>
              <p:cNvSpPr/>
              <p:nvPr/>
            </p:nvSpPr>
            <p:spPr>
              <a:xfrm>
                <a:off x="2838147" y="3567791"/>
                <a:ext cx="3068148" cy="114249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/>
                  <a:t>E-L: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f>
                              <m:f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𝐿</m:t>
                                </m:r>
                              </m:num>
                              <m:den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</m:den>
                            </m:f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</m:num>
                              <m:den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den>
                            </m:f>
                            <m:f>
                              <m:f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𝐿</m:t>
                                </m:r>
                              </m:num>
                              <m:den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</m:den>
                            </m:f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</m:num>
                              <m:den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den>
                            </m:f>
                            <m:f>
                              <m:f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𝐿</m:t>
                                </m:r>
                              </m:num>
                              <m:den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sub>
                                </m:sSub>
                              </m:den>
                            </m:f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=0</m:t>
                            </m:r>
                          </m:e>
                          <m:e>
                            <m:f>
                              <m:f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𝐿</m:t>
                                </m:r>
                              </m:num>
                              <m:den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den>
                            </m:f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</m:num>
                              <m:den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den>
                            </m:f>
                            <m:f>
                              <m:f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𝐿</m:t>
                                </m:r>
                              </m:num>
                              <m:den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</m:den>
                            </m:f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</m:num>
                              <m:den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den>
                            </m:f>
                            <m:f>
                              <m:f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𝐿</m:t>
                                </m:r>
                              </m:num>
                              <m:den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sub>
                                </m:sSub>
                              </m:den>
                            </m:f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=0</m:t>
                            </m:r>
                          </m:e>
                        </m:eqArr>
                      </m:e>
                    </m: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289CC3E1-F4B5-46A4-A2D6-DFD2280E3A1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38147" y="3567791"/>
                <a:ext cx="3068148" cy="1142492"/>
              </a:xfrm>
              <a:prstGeom prst="rect">
                <a:avLst/>
              </a:prstGeom>
              <a:blipFill>
                <a:blip r:embed="rId4"/>
                <a:stretch>
                  <a:fillRect l="-1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06D590BE-5192-4711-8A56-65038BB023E7}"/>
                  </a:ext>
                </a:extLst>
              </p:cNvPr>
              <p:cNvSpPr/>
              <p:nvPr/>
            </p:nvSpPr>
            <p:spPr>
              <a:xfrm>
                <a:off x="6285706" y="2846147"/>
                <a:ext cx="4572000" cy="2354747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num>
                        <m:den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den>
                      </m:f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=2</m:t>
                      </m:r>
                      <m:d>
                        <m:d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num>
                        <m:den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den>
                      </m:f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=2</m:t>
                      </m:r>
                      <m:d>
                        <m:d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num>
                        <m:den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</m:den>
                      </m:f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=2</m:t>
                      </m:r>
                      <m:sSup>
                        <m:sSup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p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, </m:t>
                      </m:r>
                      <m:f>
                        <m:f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num>
                        <m:den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</m:den>
                      </m:f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=2</m:t>
                      </m:r>
                      <m:sSup>
                        <m:sSup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p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num>
                        <m:den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</m:den>
                      </m:f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=2</m:t>
                      </m:r>
                      <m:sSup>
                        <m:sSup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p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, </m:t>
                      </m:r>
                      <m:f>
                        <m:f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num>
                        <m:den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</m:den>
                      </m:f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=2</m:t>
                      </m:r>
                      <m:sSup>
                        <m:sSup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p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06D590BE-5192-4711-8A56-65038BB023E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5706" y="2846147"/>
                <a:ext cx="4572000" cy="235474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7349160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Horn-</a:t>
            </a:r>
            <a:r>
              <a:rPr lang="en-US" dirty="0" err="1"/>
              <a:t>Schunk</a:t>
            </a:r>
            <a:r>
              <a:rPr lang="en-US" dirty="0"/>
              <a:t> method for optical flow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2342" y="1536304"/>
            <a:ext cx="6689785" cy="8382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Object 25"/>
              <p:cNvSpPr txBox="1"/>
              <p:nvPr/>
            </p:nvSpPr>
            <p:spPr bwMode="auto">
              <a:xfrm>
                <a:off x="3620294" y="1802214"/>
                <a:ext cx="4951413" cy="8048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w="381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limLow>
                        <m:limLowPr>
                          <m:ctrlP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groupChr>
                            <m:groupChrPr>
                              <m:chr m:val="⏟"/>
                              <m:ctrlPr>
                                <a:rPr lang="en-US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groupChrPr>
                            <m:e>
                              <m:m>
                                <m:mPr>
                                  <m:plcHide m:val="on"/>
                                  <m:mcs>
                                    <m:mc>
                                      <m:mcPr>
                                        <m:count m:val="4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sz="28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/>
                                  <m:e/>
                                  <m:e/>
                                  <m:e/>
                                </m:mr>
                              </m:m>
                              <m:m>
                                <m:mPr>
                                  <m:plcHide m:val="on"/>
                                  <m:mcs>
                                    <m:mc>
                                      <m:mcPr>
                                        <m:count m:val="4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sz="28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/>
                                  <m:e/>
                                  <m:e/>
                                  <m:e/>
                                </m:mr>
                              </m:m>
                              <m:m>
                                <m:mPr>
                                  <m:plcHide m:val="on"/>
                                  <m:mcs>
                                    <m:mc>
                                      <m:mcPr>
                                        <m:count m:val="4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sz="28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m>
                                      <m:mPr>
                                        <m:plcHide m:val="on"/>
                                        <m:mcs>
                                          <m:mc>
                                            <m:mcPr>
                                              <m:count m:val="2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lang="en-US" sz="2800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mPr>
                                      <m:mr>
                                        <m:e/>
                                        <m:e/>
                                      </m:mr>
                                    </m:m>
                                  </m:e>
                                  <m:e/>
                                  <m:e/>
                                  <m:e/>
                                </m:mr>
                              </m:m>
                            </m:e>
                          </m:groupChr>
                        </m:e>
                        <m:lim>
                          <m: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  <m: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  <m: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  <m: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  <m: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lim>
                      </m:limLow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4" name="Object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620294" y="1802214"/>
                <a:ext cx="4951413" cy="804862"/>
              </a:xfrm>
              <a:prstGeom prst="rect">
                <a:avLst/>
              </a:prstGeom>
              <a:blipFill>
                <a:blip r:embed="rId3"/>
                <a:stretch>
                  <a:fillRect b="-7576"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381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289CC3E1-F4B5-46A4-A2D6-DFD2280E3A12}"/>
                  </a:ext>
                </a:extLst>
              </p:cNvPr>
              <p:cNvSpPr/>
              <p:nvPr/>
            </p:nvSpPr>
            <p:spPr>
              <a:xfrm>
                <a:off x="2838147" y="3567791"/>
                <a:ext cx="3068148" cy="114249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/>
                  <a:t>E-L: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f>
                              <m:f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𝐿</m:t>
                                </m:r>
                              </m:num>
                              <m:den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</m:den>
                            </m:f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</m:num>
                              <m:den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den>
                            </m:f>
                            <m:f>
                              <m:f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𝐿</m:t>
                                </m:r>
                              </m:num>
                              <m:den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</m:den>
                            </m:f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</m:num>
                              <m:den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den>
                            </m:f>
                            <m:f>
                              <m:f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𝐿</m:t>
                                </m:r>
                              </m:num>
                              <m:den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sub>
                                </m:sSub>
                              </m:den>
                            </m:f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=0</m:t>
                            </m:r>
                          </m:e>
                          <m:e>
                            <m:f>
                              <m:f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𝐿</m:t>
                                </m:r>
                              </m:num>
                              <m:den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den>
                            </m:f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</m:num>
                              <m:den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den>
                            </m:f>
                            <m:f>
                              <m:f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𝐿</m:t>
                                </m:r>
                              </m:num>
                              <m:den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</m:den>
                            </m:f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</m:num>
                              <m:den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den>
                            </m:f>
                            <m:f>
                              <m:f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𝐿</m:t>
                                </m:r>
                              </m:num>
                              <m:den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sub>
                                </m:sSub>
                              </m:den>
                            </m:f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=0</m:t>
                            </m:r>
                          </m:e>
                        </m:eqArr>
                      </m:e>
                    </m: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289CC3E1-F4B5-46A4-A2D6-DFD2280E3A1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38147" y="3567791"/>
                <a:ext cx="3068148" cy="1142492"/>
              </a:xfrm>
              <a:prstGeom prst="rect">
                <a:avLst/>
              </a:prstGeom>
              <a:blipFill>
                <a:blip r:embed="rId4"/>
                <a:stretch>
                  <a:fillRect l="-1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06D590BE-5192-4711-8A56-65038BB023E7}"/>
                  </a:ext>
                </a:extLst>
              </p:cNvPr>
              <p:cNvSpPr/>
              <p:nvPr/>
            </p:nvSpPr>
            <p:spPr>
              <a:xfrm>
                <a:off x="6285706" y="2846147"/>
                <a:ext cx="4572000" cy="2354747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𝐿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𝑢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</a:rPr>
                        <m:t>=2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𝑣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𝐿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𝑣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</a:rPr>
                        <m:t>=2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𝑣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𝐿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</a:rPr>
                        <m:t>=2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, 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𝐿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</a:rPr>
                        <m:t>=2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𝐿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</a:rPr>
                        <m:t>=2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, 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𝐿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</a:rPr>
                        <m:t>=2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06D590BE-5192-4711-8A56-65038BB023E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5706" y="2846147"/>
                <a:ext cx="4572000" cy="235474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99152095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AutoGenerated: 4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Horn-</a:t>
            </a:r>
            <a:r>
              <a:rPr lang="en-US" dirty="0" err="1"/>
              <a:t>Schunk</a:t>
            </a:r>
            <a:r>
              <a:rPr lang="en-US" dirty="0"/>
              <a:t> method for optical flow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2342" y="1536304"/>
            <a:ext cx="6689785" cy="8382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Object 25"/>
              <p:cNvSpPr txBox="1"/>
              <p:nvPr/>
            </p:nvSpPr>
            <p:spPr bwMode="auto">
              <a:xfrm>
                <a:off x="3620294" y="1802214"/>
                <a:ext cx="4951413" cy="8048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w="381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limLow>
                        <m:limLowPr>
                          <m:ctrlP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groupChr>
                            <m:groupChrPr>
                              <m:chr m:val="⏟"/>
                              <m:ctrlPr>
                                <a:rPr lang="en-US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groupChrPr>
                            <m:e>
                              <m:m>
                                <m:mPr>
                                  <m:plcHide m:val="on"/>
                                  <m:mcs>
                                    <m:mc>
                                      <m:mcPr>
                                        <m:count m:val="4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sz="28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/>
                                  <m:e/>
                                  <m:e/>
                                  <m:e/>
                                </m:mr>
                              </m:m>
                              <m:m>
                                <m:mPr>
                                  <m:plcHide m:val="on"/>
                                  <m:mcs>
                                    <m:mc>
                                      <m:mcPr>
                                        <m:count m:val="4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sz="28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/>
                                  <m:e/>
                                  <m:e/>
                                  <m:e/>
                                </m:mr>
                              </m:m>
                              <m:m>
                                <m:mPr>
                                  <m:plcHide m:val="on"/>
                                  <m:mcs>
                                    <m:mc>
                                      <m:mcPr>
                                        <m:count m:val="4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sz="28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m>
                                      <m:mPr>
                                        <m:plcHide m:val="on"/>
                                        <m:mcs>
                                          <m:mc>
                                            <m:mcPr>
                                              <m:count m:val="2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lang="en-US" sz="2800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mPr>
                                      <m:mr>
                                        <m:e/>
                                        <m:e/>
                                      </m:mr>
                                    </m:m>
                                  </m:e>
                                  <m:e/>
                                  <m:e/>
                                  <m:e/>
                                </m:mr>
                              </m:m>
                            </m:e>
                          </m:groupChr>
                        </m:e>
                        <m:lim>
                          <m: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  <m: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  <m: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  <m: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  <m: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lim>
                      </m:limLow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4" name="Object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620294" y="1802214"/>
                <a:ext cx="4951413" cy="804862"/>
              </a:xfrm>
              <a:prstGeom prst="rect">
                <a:avLst/>
              </a:prstGeom>
              <a:blipFill>
                <a:blip r:embed="rId3"/>
                <a:stretch>
                  <a:fillRect b="-7576"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381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289CC3E1-F4B5-46A4-A2D6-DFD2280E3A12}"/>
                  </a:ext>
                </a:extLst>
              </p:cNvPr>
              <p:cNvSpPr/>
              <p:nvPr/>
            </p:nvSpPr>
            <p:spPr>
              <a:xfrm>
                <a:off x="2749657" y="3567791"/>
                <a:ext cx="3068148" cy="114249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/>
                  <a:t>E-L: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f>
                              <m:f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𝐿</m:t>
                                </m:r>
                              </m:num>
                              <m:den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</m:den>
                            </m:f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</m:num>
                              <m:den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den>
                            </m:f>
                            <m:f>
                              <m:f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𝐿</m:t>
                                </m:r>
                              </m:num>
                              <m:den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</m:den>
                            </m:f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</m:num>
                              <m:den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den>
                            </m:f>
                            <m:f>
                              <m:f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𝐿</m:t>
                                </m:r>
                              </m:num>
                              <m:den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sub>
                                </m:sSub>
                              </m:den>
                            </m:f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=0</m:t>
                            </m:r>
                          </m:e>
                          <m:e>
                            <m:f>
                              <m:f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𝐿</m:t>
                                </m:r>
                              </m:num>
                              <m:den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den>
                            </m:f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</m:num>
                              <m:den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den>
                            </m:f>
                            <m:f>
                              <m:f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𝐿</m:t>
                                </m:r>
                              </m:num>
                              <m:den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</m:den>
                            </m:f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</m:num>
                              <m:den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den>
                            </m:f>
                            <m:f>
                              <m:f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𝐿</m:t>
                                </m:r>
                              </m:num>
                              <m:den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sub>
                                </m:sSub>
                              </m:den>
                            </m:f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=0</m:t>
                            </m:r>
                          </m:e>
                        </m:eqArr>
                      </m:e>
                    </m: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289CC3E1-F4B5-46A4-A2D6-DFD2280E3A1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9657" y="3567791"/>
                <a:ext cx="3068148" cy="1142492"/>
              </a:xfrm>
              <a:prstGeom prst="rect">
                <a:avLst/>
              </a:prstGeom>
              <a:blipFill>
                <a:blip r:embed="rId4"/>
                <a:stretch>
                  <a:fillRect l="-1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06D590BE-5192-4711-8A56-65038BB023E7}"/>
                  </a:ext>
                </a:extLst>
              </p:cNvPr>
              <p:cNvSpPr/>
              <p:nvPr/>
            </p:nvSpPr>
            <p:spPr>
              <a:xfrm>
                <a:off x="6197216" y="2846147"/>
                <a:ext cx="4572000" cy="2354747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𝐿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𝑢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</a:rPr>
                        <m:t>=2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𝑣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𝐿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𝑣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</a:rPr>
                        <m:t>=2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𝑣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𝐿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</a:rPr>
                        <m:t>=2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, 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𝐿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</a:rPr>
                        <m:t>=2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𝐿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</a:rPr>
                        <m:t>=2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, 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𝐿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</a:rPr>
                        <m:t>=2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06D590BE-5192-4711-8A56-65038BB023E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7216" y="2846147"/>
                <a:ext cx="4572000" cy="235474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Arrow: Down 6">
            <a:extLst>
              <a:ext uri="{FF2B5EF4-FFF2-40B4-BE49-F238E27FC236}">
                <a16:creationId xmlns:a16="http://schemas.microsoft.com/office/drawing/2014/main" id="{68E1F05F-C439-47DC-A797-431ED3534E9F}"/>
              </a:ext>
            </a:extLst>
          </p:cNvPr>
          <p:cNvSpPr/>
          <p:nvPr/>
        </p:nvSpPr>
        <p:spPr>
          <a:xfrm>
            <a:off x="4283731" y="4857135"/>
            <a:ext cx="307934" cy="34375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5DBD4A4A-EEB1-4859-A56E-FBD74D456AE2}"/>
                  </a:ext>
                </a:extLst>
              </p:cNvPr>
              <p:cNvSpPr txBox="1"/>
              <p:nvPr/>
            </p:nvSpPr>
            <p:spPr>
              <a:xfrm>
                <a:off x="2962984" y="5384582"/>
                <a:ext cx="4419002" cy="849848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𝑣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  <m:r>
                        <a:rPr lang="en-US" sz="2400" i="1"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2400">
                              <a:latin typeface="Cambria Math" panose="02040503050406030204" pitchFamily="18" charset="0"/>
                            </a:rPr>
                            <m:t>∇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i="1"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24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𝑣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  <m:r>
                        <a:rPr lang="en-US" sz="2400" i="1"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2400">
                              <a:latin typeface="Cambria Math" panose="02040503050406030204" pitchFamily="18" charset="0"/>
                            </a:rPr>
                            <m:t>∇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i="1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5DBD4A4A-EEB1-4859-A56E-FBD74D456A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2984" y="5384582"/>
                <a:ext cx="4419002" cy="84984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132468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AutoGenerated: 35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600" dirty="0"/>
              <a:t>Optical flow</a:t>
            </a:r>
          </a:p>
        </p:txBody>
      </p:sp>
      <p:sp>
        <p:nvSpPr>
          <p:cNvPr id="405507" name="Rectangle 3"/>
          <p:cNvSpPr>
            <a:spLocks noGrp="1" noChangeArrowheads="1"/>
          </p:cNvSpPr>
          <p:nvPr>
            <p:ph idx="1"/>
          </p:nvPr>
        </p:nvSpPr>
        <p:spPr>
          <a:xfrm>
            <a:off x="2209800" y="1524000"/>
            <a:ext cx="7772400" cy="5257800"/>
          </a:xfrm>
        </p:spPr>
        <p:txBody>
          <a:bodyPr>
            <a:normAutofit/>
          </a:bodyPr>
          <a:lstStyle/>
          <a:p>
            <a:pPr eaLnBrk="1" hangingPunct="1"/>
            <a:r>
              <a:rPr lang="en-US" dirty="0"/>
              <a:t>Definition: optical flow is the </a:t>
            </a:r>
            <a:r>
              <a:rPr lang="en-US" i="1" dirty="0">
                <a:solidFill>
                  <a:srgbClr val="C00000"/>
                </a:solidFill>
              </a:rPr>
              <a:t>apparent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/>
              <a:t>motion of brightness patterns in the image</a:t>
            </a:r>
          </a:p>
          <a:p>
            <a:pPr eaLnBrk="1" hangingPunct="1"/>
            <a:endParaRPr lang="en-US" sz="800" dirty="0"/>
          </a:p>
          <a:p>
            <a:pPr eaLnBrk="1" hangingPunct="1"/>
            <a:endParaRPr lang="en-US" sz="800" dirty="0"/>
          </a:p>
          <a:p>
            <a:pPr eaLnBrk="1" hangingPunct="1"/>
            <a:r>
              <a:rPr lang="en-US" dirty="0"/>
              <a:t>Note: apparent motion can be caused by lighting changes without any actual motion</a:t>
            </a:r>
          </a:p>
          <a:p>
            <a:pPr lvl="1" eaLnBrk="1" hangingPunct="1"/>
            <a:r>
              <a:rPr lang="en-US" dirty="0"/>
              <a:t>Think of a uniform rotating sphere under fixed lighting vs. a stationary sphere under moving illumination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905000" y="4953000"/>
            <a:ext cx="85344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1"/>
            <a:r>
              <a:rPr lang="en-US" sz="2800" b="1"/>
              <a:t>GOAL:</a:t>
            </a:r>
            <a:r>
              <a:rPr lang="en-US" sz="2800"/>
              <a:t> Recover image motion at each pixel from optical flow</a:t>
            </a:r>
          </a:p>
        </p:txBody>
      </p:sp>
      <p:sp>
        <p:nvSpPr>
          <p:cNvPr id="6" name="TextBox 5"/>
          <p:cNvSpPr txBox="1"/>
          <p:nvPr/>
        </p:nvSpPr>
        <p:spPr>
          <a:xfrm rot="16200000">
            <a:off x="9437216" y="5132373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Source: Silvio </a:t>
            </a:r>
            <a:r>
              <a:rPr lang="en-US" sz="1600" dirty="0" err="1"/>
              <a:t>Savarese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32260274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Horn-</a:t>
            </a:r>
            <a:r>
              <a:rPr lang="en-US" dirty="0" err="1"/>
              <a:t>Schunk</a:t>
            </a:r>
            <a:r>
              <a:rPr lang="en-US" dirty="0"/>
              <a:t> method for optical flow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10264" y="2005013"/>
            <a:ext cx="7886700" cy="4351338"/>
          </a:xfrm>
        </p:spPr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  <a:p>
            <a:r>
              <a:rPr lang="en-US" dirty="0">
                <a:solidFill>
                  <a:schemeClr val="bg1"/>
                </a:solidFill>
              </a:rPr>
              <a:t>Where the Laplace operator can be often computed as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2200" dirty="0">
                <a:solidFill>
                  <a:schemeClr val="bg1"/>
                </a:solidFill>
              </a:rPr>
              <a:t>where             is the weighted average of </a:t>
            </a:r>
            <a:r>
              <a:rPr lang="en-US" sz="2200" i="1" dirty="0">
                <a:solidFill>
                  <a:schemeClr val="bg1"/>
                </a:solidFill>
              </a:rPr>
              <a:t>u</a:t>
            </a:r>
            <a:r>
              <a:rPr lang="en-US" sz="2200" dirty="0">
                <a:solidFill>
                  <a:schemeClr val="bg1"/>
                </a:solidFill>
              </a:rPr>
              <a:t> measured at (</a:t>
            </a:r>
            <a:r>
              <a:rPr lang="en-US" sz="2200" i="1" dirty="0" err="1">
                <a:solidFill>
                  <a:schemeClr val="bg1"/>
                </a:solidFill>
              </a:rPr>
              <a:t>x</a:t>
            </a:r>
            <a:r>
              <a:rPr lang="en-US" sz="2200" dirty="0" err="1">
                <a:solidFill>
                  <a:schemeClr val="bg1"/>
                </a:solidFill>
              </a:rPr>
              <a:t>,</a:t>
            </a:r>
            <a:r>
              <a:rPr lang="en-US" sz="2200" i="1" dirty="0" err="1">
                <a:solidFill>
                  <a:schemeClr val="bg1"/>
                </a:solidFill>
              </a:rPr>
              <a:t>y</a:t>
            </a:r>
            <a:r>
              <a:rPr lang="en-US" sz="2200" dirty="0">
                <a:solidFill>
                  <a:schemeClr val="bg1"/>
                </a:solidFill>
              </a:rPr>
              <a:t>).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FB5B9A3-7758-49D8-B847-6B675FDB1177}"/>
                  </a:ext>
                </a:extLst>
              </p:cNvPr>
              <p:cNvSpPr txBox="1"/>
              <p:nvPr/>
            </p:nvSpPr>
            <p:spPr>
              <a:xfrm>
                <a:off x="3536950" y="1646237"/>
                <a:ext cx="4419002" cy="849848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𝑣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  <m:r>
                        <a:rPr lang="en-US" sz="2400" i="1"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2400">
                              <a:latin typeface="Cambria Math" panose="02040503050406030204" pitchFamily="18" charset="0"/>
                            </a:rPr>
                            <m:t>∇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i="1"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24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𝑣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  <m:r>
                        <a:rPr lang="en-US" sz="2400" i="1"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2400">
                              <a:latin typeface="Cambria Math" panose="02040503050406030204" pitchFamily="18" charset="0"/>
                            </a:rPr>
                            <m:t>∇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i="1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FB5B9A3-7758-49D8-B847-6B675FDB11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6950" y="1646237"/>
                <a:ext cx="4419002" cy="84984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9A7B1F4-F48F-4AC7-B85D-A92BFC08AB97}"/>
                  </a:ext>
                </a:extLst>
              </p:cNvPr>
              <p:cNvSpPr txBox="1"/>
              <p:nvPr/>
            </p:nvSpPr>
            <p:spPr>
              <a:xfrm>
                <a:off x="4058576" y="4025954"/>
                <a:ext cx="387054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24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∇</m:t>
                          </m:r>
                        </m:e>
                        <m:sup>
                          <m:r>
                            <a:rPr lang="en-US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𝑢</m:t>
                      </m:r>
                      <m:d>
                        <m:dPr>
                          <m:ctrlPr>
                            <a:rPr lang="en-US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sz="2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̅"/>
                          <m:ctrlPr>
                            <a:rPr lang="en-US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</m:acc>
                      <m:d>
                        <m:dPr>
                          <m:ctrlPr>
                            <a:rPr lang="en-US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sz="2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sz="2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2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9A7B1F4-F48F-4AC7-B85D-A92BFC08AB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8576" y="4025954"/>
                <a:ext cx="3870547" cy="369332"/>
              </a:xfrm>
              <a:prstGeom prst="rect">
                <a:avLst/>
              </a:prstGeom>
              <a:blipFill>
                <a:blip r:embed="rId3"/>
                <a:stretch>
                  <a:fillRect l="-1417" r="-2205" b="-344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38109879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AutoGenerated: 44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Horn-</a:t>
            </a:r>
            <a:r>
              <a:rPr lang="en-US" dirty="0" err="1"/>
              <a:t>Schunk</a:t>
            </a:r>
            <a:r>
              <a:rPr lang="en-US" dirty="0"/>
              <a:t> method for optical flow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10264" y="2005013"/>
            <a:ext cx="7886700" cy="4351338"/>
          </a:xfrm>
        </p:spPr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Where the Laplace operator can be often computed as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sz="2200" dirty="0"/>
              <a:t>where             is the weighted average of </a:t>
            </a:r>
            <a:r>
              <a:rPr lang="en-US" sz="2200" i="1" dirty="0"/>
              <a:t>u</a:t>
            </a:r>
            <a:r>
              <a:rPr lang="en-US" sz="2200" dirty="0"/>
              <a:t> measured at (</a:t>
            </a:r>
            <a:r>
              <a:rPr lang="en-US" sz="2200" i="1" dirty="0" err="1"/>
              <a:t>x</a:t>
            </a:r>
            <a:r>
              <a:rPr lang="en-US" sz="2200" dirty="0" err="1"/>
              <a:t>,</a:t>
            </a:r>
            <a:r>
              <a:rPr lang="en-US" sz="2200" i="1" dirty="0" err="1"/>
              <a:t>y</a:t>
            </a:r>
            <a:r>
              <a:rPr lang="en-US" sz="2200" dirty="0"/>
              <a:t>).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700" y="5017571"/>
            <a:ext cx="698500" cy="2921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FB5B9A3-7758-49D8-B847-6B675FDB1177}"/>
                  </a:ext>
                </a:extLst>
              </p:cNvPr>
              <p:cNvSpPr txBox="1"/>
              <p:nvPr/>
            </p:nvSpPr>
            <p:spPr>
              <a:xfrm>
                <a:off x="3536950" y="1646237"/>
                <a:ext cx="4419002" cy="849848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𝑣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  <m:r>
                        <a:rPr lang="en-US" sz="2400" i="1"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2400">
                              <a:latin typeface="Cambria Math" panose="02040503050406030204" pitchFamily="18" charset="0"/>
                            </a:rPr>
                            <m:t>∇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i="1"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24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𝑣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  <m:r>
                        <a:rPr lang="en-US" sz="2400" i="1"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2400">
                              <a:latin typeface="Cambria Math" panose="02040503050406030204" pitchFamily="18" charset="0"/>
                            </a:rPr>
                            <m:t>∇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i="1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FB5B9A3-7758-49D8-B847-6B675FDB11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6950" y="1646237"/>
                <a:ext cx="4419002" cy="84984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9A7B1F4-F48F-4AC7-B85D-A92BFC08AB97}"/>
                  </a:ext>
                </a:extLst>
              </p:cNvPr>
              <p:cNvSpPr txBox="1"/>
              <p:nvPr/>
            </p:nvSpPr>
            <p:spPr>
              <a:xfrm>
                <a:off x="4058576" y="4025954"/>
                <a:ext cx="387054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2400">
                              <a:latin typeface="Cambria Math" panose="02040503050406030204" pitchFamily="18" charset="0"/>
                            </a:rPr>
                            <m:t>∇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i="1">
                          <a:latin typeface="Cambria Math" panose="02040503050406030204" pitchFamily="18" charset="0"/>
                        </a:rPr>
                        <m:t>𝑢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̅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</m:acc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sz="2400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9A7B1F4-F48F-4AC7-B85D-A92BFC08AB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8576" y="4025954"/>
                <a:ext cx="3870547" cy="369332"/>
              </a:xfrm>
              <a:prstGeom prst="rect">
                <a:avLst/>
              </a:prstGeom>
              <a:blipFill>
                <a:blip r:embed="rId4"/>
                <a:stretch>
                  <a:fillRect l="-1417" r="-2205" b="-344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96927526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AutoGenerated: 44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Horn-</a:t>
            </a:r>
            <a:r>
              <a:rPr lang="en-US" dirty="0" err="1"/>
              <a:t>Schunk</a:t>
            </a:r>
            <a:r>
              <a:rPr lang="en-US" dirty="0"/>
              <a:t> method for optical flow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Now we substitute </a:t>
            </a:r>
            <a:br>
              <a:rPr lang="en-US" dirty="0"/>
            </a:br>
            <a:r>
              <a:rPr lang="en-US" dirty="0"/>
              <a:t>in:</a:t>
            </a:r>
          </a:p>
          <a:p>
            <a:endParaRPr lang="en-US" dirty="0"/>
          </a:p>
          <a:p>
            <a:r>
              <a:rPr lang="en-US" dirty="0">
                <a:solidFill>
                  <a:schemeClr val="bg1"/>
                </a:solidFill>
              </a:rPr>
              <a:t>We get: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>
                <a:solidFill>
                  <a:schemeClr val="bg1"/>
                </a:solidFill>
              </a:rPr>
              <a:t>Which is linear in u and v and can be solved for each pixel individually.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60412C7-0A81-491D-8DFA-BE15BA8B49BC}"/>
                  </a:ext>
                </a:extLst>
              </p:cNvPr>
              <p:cNvSpPr txBox="1"/>
              <p:nvPr/>
            </p:nvSpPr>
            <p:spPr>
              <a:xfrm>
                <a:off x="3252865" y="2351449"/>
                <a:ext cx="4419002" cy="849848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𝑣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  <m:r>
                        <a:rPr lang="en-US" sz="2400" i="1"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2400">
                              <a:latin typeface="Cambria Math" panose="02040503050406030204" pitchFamily="18" charset="0"/>
                            </a:rPr>
                            <m:t>∇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i="1"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24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𝑣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  <m:r>
                        <a:rPr lang="en-US" sz="2400" i="1"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2400">
                              <a:latin typeface="Cambria Math" panose="02040503050406030204" pitchFamily="18" charset="0"/>
                            </a:rPr>
                            <m:t>∇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i="1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60412C7-0A81-491D-8DFA-BE15BA8B49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52865" y="2351449"/>
                <a:ext cx="4419002" cy="84984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9E510FA-3AB1-4986-9E68-6244123B74E1}"/>
                  </a:ext>
                </a:extLst>
              </p:cNvPr>
              <p:cNvSpPr txBox="1"/>
              <p:nvPr/>
            </p:nvSpPr>
            <p:spPr>
              <a:xfrm>
                <a:off x="5310326" y="1870077"/>
                <a:ext cx="387054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2400">
                              <a:latin typeface="Cambria Math" panose="02040503050406030204" pitchFamily="18" charset="0"/>
                            </a:rPr>
                            <m:t>∇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i="1">
                          <a:latin typeface="Cambria Math" panose="02040503050406030204" pitchFamily="18" charset="0"/>
                        </a:rPr>
                        <m:t>𝑢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̅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</m:acc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sz="2400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9E510FA-3AB1-4986-9E68-6244123B74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10326" y="1870077"/>
                <a:ext cx="3870547" cy="369332"/>
              </a:xfrm>
              <a:prstGeom prst="rect">
                <a:avLst/>
              </a:prstGeom>
              <a:blipFill>
                <a:blip r:embed="rId3"/>
                <a:stretch>
                  <a:fillRect l="-1260" r="-2362" b="-3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28656098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AutoGenerated: 44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Horn-</a:t>
            </a:r>
            <a:r>
              <a:rPr lang="en-US" dirty="0" err="1"/>
              <a:t>Schunk</a:t>
            </a:r>
            <a:r>
              <a:rPr lang="en-US" dirty="0"/>
              <a:t> method for optical flow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Now we substitute </a:t>
            </a:r>
            <a:br>
              <a:rPr lang="en-US" dirty="0"/>
            </a:br>
            <a:r>
              <a:rPr lang="en-US" dirty="0"/>
              <a:t>in:</a:t>
            </a:r>
          </a:p>
          <a:p>
            <a:endParaRPr lang="en-US" dirty="0"/>
          </a:p>
          <a:p>
            <a:r>
              <a:rPr lang="en-US" dirty="0"/>
              <a:t>We get: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Which is linear in u and v and can be solved for each pixel individually.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60412C7-0A81-491D-8DFA-BE15BA8B49BC}"/>
                  </a:ext>
                </a:extLst>
              </p:cNvPr>
              <p:cNvSpPr txBox="1"/>
              <p:nvPr/>
            </p:nvSpPr>
            <p:spPr>
              <a:xfrm>
                <a:off x="3252865" y="2351449"/>
                <a:ext cx="4419002" cy="849848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𝑣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  <m:r>
                        <a:rPr lang="en-US" sz="2400" i="1"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2400">
                              <a:latin typeface="Cambria Math" panose="02040503050406030204" pitchFamily="18" charset="0"/>
                            </a:rPr>
                            <m:t>∇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i="1"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24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𝑣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  <m:r>
                        <a:rPr lang="en-US" sz="2400" i="1"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2400">
                              <a:latin typeface="Cambria Math" panose="02040503050406030204" pitchFamily="18" charset="0"/>
                            </a:rPr>
                            <m:t>∇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i="1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60412C7-0A81-491D-8DFA-BE15BA8B49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52865" y="2351449"/>
                <a:ext cx="4419002" cy="84984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9E510FA-3AB1-4986-9E68-6244123B74E1}"/>
                  </a:ext>
                </a:extLst>
              </p:cNvPr>
              <p:cNvSpPr txBox="1"/>
              <p:nvPr/>
            </p:nvSpPr>
            <p:spPr>
              <a:xfrm>
                <a:off x="5310326" y="1870077"/>
                <a:ext cx="387054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2400">
                              <a:latin typeface="Cambria Math" panose="02040503050406030204" pitchFamily="18" charset="0"/>
                            </a:rPr>
                            <m:t>∇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i="1">
                          <a:latin typeface="Cambria Math" panose="02040503050406030204" pitchFamily="18" charset="0"/>
                        </a:rPr>
                        <m:t>𝑢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̅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</m:acc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sz="2400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9E510FA-3AB1-4986-9E68-6244123B74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10326" y="1870077"/>
                <a:ext cx="3870547" cy="369332"/>
              </a:xfrm>
              <a:prstGeom prst="rect">
                <a:avLst/>
              </a:prstGeom>
              <a:blipFill>
                <a:blip r:embed="rId3"/>
                <a:stretch>
                  <a:fillRect l="-1260" r="-2362" b="-3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9E79632-F034-47D3-A374-9AB202EED316}"/>
                  </a:ext>
                </a:extLst>
              </p:cNvPr>
              <p:cNvSpPr txBox="1"/>
              <p:nvPr/>
            </p:nvSpPr>
            <p:spPr>
              <a:xfrm>
                <a:off x="3252865" y="3792752"/>
                <a:ext cx="4419002" cy="830868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sz="2400" i="1"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acc>
                        <m:accPr>
                          <m:chr m:val="̅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</m:acc>
                      <m:r>
                        <a:rPr lang="en-US" sz="2400" i="1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sz="2400" i="1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acc>
                        <m:accPr>
                          <m:chr m:val="̅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acc>
                      <m:r>
                        <a:rPr lang="en-US" sz="2400" i="1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9E79632-F034-47D3-A374-9AB202EED3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52865" y="3792752"/>
                <a:ext cx="4419002" cy="83086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68102539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AutoGenerated: 44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Iterative Horn-</a:t>
            </a:r>
            <a:r>
              <a:rPr lang="en-US" dirty="0" err="1"/>
              <a:t>Schunk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But since the solution depends on the neighboring values of the flow field, it must be repeated once the neighbors have been updated. </a:t>
            </a:r>
          </a:p>
          <a:p>
            <a:r>
              <a:rPr lang="en-US" dirty="0"/>
              <a:t>So instead, we can iteratively solve for u and v using: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1304" y="4106938"/>
            <a:ext cx="5194498" cy="2347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644861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AutoGenerated: 44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>
          <a:xfrm>
            <a:off x="1676400" y="274638"/>
            <a:ext cx="8763000" cy="1143000"/>
          </a:xfrm>
        </p:spPr>
        <p:txBody>
          <a:bodyPr>
            <a:normAutofit/>
          </a:bodyPr>
          <a:lstStyle/>
          <a:p>
            <a:r>
              <a:rPr lang="en-US" altLang="en-US" sz="3600" dirty="0"/>
              <a:t>What does the smoothness regularization do anyway?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A753AB2-519D-4A30-8580-807B341A21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7594165" y="6018271"/>
            <a:ext cx="28577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Slide credit</a:t>
            </a:r>
            <a:r>
              <a:rPr lang="en-US"/>
              <a:t>: Sebastian Thurn</a:t>
            </a:r>
          </a:p>
        </p:txBody>
      </p:sp>
    </p:spTree>
    <p:extLst>
      <p:ext uri="{BB962C8B-B14F-4D97-AF65-F5344CB8AC3E}">
        <p14:creationId xmlns:p14="http://schemas.microsoft.com/office/powerpoint/2010/main" val="2141646192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AutoGenerated: 44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>
          <a:xfrm>
            <a:off x="1676400" y="274638"/>
            <a:ext cx="8763000" cy="1143000"/>
          </a:xfrm>
        </p:spPr>
        <p:txBody>
          <a:bodyPr>
            <a:normAutofit/>
          </a:bodyPr>
          <a:lstStyle/>
          <a:p>
            <a:r>
              <a:rPr lang="en-US" altLang="en-US" sz="3600" dirty="0"/>
              <a:t>What does the smoothness regularization do anyway?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00C1DE-1991-4F80-A207-9F63F993C0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1141" name="Text Box 5"/>
          <p:cNvSpPr txBox="1">
            <a:spLocks noChangeArrowheads="1"/>
          </p:cNvSpPr>
          <p:nvPr/>
        </p:nvSpPr>
        <p:spPr bwMode="auto">
          <a:xfrm>
            <a:off x="2486026" y="1306513"/>
            <a:ext cx="648940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altLang="en-US" sz="2000"/>
              <a:t> It’s a sum of squared terms (a Euclidian distance measure).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594165" y="6018271"/>
            <a:ext cx="28577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Slide credit</a:t>
            </a:r>
            <a:r>
              <a:rPr lang="en-US"/>
              <a:t>: Sebastian Thurn</a:t>
            </a:r>
          </a:p>
        </p:txBody>
      </p:sp>
    </p:spTree>
    <p:extLst>
      <p:ext uri="{BB962C8B-B14F-4D97-AF65-F5344CB8AC3E}">
        <p14:creationId xmlns:p14="http://schemas.microsoft.com/office/powerpoint/2010/main" val="2566186113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AutoGenerated: 44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>
          <a:xfrm>
            <a:off x="1676400" y="274638"/>
            <a:ext cx="8763000" cy="1143000"/>
          </a:xfrm>
        </p:spPr>
        <p:txBody>
          <a:bodyPr>
            <a:normAutofit/>
          </a:bodyPr>
          <a:lstStyle/>
          <a:p>
            <a:r>
              <a:rPr lang="en-US" altLang="en-US" sz="3600" dirty="0"/>
              <a:t>What does the smoothness regularization do anyway?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E6EEB63-42A7-48FA-88CE-8CF77C3FF1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1141" name="Text Box 5"/>
          <p:cNvSpPr txBox="1">
            <a:spLocks noChangeArrowheads="1"/>
          </p:cNvSpPr>
          <p:nvPr/>
        </p:nvSpPr>
        <p:spPr bwMode="auto">
          <a:xfrm>
            <a:off x="2486026" y="1306513"/>
            <a:ext cx="648940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altLang="en-US" sz="2000"/>
              <a:t> It’s a sum of squared terms (a Euclidian distance measure).</a:t>
            </a:r>
          </a:p>
        </p:txBody>
      </p:sp>
      <p:sp>
        <p:nvSpPr>
          <p:cNvPr id="91142" name="Text Box 6"/>
          <p:cNvSpPr txBox="1">
            <a:spLocks noChangeArrowheads="1"/>
          </p:cNvSpPr>
          <p:nvPr/>
        </p:nvSpPr>
        <p:spPr bwMode="auto">
          <a:xfrm>
            <a:off x="2486025" y="1682750"/>
            <a:ext cx="563571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altLang="en-US" sz="2000"/>
              <a:t> We’re putting it in the expression to be minimized.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594165" y="6018271"/>
            <a:ext cx="28577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Slide credit</a:t>
            </a:r>
            <a:r>
              <a:rPr lang="en-US"/>
              <a:t>: Sebastian Thurn</a:t>
            </a:r>
          </a:p>
        </p:txBody>
      </p:sp>
    </p:spTree>
    <p:extLst>
      <p:ext uri="{BB962C8B-B14F-4D97-AF65-F5344CB8AC3E}">
        <p14:creationId xmlns:p14="http://schemas.microsoft.com/office/powerpoint/2010/main" val="2301676912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AutoGenerated: 44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>
          <a:xfrm>
            <a:off x="1676400" y="274638"/>
            <a:ext cx="8763000" cy="1143000"/>
          </a:xfrm>
        </p:spPr>
        <p:txBody>
          <a:bodyPr>
            <a:normAutofit/>
          </a:bodyPr>
          <a:lstStyle/>
          <a:p>
            <a:r>
              <a:rPr lang="en-US" altLang="en-US" sz="3600" dirty="0"/>
              <a:t>What does the smoothness regularization do anyway?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F3AD46-A6F7-42ED-9A90-4C6F75EEB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1141" name="Text Box 5"/>
          <p:cNvSpPr txBox="1">
            <a:spLocks noChangeArrowheads="1"/>
          </p:cNvSpPr>
          <p:nvPr/>
        </p:nvSpPr>
        <p:spPr bwMode="auto">
          <a:xfrm>
            <a:off x="2486026" y="1306513"/>
            <a:ext cx="648940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altLang="en-US" sz="2000"/>
              <a:t> It’s a sum of squared terms (a Euclidian distance measure).</a:t>
            </a:r>
          </a:p>
        </p:txBody>
      </p:sp>
      <p:sp>
        <p:nvSpPr>
          <p:cNvPr id="91142" name="Text Box 6"/>
          <p:cNvSpPr txBox="1">
            <a:spLocks noChangeArrowheads="1"/>
          </p:cNvSpPr>
          <p:nvPr/>
        </p:nvSpPr>
        <p:spPr bwMode="auto">
          <a:xfrm>
            <a:off x="2486025" y="1682750"/>
            <a:ext cx="563571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altLang="en-US" sz="2000"/>
              <a:t> We’re putting it in the expression to be minimized.</a:t>
            </a:r>
          </a:p>
        </p:txBody>
      </p:sp>
      <p:sp>
        <p:nvSpPr>
          <p:cNvPr id="91143" name="Text Box 7"/>
          <p:cNvSpPr txBox="1">
            <a:spLocks noChangeArrowheads="1"/>
          </p:cNvSpPr>
          <p:nvPr/>
        </p:nvSpPr>
        <p:spPr bwMode="auto">
          <a:xfrm>
            <a:off x="2486026" y="2058988"/>
            <a:ext cx="547752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altLang="en-US" sz="2000" dirty="0"/>
              <a:t> =&gt; In texture free regions, </a:t>
            </a:r>
            <a:r>
              <a:rPr lang="en-US" altLang="en-US" sz="2000" i="1" dirty="0"/>
              <a:t>there is no optical flow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594165" y="6018271"/>
            <a:ext cx="28577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Slide credit</a:t>
            </a:r>
            <a:r>
              <a:rPr lang="en-US"/>
              <a:t>: Sebastian Thurn</a:t>
            </a:r>
          </a:p>
        </p:txBody>
      </p:sp>
    </p:spTree>
    <p:extLst>
      <p:ext uri="{BB962C8B-B14F-4D97-AF65-F5344CB8AC3E}">
        <p14:creationId xmlns:p14="http://schemas.microsoft.com/office/powerpoint/2010/main" val="3433322731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AutoGenerated: 44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>
          <a:xfrm>
            <a:off x="1676400" y="274638"/>
            <a:ext cx="8763000" cy="1143000"/>
          </a:xfrm>
        </p:spPr>
        <p:txBody>
          <a:bodyPr>
            <a:normAutofit/>
          </a:bodyPr>
          <a:lstStyle/>
          <a:p>
            <a:r>
              <a:rPr lang="en-US" altLang="en-US" sz="3600" dirty="0"/>
              <a:t>What does the smoothness regularization do anyway?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A6BF60B-3C7F-42B5-ADB1-04BEF7C5CC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1141" name="Text Box 5"/>
          <p:cNvSpPr txBox="1">
            <a:spLocks noChangeArrowheads="1"/>
          </p:cNvSpPr>
          <p:nvPr/>
        </p:nvSpPr>
        <p:spPr bwMode="auto">
          <a:xfrm>
            <a:off x="2486026" y="1306513"/>
            <a:ext cx="648940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altLang="en-US" sz="2000"/>
              <a:t> It’s a sum of squared terms (a Euclidian distance measure).</a:t>
            </a:r>
          </a:p>
        </p:txBody>
      </p:sp>
      <p:sp>
        <p:nvSpPr>
          <p:cNvPr id="91142" name="Text Box 6"/>
          <p:cNvSpPr txBox="1">
            <a:spLocks noChangeArrowheads="1"/>
          </p:cNvSpPr>
          <p:nvPr/>
        </p:nvSpPr>
        <p:spPr bwMode="auto">
          <a:xfrm>
            <a:off x="2486025" y="1682750"/>
            <a:ext cx="563571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altLang="en-US" sz="2000"/>
              <a:t> We’re putting it in the expression to be minimized.</a:t>
            </a:r>
          </a:p>
        </p:txBody>
      </p:sp>
      <p:sp>
        <p:nvSpPr>
          <p:cNvPr id="91143" name="Text Box 7"/>
          <p:cNvSpPr txBox="1">
            <a:spLocks noChangeArrowheads="1"/>
          </p:cNvSpPr>
          <p:nvPr/>
        </p:nvSpPr>
        <p:spPr bwMode="auto">
          <a:xfrm>
            <a:off x="2486026" y="2058988"/>
            <a:ext cx="547752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altLang="en-US" sz="2000" dirty="0"/>
              <a:t> =&gt; In texture free regions, </a:t>
            </a:r>
            <a:r>
              <a:rPr lang="en-US" altLang="en-US" sz="2000" i="1" dirty="0"/>
              <a:t>there is no optical flow</a:t>
            </a:r>
          </a:p>
        </p:txBody>
      </p:sp>
      <p:sp>
        <p:nvSpPr>
          <p:cNvPr id="91158" name="Rectangle 22"/>
          <p:cNvSpPr>
            <a:spLocks noChangeArrowheads="1"/>
          </p:cNvSpPr>
          <p:nvPr/>
        </p:nvSpPr>
        <p:spPr bwMode="auto">
          <a:xfrm>
            <a:off x="2486025" y="2433638"/>
            <a:ext cx="759676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altLang="en-US" i="1" dirty="0"/>
              <a:t> =&gt; </a:t>
            </a:r>
            <a:r>
              <a:rPr lang="en-US" altLang="en-US" dirty="0"/>
              <a:t>On edges, </a:t>
            </a:r>
            <a:r>
              <a:rPr lang="en-US" altLang="en-US" dirty="0">
                <a:solidFill>
                  <a:srgbClr val="0000FF"/>
                </a:solidFill>
              </a:rPr>
              <a:t>points will flow to nearest points, solving the aperture problem.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594165" y="6018271"/>
            <a:ext cx="28577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Slide credit</a:t>
            </a:r>
            <a:r>
              <a:rPr lang="en-US"/>
              <a:t>: Sebastian Thurn</a:t>
            </a:r>
          </a:p>
        </p:txBody>
      </p:sp>
    </p:spTree>
    <p:extLst>
      <p:ext uri="{BB962C8B-B14F-4D97-AF65-F5344CB8AC3E}">
        <p14:creationId xmlns:p14="http://schemas.microsoft.com/office/powerpoint/2010/main" val="61997577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(x+u, y+v)$&#10;\end{document}&#10;"/>
  <p:tag name="EXTERNALNAME" val="Edittex"/>
  <p:tag name="BLEND" val="False"/>
  <p:tag name="TRANSPARENT" val="False"/>
  <p:tag name="BITMAPFORMAT" val="bmpmono"/>
  <p:tag name="DEBUGINTERACTIVE" val="True"/>
  <p:tag name="ORIGWIDTH" val="483.2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(x+u, y+v)$&#10;\end{document}&#10;"/>
  <p:tag name="EXTERNALNAME" val="Edittex"/>
  <p:tag name="BLEND" val="False"/>
  <p:tag name="TRANSPARENT" val="False"/>
  <p:tag name="BITMAPFORMAT" val="bmpmono"/>
  <p:tag name="DEBUGINTERACTIVE" val="True"/>
  <p:tag name="ORIGWIDTH" val="483.2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(x, y)$&#10;\end{document}&#10;"/>
  <p:tag name="EXTERNALNAME" val="Edittex"/>
  <p:tag name="BLEND" val="False"/>
  <p:tag name="TRANSPARENT" val="False"/>
  <p:tag name="BITMAPFORMAT" val="bmpmono"/>
  <p:tag name="DEBUGINTERACTIVE" val="True"/>
  <p:tag name="ORIGWIDTH" val="18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displacement $= (u, v)$&#10;\end{document}&#10;"/>
  <p:tag name="EXTERNALNAME" val="Edittex"/>
  <p:tag name="BLEND" val="False"/>
  <p:tag name="TRANSPARENT" val="False"/>
  <p:tag name="BITMAPFORMAT" val="bmpmono"/>
  <p:tag name="DEBUGINTERACTIVE" val="True"/>
  <p:tag name="ORIGWIDTH" val="801.87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(x+u, y+v)$&#10;\end{document}&#10;"/>
  <p:tag name="EXTERNALNAME" val="Edittex"/>
  <p:tag name="BLEND" val="False"/>
  <p:tag name="TRANSPARENT" val="False"/>
  <p:tag name="BITMAPFORMAT" val="bmpmono"/>
  <p:tag name="DEBUGINTERACTIVE" val="True"/>
  <p:tag name="ORIGWIDTH" val="483.2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(x, y)$&#10;\end{document}&#10;"/>
  <p:tag name="EXTERNALNAME" val="Edittex"/>
  <p:tag name="BLEND" val="False"/>
  <p:tag name="TRANSPARENT" val="False"/>
  <p:tag name="BITMAPFORMAT" val="bmpmono"/>
  <p:tag name="DEBUGINTERACTIVE" val="True"/>
  <p:tag name="ORIGWIDTH" val="18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displacement $= (u, v)$&#10;\end{document}&#10;"/>
  <p:tag name="EXTERNALNAME" val="Edittex"/>
  <p:tag name="BLEND" val="False"/>
  <p:tag name="TRANSPARENT" val="False"/>
  <p:tag name="BITMAPFORMAT" val="bmpmono"/>
  <p:tag name="DEBUGINTERACTIVE" val="True"/>
  <p:tag name="ORIGWIDTH" val="801.87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(x+u, y+v)$&#10;\end{document}&#10;"/>
  <p:tag name="EXTERNALNAME" val="Edittex"/>
  <p:tag name="BLEND" val="False"/>
  <p:tag name="TRANSPARENT" val="False"/>
  <p:tag name="BITMAPFORMAT" val="bmpmono"/>
  <p:tag name="DEBUGINTERACTIVE" val="True"/>
  <p:tag name="ORIGWIDTH" val="483.2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(x, y)$&#10;\end{document}&#10;"/>
  <p:tag name="EXTERNALNAME" val="Edittex"/>
  <p:tag name="BLEND" val="False"/>
  <p:tag name="TRANSPARENT" val="False"/>
  <p:tag name="BITMAPFORMAT" val="bmpmono"/>
  <p:tag name="DEBUGINTERACTIVE" val="True"/>
  <p:tag name="ORIGWIDTH" val="18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displacement $= (u, v)$&#10;\end{document}&#10;"/>
  <p:tag name="EXTERNALNAME" val="Edittex"/>
  <p:tag name="BLEND" val="False"/>
  <p:tag name="TRANSPARENT" val="False"/>
  <p:tag name="BITMAPFORMAT" val="bmpmono"/>
  <p:tag name="DEBUGINTERACTIVE" val="True"/>
  <p:tag name="ORIGWIDTH" val="801.875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(x+u, y+v)$&#10;\end{document}&#10;"/>
  <p:tag name="EXTERNALNAME" val="Edittex"/>
  <p:tag name="BLEND" val="False"/>
  <p:tag name="TRANSPARENT" val="False"/>
  <p:tag name="BITMAPFORMAT" val="bmpmono"/>
  <p:tag name="DEBUGINTERACTIVE" val="True"/>
  <p:tag name="ORIGWIDTH" val="483.2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(x, y)$&#10;\end{document}&#10;"/>
  <p:tag name="EXTERNALNAME" val="Edittex"/>
  <p:tag name="BLEND" val="False"/>
  <p:tag name="TRANSPARENT" val="False"/>
  <p:tag name="BITMAPFORMAT" val="bmpmono"/>
  <p:tag name="DEBUGINTERACTIVE" val="True"/>
  <p:tag name="ORIGWIDTH" val="18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(x, y)$&#10;\end{document}&#10;"/>
  <p:tag name="EXTERNALNAME" val="Edittex"/>
  <p:tag name="BLEND" val="False"/>
  <p:tag name="TRANSPARENT" val="False"/>
  <p:tag name="BITMAPFORMAT" val="bmpmono"/>
  <p:tag name="DEBUGINTERACTIVE" val="True"/>
  <p:tag name="ORIGWIDTH" val="18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displacement $= (u, v)$&#10;\end{document}&#10;"/>
  <p:tag name="EXTERNALNAME" val="Edittex"/>
  <p:tag name="BLEND" val="False"/>
  <p:tag name="TRANSPARENT" val="False"/>
  <p:tag name="BITMAPFORMAT" val="bmpmono"/>
  <p:tag name="DEBUGINTERACTIVE" val="True"/>
  <p:tag name="ORIGWIDTH" val="801.875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(x+u, y+v)$&#10;\end{document}&#10;"/>
  <p:tag name="EXTERNALNAME" val="Edittex"/>
  <p:tag name="BLEND" val="False"/>
  <p:tag name="TRANSPARENT" val="False"/>
  <p:tag name="BITMAPFORMAT" val="bmpmono"/>
  <p:tag name="DEBUGINTERACTIVE" val="True"/>
  <p:tag name="ORIGWIDTH" val="483.25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(x, y)$&#10;\end{document}&#10;"/>
  <p:tag name="EXTERNALNAME" val="Edittex"/>
  <p:tag name="BLEND" val="False"/>
  <p:tag name="TRANSPARENT" val="False"/>
  <p:tag name="BITMAPFORMAT" val="bmpmono"/>
  <p:tag name="DEBUGINTERACTIVE" val="True"/>
  <p:tag name="ORIGWIDTH" val="18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displacement $= (u, v)$&#10;\end{document}&#10;"/>
  <p:tag name="EXTERNALNAME" val="Edittex"/>
  <p:tag name="BLEND" val="False"/>
  <p:tag name="TRANSPARENT" val="False"/>
  <p:tag name="BITMAPFORMAT" val="bmpmono"/>
  <p:tag name="DEBUGINTERACTIVE" val="True"/>
  <p:tag name="ORIGWIDTH" val="801.875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(x+u, y+v)$&#10;\end{document}&#10;"/>
  <p:tag name="EXTERNALNAME" val="Edittex"/>
  <p:tag name="BLEND" val="False"/>
  <p:tag name="TRANSPARENT" val="False"/>
  <p:tag name="BITMAPFORMAT" val="bmpmono"/>
  <p:tag name="DEBUGINTERACTIVE" val="True"/>
  <p:tag name="ORIGWIDTH" val="483.25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(x, y)$&#10;\end{document}&#10;"/>
  <p:tag name="EXTERNALNAME" val="Edittex"/>
  <p:tag name="BLEND" val="False"/>
  <p:tag name="TRANSPARENT" val="False"/>
  <p:tag name="BITMAPFORMAT" val="bmpmono"/>
  <p:tag name="DEBUGINTERACTIVE" val="True"/>
  <p:tag name="ORIGWIDTH" val="18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displacement $= (u, v)$&#10;\end{document}&#10;"/>
  <p:tag name="EXTERNALNAME" val="Edittex"/>
  <p:tag name="BLEND" val="False"/>
  <p:tag name="TRANSPARENT" val="False"/>
  <p:tag name="BITMAPFORMAT" val="bmpmono"/>
  <p:tag name="DEBUGINTERACTIVE" val="True"/>
  <p:tag name="ORIGWIDTH" val="801.875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(x+u, y+v)$&#10;\end{document}&#10;"/>
  <p:tag name="EXTERNALNAME" val="Edittex"/>
  <p:tag name="BLEND" val="False"/>
  <p:tag name="TRANSPARENT" val="False"/>
  <p:tag name="BITMAPFORMAT" val="bmpmono"/>
  <p:tag name="DEBUGINTERACTIVE" val="True"/>
  <p:tag name="ORIGWIDTH" val="483.25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(x, y)$&#10;\end{document}&#10;"/>
  <p:tag name="EXTERNALNAME" val="Edittex"/>
  <p:tag name="BLEND" val="False"/>
  <p:tag name="TRANSPARENT" val="False"/>
  <p:tag name="BITMAPFORMAT" val="bmpmono"/>
  <p:tag name="DEBUGINTERACTIVE" val="True"/>
  <p:tag name="ORIGWIDTH" val="18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displacement $= (u, v)$&#10;\end{document}&#10;"/>
  <p:tag name="EXTERNALNAME" val="Edittex"/>
  <p:tag name="BLEND" val="False"/>
  <p:tag name="TRANSPARENT" val="False"/>
  <p:tag name="BITMAPFORMAT" val="bmpmono"/>
  <p:tag name="DEBUGINTERACTIVE" val="True"/>
  <p:tag name="ORIGWIDTH" val="801.875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displacement $= (u, v)$&#10;\end{document}&#10;"/>
  <p:tag name="EXTERNALNAME" val="Edittex"/>
  <p:tag name="BLEND" val="False"/>
  <p:tag name="TRANSPARENT" val="False"/>
  <p:tag name="BITMAPFORMAT" val="bmpmono"/>
  <p:tag name="DEBUGINTERACTIVE" val="True"/>
  <p:tag name="ORIGWIDTH" val="801.875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(x+u, y+v)$&#10;\end{document}&#10;"/>
  <p:tag name="EXTERNALNAME" val="Edittex"/>
  <p:tag name="BLEND" val="False"/>
  <p:tag name="TRANSPARENT" val="False"/>
  <p:tag name="BITMAPFORMAT" val="bmpmono"/>
  <p:tag name="DEBUGINTERACTIVE" val="True"/>
  <p:tag name="ORIGWIDTH" val="483.25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(x, y)$&#10;\end{document}&#10;"/>
  <p:tag name="EXTERNALNAME" val="Edittex"/>
  <p:tag name="BLEND" val="False"/>
  <p:tag name="TRANSPARENT" val="False"/>
  <p:tag name="BITMAPFORMAT" val="bmpmono"/>
  <p:tag name="DEBUGINTERACTIVE" val="True"/>
  <p:tag name="ORIGWIDTH" val="18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displacement $= (u, v)$&#10;\end{document}&#10;"/>
  <p:tag name="EXTERNALNAME" val="Edittex"/>
  <p:tag name="BLEND" val="False"/>
  <p:tag name="TRANSPARENT" val="False"/>
  <p:tag name="BITMAPFORMAT" val="bmpmono"/>
  <p:tag name="DEBUGINTERACTIVE" val="True"/>
  <p:tag name="ORIGWIDTH" val="801.875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(x+u, y+v)$&#10;\end{document}&#10;"/>
  <p:tag name="EXTERNALNAME" val="Edittex"/>
  <p:tag name="BLEND" val="False"/>
  <p:tag name="TRANSPARENT" val="False"/>
  <p:tag name="BITMAPFORMAT" val="bmpmono"/>
  <p:tag name="DEBUGINTERACTIVE" val="True"/>
  <p:tag name="ORIGWIDTH" val="483.25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(x, y)$&#10;\end{document}&#10;"/>
  <p:tag name="EXTERNALNAME" val="Edittex"/>
  <p:tag name="BLEND" val="False"/>
  <p:tag name="TRANSPARENT" val="False"/>
  <p:tag name="BITMAPFORMAT" val="bmpmono"/>
  <p:tag name="DEBUGINTERACTIVE" val="True"/>
  <p:tag name="ORIGWIDTH" val="18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displacement $= (u, v)$&#10;\end{document}&#10;"/>
  <p:tag name="EXTERNALNAME" val="Edittex"/>
  <p:tag name="BLEND" val="False"/>
  <p:tag name="TRANSPARENT" val="False"/>
  <p:tag name="BITMAPFORMAT" val="bmpmono"/>
  <p:tag name="DEBUGINTERACTIVE" val="True"/>
  <p:tag name="ORIGWIDTH" val="801.875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left[&#10;\begin{array}{cc}&#10;I_x({\bf p_1}) &amp; I_y({\bf p_1})  \\&#10;I_x({\bf p_2}) &amp; I_y({\bf p_2})  \\&#10;\vdots &amp; \vdots \\&#10;I_x({\bf p_{25}}) &amp; I_y({\bf p_{25}})  \\&#10;\end{array}&#10;\right]&#10;\left[&#10;\begin{array}{c}&#10;u \\&#10;v&#10;\end{array}&#10;\right]&#10;=&#10;-\left[&#10;\begin{array}{c}&#10;I_t({\bf p_1}) \\&#10;I_t({\bf p_2}) \\&#10;\vdots \\&#10;I_t({\bf p_{25}})&#10;\end{array}&#10;\right]&#10;\]&#10;\end{document}&#10;"/>
  <p:tag name="EXTERNALNAME" val="Edittex"/>
  <p:tag name="BLEND" val="False"/>
  <p:tag name="TRANSPARENT" val="False"/>
  <p:tag name="BITMAPFORMAT" val="bmp256"/>
  <p:tag name="DEBUGINTERACTIVE" val="True"/>
  <p:tag name="ORIGWIDTH" val="1488.625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left[&#10;\begin{array}{cc}&#10;I_x({\bf p_1}) &amp; I_y({\bf p_1})  \\&#10;I_x({\bf p_2}) &amp; I_y({\bf p_2})  \\&#10;\vdots &amp; \vdots \\&#10;I_x({\bf p_{25}}) &amp; I_y({\bf p_{25}})  \\&#10;\end{array}&#10;\right]&#10;\left[&#10;\begin{array}{c}&#10;u \\&#10;v&#10;\end{array}&#10;\right]&#10;=&#10;-\left[&#10;\begin{array}{c}&#10;I_t({\bf p_1}) \\&#10;I_t({\bf p_2}) \\&#10;\vdots \\&#10;I_t({\bf p_{25}})&#10;\end{array}&#10;\right]&#10;\]&#10;\end{document}&#10;"/>
  <p:tag name="EXTERNALNAME" val="Edittex"/>
  <p:tag name="BLEND" val="False"/>
  <p:tag name="TRANSPARENT" val="False"/>
  <p:tag name="BITMAPFORMAT" val="bmp256"/>
  <p:tag name="DEBUGINTERACTIVE" val="True"/>
  <p:tag name="ORIGWIDTH" val="1488.625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25x2&#10;\end{document}&#10;"/>
  <p:tag name="EXTERNALNAME" val="Edittex"/>
  <p:tag name="BLEND" val="False"/>
  <p:tag name="TRANSPARENT" val="False"/>
  <p:tag name="BITMAPFORMAT" val="bmpmono"/>
  <p:tag name="DEBUGINTERACTIVE" val="True"/>
  <p:tag name="ORIGWIDTH" val="175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(x+u, y+v)$&#10;\end{document}&#10;"/>
  <p:tag name="EXTERNALNAME" val="Edittex"/>
  <p:tag name="BLEND" val="False"/>
  <p:tag name="TRANSPARENT" val="False"/>
  <p:tag name="BITMAPFORMAT" val="bmpmono"/>
  <p:tag name="DEBUGINTERACTIVE" val="True"/>
  <p:tag name="ORIGWIDTH" val="483.25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A~~d = b$&#10;\end{document}&#10;"/>
  <p:tag name="EXTERNALNAME" val="Edittex"/>
  <p:tag name="BLEND" val="False"/>
  <p:tag name="TRANSPARENT" val="False"/>
  <p:tag name="BITMAPFORMAT" val="bmpmono"/>
  <p:tag name="DEBUGINTERACTIVE" val="True"/>
  <p:tag name="ORIGWIDTH" val="306.875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2x1&#10;\end{document}&#10;"/>
  <p:tag name="EXTERNALNAME" val="Edittex"/>
  <p:tag name="BLEND" val="False"/>
  <p:tag name="TRANSPARENT" val="False"/>
  <p:tag name="BITMAPFORMAT" val="bmpmono"/>
  <p:tag name="DEBUGINTERACTIVE" val="True"/>
  <p:tag name="ORIGWIDTH" val="126.875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25x1&#10;\end{document}&#10;"/>
  <p:tag name="EXTERNALNAME" val="Edittex"/>
  <p:tag name="BLEND" val="False"/>
  <p:tag name="TRANSPARENT" val="False"/>
  <p:tag name="BITMAPFORMAT" val="bmpmono"/>
  <p:tag name="DEBUGINTERACTIVE" val="True"/>
  <p:tag name="ORIGWIDTH" val="171.875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left[&#10;\begin{array}{cc}&#10;I_x({\bf p_1}) &amp; I_y({\bf p_1})  \\&#10;I_x({\bf p_2}) &amp; I_y({\bf p_2})  \\&#10;\vdots &amp; \vdots \\&#10;I_x({\bf p_{25}}) &amp; I_y({\bf p_{25}})  \\&#10;\end{array}&#10;\right]&#10;\left[&#10;\begin{array}{c}&#10;u \\&#10;v&#10;\end{array}&#10;\right]&#10;=&#10;-\left[&#10;\begin{array}{c}&#10;I_t({\bf p_1}) \\&#10;I_t({\bf p_2}) \\&#10;\vdots \\&#10;I_t({\bf p_{25}})&#10;\end{array}&#10;\right]&#10;\]&#10;\end{document}&#10;"/>
  <p:tag name="EXTERNALNAME" val="Edittex"/>
  <p:tag name="BLEND" val="False"/>
  <p:tag name="TRANSPARENT" val="False"/>
  <p:tag name="BITMAPFORMAT" val="bmp256"/>
  <p:tag name="DEBUGINTERACTIVE" val="True"/>
  <p:tag name="ORIGWIDTH" val="1488.625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(A^TA)~d = A^Tb$&#10;\end{document}&#10;"/>
  <p:tag name="EXTERNALNAME" val="Edittex"/>
  <p:tag name="BLEND" val="False"/>
  <p:tag name="TRANSPARENT" val="False"/>
  <p:tag name="BITMAPFORMAT" val="bmp256"/>
  <p:tag name="DEBUGINTERACTIVE" val="True"/>
  <p:tag name="ORIGWIDTH" val="562.5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25x2&#10;\end{document}&#10;"/>
  <p:tag name="EXTERNALNAME" val="Edittex"/>
  <p:tag name="BLEND" val="False"/>
  <p:tag name="TRANSPARENT" val="False"/>
  <p:tag name="BITMAPFORMAT" val="bmpmono"/>
  <p:tag name="DEBUGINTERACTIVE" val="True"/>
  <p:tag name="ORIGWIDTH" val="175.5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A~~d = b$&#10;\end{document}&#10;"/>
  <p:tag name="EXTERNALNAME" val="Edittex"/>
  <p:tag name="BLEND" val="False"/>
  <p:tag name="TRANSPARENT" val="False"/>
  <p:tag name="BITMAPFORMAT" val="bmpmono"/>
  <p:tag name="DEBUGINTERACTIVE" val="True"/>
  <p:tag name="ORIGWIDTH" val="306.875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2x1&#10;\end{document}&#10;"/>
  <p:tag name="EXTERNALNAME" val="Edittex"/>
  <p:tag name="BLEND" val="False"/>
  <p:tag name="TRANSPARENT" val="False"/>
  <p:tag name="BITMAPFORMAT" val="bmpmono"/>
  <p:tag name="DEBUGINTERACTIVE" val="True"/>
  <p:tag name="ORIGWIDTH" val="126.875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25x1&#10;\end{document}&#10;"/>
  <p:tag name="EXTERNALNAME" val="Edittex"/>
  <p:tag name="BLEND" val="False"/>
  <p:tag name="TRANSPARENT" val="False"/>
  <p:tag name="BITMAPFORMAT" val="bmpmono"/>
  <p:tag name="DEBUGINTERACTIVE" val="True"/>
  <p:tag name="ORIGWIDTH" val="171.875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left[&#10;\begin{array}{cc}&#10;I_x({\bf p_1}) &amp; I_y({\bf p_1})  \\&#10;I_x({\bf p_2}) &amp; I_y({\bf p_2})  \\&#10;\vdots &amp; \vdots \\&#10;I_x({\bf p_{25}}) &amp; I_y({\bf p_{25}})  \\&#10;\end{array}&#10;\right]&#10;\left[&#10;\begin{array}{c}&#10;u \\&#10;v&#10;\end{array}&#10;\right]&#10;=&#10;-\left[&#10;\begin{array}{c}&#10;I_t({\bf p_1}) \\&#10;I_t({\bf p_2}) \\&#10;\vdots \\&#10;I_t({\bf p_{25}})&#10;\end{array}&#10;\right]&#10;\]&#10;\end{document}&#10;"/>
  <p:tag name="EXTERNALNAME" val="Edittex"/>
  <p:tag name="BLEND" val="False"/>
  <p:tag name="TRANSPARENT" val="False"/>
  <p:tag name="BITMAPFORMAT" val="bmp256"/>
  <p:tag name="DEBUGINTERACTIVE" val="True"/>
  <p:tag name="ORIGWIDTH" val="1488.62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(x, y)$&#10;\end{document}&#10;"/>
  <p:tag name="EXTERNALNAME" val="Edittex"/>
  <p:tag name="BLEND" val="False"/>
  <p:tag name="TRANSPARENT" val="False"/>
  <p:tag name="BITMAPFORMAT" val="bmpmono"/>
  <p:tag name="DEBUGINTERACTIVE" val="True"/>
  <p:tag name="ORIGWIDTH" val="180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(A^TA)~d = A^Tb$&#10;\end{document}&#10;"/>
  <p:tag name="EXTERNALNAME" val="Edittex"/>
  <p:tag name="BLEND" val="False"/>
  <p:tag name="TRANSPARENT" val="False"/>
  <p:tag name="BITMAPFORMAT" val="bmp256"/>
  <p:tag name="DEBUGINTERACTIVE" val="True"/>
  <p:tag name="ORIGWIDTH" val="562.5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left[&#10;\begin{array}{cc}&#10;\sum I_x I_x &amp; \sum I_x I_y \\&#10;\sum I_x I_y &amp; \sum I_y I_y&#10;\end{array}&#10;\right]&#10;\left[&#10;\begin{array}{c}&#10;u \\&#10;v&#10;\end{array}&#10;\right]&#10;=&#10;-\left[&#10;\begin{array}{c}&#10;\sum I_x I_t \\&#10;\sum I_y I_t&#10;\end{array}&#10;\right]&#10;\]&#10;\end{document}&#10;"/>
  <p:tag name="EXTERNALNAME" val="Edittex"/>
  <p:tag name="BLEND" val="False"/>
  <p:tag name="TRANSPARENT" val="False"/>
  <p:tag name="BITMAPFORMAT" val="bmp256"/>
  <p:tag name="DEBUGINTERACTIVE" val="True"/>
  <p:tag name="ORIGWIDTH" val="1350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A^TA$&#10;\end{document}&#10;"/>
  <p:tag name="EXTERNALNAME" val="Edittex"/>
  <p:tag name="BLEND" val="False"/>
  <p:tag name="TRANSPARENT" val="False"/>
  <p:tag name="BITMAPFORMAT" val="bmpmono"/>
  <p:tag name="DEBUGINTERACTIVE" val="True"/>
  <p:tag name="ORIGWIDTH" val="164.75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A^Tb$&#10;\end{document}&#10;"/>
  <p:tag name="EXTERNALNAME" val="Edittex"/>
  <p:tag name="BLEND" val="False"/>
  <p:tag name="TRANSPARENT" val="False"/>
  <p:tag name="BITMAPFORMAT" val="bmpmono"/>
  <p:tag name="DEBUGINTERACTIVE" val="True"/>
  <p:tag name="ORIGWIDTH" val="138.625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25x2&#10;\end{document}&#10;"/>
  <p:tag name="EXTERNALNAME" val="Edittex"/>
  <p:tag name="BLEND" val="False"/>
  <p:tag name="TRANSPARENT" val="False"/>
  <p:tag name="BITMAPFORMAT" val="bmpmono"/>
  <p:tag name="DEBUGINTERACTIVE" val="True"/>
  <p:tag name="ORIGWIDTH" val="175.5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A~~d = b$&#10;\end{document}&#10;"/>
  <p:tag name="EXTERNALNAME" val="Edittex"/>
  <p:tag name="BLEND" val="False"/>
  <p:tag name="TRANSPARENT" val="False"/>
  <p:tag name="BITMAPFORMAT" val="bmpmono"/>
  <p:tag name="DEBUGINTERACTIVE" val="True"/>
  <p:tag name="ORIGWIDTH" val="306.875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2x1&#10;\end{document}&#10;"/>
  <p:tag name="EXTERNALNAME" val="Edittex"/>
  <p:tag name="BLEND" val="False"/>
  <p:tag name="TRANSPARENT" val="False"/>
  <p:tag name="BITMAPFORMAT" val="bmpmono"/>
  <p:tag name="DEBUGINTERACTIVE" val="True"/>
  <p:tag name="ORIGWIDTH" val="126.875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25x1&#10;\end{document}&#10;"/>
  <p:tag name="EXTERNALNAME" val="Edittex"/>
  <p:tag name="BLEND" val="False"/>
  <p:tag name="TRANSPARENT" val="False"/>
  <p:tag name="BITMAPFORMAT" val="bmpmono"/>
  <p:tag name="DEBUGINTERACTIVE" val="True"/>
  <p:tag name="ORIGWIDTH" val="171.875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left[&#10;\begin{array}{cc}&#10;\sum I_x I_x &amp; \sum I_x I_y \\&#10;\sum I_x I_y &amp; \sum I_y I_y&#10;\end{array}&#10;\right]&#10;\left[&#10;\begin{array}{c}&#10;u \\&#10;v&#10;\end{array}&#10;\right]&#10;=&#10;-\left[&#10;\begin{array}{c}&#10;\sum I_x I_t \\&#10;\sum I_y I_t&#10;\end{array}&#10;\right]&#10;\]&#10;\end{document}&#10;"/>
  <p:tag name="EXTERNALNAME" val="Edittex"/>
  <p:tag name="BLEND" val="False"/>
  <p:tag name="TRANSPARENT" val="False"/>
  <p:tag name="BITMAPFORMAT" val="bmp256"/>
  <p:tag name="DEBUGINTERACTIVE" val="True"/>
  <p:tag name="ORIGWIDTH" val="1350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A^TA$&#10;\end{document}&#10;"/>
  <p:tag name="EXTERNALNAME" val="Edittex"/>
  <p:tag name="BLEND" val="False"/>
  <p:tag name="TRANSPARENT" val="False"/>
  <p:tag name="BITMAPFORMAT" val="bmpmono"/>
  <p:tag name="DEBUGINTERACTIVE" val="True"/>
  <p:tag name="ORIGWIDTH" val="164.7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displacement $= (u, v)$&#10;\end{document}&#10;"/>
  <p:tag name="EXTERNALNAME" val="Edittex"/>
  <p:tag name="BLEND" val="False"/>
  <p:tag name="TRANSPARENT" val="False"/>
  <p:tag name="BITMAPFORMAT" val="bmpmono"/>
  <p:tag name="DEBUGINTERACTIVE" val="True"/>
  <p:tag name="ORIGWIDTH" val="801.875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A^Tb$&#10;\end{document}&#10;"/>
  <p:tag name="EXTERNALNAME" val="Edittex"/>
  <p:tag name="BLEND" val="False"/>
  <p:tag name="TRANSPARENT" val="False"/>
  <p:tag name="BITMAPFORMAT" val="bmpmono"/>
  <p:tag name="DEBUGINTERACTIVE" val="True"/>
  <p:tag name="ORIGWIDTH" val="138.625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left[&#10;\begin{array}{cc}&#10;\sum I_x I_x &amp; \sum I_x I_y \\&#10;\sum I_x I_y &amp; \sum I_y I_y&#10;\end{array}&#10;\right]&#10;\left[&#10;\begin{array}{c}&#10;u \\&#10;v&#10;\end{array}&#10;\right]&#10;=&#10;-\left[&#10;\begin{array}{c}&#10;\sum I_x I_t \\&#10;\sum I_y I_t&#10;\end{array}&#10;\right]&#10;\]&#10;\end{document}&#10;"/>
  <p:tag name="EXTERNALNAME" val="Edittex"/>
  <p:tag name="BLEND" val="False"/>
  <p:tag name="TRANSPARENT" val="False"/>
  <p:tag name="BITMAPFORMAT" val="bmp256"/>
  <p:tag name="DEBUGINTERACTIVE" val="True"/>
  <p:tag name="ORIGWIDTH" val="1350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A^TA$&#10;\end{document}&#10;"/>
  <p:tag name="EXTERNALNAME" val="Edittex"/>
  <p:tag name="BLEND" val="False"/>
  <p:tag name="TRANSPARENT" val="False"/>
  <p:tag name="BITMAPFORMAT" val="bmpmono"/>
  <p:tag name="DEBUGINTERACTIVE" val="True"/>
  <p:tag name="ORIGWIDTH" val="164.75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A^Tb$&#10;\end{document}&#10;"/>
  <p:tag name="EXTERNALNAME" val="Edittex"/>
  <p:tag name="BLEND" val="False"/>
  <p:tag name="TRANSPARENT" val="False"/>
  <p:tag name="BITMAPFORMAT" val="bmpmono"/>
  <p:tag name="DEBUGINTERACTIVE" val="True"/>
  <p:tag name="ORIGWIDTH" val="138.625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left[&#10;\begin{array}{cc}&#10;\sum I_x I_x &amp; \sum I_x I_y \\&#10;\sum I_x I_y &amp; \sum I_y I_y&#10;\end{array}&#10;\right]&#10;\left[&#10;\begin{array}{c}&#10;u \\&#10;v&#10;\end{array}&#10;\right]&#10;=&#10;-\left[&#10;\begin{array}{c}&#10;\sum I_x I_t \\&#10;\sum I_y I_t&#10;\end{array}&#10;\right]&#10;\]&#10;\end{document}&#10;"/>
  <p:tag name="EXTERNALNAME" val="Edittex"/>
  <p:tag name="BLEND" val="False"/>
  <p:tag name="TRANSPARENT" val="False"/>
  <p:tag name="BITMAPFORMAT" val="bmp256"/>
  <p:tag name="DEBUGINTERACTIVE" val="True"/>
  <p:tag name="ORIGWIDTH" val="1350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A^TA$&#10;\end{document}&#10;"/>
  <p:tag name="EXTERNALNAME" val="Edittex"/>
  <p:tag name="BLEND" val="False"/>
  <p:tag name="TRANSPARENT" val="False"/>
  <p:tag name="BITMAPFORMAT" val="bmpmono"/>
  <p:tag name="DEBUGINTERACTIVE" val="True"/>
  <p:tag name="ORIGWIDTH" val="164.75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A^Tb$&#10;\end{document}&#10;"/>
  <p:tag name="EXTERNALNAME" val="Edittex"/>
  <p:tag name="BLEND" val="False"/>
  <p:tag name="TRANSPARENT" val="False"/>
  <p:tag name="BITMAPFORMAT" val="bmpmono"/>
  <p:tag name="DEBUGINTERACTIVE" val="True"/>
  <p:tag name="ORIGWIDTH" val="138.625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A^T A = &#10;\left[&#10;\begin{array}{cc}&#10;\sum I_x I_x &amp; \sum I_x I_y \\&#10;\sum I_x I_y &amp; \sum I_y I_y&#10;\end{array}&#10;\right]&#10;=&#10;\sum&#10;\left[&#10;\begin{array}{c}&#10;I_x  \\&#10;I_y&#10;\end{array}&#10;\right]&#10;[I_x~I_y]&#10;=&#10;\sum \nabla I (\nabla I)^T&#10;\]&#10;\end{document}&#10;"/>
  <p:tag name="EXTERNALNAME" val="Edittex"/>
  <p:tag name="BLEND" val="False"/>
  <p:tag name="TRANSPARENT" val="False"/>
  <p:tag name="BITMAPFORMAT" val="bmp256"/>
  <p:tag name="DEBUGINTERACTIVE" val="True"/>
  <p:tag name="ORIGWIDTH" val="2141.125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A^T A = &#10;\left[&#10;\begin{array}{cc}&#10;\sum I_x I_x &amp; \sum I_x I_y \\&#10;\sum I_x I_y &amp; \sum I_y I_y&#10;\end{array}&#10;\right]&#10;=&#10;\sum&#10;\left[&#10;\begin{array}{c}&#10;I_x  \\&#10;I_y&#10;\end{array}&#10;\right]&#10;[I_x~I_y]&#10;=&#10;\sum \nabla I (\nabla I)^T&#10;\]&#10;\end{document}&#10;"/>
  <p:tag name="EXTERNALNAME" val="Edittex"/>
  <p:tag name="BLEND" val="False"/>
  <p:tag name="TRANSPARENT" val="False"/>
  <p:tag name="BITMAPFORMAT" val="bmp256"/>
  <p:tag name="DEBUGINTERACTIVE" val="True"/>
  <p:tag name="ORIGWIDTH" val="2141.125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A^T A = &#10;\left[&#10;\begin{array}{cc}&#10;\sum I_x I_x &amp; \sum I_x I_y \\&#10;\sum I_x I_y &amp; \sum I_y I_y&#10;\end{array}&#10;\right]&#10;=&#10;\sum&#10;\left[&#10;\begin{array}{c}&#10;I_x  \\&#10;I_y&#10;\end{array}&#10;\right]&#10;[I_x~I_y]&#10;=&#10;\sum \nabla I (\nabla I)^T&#10;\]&#10;\end{document}&#10;"/>
  <p:tag name="EXTERNALNAME" val="Edittex"/>
  <p:tag name="BLEND" val="False"/>
  <p:tag name="TRANSPARENT" val="False"/>
  <p:tag name="BITMAPFORMAT" val="bmp256"/>
  <p:tag name="DEBUGINTERACTIVE" val="True"/>
  <p:tag name="ORIGWIDTH" val="2141.12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(x+u, y+v)$&#10;\end{document}&#10;"/>
  <p:tag name="EXTERNALNAME" val="Edittex"/>
  <p:tag name="BLEND" val="False"/>
  <p:tag name="TRANSPARENT" val="False"/>
  <p:tag name="BITMAPFORMAT" val="bmpmono"/>
  <p:tag name="DEBUGINTERACTIVE" val="True"/>
  <p:tag name="ORIGWIDTH" val="483.25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A^T A = &#10;\left[&#10;\begin{array}{cc}&#10;\sum I_x I_x &amp; \sum I_x I_y \\&#10;\sum I_x I_y &amp; \sum I_y I_y&#10;\end{array}&#10;\right]&#10;=&#10;\sum&#10;\left[&#10;\begin{array}{c}&#10;I_x  \\&#10;I_y&#10;\end{array}&#10;\right]&#10;[I_x~I_y]&#10;=&#10;\sum \nabla I (\nabla I)^T&#10;\]&#10;\end{document}&#10;"/>
  <p:tag name="EXTERNALNAME" val="Edittex"/>
  <p:tag name="BLEND" val="False"/>
  <p:tag name="TRANSPARENT" val="False"/>
  <p:tag name="BITMAPFORMAT" val="bmp256"/>
  <p:tag name="DEBUGINTERACTIVE" val="True"/>
  <p:tag name="ORIGWIDTH" val="2141.125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sum \nabla I (\nabla I)^T&#10;\]&#10;\end{document}&#10;"/>
  <p:tag name="EXTERNALNAME" val="Edittex"/>
  <p:tag name="BLEND" val="False"/>
  <p:tag name="TRANSPARENT" val="False"/>
  <p:tag name="BITMAPFORMAT" val="bmp256"/>
  <p:tag name="DEBUGINTERACTIVE" val="True"/>
  <p:tag name="ORIGWIDTH" val="434.75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sum \nabla I (\nabla I)^T&#10;\]&#10;\end{document}&#10;"/>
  <p:tag name="EXTERNALNAME" val="Edittex"/>
  <p:tag name="BLEND" val="False"/>
  <p:tag name="TRANSPARENT" val="False"/>
  <p:tag name="BITMAPFORMAT" val="bmp256"/>
  <p:tag name="DEBUGINTERACTIVE" val="True"/>
  <p:tag name="ORIGWIDTH" val="434.75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sum \nabla I (\nabla I)^T&#10;\]&#10;\end{document}&#10;"/>
  <p:tag name="EXTERNALNAME" val="Edittex"/>
  <p:tag name="BLEND" val="False"/>
  <p:tag name="TRANSPARENT" val="False"/>
  <p:tag name="BITMAPFORMAT" val="bmp256"/>
  <p:tag name="DEBUGINTERACTIVE" val="True"/>
  <p:tag name="ORIGWIDTH" val="434.75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0 = I(x+u, y+v)- H(x,y)$&#10;\end{document}&#10;"/>
  <p:tag name="EXTERNALNAME" val="Edittex"/>
  <p:tag name="BLEND" val="False"/>
  <p:tag name="TRANSPARENT" val="False"/>
  <p:tag name="BITMAPFORMAT" val="bmpmono"/>
  <p:tag name="DEBUGINTERACTIVE" val="True"/>
  <p:tag name="ORIGWIDTH" val="1049.375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approx I(x,y) + I_x u + I_y v  - H(x,y) $&#10;\end{document}&#10;"/>
  <p:tag name="EXTERNALNAME" val="Edittex"/>
  <p:tag name="BLEND" val="False"/>
  <p:tag name="TRANSPARENT" val="False"/>
  <p:tag name="BITMAPFORMAT" val="bmpmono"/>
  <p:tag name="DEBUGINTERACTIVE" val="True"/>
  <p:tag name="ORIGWIDTH" val="1113.25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= I(x,y) + I_x u + I_y v + \mbox{\tiny higher order terms} - H(x,y) $&#10;\end{document}&#10;"/>
  <p:tag name="EXTERNALNAME" val="Edittex"/>
  <p:tag name="BLEND" val="False"/>
  <p:tag name="TRANSPARENT" val="False"/>
  <p:tag name="BITMAPFORMAT" val="bmpmono"/>
  <p:tag name="DEBUGINTERACTIVE" val="True"/>
  <p:tag name="ORIGWIDTH" val="1720.75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0 = I(x+u, y+v)- H(x,y)$&#10;\end{document}&#10;"/>
  <p:tag name="EXTERNALNAME" val="Edittex"/>
  <p:tag name="BLEND" val="False"/>
  <p:tag name="TRANSPARENT" val="False"/>
  <p:tag name="BITMAPFORMAT" val="bmpmono"/>
  <p:tag name="DEBUGINTERACTIVE" val="True"/>
  <p:tag name="ORIGWIDTH" val="1049.375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approx I(x,y) + I_x u + I_y v  - H(x,y) $&#10;\end{document}&#10;"/>
  <p:tag name="EXTERNALNAME" val="Edittex"/>
  <p:tag name="BLEND" val="False"/>
  <p:tag name="TRANSPARENT" val="False"/>
  <p:tag name="BITMAPFORMAT" val="bmpmono"/>
  <p:tag name="DEBUGINTERACTIVE" val="True"/>
  <p:tag name="ORIGWIDTH" val="1113.25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= I(x,y) + I_x u + I_y v + \mbox{\tiny higher order terms} - H(x,y) $&#10;\end{document}&#10;"/>
  <p:tag name="EXTERNALNAME" val="Edittex"/>
  <p:tag name="BLEND" val="False"/>
  <p:tag name="TRANSPARENT" val="False"/>
  <p:tag name="BITMAPFORMAT" val="bmpmono"/>
  <p:tag name="DEBUGINTERACTIVE" val="True"/>
  <p:tag name="ORIGWIDTH" val="1720.7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(x, y)$&#10;\end{document}&#10;"/>
  <p:tag name="EXTERNALNAME" val="Edittex"/>
  <p:tag name="BLEND" val="False"/>
  <p:tag name="TRANSPARENT" val="False"/>
  <p:tag name="BITMAPFORMAT" val="bmpmono"/>
  <p:tag name="DEBUGINTERACTIVE" val="True"/>
  <p:tag name="ORIGWIDTH" val="18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displacement $= (u, v)$&#10;\end{document}&#10;"/>
  <p:tag name="EXTERNALNAME" val="Edittex"/>
  <p:tag name="BLEND" val="False"/>
  <p:tag name="TRANSPARENT" val="False"/>
  <p:tag name="BITMAPFORMAT" val="bmpmono"/>
  <p:tag name="DEBUGINTERACTIVE" val="True"/>
  <p:tag name="ORIGWIDTH" val="801.875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2657</TotalTime>
  <Words>7273</Words>
  <Application>Microsoft Office PowerPoint</Application>
  <PresentationFormat>Widescreen</PresentationFormat>
  <Paragraphs>1056</Paragraphs>
  <Slides>174</Slides>
  <Notes>5</Notes>
  <HiddenSlides>14</HiddenSlides>
  <MMClips>12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174</vt:i4>
      </vt:variant>
    </vt:vector>
  </HeadingPairs>
  <TitlesOfParts>
    <vt:vector size="183" baseType="lpstr">
      <vt:lpstr>Arial</vt:lpstr>
      <vt:lpstr>Calibri</vt:lpstr>
      <vt:lpstr>Calibri Light</vt:lpstr>
      <vt:lpstr>Cambria Math</vt:lpstr>
      <vt:lpstr>Symbol</vt:lpstr>
      <vt:lpstr>Times New Roman</vt:lpstr>
      <vt:lpstr>Office Theme</vt:lpstr>
      <vt:lpstr>Image</vt:lpstr>
      <vt:lpstr>Equation</vt:lpstr>
      <vt:lpstr>ECE 4973: Lecture 11 Optical Flow</vt:lpstr>
      <vt:lpstr>What we will learn today?</vt:lpstr>
      <vt:lpstr>What we will learn today?</vt:lpstr>
      <vt:lpstr>From images to videos</vt:lpstr>
      <vt:lpstr>Why is motion useful?</vt:lpstr>
      <vt:lpstr>Why is motion useful?</vt:lpstr>
      <vt:lpstr>Optical flow</vt:lpstr>
      <vt:lpstr>Optical flow</vt:lpstr>
      <vt:lpstr>Optical flow</vt:lpstr>
      <vt:lpstr>PowerPoint Presentation</vt:lpstr>
      <vt:lpstr>Estimating optical flow</vt:lpstr>
      <vt:lpstr>Estimating optical flow</vt:lpstr>
      <vt:lpstr>Estimating optical flow</vt:lpstr>
      <vt:lpstr>Estimating optical flow</vt:lpstr>
      <vt:lpstr>Estimating optical flow</vt:lpstr>
      <vt:lpstr>Estimating optical flow</vt:lpstr>
      <vt:lpstr>Estimating optical flow</vt:lpstr>
      <vt:lpstr>Key Assumptions: small motions  </vt:lpstr>
      <vt:lpstr>Key Assumptions: spatial coherence  </vt:lpstr>
      <vt:lpstr>Key Assumptions: brightness Constancy</vt:lpstr>
      <vt:lpstr>Key Assumptions: brightness Constancy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Filters used to find the derivatives</vt:lpstr>
      <vt:lpstr>The brightness constancy constraint</vt:lpstr>
      <vt:lpstr>The brightness constancy constraint</vt:lpstr>
      <vt:lpstr>The brightness constancy constraint</vt:lpstr>
      <vt:lpstr>The brightness constancy constraint</vt:lpstr>
      <vt:lpstr>The brightness constancy constraint</vt:lpstr>
      <vt:lpstr>The aperture problem</vt:lpstr>
      <vt:lpstr>The aperture problem</vt:lpstr>
      <vt:lpstr>The aperture problem</vt:lpstr>
      <vt:lpstr>The aperture problem</vt:lpstr>
      <vt:lpstr>The aperture problem</vt:lpstr>
      <vt:lpstr>The aperture problem</vt:lpstr>
      <vt:lpstr>The barber pole illusion</vt:lpstr>
      <vt:lpstr>The barber pole illusion</vt:lpstr>
      <vt:lpstr>The barber pole illusion</vt:lpstr>
      <vt:lpstr>The barber pole illusion</vt:lpstr>
      <vt:lpstr>The brightness constancy constraint</vt:lpstr>
      <vt:lpstr>What we will learn today?</vt:lpstr>
      <vt:lpstr>Solving the  ambiguity…</vt:lpstr>
      <vt:lpstr>Solving the  ambiguity…</vt:lpstr>
      <vt:lpstr>Solving the  ambiguity…</vt:lpstr>
      <vt:lpstr>Solving the  ambiguity…</vt:lpstr>
      <vt:lpstr>Solving the  ambiguity…</vt:lpstr>
      <vt:lpstr>Lucas-Kanade flow</vt:lpstr>
      <vt:lpstr>Lucas-Kanade flow</vt:lpstr>
      <vt:lpstr>Lucas-Kanade flow</vt:lpstr>
      <vt:lpstr>Conditions for solvability</vt:lpstr>
      <vt:lpstr>Conditions for solvability</vt:lpstr>
      <vt:lpstr>Conditions for solvability</vt:lpstr>
      <vt:lpstr>PowerPoint Presentation</vt:lpstr>
      <vt:lpstr>PowerPoint Presentation</vt:lpstr>
      <vt:lpstr>PowerPoint Presentation</vt:lpstr>
      <vt:lpstr>PowerPoint Presentation</vt:lpstr>
      <vt:lpstr>Interpreting the eigenvalues</vt:lpstr>
      <vt:lpstr>Edge</vt:lpstr>
      <vt:lpstr>Low-texture region</vt:lpstr>
      <vt:lpstr>High-texture region</vt:lpstr>
      <vt:lpstr>Errors in Lucas-Kanade</vt:lpstr>
      <vt:lpstr>Errors in Lucas-Kanade</vt:lpstr>
      <vt:lpstr>Improving accuracy</vt:lpstr>
      <vt:lpstr>Improving accuracy</vt:lpstr>
      <vt:lpstr>Iterative Refinement</vt:lpstr>
      <vt:lpstr>Iterative Refinement</vt:lpstr>
      <vt:lpstr>What we will learn today?</vt:lpstr>
      <vt:lpstr>Horn-Schunk method for optical flow</vt:lpstr>
      <vt:lpstr>Horn-Schunk method for optical flow</vt:lpstr>
      <vt:lpstr>Horn-Schunk method for optical flow</vt:lpstr>
      <vt:lpstr>Horn-Schunk method for optical flow</vt:lpstr>
      <vt:lpstr>Horn-Schunk method for optical flow</vt:lpstr>
      <vt:lpstr>Euler Lagrange equation (1-D case)</vt:lpstr>
      <vt:lpstr>Euler Lagrange equation (1-D case)</vt:lpstr>
      <vt:lpstr>Euler Lagrange equation (1-D case)</vt:lpstr>
      <vt:lpstr>Euler Lagrange equation (1-D case)</vt:lpstr>
      <vt:lpstr>Euler Lagrange equation (1-D case)</vt:lpstr>
      <vt:lpstr>Euler Lagrange equation (2-D case)</vt:lpstr>
      <vt:lpstr>Euler Lagrange equation (2-D case)</vt:lpstr>
      <vt:lpstr>Euler Lagrange equation (2-D case)</vt:lpstr>
      <vt:lpstr>Horn-Schunk method for optical flow</vt:lpstr>
      <vt:lpstr>Horn-Schunk method for optical flow</vt:lpstr>
      <vt:lpstr>Horn-Schunk method for optical flow</vt:lpstr>
      <vt:lpstr>Horn-Schunk method for optical flow</vt:lpstr>
      <vt:lpstr>Horn-Schunk method for optical flow</vt:lpstr>
      <vt:lpstr>Horn-Schunk method for optical flow</vt:lpstr>
      <vt:lpstr>Horn-Schunk method for optical flow</vt:lpstr>
      <vt:lpstr>Horn-Schunk method for optical flow</vt:lpstr>
      <vt:lpstr>Iterative Horn-Schunk</vt:lpstr>
      <vt:lpstr>What does the smoothness regularization do anyway?</vt:lpstr>
      <vt:lpstr>What does the smoothness regularization do anyway?</vt:lpstr>
      <vt:lpstr>What does the smoothness regularization do anyway?</vt:lpstr>
      <vt:lpstr>What does the smoothness regularization do anyway?</vt:lpstr>
      <vt:lpstr>What does the smoothness regularization do anyway?</vt:lpstr>
      <vt:lpstr>What does the smoothness regularization do anyway?</vt:lpstr>
      <vt:lpstr>What does the smoothness regularization do anyway?</vt:lpstr>
      <vt:lpstr>Dense Optical Flow with Michael Black’s method </vt:lpstr>
      <vt:lpstr>What we will learn today?</vt:lpstr>
      <vt:lpstr>Gunnar Farneback Optical Flow</vt:lpstr>
      <vt:lpstr>Gunnar Farneback Optical Flow</vt:lpstr>
      <vt:lpstr>Gunnar Farneback Optical Flow</vt:lpstr>
      <vt:lpstr>Gunnar Farneback Optical Flow</vt:lpstr>
      <vt:lpstr>Gunnar Farneback Optical Flow</vt:lpstr>
      <vt:lpstr>Gunnar Farneback Optical Flow</vt:lpstr>
      <vt:lpstr>Gunnar Farneback Optical Flow</vt:lpstr>
      <vt:lpstr>Gunnar Farneback Optical Flow</vt:lpstr>
      <vt:lpstr>Gunnar Farneback Optical Flow</vt:lpstr>
      <vt:lpstr>Iterative update</vt:lpstr>
      <vt:lpstr>Gunnar Farneback Optical Flow</vt:lpstr>
      <vt:lpstr>Gunnar Farneback Optical Flow</vt:lpstr>
      <vt:lpstr>What we will learn today?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Revisiting the small motion assumption</vt:lpstr>
      <vt:lpstr>Revisiting the small motion assumption</vt:lpstr>
      <vt:lpstr>Revisiting the small motion assumption</vt:lpstr>
      <vt:lpstr>Revisiting the small motion assumption</vt:lpstr>
      <vt:lpstr>Reduce the resolution!</vt:lpstr>
      <vt:lpstr>Coarse-to-fine optical flow estimation</vt:lpstr>
      <vt:lpstr>Coarse-to-fine optical flow estimation</vt:lpstr>
      <vt:lpstr>Coarse-to-fine optical flow estimation</vt:lpstr>
      <vt:lpstr>Coarse-to-fine optical flow estimation</vt:lpstr>
      <vt:lpstr>Coarse-to-fine optical flow estimation</vt:lpstr>
      <vt:lpstr>Coarse-to-fine optical flow estimation</vt:lpstr>
      <vt:lpstr>Coarse-to-fine optical flow estimation</vt:lpstr>
      <vt:lpstr>Optical Flow Results</vt:lpstr>
      <vt:lpstr>Optical Flow Results</vt:lpstr>
      <vt:lpstr>Optical Flow Results</vt:lpstr>
      <vt:lpstr>What we will learn today?</vt:lpstr>
      <vt:lpstr>PowerPoint Presentation</vt:lpstr>
      <vt:lpstr>Reminder: Gestalt – common fate</vt:lpstr>
      <vt:lpstr>Reminder: Gestalt – common fate</vt:lpstr>
      <vt:lpstr>Motion segmentation</vt:lpstr>
      <vt:lpstr>Motion segmentation</vt:lpstr>
      <vt:lpstr>Affine motion</vt:lpstr>
      <vt:lpstr>Affine motion</vt:lpstr>
      <vt:lpstr>Affine motion</vt:lpstr>
      <vt:lpstr>Affine motion</vt:lpstr>
      <vt:lpstr>Affine motion</vt:lpstr>
      <vt:lpstr>How do we estimate the layers?</vt:lpstr>
      <vt:lpstr>How do we estimate the layers?</vt:lpstr>
      <vt:lpstr>How do we estimate the layers?</vt:lpstr>
      <vt:lpstr>How do we estimate the layers?</vt:lpstr>
      <vt:lpstr>How do we estimate the layers?</vt:lpstr>
      <vt:lpstr>How do we estimate the layers?</vt:lpstr>
      <vt:lpstr>How do we estimate the layers?</vt:lpstr>
      <vt:lpstr>How do we estimate the layers?</vt:lpstr>
      <vt:lpstr>How do we estimate the layers?</vt:lpstr>
      <vt:lpstr>Example result</vt:lpstr>
      <vt:lpstr>What we will learn today?</vt:lpstr>
      <vt:lpstr>Uses of motion</vt:lpstr>
      <vt:lpstr>PowerPoint Presentation</vt:lpstr>
      <vt:lpstr>Segmenting objects based on motion cues</vt:lpstr>
      <vt:lpstr>Segmenting objects based on motion cues</vt:lpstr>
      <vt:lpstr>PowerPoint Presentation</vt:lpstr>
      <vt:lpstr>PowerPoint Presentation</vt:lpstr>
      <vt:lpstr>Super-resolution</vt:lpstr>
      <vt:lpstr>Super-resolution</vt:lpstr>
      <vt:lpstr>Super-resolution</vt:lpstr>
      <vt:lpstr>PowerPoint Presentation</vt:lpstr>
      <vt:lpstr>PowerPoint Presentation</vt:lpstr>
      <vt:lpstr>PowerPoint Presentation</vt:lpstr>
      <vt:lpstr>When do the optical flow assumptions fail?</vt:lpstr>
      <vt:lpstr>PowerPoint Presentation</vt:lpstr>
      <vt:lpstr>What we have learned today?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Optical Flow</dc:title>
  <dc:creator>Cheng, Samuel</dc:creator>
  <cp:lastModifiedBy>Cheng, Samuel</cp:lastModifiedBy>
  <cp:revision>6</cp:revision>
  <dcterms:created xsi:type="dcterms:W3CDTF">2021-03-30T08:36:37Z</dcterms:created>
  <dcterms:modified xsi:type="dcterms:W3CDTF">2022-01-01T00:28:47Z</dcterms:modified>
</cp:coreProperties>
</file>