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25" r:id="rId2"/>
    <p:sldId id="518" r:id="rId3"/>
    <p:sldId id="505" r:id="rId4"/>
    <p:sldId id="508" r:id="rId5"/>
    <p:sldId id="510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35" r:id="rId23"/>
    <p:sldId id="573" r:id="rId24"/>
    <p:sldId id="574" r:id="rId25"/>
    <p:sldId id="543" r:id="rId26"/>
    <p:sldId id="544" r:id="rId27"/>
    <p:sldId id="545" r:id="rId28"/>
    <p:sldId id="575" r:id="rId29"/>
    <p:sldId id="576" r:id="rId30"/>
    <p:sldId id="547" r:id="rId31"/>
    <p:sldId id="549" r:id="rId32"/>
    <p:sldId id="550" r:id="rId33"/>
    <p:sldId id="551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0" r:id="rId42"/>
    <p:sldId id="561" r:id="rId43"/>
    <p:sldId id="562" r:id="rId44"/>
    <p:sldId id="563" r:id="rId45"/>
    <p:sldId id="564" r:id="rId46"/>
    <p:sldId id="565" r:id="rId47"/>
    <p:sldId id="566" r:id="rId48"/>
    <p:sldId id="567" r:id="rId49"/>
    <p:sldId id="568" r:id="rId50"/>
    <p:sldId id="596" r:id="rId51"/>
    <p:sldId id="593" r:id="rId52"/>
    <p:sldId id="594" r:id="rId53"/>
    <p:sldId id="571" r:id="rId54"/>
    <p:sldId id="570" r:id="rId55"/>
    <p:sldId id="597" r:id="rId56"/>
    <p:sldId id="591" r:id="rId57"/>
    <p:sldId id="592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60" autoAdjust="0"/>
    <p:restoredTop sz="95742" autoAdjust="0"/>
  </p:normalViewPr>
  <p:slideViewPr>
    <p:cSldViewPr>
      <p:cViewPr varScale="1">
        <p:scale>
          <a:sx n="79" d="100"/>
          <a:sy n="79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68.wmf"/><Relationship Id="rId9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66A04B-C2F9-4149-BA1F-166CA9790F7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1357C-21AD-4621-B271-69C12DAD7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6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5B092-0A5B-40E7-8470-995D5104099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4608E-9BC5-4D15-A45C-5EC09996B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6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8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27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C92E3-C458-42E8-B77A-017C67E35750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4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F921B-17E2-443C-B5A4-B05E4221B4F2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95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476D1-45F9-476C-A9A5-7959F092E507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6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CAB172-5AC7-4EB6-A820-7307DA8DE0DF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34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RANSAC only has guarantees if there are &lt; 50% outliers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4608E-9BC5-4D15-A45C-5EC09996BCE4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39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C9706E-BA2E-4CD9-839D-34E82B83F698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2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6420C-7A46-48D1-92B1-DA740B87D091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2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8EDAC8-EF74-45D9-9335-C91C0114132D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19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4608E-9BC5-4D15-A45C-5EC09996BCE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3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428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5D95D-07D0-443A-B9B8-021A57A9EB6E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89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F9E6F2-A1EF-4A01-A67B-3681D8CDA501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2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0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31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6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9B5DDB-BB50-4991-86AA-A91955D7C69A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0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2013A5-16E3-4CBA-94A8-0AF9248854FC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58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83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060-802E-499A-987B-BA8CE29B0D36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1FB0-F04C-4CD7-BFB2-D8097667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93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2B1E-F260-416A-B4F6-0741144A2978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DB93-9D7E-4FEA-9C7C-8229BDE57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424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EA5E-21B9-46D5-928B-4120A736A3EB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A8D5F-CA20-4313-BED4-9E939391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03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1A5-6EC6-481E-926C-10ECB795029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444-F61D-4639-AE5F-ED016E87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96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C9A-BB12-4851-A5AD-19285066747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7C3C-D76F-4BB1-A78B-FF5ABBACA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666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372-99DD-47B4-AE93-7E4F6AF61F8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9763-754F-4D89-9826-AE8986BF1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453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C945-67D2-43AA-97ED-34FF63C2E679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F9E7-18A9-4132-838E-5CE3276AE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775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CE45-C8B2-4AB0-97CE-D516F028DCC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1A92-4B1D-4B86-806E-EBD2C2CFE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74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1B8E-9602-4F82-A7A7-CCFB759EAB2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D388-7FAA-4AF0-81FD-0CCA091FB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80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3D9-722D-4C76-8CE3-48FA618DB4BD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48A-01DA-4BC1-AE23-0AE4261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350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58A-85AE-4DAF-BE79-98EFB9319ACB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CAFF-34BA-41E0-9232-6776B50B5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20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F900E-9687-4314-B96D-9CBAB39B6E6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8906DC-B0F3-43CB-B1F8-B4C21085EF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6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67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77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66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8.xml"/><Relationship Id="rId21" Type="http://schemas.openxmlformats.org/officeDocument/2006/relationships/oleObject" Target="../embeddings/oleObject33.bin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78.png"/><Relationship Id="rId1" Type="http://schemas.openxmlformats.org/officeDocument/2006/relationships/vmlDrawing" Target="../drawings/vmlDrawing5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oleObject" Target="../embeddings/oleObject32.bin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24.xml"/><Relationship Id="rId7" Type="http://schemas.openxmlformats.org/officeDocument/2006/relationships/image" Target="../media/image8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87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86.png"/><Relationship Id="rId17" Type="http://schemas.openxmlformats.org/officeDocument/2006/relationships/image" Target="../media/image84.wmf"/><Relationship Id="rId2" Type="http://schemas.openxmlformats.org/officeDocument/2006/relationships/tags" Target="../tags/tag28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tags" Target="../tags/tag32.xml"/><Relationship Id="rId11" Type="http://schemas.openxmlformats.org/officeDocument/2006/relationships/image" Target="../media/image85.png"/><Relationship Id="rId5" Type="http://schemas.openxmlformats.org/officeDocument/2006/relationships/tags" Target="../tags/tag31.xml"/><Relationship Id="rId15" Type="http://schemas.openxmlformats.org/officeDocument/2006/relationships/image" Target="../media/image89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96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99.wmf"/><Relationship Id="rId2" Type="http://schemas.openxmlformats.org/officeDocument/2006/relationships/tags" Target="../tags/tag35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42.bin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01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101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101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101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4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4973</a:t>
            </a:r>
            <a:r>
              <a:rPr lang="en-US"/>
              <a:t>: Lecture 10</a:t>
            </a:r>
            <a:br>
              <a:rPr lang="en-US"/>
            </a:br>
            <a:r>
              <a:rPr lang="en-US"/>
              <a:t>Image </a:t>
            </a:r>
            <a:r>
              <a:rPr lang="en-US" dirty="0"/>
              <a:t>Alignment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Cheng</a:t>
            </a:r>
          </a:p>
          <a:p>
            <a:r>
              <a:rPr lang="en-US" dirty="0"/>
              <a:t>Slide credit: Noah </a:t>
            </a:r>
            <a:r>
              <a:rPr lang="en-US" dirty="0" err="1"/>
              <a:t>Snavely</a:t>
            </a:r>
            <a:r>
              <a:rPr lang="en-US" dirty="0"/>
              <a:t>, James </a:t>
            </a:r>
            <a:r>
              <a:rPr lang="en-US" dirty="0" err="1"/>
              <a:t>Thompkin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76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r>
              <a:rPr lang="en-US" altLang="en-US" sz="2400"/>
              <a:t>System of linear equations</a:t>
            </a:r>
          </a:p>
          <a:p>
            <a:pPr lvl="1"/>
            <a:r>
              <a:rPr lang="en-US" altLang="en-US" sz="2000"/>
              <a:t>What are the knowns?  Unknowns?</a:t>
            </a:r>
          </a:p>
          <a:p>
            <a:pPr lvl="1"/>
            <a:r>
              <a:rPr lang="en-US" altLang="en-US" sz="200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46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4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Problem: more equations than unknowns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270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679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each point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we define the </a:t>
            </a:r>
            <a:r>
              <a:rPr lang="en-US" altLang="en-US" i="1"/>
              <a:t>residuals </a:t>
            </a:r>
            <a:r>
              <a:rPr lang="en-US" altLang="en-US"/>
              <a:t>as 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20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altLang="en-US"/>
              <a:t>Goal: minimize sum of squared residuals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“Least squares” solution</a:t>
            </a:r>
          </a:p>
          <a:p>
            <a:r>
              <a:rPr lang="en-US" altLang="en-US"/>
              <a:t>For translations, is equal to mean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92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Least squares formulation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2</a:t>
              </a:r>
            </a:p>
          </p:txBody>
        </p:sp>
        <p:sp>
          <p:nvSpPr>
            <p:cNvPr id="14347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42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302525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Least squares: linear regression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963738"/>
            <a:ext cx="39671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105151" y="2506662"/>
            <a:ext cx="3067050" cy="29876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750" y="4162425"/>
            <a:ext cx="155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y = mx + b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419600" y="3013075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(y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53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regression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24000"/>
            <a:ext cx="39671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055938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5018088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998913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95925"/>
            <a:ext cx="5264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4987925" y="30480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15881460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regression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8839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1813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altLang="en-US"/>
              <a:t>How many unknowns?</a:t>
            </a:r>
          </a:p>
          <a:p>
            <a:r>
              <a:rPr lang="en-US" altLang="en-US"/>
              <a:t>How many equations per match?</a:t>
            </a:r>
          </a:p>
          <a:p>
            <a:r>
              <a:rPr lang="en-US" altLang="en-US"/>
              <a:t>How many matches do we need?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755775" cy="15255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106680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116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Homogeneous coordinates</a:t>
            </a:r>
          </a:p>
        </p:txBody>
      </p:sp>
      <p:sp>
        <p:nvSpPr>
          <p:cNvPr id="18435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homogeneous image </a:t>
            </a:r>
          </a:p>
          <a:p>
            <a:pPr algn="ctr"/>
            <a:r>
              <a:rPr lang="en-US" alt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Converting </a:t>
            </a:r>
            <a:r>
              <a:rPr lang="en-US" altLang="en-US" sz="2400" i="1"/>
              <a:t>from</a:t>
            </a:r>
            <a:r>
              <a:rPr lang="en-US" altLang="en-US" sz="240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449513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76800" y="1458913"/>
            <a:ext cx="3408363" cy="3351212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158" y="3580383"/>
              <a:ext cx="182874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164" y="2667564"/>
              <a:ext cx="183040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371" y="3581991"/>
              <a:ext cx="1066808" cy="106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26"/>
            <p:cNvSpPr txBox="1">
              <a:spLocks noChangeArrowheads="1"/>
            </p:cNvSpPr>
            <p:nvPr/>
          </p:nvSpPr>
          <p:spPr bwMode="auto">
            <a:xfrm>
              <a:off x="8001000" y="338545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8454" name="TextBox 27"/>
            <p:cNvSpPr txBox="1">
              <a:spLocks noChangeArrowheads="1"/>
            </p:cNvSpPr>
            <p:nvPr/>
          </p:nvSpPr>
          <p:spPr bwMode="auto">
            <a:xfrm>
              <a:off x="4876800" y="4441372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6051024" y="1459468"/>
              <a:ext cx="349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9213" y="3001963"/>
            <a:ext cx="90487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575" y="1273175"/>
            <a:ext cx="90488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94563" y="1109663"/>
            <a:ext cx="912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</a:t>
            </a:r>
            <a:r>
              <a:rPr lang="en-US" altLang="en-US" i="1"/>
              <a:t>w</a:t>
            </a:r>
            <a:r>
              <a:rPr lang="en-US" altLang="en-US"/>
              <a:t>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876800" y="2208213"/>
            <a:ext cx="3810000" cy="1187450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4662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1"/>
            <p:cNvSpPr txBox="1">
              <a:spLocks noChangeArrowheads="1"/>
            </p:cNvSpPr>
            <p:nvPr/>
          </p:nvSpPr>
          <p:spPr bwMode="auto">
            <a:xfrm>
              <a:off x="5061858" y="3027010"/>
              <a:ext cx="6880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/>
                <a:t>w</a:t>
              </a:r>
              <a:r>
                <a:rPr lang="en-US" altLang="en-US"/>
                <a:t> = 1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00800" y="28956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1</a:t>
            </a:r>
            <a:r>
              <a:rPr lang="en-US" altLang="en-US"/>
              <a:t>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9000" y="1927225"/>
            <a:ext cx="167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homogeneous plane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Residuals: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Cost function: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037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Affine transformations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Matrix form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6</a:t>
              </a:r>
            </a:p>
          </p:txBody>
        </p:sp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6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22540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0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/>
              <a:t>Find </a:t>
            </a:r>
            <a:r>
              <a:rPr lang="en-US" altLang="en-US" b="1" dirty="0"/>
              <a:t>t</a:t>
            </a:r>
            <a:r>
              <a:rPr lang="en-US" altLang="en-US" dirty="0"/>
              <a:t> that minimizes 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38184" y="3445822"/>
          <a:ext cx="2940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9" imgW="1282680" imgH="457200" progId="Equation.DSMT4">
                  <p:embed/>
                </p:oleObj>
              </mc:Choice>
              <mc:Fallback>
                <p:oleObj name="Equation" r:id="rId9" imgW="1282680" imgH="457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84" y="3445822"/>
                        <a:ext cx="29400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07603" y="2974975"/>
          <a:ext cx="23288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11" imgW="1015920" imgH="672840" progId="Equation.DSMT4">
                  <p:embed/>
                </p:oleObj>
              </mc:Choice>
              <mc:Fallback>
                <p:oleObj name="Equation" r:id="rId11" imgW="1015920" imgH="6728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603" y="2974975"/>
                        <a:ext cx="2328862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367212" y="4346575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13" imgW="1218960" imgH="457200" progId="Equation.DSMT4">
                  <p:embed/>
                </p:oleObj>
              </mc:Choice>
              <mc:Fallback>
                <p:oleObj name="Equation" r:id="rId13" imgW="1218960" imgH="4572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2" y="4346575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94134" y="4306122"/>
          <a:ext cx="3752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15" imgW="1638000" imgH="457200" progId="Equation.DSMT4">
                  <p:embed/>
                </p:oleObj>
              </mc:Choice>
              <mc:Fallback>
                <p:oleObj name="Equation" r:id="rId15" imgW="1638000" imgH="4572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4" y="4306122"/>
                        <a:ext cx="37528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48466" y="5151930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17" imgW="1218960" imgH="457200" progId="Equation.DSMT4">
                  <p:embed/>
                </p:oleObj>
              </mc:Choice>
              <mc:Fallback>
                <p:oleObj name="Equation" r:id="rId17" imgW="1218960" imgH="457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6" y="5151930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446463" y="5176766"/>
          <a:ext cx="2505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176766"/>
                        <a:ext cx="250507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5961063" y="5405366"/>
          <a:ext cx="2039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21" imgW="888840" imgH="241200" progId="Equation.DSMT4">
                  <p:embed/>
                </p:oleObj>
              </mc:Choice>
              <mc:Fallback>
                <p:oleObj name="Equation" r:id="rId21" imgW="888840" imgH="2412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5405366"/>
                        <a:ext cx="20399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85800" y="6243638"/>
          <a:ext cx="3436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23" imgW="1498320" imgH="241200" progId="Equation.DSMT4">
                  <p:embed/>
                </p:oleObj>
              </mc:Choice>
              <mc:Fallback>
                <p:oleObj name="Equation" r:id="rId23" imgW="1498320" imgH="2412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43638"/>
                        <a:ext cx="3436937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528950" y="3429000"/>
          <a:ext cx="2501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Equation" r:id="rId25" imgW="1091880" imgH="457200" progId="Equation.DSMT4">
                  <p:embed/>
                </p:oleObj>
              </mc:Choice>
              <mc:Fallback>
                <p:oleObj name="Equation" r:id="rId25" imgW="1091880" imgH="457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950" y="3429000"/>
                        <a:ext cx="2501900" cy="104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27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/>
              <a:t>Find </a:t>
            </a:r>
            <a:r>
              <a:rPr lang="en-US" altLang="en-US" b="1" dirty="0"/>
              <a:t>t</a:t>
            </a:r>
            <a:r>
              <a:rPr lang="en-US" altLang="en-US" dirty="0"/>
              <a:t> that minimizes 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09600" y="3613088"/>
          <a:ext cx="5613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9" imgW="2450880" imgH="507960" progId="Equation.DSMT4">
                  <p:embed/>
                </p:oleObj>
              </mc:Choice>
              <mc:Fallback>
                <p:oleObj name="Equation" r:id="rId9" imgW="2450880" imgH="50796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13088"/>
                        <a:ext cx="56134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246813" y="3900488"/>
          <a:ext cx="22113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13" imgW="965160" imgH="291960" progId="Equation.DSMT4">
                  <p:embed/>
                </p:oleObj>
              </mc:Choice>
              <mc:Fallback>
                <p:oleObj name="Equation" r:id="rId13" imgW="965160" imgH="29196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3900488"/>
                        <a:ext cx="221138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917575" y="4859567"/>
          <a:ext cx="212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9567"/>
                        <a:ext cx="21272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872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/>
              <a:t>Find </a:t>
            </a:r>
            <a:r>
              <a:rPr lang="en-US" altLang="en-US" b="1" dirty="0"/>
              <a:t>t</a:t>
            </a:r>
            <a:r>
              <a:rPr lang="en-US" altLang="en-US" dirty="0"/>
              <a:t> that minimizes 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47123" y="4029262"/>
          <a:ext cx="62531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Equation" r:id="rId9" imgW="2730240" imgH="279360" progId="Equation.DSMT4">
                  <p:embed/>
                </p:oleObj>
              </mc:Choice>
              <mc:Fallback>
                <p:oleObj name="Equation" r:id="rId9" imgW="2730240" imgH="27936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23" y="4029262"/>
                        <a:ext cx="62531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130800" y="2971800"/>
          <a:ext cx="1631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971800"/>
                        <a:ext cx="16319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922463" y="4648200"/>
          <a:ext cx="5468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15" imgW="2387520" imgH="279360" progId="Equation.DSMT4">
                  <p:embed/>
                </p:oleObj>
              </mc:Choice>
              <mc:Fallback>
                <p:oleObj name="Equation" r:id="rId15" imgW="2387520" imgH="27936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648200"/>
                        <a:ext cx="54689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954732" y="5220858"/>
          <a:ext cx="52070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17" imgW="2273040" imgH="228600" progId="Equation.DSMT4">
                  <p:embed/>
                </p:oleObj>
              </mc:Choice>
              <mc:Fallback>
                <p:oleObj name="Equation" r:id="rId17" imgW="2273040" imgH="2286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732" y="5220858"/>
                        <a:ext cx="52070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60835" y="5746320"/>
          <a:ext cx="27638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19" imgW="1206360" imgH="228600" progId="Equation.DSMT4">
                  <p:embed/>
                </p:oleObj>
              </mc:Choice>
              <mc:Fallback>
                <p:oleObj name="Equation" r:id="rId19" imgW="1206360" imgH="2286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35" y="5746320"/>
                        <a:ext cx="27638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15950" y="6248400"/>
          <a:ext cx="4565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21" imgW="1993680" imgH="241200" progId="Equation.DSMT4">
                  <p:embed/>
                </p:oleObj>
              </mc:Choice>
              <mc:Fallback>
                <p:oleObj name="Equation" r:id="rId21" imgW="1993680" imgH="241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248400"/>
                        <a:ext cx="45656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5562600" y="6256338"/>
          <a:ext cx="26463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23" imgW="1155600" imgH="228600" progId="Equation.DSMT4">
                  <p:embed/>
                </p:oleObj>
              </mc:Choice>
              <mc:Fallback>
                <p:oleObj name="Equation" r:id="rId23" imgW="1155600" imgH="2286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256338"/>
                        <a:ext cx="2646362" cy="525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27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Homographies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To unwarp (rectify) an image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for homography </a:t>
            </a:r>
            <a:r>
              <a:rPr lang="en-US" altLang="en-US" sz="2000" b="1">
                <a:solidFill>
                  <a:srgbClr val="000000"/>
                </a:solidFill>
              </a:rPr>
              <a:t>H</a:t>
            </a:r>
            <a:r>
              <a:rPr lang="en-US" altLang="en-US" sz="2000">
                <a:solidFill>
                  <a:srgbClr val="000000"/>
                </a:solidFill>
              </a:rPr>
              <a:t> given </a:t>
            </a:r>
            <a:r>
              <a:rPr lang="en-US" altLang="en-US" sz="2000" b="1">
                <a:solidFill>
                  <a:srgbClr val="000000"/>
                </a:solidFill>
              </a:rPr>
              <a:t>p</a:t>
            </a:r>
            <a:r>
              <a:rPr lang="en-US" altLang="en-US" sz="2000">
                <a:solidFill>
                  <a:srgbClr val="000000"/>
                </a:solidFill>
              </a:rPr>
              <a:t> and 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equations of the form:  w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  <a:r>
              <a:rPr lang="en-US" altLang="en-US" sz="2000">
                <a:solidFill>
                  <a:srgbClr val="000000"/>
                </a:solidFill>
              </a:rPr>
              <a:t> = </a:t>
            </a:r>
            <a:r>
              <a:rPr lang="en-US" altLang="en-US" sz="2000" b="1">
                <a:solidFill>
                  <a:srgbClr val="000000"/>
                </a:solidFill>
              </a:rPr>
              <a:t>Hp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linear in unknowns:  w and coefficients of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 is defined up to an arbitrary scale factor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how many points are necessary to solve for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>
                <a:solidFill>
                  <a:srgbClr val="000000"/>
                </a:solidFill>
              </a:rPr>
              <a:t>?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23558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0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1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0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1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2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3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4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5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6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7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8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3569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80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pic>
        <p:nvPicPr>
          <p:cNvPr id="2457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34200" y="3581400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1642982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6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pic>
        <p:nvPicPr>
          <p:cNvPr id="26627" name="Picture 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2664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</a:rPr>
                <a:t>2n 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× 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3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26640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26638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2n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3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35063"/>
              </p:ext>
            </p:extLst>
          </p:nvPr>
        </p:nvGraphicFramePr>
        <p:xfrm>
          <a:off x="747486" y="5418137"/>
          <a:ext cx="5653083" cy="98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16" imgW="2628720" imgH="457200" progId="Equation.DSMT4">
                  <p:embed/>
                </p:oleObj>
              </mc:Choice>
              <mc:Fallback>
                <p:oleObj name="Equation" r:id="rId16" imgW="2628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86" y="5418137"/>
                        <a:ext cx="5653083" cy="980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3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93662"/>
            <a:ext cx="8229600" cy="1143000"/>
          </a:xfrm>
        </p:spPr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63649"/>
              </p:ext>
            </p:extLst>
          </p:nvPr>
        </p:nvGraphicFramePr>
        <p:xfrm>
          <a:off x="1285985" y="926829"/>
          <a:ext cx="2403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" name="Equation" r:id="rId5" imgW="1117440" imgH="482400" progId="Equation.DSMT4">
                  <p:embed/>
                </p:oleObj>
              </mc:Choice>
              <mc:Fallback>
                <p:oleObj name="Equation" r:id="rId5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85" y="926829"/>
                        <a:ext cx="2403475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4736"/>
              </p:ext>
            </p:extLst>
          </p:nvPr>
        </p:nvGraphicFramePr>
        <p:xfrm>
          <a:off x="4804596" y="957101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5" name="Equation" r:id="rId7" imgW="1117440" imgH="482400" progId="Equation.DSMT4">
                  <p:embed/>
                </p:oleObj>
              </mc:Choice>
              <mc:Fallback>
                <p:oleObj name="Equation" r:id="rId7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6" y="957101"/>
                        <a:ext cx="2405062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1857"/>
              </p:ext>
            </p:extLst>
          </p:nvPr>
        </p:nvGraphicFramePr>
        <p:xfrm>
          <a:off x="538163" y="2198688"/>
          <a:ext cx="6967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6" name="Equation" r:id="rId9" imgW="3238200" imgH="241200" progId="Equation.DSMT4">
                  <p:embed/>
                </p:oleObj>
              </mc:Choice>
              <mc:Fallback>
                <p:oleObj name="Equation" r:id="rId9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198688"/>
                        <a:ext cx="6967537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63326"/>
              </p:ext>
            </p:extLst>
          </p:nvPr>
        </p:nvGraphicFramePr>
        <p:xfrm>
          <a:off x="538163" y="2748076"/>
          <a:ext cx="64754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" name="Equation" r:id="rId11" imgW="3009600" imgH="228600" progId="Equation.DSMT4">
                  <p:embed/>
                </p:oleObj>
              </mc:Choice>
              <mc:Fallback>
                <p:oleObj name="Equation" r:id="rId11" imgW="30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748076"/>
                        <a:ext cx="6475412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9420"/>
              </p:ext>
            </p:extLst>
          </p:nvPr>
        </p:nvGraphicFramePr>
        <p:xfrm>
          <a:off x="591727" y="3248137"/>
          <a:ext cx="7513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8" name="Equation" r:id="rId13" imgW="3492360" imgH="241200" progId="Equation.DSMT4">
                  <p:embed/>
                </p:oleObj>
              </mc:Choice>
              <mc:Fallback>
                <p:oleObj name="Equation" r:id="rId13" imgW="349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248137"/>
                        <a:ext cx="7513637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49612"/>
              </p:ext>
            </p:extLst>
          </p:nvPr>
        </p:nvGraphicFramePr>
        <p:xfrm>
          <a:off x="591727" y="3681023"/>
          <a:ext cx="67484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9" name="Equation" r:id="rId15" imgW="3136680" imgH="279360" progId="Equation.DSMT4">
                  <p:embed/>
                </p:oleObj>
              </mc:Choice>
              <mc:Fallback>
                <p:oleObj name="Equation" r:id="rId15" imgW="3136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681023"/>
                        <a:ext cx="6748463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22220"/>
              </p:ext>
            </p:extLst>
          </p:nvPr>
        </p:nvGraphicFramePr>
        <p:xfrm>
          <a:off x="591727" y="4209830"/>
          <a:ext cx="81645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0" name="Equation" r:id="rId17" imgW="3797280" imgH="380880" progId="Equation.DSMT4">
                  <p:embed/>
                </p:oleObj>
              </mc:Choice>
              <mc:Fallback>
                <p:oleObj name="Equation" r:id="rId17" imgW="3797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4209830"/>
                        <a:ext cx="8164513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5229"/>
              </p:ext>
            </p:extLst>
          </p:nvPr>
        </p:nvGraphicFramePr>
        <p:xfrm>
          <a:off x="586608" y="4893991"/>
          <a:ext cx="8435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1" name="Equation" r:id="rId19" imgW="3924000" imgH="380880" progId="Equation.DSMT4">
                  <p:embed/>
                </p:oleObj>
              </mc:Choice>
              <mc:Fallback>
                <p:oleObj name="Equation" r:id="rId19" imgW="392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08" y="4893991"/>
                        <a:ext cx="8435975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55728"/>
              </p:ext>
            </p:extLst>
          </p:nvPr>
        </p:nvGraphicFramePr>
        <p:xfrm>
          <a:off x="4075496" y="1286420"/>
          <a:ext cx="2730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496" y="1286420"/>
                        <a:ext cx="273050" cy="271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29596"/>
              </p:ext>
            </p:extLst>
          </p:nvPr>
        </p:nvGraphicFramePr>
        <p:xfrm>
          <a:off x="1616869" y="5636273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3" name="Equation" r:id="rId23" imgW="1117440" imgH="482400" progId="Equation.DSMT4">
                  <p:embed/>
                </p:oleObj>
              </mc:Choice>
              <mc:Fallback>
                <p:oleObj name="Equation" r:id="rId23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869" y="5636273"/>
                        <a:ext cx="2405062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16072"/>
              </p:ext>
            </p:extLst>
          </p:nvPr>
        </p:nvGraphicFramePr>
        <p:xfrm>
          <a:off x="4369567" y="5895829"/>
          <a:ext cx="13652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Equation" r:id="rId24" imgW="634680" imgH="241200" progId="Equation.DSMT4">
                  <p:embed/>
                </p:oleObj>
              </mc:Choice>
              <mc:Fallback>
                <p:oleObj name="Equation" r:id="rId24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67" y="5895829"/>
                        <a:ext cx="1365250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57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affine transformations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066800" y="3897313"/>
          <a:ext cx="28686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3" imgW="1854200" imgH="711200" progId="Equation.3">
                  <p:embed/>
                </p:oleObj>
              </mc:Choice>
              <mc:Fallback>
                <p:oleObj name="Equation" r:id="rId3" imgW="18542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313"/>
                        <a:ext cx="28686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344613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5" imgW="1333500" imgH="698500" progId="Equation.3">
                  <p:embed/>
                </p:oleObj>
              </mc:Choice>
              <mc:Fallback>
                <p:oleObj name="Equation" r:id="rId5" imgW="13335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5276850" y="3897313"/>
          <a:ext cx="25225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7" imgW="1600200" imgH="711200" progId="Equation.3">
                  <p:embed/>
                </p:oleObj>
              </mc:Choice>
              <mc:Fallback>
                <p:oleObj name="Equation" r:id="rId7" imgW="1600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313"/>
                        <a:ext cx="25225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747838" y="3178175"/>
            <a:ext cx="129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Translate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409700" y="50180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2D </a:t>
            </a:r>
            <a:r>
              <a:rPr lang="en-US" altLang="en-US" i="1">
                <a:latin typeface="Arial" panose="020B0604020202020204" pitchFamily="34" charset="0"/>
              </a:rPr>
              <a:t>in-plane </a:t>
            </a:r>
            <a:r>
              <a:rPr lang="en-US" altLang="en-US">
                <a:latin typeface="Arial" panose="020B0604020202020204" pitchFamily="34" charset="0"/>
              </a:rPr>
              <a:t>rotation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15038" y="5018088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Shear</a:t>
            </a:r>
          </a:p>
        </p:txBody>
      </p:sp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9" imgW="1447800" imgH="711200" progId="Equation.3">
                  <p:embed/>
                </p:oleObj>
              </mc:Choice>
              <mc:Fallback>
                <p:oleObj name="Equation" r:id="rId9" imgW="1447800" imgH="71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015038" y="3200400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Scale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702653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Given images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Compute image features for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Match features between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4164597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Outliers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8951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32750" y="1719263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575" y="4287838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713" cy="434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575" y="2435225"/>
            <a:ext cx="2909888" cy="78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4600" y="971550"/>
            <a:ext cx="99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6738" y="5772150"/>
            <a:ext cx="83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2195660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Let’s consider a simpler example… linear regression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025" y="57912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Problem: Fit a line to these datapoints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15025" y="5791200"/>
            <a:ext cx="170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366045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a hypothesized line</a:t>
            </a:r>
          </a:p>
          <a:p>
            <a:pPr eaLnBrk="1" hangingPunct="1"/>
            <a:r>
              <a:rPr lang="en-US" altLang="en-US"/>
              <a:t>Count the number of points that “agree” with the line</a:t>
            </a:r>
          </a:p>
          <a:p>
            <a:pPr lvl="1" eaLnBrk="1" hangingPunct="1"/>
            <a:r>
              <a:rPr lang="en-US" altLang="en-US"/>
              <a:t>“Agree” = within a small distance of the line</a:t>
            </a:r>
          </a:p>
          <a:p>
            <a:pPr lvl="1" eaLnBrk="1" hangingPunct="1"/>
            <a:r>
              <a:rPr lang="en-US" altLang="en-US"/>
              <a:t>I.e., the </a:t>
            </a:r>
            <a:r>
              <a:rPr lang="en-US" altLang="en-US" b="1"/>
              <a:t>inliers </a:t>
            </a:r>
            <a:r>
              <a:rPr lang="en-US" altLang="en-US"/>
              <a:t>to that line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4213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772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97300" y="60198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547225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70025" y="2141538"/>
            <a:ext cx="4756150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97300" y="6019800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2833438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Unlike least-squares, no simple closed-form solution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Hypothesize-and-test</a:t>
            </a:r>
          </a:p>
          <a:p>
            <a:pPr lvl="1" eaLnBrk="1" hangingPunct="1"/>
            <a:r>
              <a:rPr lang="en-US" altLang="en-US"/>
              <a:t>Try out many lines, keep the best one</a:t>
            </a:r>
          </a:p>
          <a:p>
            <a:pPr lvl="1" eaLnBrk="1" hangingPunct="1"/>
            <a:r>
              <a:rPr lang="en-US" altLang="en-US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349534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Translations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26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92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3600"/>
              <a:t>Projective Transformations aka Homographies aka Planar Perspective Maps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76263" y="3352800"/>
            <a:ext cx="375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Called a </a:t>
            </a:r>
            <a:r>
              <a:rPr lang="en-US" altLang="en-US" sz="2400" i="1"/>
              <a:t>homography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(or </a:t>
            </a:r>
            <a:r>
              <a:rPr lang="en-US" altLang="en-US" sz="2400" i="1"/>
              <a:t>planar perspective map</a:t>
            </a:r>
            <a:r>
              <a:rPr lang="en-US" altLang="en-US" sz="2400"/>
              <a:t>)</a:t>
            </a:r>
            <a:endParaRPr lang="en-US" altLang="en-US" sz="24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89488" y="1774825"/>
            <a:ext cx="3989387" cy="1992313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1443" y="1393146"/>
              <a:ext cx="3941814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206" y="2611724"/>
              <a:ext cx="2613219" cy="2613034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8785" y="3418876"/>
              <a:ext cx="895152" cy="86054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33588" y="4637088"/>
            <a:ext cx="5153025" cy="1763712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49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3404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3812" y="5061995"/>
              <a:ext cx="450969" cy="4349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178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RA</a:t>
            </a:r>
            <a:r>
              <a:rPr lang="en-US" altLang="en-US"/>
              <a:t>ndom </a:t>
            </a:r>
            <a:r>
              <a:rPr lang="en-US" altLang="en-US" u="sng"/>
              <a:t>SA</a:t>
            </a:r>
            <a:r>
              <a:rPr lang="en-US" altLang="en-US"/>
              <a:t>mple </a:t>
            </a:r>
            <a:r>
              <a:rPr lang="en-US" altLang="en-US" u="sng"/>
              <a:t>C</a:t>
            </a:r>
            <a:r>
              <a:rPr lang="en-US" altLang="en-US"/>
              <a:t>onsensus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</a:t>
            </a:r>
            <a:r>
              <a:rPr lang="en-US" altLang="en-US" i="1"/>
              <a:t>one</a:t>
            </a:r>
            <a:r>
              <a:rPr lang="en-US" altLang="en-US"/>
              <a:t>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42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RA</a:t>
            </a:r>
            <a:r>
              <a:rPr lang="en-US" altLang="en-US"/>
              <a:t>ndom </a:t>
            </a:r>
            <a:r>
              <a:rPr lang="en-US" altLang="en-US" u="sng"/>
              <a:t>SA</a:t>
            </a:r>
            <a:r>
              <a:rPr lang="en-US" altLang="en-US"/>
              <a:t>mple </a:t>
            </a:r>
            <a:r>
              <a:rPr lang="en-US" altLang="en-US" u="sng"/>
              <a:t>C</a:t>
            </a:r>
            <a:r>
              <a:rPr lang="en-US" altLang="en-US"/>
              <a:t>onsensus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another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23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RA</a:t>
            </a:r>
            <a:r>
              <a:rPr lang="en-US" altLang="en-US"/>
              <a:t>ndom </a:t>
            </a:r>
            <a:r>
              <a:rPr lang="en-US" altLang="en-US" u="sng"/>
              <a:t>SA</a:t>
            </a:r>
            <a:r>
              <a:rPr lang="en-US" altLang="en-US"/>
              <a:t>mple </a:t>
            </a:r>
            <a:r>
              <a:rPr lang="en-US" altLang="en-US" u="sng"/>
              <a:t>C</a:t>
            </a:r>
            <a:r>
              <a:rPr lang="en-US" altLang="en-US"/>
              <a:t>onsensus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31986368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Idea:</a:t>
            </a:r>
          </a:p>
          <a:p>
            <a:pPr lvl="1" eaLnBrk="1" hangingPunct="1"/>
            <a:r>
              <a:rPr lang="en-US" alt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“All good matches are alike; every bad match is bad in its own way.”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		</a:t>
            </a:r>
            <a:r>
              <a:rPr lang="en-US" altLang="en-US" sz="2000" dirty="0"/>
              <a:t>– Tolstoy via </a:t>
            </a:r>
            <a:r>
              <a:rPr lang="en-US" altLang="en-US" sz="2000" dirty="0" err="1"/>
              <a:t>Alyosha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Efros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357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Often model noise as Gaussian with some standard deviation (e.g., 3 pixels)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Suppose there are 20% outliers, and we want to find the correct answer with 99% probability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4206567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119" y="3509169"/>
            <a:ext cx="321151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413" y="5132388"/>
            <a:ext cx="3108325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810000" y="517525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x translation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66800" y="3270250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y translation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4183063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8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49725" y="42608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1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3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125" y="42989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613" y="42227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413" y="42989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6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713" y="27368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713" y="4016375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24400" y="38862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set threshold so that, e.g., 95% of the Gaussian</a:t>
            </a:r>
          </a:p>
          <a:p>
            <a:pPr eaLnBrk="1" hangingPunct="1"/>
            <a:r>
              <a:rPr lang="en-US" altLang="en-US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376086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/>
              <a:t>Back to linear regression</a:t>
            </a:r>
          </a:p>
          <a:p>
            <a:pPr eaLnBrk="1" hangingPunct="1"/>
            <a:r>
              <a:rPr lang="en-US" altLang="en-US"/>
              <a:t>How do we generate a hypothesis?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297238" y="1143000"/>
            <a:ext cx="2341562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43" y="4818063"/>
              <a:ext cx="2014537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1405" y="5835650"/>
              <a:ext cx="19493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7" name="TextBox 32"/>
            <p:cNvSpPr txBox="1">
              <a:spLocks noChangeArrowheads="1"/>
            </p:cNvSpPr>
            <p:nvPr/>
          </p:nvSpPr>
          <p:spPr bwMode="auto">
            <a:xfrm>
              <a:off x="7259748" y="565046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5202349" y="3473326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1452" y="4833938"/>
              <a:ext cx="119057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098" y="4648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155" y="42672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277" y="40386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18" y="38100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2387" y="52578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38" y="5443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09" y="5029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080" y="4300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90" y="32766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61" y="12192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0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6088" y="3519487"/>
            <a:ext cx="2736850" cy="2263775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0938" y="4741863"/>
            <a:ext cx="201453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6300" y="5759450"/>
            <a:ext cx="19494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32"/>
          <p:cNvSpPr txBox="1">
            <a:spLocks noChangeArrowheads="1"/>
          </p:cNvSpPr>
          <p:nvPr/>
        </p:nvSpPr>
        <p:spPr bwMode="auto">
          <a:xfrm>
            <a:off x="5354638" y="5573713"/>
            <a:ext cx="28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1511" name="TextBox 33"/>
          <p:cNvSpPr txBox="1">
            <a:spLocks noChangeArrowheads="1"/>
          </p:cNvSpPr>
          <p:nvPr/>
        </p:nvSpPr>
        <p:spPr bwMode="auto">
          <a:xfrm>
            <a:off x="3297238" y="339725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6375" y="4757738"/>
            <a:ext cx="119063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038" y="4572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100" y="41910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238" y="39624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7300" y="51816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838" y="5367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438" y="4953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038" y="4224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/>
              <a:t>Back to linear regression</a:t>
            </a:r>
          </a:p>
          <a:p>
            <a:pPr eaLnBrk="1" hangingPunct="1"/>
            <a:r>
              <a:rPr lang="en-US" altLang="en-US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467968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/>
              <a:t>General version: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Randomly choose </a:t>
            </a:r>
            <a:r>
              <a:rPr lang="en-US" altLang="en-US" i="1"/>
              <a:t>s</a:t>
            </a:r>
            <a:r>
              <a:rPr lang="en-US" altLang="en-US"/>
              <a:t> samples</a:t>
            </a:r>
          </a:p>
          <a:p>
            <a:pPr marL="1371600" lvl="2" indent="-457200" eaLnBrk="1" hangingPunct="1"/>
            <a:r>
              <a:rPr lang="en-US" altLang="en-US"/>
              <a:t>Typically </a:t>
            </a:r>
            <a:r>
              <a:rPr lang="en-US" altLang="en-US" i="1"/>
              <a:t>s</a:t>
            </a:r>
            <a:r>
              <a:rPr lang="en-US" altLang="en-US"/>
              <a:t> = minimum sample size that lets you fit a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Fit a model (e.g., line) to those samples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Count the number of inliers that approximately fit the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Repeat </a:t>
            </a:r>
            <a:r>
              <a:rPr lang="en-US" altLang="en-US" i="1"/>
              <a:t>N</a:t>
            </a:r>
            <a:r>
              <a:rPr lang="en-US" altLang="en-US"/>
              <a:t> times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426351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many rounds?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we have to choose </a:t>
            </a:r>
            <a:r>
              <a:rPr lang="en-US" altLang="en-US" i="1"/>
              <a:t>s</a:t>
            </a:r>
            <a:r>
              <a:rPr lang="en-US" altLang="en-US"/>
              <a:t> samples each time</a:t>
            </a:r>
          </a:p>
          <a:p>
            <a:pPr lvl="1" eaLnBrk="1" hangingPunct="1"/>
            <a:r>
              <a:rPr lang="en-US" altLang="en-US"/>
              <a:t>with an outlier ratio </a:t>
            </a:r>
            <a:r>
              <a:rPr lang="en-US" altLang="en-US" i="1"/>
              <a:t>e</a:t>
            </a:r>
          </a:p>
          <a:p>
            <a:pPr lvl="1" eaLnBrk="1" hangingPunct="1"/>
            <a:r>
              <a:rPr lang="en-US" altLang="en-US"/>
              <a:t>and we want the right answer with probability </a:t>
            </a:r>
            <a:r>
              <a:rPr lang="en-US" altLang="en-US" i="1"/>
              <a:t>p</a:t>
            </a:r>
            <a:endParaRPr lang="en-US" altLang="en-US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"/>
          <a:stretch>
            <a:fillRect/>
          </a:stretch>
        </p:blipFill>
        <p:spPr bwMode="auto">
          <a:xfrm>
            <a:off x="5637213" y="3735388"/>
            <a:ext cx="358457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8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M. Pollefeys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6019800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p </a:t>
            </a:r>
            <a:r>
              <a:rPr lang="en-US" altLang="en-US"/>
              <a:t>= 0.99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493459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2D image transformations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1643063" y="1308100"/>
            <a:ext cx="5476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436688" y="3059113"/>
            <a:ext cx="594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900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altLang="en-US" sz="2000"/>
              <a:t> Closed under composition and inverse is a member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 alignment, depends on the motion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6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981200" y="4467225"/>
            <a:ext cx="5181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How many samples?</a:t>
            </a:r>
          </a:p>
        </p:txBody>
      </p:sp>
    </p:spTree>
    <p:extLst>
      <p:ext uri="{BB962C8B-B14F-4D97-AF65-F5344CB8AC3E}">
        <p14:creationId xmlns:p14="http://schemas.microsoft.com/office/powerpoint/2010/main" val="410641013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How many samples?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How many samples are needed?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</a:t>
            </a:r>
            <a:r>
              <a:rPr lang="en-US" sz="2000" b="0" i="1" dirty="0">
                <a:latin typeface="Times New Roman" pitchFamily="18" charset="0"/>
              </a:rPr>
              <a:t>w</a:t>
            </a:r>
            <a:r>
              <a:rPr lang="en-US" sz="2400" i="1" dirty="0"/>
              <a:t> </a:t>
            </a:r>
            <a:r>
              <a:rPr lang="en-US" sz="2400" dirty="0"/>
              <a:t>is fraction of inliers (points from line).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>
                <a:latin typeface="Times New Roman" pitchFamily="18" charset="0"/>
              </a:rPr>
              <a:t>n</a:t>
            </a:r>
            <a:r>
              <a:rPr lang="en-US" sz="2400" dirty="0"/>
              <a:t> points needed to define hypothesis (2 for lines)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>
                <a:latin typeface="Times New Roman" pitchFamily="18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samples chosen.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700" dirty="0"/>
          </a:p>
          <a:p>
            <a:pPr>
              <a:lnSpc>
                <a:spcPct val="90000"/>
              </a:lnSpc>
            </a:pPr>
            <a:r>
              <a:rPr lang="en-US" sz="2800" dirty="0"/>
              <a:t>Prob. that a single sample of </a:t>
            </a:r>
            <a:r>
              <a:rPr lang="en-US" sz="2800" b="0" i="1" dirty="0">
                <a:latin typeface="Times New Roman" pitchFamily="18" charset="0"/>
              </a:rPr>
              <a:t>n</a:t>
            </a:r>
            <a:r>
              <a:rPr lang="en-US" sz="2800" dirty="0"/>
              <a:t> points is correct: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Prob. that all 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/>
              <a:t> samples fail is: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/>
              <a:t>Choose </a:t>
            </a:r>
            <a:r>
              <a:rPr lang="en-US" sz="2400" b="0" i="1" dirty="0">
                <a:latin typeface="Times New Roman" pitchFamily="18" charset="0"/>
              </a:rPr>
              <a:t>k</a:t>
            </a:r>
            <a:r>
              <a:rPr lang="en-US" sz="2800" dirty="0"/>
              <a:t> high enough to keep this below desired failure rate.</a:t>
            </a:r>
          </a:p>
          <a:p>
            <a:endParaRPr lang="en-US" sz="1800" dirty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7772400" y="2971800"/>
          <a:ext cx="50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971800"/>
                        <a:ext cx="5032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5326063" y="3643313"/>
          <a:ext cx="1150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643313"/>
                        <a:ext cx="11509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6938403" y="5965825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RANSAC: Computed k (p=0.99)</a:t>
            </a:r>
          </a:p>
        </p:txBody>
      </p:sp>
      <p:graphicFrame>
        <p:nvGraphicFramePr>
          <p:cNvPr id="2865300" name="Group 148"/>
          <p:cNvGraphicFramePr>
            <a:graphicFrameLocks noGrp="1"/>
          </p:cNvGraphicFramePr>
          <p:nvPr/>
        </p:nvGraphicFramePr>
        <p:xfrm>
          <a:off x="827088" y="1376363"/>
          <a:ext cx="7772400" cy="414528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Sample size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Proportion of outliers 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MI1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229" name="TextBox 19"/>
          <p:cNvSpPr txBox="1">
            <a:spLocks noChangeArrowheads="1"/>
          </p:cNvSpPr>
          <p:nvPr/>
        </p:nvSpPr>
        <p:spPr bwMode="auto">
          <a:xfrm>
            <a:off x="6934200" y="58674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9125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Final step: least squares fit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546225"/>
            <a:ext cx="6515100" cy="4343400"/>
          </a:xfrm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1225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9225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825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70025" y="5203825"/>
            <a:ext cx="6019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8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1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2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64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825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7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/>
              <a:t>Pros</a:t>
            </a:r>
          </a:p>
          <a:p>
            <a:pPr lvl="1" eaLnBrk="1" hangingPunct="1"/>
            <a:r>
              <a:rPr lang="en-US" altLang="en-US" dirty="0"/>
              <a:t>Simple and general</a:t>
            </a:r>
          </a:p>
          <a:p>
            <a:pPr lvl="1" eaLnBrk="1" hangingPunct="1"/>
            <a:r>
              <a:rPr lang="en-US" altLang="en-US" dirty="0"/>
              <a:t>Applicable to many different problems</a:t>
            </a:r>
          </a:p>
          <a:p>
            <a:pPr lvl="1" eaLnBrk="1" hangingPunct="1"/>
            <a:r>
              <a:rPr lang="en-US" altLang="en-US" dirty="0"/>
              <a:t>Often works well in practice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Cons</a:t>
            </a:r>
          </a:p>
          <a:p>
            <a:pPr lvl="1" eaLnBrk="1" hangingPunct="1"/>
            <a:r>
              <a:rPr lang="en-US" altLang="en-US" dirty="0"/>
              <a:t>Parameters to tune</a:t>
            </a:r>
          </a:p>
          <a:p>
            <a:pPr lvl="1" eaLnBrk="1" hangingPunct="1"/>
            <a:r>
              <a:rPr lang="en-US" altLang="en-US" dirty="0"/>
              <a:t>Sometimes too many iterations are required</a:t>
            </a:r>
          </a:p>
          <a:p>
            <a:pPr lvl="1" eaLnBrk="1" hangingPunct="1"/>
            <a:r>
              <a:rPr lang="en-US" altLang="en-US" dirty="0"/>
              <a:t>Can fail for extremely low </a:t>
            </a:r>
            <a:r>
              <a:rPr lang="en-US" altLang="en-US"/>
              <a:t>inlier ratios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082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geometric transforms</a:t>
            </a:r>
          </a:p>
          <a:p>
            <a:pPr lvl="1"/>
            <a:r>
              <a:rPr lang="en-US" dirty="0"/>
              <a:t>Homogenous coordinates</a:t>
            </a:r>
          </a:p>
          <a:p>
            <a:pPr lvl="1"/>
            <a:r>
              <a:rPr lang="en-US" dirty="0"/>
              <a:t>Linear -&gt; affine -&gt; </a:t>
            </a:r>
            <a:r>
              <a:rPr lang="en-US" dirty="0" err="1"/>
              <a:t>homography</a:t>
            </a:r>
            <a:endParaRPr lang="en-US" dirty="0"/>
          </a:p>
          <a:p>
            <a:r>
              <a:rPr lang="en-US" dirty="0"/>
              <a:t>Alignment (registration)</a:t>
            </a:r>
          </a:p>
          <a:p>
            <a:pPr lvl="1"/>
            <a:r>
              <a:rPr lang="en-US" dirty="0"/>
              <a:t>Least square problem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983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u="sng" dirty="0"/>
              <a:t>Pros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General method suited for a wide range of model fitting problems</a:t>
            </a:r>
          </a:p>
          <a:p>
            <a:pPr lvl="1" eaLnBrk="1" hangingPunct="1"/>
            <a:r>
              <a:rPr lang="en-US" dirty="0"/>
              <a:t>Easy to implement and easy to calculate its failure rate</a:t>
            </a:r>
          </a:p>
          <a:p>
            <a:pPr eaLnBrk="1" hangingPunct="1"/>
            <a:r>
              <a:rPr lang="en-US" b="1" u="sng" dirty="0"/>
              <a:t>Cons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Only handles a moderate percentage of outliers without cost blowing up</a:t>
            </a:r>
          </a:p>
          <a:p>
            <a:pPr lvl="1" eaLnBrk="1" hangingPunct="1"/>
            <a:r>
              <a:rPr lang="en-US" dirty="0"/>
              <a:t>Many real problems have high rate of outliers (but sometimes selective choice of random subsets can help)</a:t>
            </a:r>
          </a:p>
          <a:p>
            <a:pPr eaLnBrk="1" hangingPunct="1"/>
            <a:r>
              <a:rPr lang="en-US" dirty="0"/>
              <a:t>A voting strategy, The Hough transform, can handle high percentage of outliers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u="sng" dirty="0"/>
              <a:t>Pros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General method suited for a wide range of model fitting problems</a:t>
            </a:r>
          </a:p>
          <a:p>
            <a:pPr lvl="1" eaLnBrk="1" hangingPunct="1"/>
            <a:r>
              <a:rPr lang="en-US" dirty="0"/>
              <a:t>Easy to implement and easy to calculate its failure rate</a:t>
            </a:r>
          </a:p>
          <a:p>
            <a:pPr eaLnBrk="1" hangingPunct="1"/>
            <a:r>
              <a:rPr lang="en-US" b="1" u="sng" dirty="0"/>
              <a:t>Cons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Only handles a moderate percentage of outliers without cost blowing up</a:t>
            </a:r>
          </a:p>
          <a:p>
            <a:pPr lvl="1" eaLnBrk="1" hangingPunct="1"/>
            <a:r>
              <a:rPr lang="en-US" dirty="0"/>
              <a:t>Many real problems have high rate of outliers (but sometimes selective choice of random subsets can help)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3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r>
              <a:rPr lang="en-US" altLang="en-US"/>
              <a:t>Given a set of matches between images A and B</a:t>
            </a:r>
          </a:p>
          <a:p>
            <a:pPr lvl="1"/>
            <a:r>
              <a:rPr lang="en-US" altLang="en-US"/>
              <a:t>How can we compute the transform T from A to B?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19400"/>
            <a:ext cx="3505200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2840038"/>
            <a:ext cx="21272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8450"/>
            <a:ext cx="70104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1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transformations</a:t>
            </a:r>
          </a:p>
        </p:txBody>
      </p:sp>
      <p:pic>
        <p:nvPicPr>
          <p:cNvPr id="7171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182938" y="2667000"/>
            <a:ext cx="398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315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717089" y="5132387"/>
            <a:ext cx="2359025" cy="708025"/>
            <a:chOff x="5295688" y="4611004"/>
            <a:chExt cx="2359172" cy="707886"/>
          </a:xfrm>
        </p:grpSpPr>
        <p:sp>
          <p:nvSpPr>
            <p:cNvPr id="8203" name="TextBox 62"/>
            <p:cNvSpPr txBox="1">
              <a:spLocks noChangeArrowheads="1"/>
            </p:cNvSpPr>
            <p:nvPr/>
          </p:nvSpPr>
          <p:spPr bwMode="auto">
            <a:xfrm>
              <a:off x="5295688" y="4611004"/>
              <a:ext cx="2359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 dirty="0"/>
                <a:t>How do we solve for</a:t>
              </a:r>
            </a:p>
            <a:p>
              <a:r>
                <a:rPr lang="en-US" altLang="en-US" sz="2000" b="1" dirty="0"/>
                <a:t>                    ? </a:t>
              </a:r>
            </a:p>
          </p:txBody>
        </p:sp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030" y="4975087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BD14C981-1742-42E0-8BC4-3C8DB9AC1F58}"/>
                  </a:ext>
                </a:extLst>
              </p:cNvPr>
              <p:cNvSpPr txBox="1"/>
              <p:nvPr/>
            </p:nvSpPr>
            <p:spPr bwMode="auto">
              <a:xfrm>
                <a:off x="6314540" y="3939819"/>
                <a:ext cx="2101850" cy="1101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BD14C981-1742-42E0-8BC4-3C8DB9AC1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4540" y="3939819"/>
                <a:ext cx="2101850" cy="1101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0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9252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938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Mean displacement = </a:t>
              </a:r>
              <a:endParaRPr lang="en-US" altLang="en-US" sz="2000" i="1"/>
            </a:p>
          </p:txBody>
        </p:sp>
        <p:pic>
          <p:nvPicPr>
            <p:cNvPr id="925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22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9232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515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Displacement of match </a:t>
              </a:r>
              <a:r>
                <a:rPr lang="en-US" altLang="en-US" sz="2000" i="1"/>
                <a:t>i </a:t>
              </a:r>
              <a:r>
                <a:rPr lang="en-US" altLang="en-US" sz="2000"/>
                <a:t> =</a:t>
              </a:r>
              <a:endParaRPr lang="en-US" altLang="en-US" sz="2000" i="1"/>
            </a:p>
          </p:txBody>
        </p:sp>
      </p:grpSp>
    </p:spTree>
    <p:extLst>
      <p:ext uri="{BB962C8B-B14F-4D97-AF65-F5344CB8AC3E}">
        <p14:creationId xmlns:p14="http://schemas.microsoft.com/office/powerpoint/2010/main" val="2791928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24610</TotalTime>
  <Words>1413</Words>
  <Application>Microsoft Office PowerPoint</Application>
  <PresentationFormat>On-screen Show (4:3)</PresentationFormat>
  <Paragraphs>419</Paragraphs>
  <Slides>57</Slides>
  <Notes>22</Notes>
  <HiddenSlides>20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CMMI10</vt:lpstr>
      <vt:lpstr>Arial</vt:lpstr>
      <vt:lpstr>Calibri</vt:lpstr>
      <vt:lpstr>Cambria Math</vt:lpstr>
      <vt:lpstr>Times New Roman</vt:lpstr>
      <vt:lpstr>Trebuchet MS</vt:lpstr>
      <vt:lpstr>Wingdings</vt:lpstr>
      <vt:lpstr>Office Theme</vt:lpstr>
      <vt:lpstr>Equation</vt:lpstr>
      <vt:lpstr>Photo Editor Photo</vt:lpstr>
      <vt:lpstr>ECE 4973: Lecture 10 Image Alignment</vt:lpstr>
      <vt:lpstr>Homogeneous coordinates</vt:lpstr>
      <vt:lpstr>Basic affine transformations</vt:lpstr>
      <vt:lpstr>Projective Transformations aka Homographies aka Planar Perspective Maps</vt:lpstr>
      <vt:lpstr>2D image transformations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Least squares                     </vt:lpstr>
      <vt:lpstr>Least squares                     </vt:lpstr>
      <vt:lpstr>Least squares                     </vt:lpstr>
      <vt:lpstr>Homographies</vt:lpstr>
      <vt:lpstr>Solving for homographies</vt:lpstr>
      <vt:lpstr>Solving for homographies</vt:lpstr>
      <vt:lpstr>Solving for homographies</vt:lpstr>
      <vt:lpstr>Solving for homographies</vt:lpstr>
      <vt:lpstr>Questions?</vt:lpstr>
      <vt:lpstr>Image Alignment Algorithm</vt:lpstr>
      <vt:lpstr>Outliers</vt:lpstr>
      <vt:lpstr>Robustness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RANSAC: How many samples?</vt:lpstr>
      <vt:lpstr>RANSAC: How many samples?</vt:lpstr>
      <vt:lpstr>RANSAC: Computed k (p=0.99)</vt:lpstr>
      <vt:lpstr>Final step: least squares fit</vt:lpstr>
      <vt:lpstr>RANSAC pros and cons</vt:lpstr>
      <vt:lpstr>Summary</vt:lpstr>
      <vt:lpstr>RANSAC: Pros and Cons</vt:lpstr>
      <vt:lpstr>RANSAC: Pros and 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Cheng, Samuel</cp:lastModifiedBy>
  <cp:revision>537</cp:revision>
  <dcterms:created xsi:type="dcterms:W3CDTF">2009-08-25T02:47:59Z</dcterms:created>
  <dcterms:modified xsi:type="dcterms:W3CDTF">2022-01-01T00:26:41Z</dcterms:modified>
</cp:coreProperties>
</file>