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762" r:id="rId2"/>
    <p:sldId id="763" r:id="rId3"/>
    <p:sldId id="765" r:id="rId4"/>
    <p:sldId id="767" r:id="rId5"/>
    <p:sldId id="769" r:id="rId6"/>
    <p:sldId id="741" r:id="rId7"/>
    <p:sldId id="671" r:id="rId8"/>
    <p:sldId id="681" r:id="rId9"/>
    <p:sldId id="680" r:id="rId10"/>
    <p:sldId id="720" r:id="rId11"/>
    <p:sldId id="734" r:id="rId12"/>
    <p:sldId id="678" r:id="rId13"/>
    <p:sldId id="261" r:id="rId14"/>
    <p:sldId id="726" r:id="rId15"/>
    <p:sldId id="701" r:id="rId16"/>
    <p:sldId id="263" r:id="rId17"/>
    <p:sldId id="736" r:id="rId18"/>
    <p:sldId id="673" r:id="rId19"/>
    <p:sldId id="674" r:id="rId20"/>
    <p:sldId id="597" r:id="rId21"/>
    <p:sldId id="722" r:id="rId22"/>
    <p:sldId id="582" r:id="rId23"/>
    <p:sldId id="583" r:id="rId24"/>
    <p:sldId id="603" r:id="rId25"/>
    <p:sldId id="604" r:id="rId26"/>
    <p:sldId id="605" r:id="rId27"/>
    <p:sldId id="643" r:id="rId28"/>
    <p:sldId id="606" r:id="rId29"/>
    <p:sldId id="607" r:id="rId30"/>
    <p:sldId id="609" r:id="rId31"/>
    <p:sldId id="608" r:id="rId32"/>
    <p:sldId id="610" r:id="rId33"/>
    <p:sldId id="611" r:id="rId34"/>
    <p:sldId id="742" r:id="rId35"/>
    <p:sldId id="743" r:id="rId36"/>
    <p:sldId id="620" r:id="rId37"/>
    <p:sldId id="613" r:id="rId38"/>
    <p:sldId id="614" r:id="rId39"/>
    <p:sldId id="615" r:id="rId40"/>
    <p:sldId id="721" r:id="rId41"/>
    <p:sldId id="782" r:id="rId42"/>
    <p:sldId id="744" r:id="rId43"/>
    <p:sldId id="745" r:id="rId44"/>
    <p:sldId id="746" r:id="rId45"/>
    <p:sldId id="616" r:id="rId46"/>
    <p:sldId id="617" r:id="rId47"/>
    <p:sldId id="618" r:id="rId48"/>
    <p:sldId id="619" r:id="rId49"/>
    <p:sldId id="737" r:id="rId50"/>
    <p:sldId id="740" r:id="rId51"/>
    <p:sldId id="758" r:id="rId52"/>
    <p:sldId id="622" r:id="rId53"/>
    <p:sldId id="699" r:id="rId54"/>
    <p:sldId id="623" r:id="rId55"/>
    <p:sldId id="759" r:id="rId56"/>
    <p:sldId id="624" r:id="rId57"/>
    <p:sldId id="625" r:id="rId58"/>
    <p:sldId id="725" r:id="rId59"/>
    <p:sldId id="712" r:id="rId60"/>
    <p:sldId id="628" r:id="rId61"/>
    <p:sldId id="629" r:id="rId62"/>
    <p:sldId id="723" r:id="rId63"/>
    <p:sldId id="633" r:id="rId64"/>
    <p:sldId id="634" r:id="rId65"/>
    <p:sldId id="635" r:id="rId66"/>
    <p:sldId id="636" r:id="rId67"/>
    <p:sldId id="637" r:id="rId68"/>
    <p:sldId id="630" r:id="rId69"/>
    <p:sldId id="709" r:id="rId70"/>
    <p:sldId id="711" r:id="rId71"/>
    <p:sldId id="715" r:id="rId72"/>
    <p:sldId id="714" r:id="rId73"/>
    <p:sldId id="710" r:id="rId74"/>
    <p:sldId id="731" r:id="rId75"/>
    <p:sldId id="727" r:id="rId76"/>
    <p:sldId id="444" r:id="rId77"/>
    <p:sldId id="270" r:id="rId78"/>
    <p:sldId id="269" r:id="rId79"/>
    <p:sldId id="271" r:id="rId80"/>
    <p:sldId id="760" r:id="rId81"/>
    <p:sldId id="747" r:id="rId82"/>
    <p:sldId id="748" r:id="rId83"/>
    <p:sldId id="749" r:id="rId84"/>
    <p:sldId id="750" r:id="rId8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89C14913-D63D-4630-AE98-F8AC792DD4DB}">
          <p14:sldIdLst>
            <p14:sldId id="762"/>
            <p14:sldId id="763"/>
            <p14:sldId id="765"/>
            <p14:sldId id="767"/>
            <p14:sldId id="769"/>
            <p14:sldId id="741"/>
            <p14:sldId id="671"/>
            <p14:sldId id="681"/>
            <p14:sldId id="680"/>
            <p14:sldId id="720"/>
            <p14:sldId id="734"/>
            <p14:sldId id="678"/>
            <p14:sldId id="261"/>
            <p14:sldId id="726"/>
            <p14:sldId id="701"/>
            <p14:sldId id="263"/>
            <p14:sldId id="736"/>
            <p14:sldId id="673"/>
            <p14:sldId id="674"/>
            <p14:sldId id="597"/>
          </p14:sldIdLst>
        </p14:section>
        <p14:section name="Color in human vision" id="{AE8484FA-E8FA-45CE-964D-5CB87DA259A3}">
          <p14:sldIdLst>
            <p14:sldId id="722"/>
            <p14:sldId id="582"/>
            <p14:sldId id="583"/>
            <p14:sldId id="603"/>
            <p14:sldId id="604"/>
            <p14:sldId id="605"/>
            <p14:sldId id="643"/>
            <p14:sldId id="606"/>
            <p14:sldId id="607"/>
            <p14:sldId id="609"/>
            <p14:sldId id="608"/>
            <p14:sldId id="610"/>
            <p14:sldId id="611"/>
            <p14:sldId id="742"/>
            <p14:sldId id="743"/>
            <p14:sldId id="620"/>
            <p14:sldId id="613"/>
            <p14:sldId id="614"/>
            <p14:sldId id="615"/>
            <p14:sldId id="721"/>
            <p14:sldId id="782"/>
            <p14:sldId id="744"/>
            <p14:sldId id="745"/>
            <p14:sldId id="746"/>
            <p14:sldId id="616"/>
            <p14:sldId id="617"/>
            <p14:sldId id="618"/>
            <p14:sldId id="619"/>
            <p14:sldId id="737"/>
            <p14:sldId id="740"/>
            <p14:sldId id="758"/>
            <p14:sldId id="622"/>
            <p14:sldId id="699"/>
            <p14:sldId id="623"/>
          </p14:sldIdLst>
        </p14:section>
        <p14:section name="Color sensing in camera" id="{10A6FB8A-CE00-4D2A-9240-82374066EC3A}">
          <p14:sldIdLst>
            <p14:sldId id="759"/>
            <p14:sldId id="624"/>
            <p14:sldId id="625"/>
            <p14:sldId id="725"/>
          </p14:sldIdLst>
        </p14:section>
        <p14:section name="Color spaces" id="{39386C98-BA3C-40A5-82B8-84580BCD7101}">
          <p14:sldIdLst>
            <p14:sldId id="712"/>
            <p14:sldId id="628"/>
            <p14:sldId id="629"/>
            <p14:sldId id="723"/>
            <p14:sldId id="633"/>
            <p14:sldId id="634"/>
            <p14:sldId id="635"/>
            <p14:sldId id="636"/>
            <p14:sldId id="637"/>
            <p14:sldId id="630"/>
            <p14:sldId id="709"/>
            <p14:sldId id="711"/>
            <p14:sldId id="715"/>
            <p14:sldId id="714"/>
            <p14:sldId id="710"/>
            <p14:sldId id="731"/>
            <p14:sldId id="727"/>
            <p14:sldId id="444"/>
            <p14:sldId id="270"/>
            <p14:sldId id="269"/>
            <p14:sldId id="271"/>
          </p14:sldIdLst>
        </p14:section>
        <p14:section name="White balancing" id="{BF4D687E-A61C-4448-B520-EFE9FBE07DBF}">
          <p14:sldIdLst>
            <p14:sldId id="760"/>
            <p14:sldId id="747"/>
            <p14:sldId id="748"/>
            <p14:sldId id="749"/>
            <p14:sldId id="750"/>
          </p14:sldIdLst>
        </p14:section>
        <p14:section name="Uses of color in computer vision" id="{D6F13895-6392-4DBE-9C64-9721AE78BC3C}">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00C8"/>
    <a:srgbClr val="183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66395" autoAdjust="0"/>
  </p:normalViewPr>
  <p:slideViewPr>
    <p:cSldViewPr>
      <p:cViewPr varScale="1">
        <p:scale>
          <a:sx n="55" d="100"/>
          <a:sy n="55" d="100"/>
        </p:scale>
        <p:origin x="2340" y="78"/>
      </p:cViewPr>
      <p:guideLst>
        <p:guide orient="horz" pos="2160"/>
        <p:guide pos="2880"/>
      </p:guideLst>
    </p:cSldViewPr>
  </p:slideViewPr>
  <p:outlineViewPr>
    <p:cViewPr>
      <p:scale>
        <a:sx n="33" d="100"/>
        <a:sy n="33" d="100"/>
      </p:scale>
      <p:origin x="0" y="12933"/>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12/31/2021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Tapetum_lucidum#cite_note-RFB2004Spiders-2" TargetMode="External"/><Relationship Id="rId13" Type="http://schemas.openxmlformats.org/officeDocument/2006/relationships/hyperlink" Target="https://en.wikipedia.org/wiki/Night_vision" TargetMode="External"/><Relationship Id="rId3" Type="http://schemas.openxmlformats.org/officeDocument/2006/relationships/hyperlink" Target="https://en.wikipedia.org/wiki/Help:IPA_for_English" TargetMode="External"/><Relationship Id="rId7" Type="http://schemas.openxmlformats.org/officeDocument/2006/relationships/hyperlink" Target="https://en.wikipedia.org/wiki/Vertebrate" TargetMode="External"/><Relationship Id="rId12" Type="http://schemas.openxmlformats.org/officeDocument/2006/relationships/hyperlink" Target="https://en.wikipedia.org/wiki/Photoreceptor_cell" TargetMode="External"/><Relationship Id="rId17" Type="http://schemas.openxmlformats.org/officeDocument/2006/relationships/hyperlink" Target="https://en.wikipedia.org/wiki/Deep_sea" TargetMode="External"/><Relationship Id="rId2" Type="http://schemas.openxmlformats.org/officeDocument/2006/relationships/slide" Target="../slides/slide28.xml"/><Relationship Id="rId16" Type="http://schemas.openxmlformats.org/officeDocument/2006/relationships/hyperlink" Target="https://en.wikipedia.org/wiki/Prey" TargetMode="External"/><Relationship Id="rId1" Type="http://schemas.openxmlformats.org/officeDocument/2006/relationships/notesMaster" Target="../notesMasters/notesMaster1.xml"/><Relationship Id="rId6" Type="http://schemas.openxmlformats.org/officeDocument/2006/relationships/hyperlink" Target="https://en.wikipedia.org/wiki/Eye" TargetMode="External"/><Relationship Id="rId11" Type="http://schemas.openxmlformats.org/officeDocument/2006/relationships/hyperlink" Target="https://en.wikipedia.org/wiki/Light" TargetMode="External"/><Relationship Id="rId5" Type="http://schemas.openxmlformats.org/officeDocument/2006/relationships/hyperlink" Target="https://en.wikipedia.org/wiki/Tapetum_lucidum#cite_note-1" TargetMode="External"/><Relationship Id="rId15" Type="http://schemas.openxmlformats.org/officeDocument/2006/relationships/hyperlink" Target="https://en.wikipedia.org/wiki/Carnivore" TargetMode="External"/><Relationship Id="rId10" Type="http://schemas.openxmlformats.org/officeDocument/2006/relationships/hyperlink" Target="https://en.wikipedia.org/wiki/Reflection_(physics)" TargetMode="External"/><Relationship Id="rId4" Type="http://schemas.openxmlformats.org/officeDocument/2006/relationships/hyperlink" Target="https://en.wikipedia.org/wiki/Latin" TargetMode="External"/><Relationship Id="rId9" Type="http://schemas.openxmlformats.org/officeDocument/2006/relationships/hyperlink" Target="https://en.wikipedia.org/wiki/Retina" TargetMode="External"/><Relationship Id="rId14" Type="http://schemas.openxmlformats.org/officeDocument/2006/relationships/hyperlink" Target="https://en.wikipedia.org/wiki/Nocturnality"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discovermagazine.com/2012/jul-aug/06-humans-with-super-human-visio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wikipedia.org/wiki/Human_visual_syste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4F7151C5-1AF1-42FF-9A33-AAC9B8AE0D6A}" type="slidenum">
              <a:rPr lang="en-US" altLang="en-US" sz="1300" b="0">
                <a:solidFill>
                  <a:schemeClr val="bg1"/>
                </a:solidFill>
              </a:rPr>
              <a:pPr algn="r" eaLnBrk="1" hangingPunct="1">
                <a:spcBef>
                  <a:spcPct val="0"/>
                </a:spcBef>
              </a:pPr>
              <a:t>1</a:t>
            </a:fld>
            <a:endParaRPr lang="en-US" altLang="en-US" sz="1300" b="0">
              <a:solidFill>
                <a:schemeClr val="bg1"/>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9535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combination of an image of size 256x256</a:t>
            </a:r>
          </a:p>
          <a:p>
            <a:pPr lvl="1"/>
            <a:r>
              <a:rPr lang="en-US" dirty="0"/>
              <a:t>@ 8bit = 256 values ^ 65,536</a:t>
            </a:r>
          </a:p>
          <a:p>
            <a:pPr lvl="2"/>
            <a:r>
              <a:rPr lang="en-US" dirty="0"/>
              <a:t>Computer says ‘Inf’ combinations.</a:t>
            </a:r>
          </a:p>
          <a:p>
            <a:pPr lvl="1"/>
            <a:endParaRPr lang="en-US" dirty="0"/>
          </a:p>
          <a:p>
            <a:r>
              <a:rPr lang="en-US" dirty="0"/>
              <a:t>Computer vision as making sense of an extremely high-dimensional space.</a:t>
            </a:r>
          </a:p>
          <a:p>
            <a:pPr lvl="1"/>
            <a:r>
              <a:rPr lang="en-US" dirty="0"/>
              <a:t>Subspace of ‘natural’ images.</a:t>
            </a:r>
          </a:p>
          <a:p>
            <a:pPr lvl="1"/>
            <a:r>
              <a:rPr lang="en-US" dirty="0"/>
              <a:t>Deriving low-dimensional, explainable models.</a:t>
            </a:r>
          </a:p>
          <a:p>
            <a:pPr lvl="1"/>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Zoran and Weiss: “In the context of this work, a natural image would be the result of taking an ordinary digital camera, pointing it somewhere in the world and pressing the shutter button.“</a:t>
            </a:r>
          </a:p>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14</a:t>
            </a:fld>
            <a:endParaRPr lang="en-US"/>
          </a:p>
        </p:txBody>
      </p:sp>
    </p:spTree>
    <p:extLst>
      <p:ext uri="{BB962C8B-B14F-4D97-AF65-F5344CB8AC3E}">
        <p14:creationId xmlns:p14="http://schemas.microsoft.com/office/powerpoint/2010/main" val="132216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19</a:t>
            </a:fld>
            <a:endParaRPr lang="en-US"/>
          </a:p>
        </p:txBody>
      </p:sp>
    </p:spTree>
    <p:extLst>
      <p:ext uri="{BB962C8B-B14F-4D97-AF65-F5344CB8AC3E}">
        <p14:creationId xmlns:p14="http://schemas.microsoft.com/office/powerpoint/2010/main" val="742875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start us off, let’s look at these four colorful images.</a:t>
            </a:r>
          </a:p>
          <a:p>
            <a:r>
              <a:rPr lang="en-US" baseline="0" dirty="0"/>
              <a:t>Think for a minute - what can you tell me about the differences between these images?</a:t>
            </a:r>
          </a:p>
          <a:p>
            <a:endParaRPr lang="en-US" baseline="0" dirty="0"/>
          </a:p>
          <a:p>
            <a:r>
              <a:rPr lang="en-US" baseline="0" dirty="0"/>
              <a:t>http://www.belaborsodi.com/</a:t>
            </a:r>
          </a:p>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22</a:t>
            </a:fld>
            <a:endParaRPr lang="en-US"/>
          </a:p>
        </p:txBody>
      </p:sp>
    </p:spTree>
    <p:extLst>
      <p:ext uri="{BB962C8B-B14F-4D97-AF65-F5344CB8AC3E}">
        <p14:creationId xmlns:p14="http://schemas.microsoft.com/office/powerpoint/2010/main" val="250945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trick. The scene was arranged by</a:t>
            </a:r>
            <a:r>
              <a:rPr lang="en-US" baseline="0" dirty="0"/>
              <a:t> looking through the viewfinder of the camera, which, as like the image, offers a fixed perspective which makes this possible.</a:t>
            </a:r>
            <a:endParaRPr lang="en-US" dirty="0"/>
          </a:p>
          <a:p>
            <a:endParaRPr lang="en-US" dirty="0"/>
          </a:p>
          <a:p>
            <a:r>
              <a:rPr lang="en-US" dirty="0"/>
              <a:t>http://youtube.com/watch?v=oJGN6sX5Ekg</a:t>
            </a:r>
          </a:p>
          <a:p>
            <a:endParaRPr lang="en-US" dirty="0"/>
          </a:p>
          <a:p>
            <a:r>
              <a:rPr lang="en-US" dirty="0"/>
              <a:t>Later on, we’re going to </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23</a:t>
            </a:fld>
            <a:endParaRPr lang="en-US"/>
          </a:p>
        </p:txBody>
      </p:sp>
    </p:spTree>
    <p:extLst>
      <p:ext uri="{BB962C8B-B14F-4D97-AF65-F5344CB8AC3E}">
        <p14:creationId xmlns:p14="http://schemas.microsoft.com/office/powerpoint/2010/main" val="753008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Tapetum lucidum</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FAE7B687-15AC-45A4-BCEC-FF91BC75BEA0}" type="slidenum">
              <a:rPr lang="en-US" altLang="en-US" sz="1200">
                <a:solidFill>
                  <a:prstClr val="black"/>
                </a:solidFill>
              </a:rPr>
              <a:pPr/>
              <a:t>26</a:t>
            </a:fld>
            <a:endParaRPr lang="en-US" altLang="en-US" sz="1200">
              <a:solidFill>
                <a:prstClr val="black"/>
              </a:solidFill>
            </a:endParaRPr>
          </a:p>
        </p:txBody>
      </p:sp>
    </p:spTree>
    <p:extLst>
      <p:ext uri="{BB962C8B-B14F-4D97-AF65-F5344CB8AC3E}">
        <p14:creationId xmlns:p14="http://schemas.microsoft.com/office/powerpoint/2010/main" val="3422803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and you can see them!</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27</a:t>
            </a:fld>
            <a:endParaRPr lang="en-US"/>
          </a:p>
        </p:txBody>
      </p:sp>
    </p:spTree>
    <p:extLst>
      <p:ext uri="{BB962C8B-B14F-4D97-AF65-F5344CB8AC3E}">
        <p14:creationId xmlns:p14="http://schemas.microsoft.com/office/powerpoint/2010/main" val="2401249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Animals with </a:t>
            </a:r>
            <a:r>
              <a:rPr lang="en-US" altLang="en-US" dirty="0" err="1">
                <a:latin typeface="Arial" panose="020B0604020202020204" pitchFamily="34" charset="0"/>
                <a:cs typeface="Arial" panose="020B0604020202020204" pitchFamily="34" charset="0"/>
              </a:rPr>
              <a:t>Tapetum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Lucidum</a:t>
            </a:r>
            <a:r>
              <a:rPr lang="en-US" altLang="en-US" dirty="0">
                <a:latin typeface="Arial" panose="020B0604020202020204" pitchFamily="34" charset="0"/>
                <a:cs typeface="Arial" panose="020B0604020202020204" pitchFamily="34" charset="0"/>
              </a:rPr>
              <a:t> also have RPE, just not in the same part of the eye.</a:t>
            </a:r>
          </a:p>
          <a:p>
            <a:endParaRPr lang="en-US" altLang="en-US" dirty="0">
              <a:latin typeface="Arial" panose="020B0604020202020204" pitchFamily="34" charset="0"/>
              <a:cs typeface="Arial" panose="020B0604020202020204" pitchFamily="34" charset="0"/>
            </a:endParaRPr>
          </a:p>
          <a:p>
            <a:r>
              <a:rPr lang="en-US" dirty="0">
                <a:effectLst/>
              </a:rPr>
              <a:t>The </a:t>
            </a:r>
            <a:r>
              <a:rPr lang="en-US" b="1" i="1" dirty="0" err="1">
                <a:effectLst/>
              </a:rPr>
              <a:t>tapetum</a:t>
            </a:r>
            <a:r>
              <a:rPr lang="en-US" b="1" i="1" dirty="0">
                <a:effectLst/>
              </a:rPr>
              <a:t> </a:t>
            </a:r>
            <a:r>
              <a:rPr lang="en-US" b="1" i="1" dirty="0" err="1">
                <a:effectLst/>
              </a:rPr>
              <a:t>lucidum</a:t>
            </a:r>
            <a:r>
              <a:rPr lang="en-US" dirty="0">
                <a:effectLst/>
              </a:rPr>
              <a:t> </a:t>
            </a:r>
            <a:r>
              <a:rPr lang="en-US" dirty="0">
                <a:effectLst/>
                <a:hlinkClick r:id="rId3" tooltip="Help:IPA for English"/>
              </a:rPr>
              <a:t>/</a:t>
            </a:r>
            <a:r>
              <a:rPr lang="en-US" dirty="0" err="1">
                <a:effectLst/>
                <a:hlinkClick r:id="rId3" tooltip="Help:IPA for English"/>
              </a:rPr>
              <a:t>təˈpiːtəm</a:t>
            </a:r>
            <a:r>
              <a:rPr lang="en-US" dirty="0">
                <a:effectLst/>
                <a:hlinkClick r:id="rId3" tooltip="Help:IPA for English"/>
              </a:rPr>
              <a:t>/</a:t>
            </a:r>
            <a:r>
              <a:rPr lang="en-US" dirty="0">
                <a:effectLst/>
              </a:rPr>
              <a:t> (</a:t>
            </a:r>
            <a:r>
              <a:rPr lang="en-US" dirty="0">
                <a:effectLst/>
                <a:hlinkClick r:id="rId4" tooltip="Latin"/>
              </a:rPr>
              <a:t>Latin</a:t>
            </a:r>
            <a:r>
              <a:rPr lang="en-US" dirty="0">
                <a:effectLst/>
              </a:rPr>
              <a:t>: "bright tapestry; coverlet", plural </a:t>
            </a:r>
            <a:r>
              <a:rPr lang="en-US" b="1" i="1" dirty="0" err="1">
                <a:effectLst/>
              </a:rPr>
              <a:t>tapeta</a:t>
            </a:r>
            <a:r>
              <a:rPr lang="en-US" b="1" i="1" dirty="0">
                <a:effectLst/>
              </a:rPr>
              <a:t> </a:t>
            </a:r>
            <a:r>
              <a:rPr lang="en-US" b="1" i="1" dirty="0" err="1">
                <a:effectLst/>
              </a:rPr>
              <a:t>lucida</a:t>
            </a:r>
            <a:r>
              <a:rPr lang="en-US" dirty="0">
                <a:effectLst/>
              </a:rPr>
              <a:t>)</a:t>
            </a:r>
            <a:r>
              <a:rPr lang="en-US" baseline="30000" dirty="0">
                <a:effectLst/>
                <a:hlinkClick r:id="rId5"/>
              </a:rPr>
              <a:t>[1]</a:t>
            </a:r>
            <a:r>
              <a:rPr lang="en-US" dirty="0">
                <a:effectLst/>
              </a:rPr>
              <a:t> is a layer of tissue in the </a:t>
            </a:r>
            <a:r>
              <a:rPr lang="en-US" dirty="0">
                <a:effectLst/>
                <a:hlinkClick r:id="rId6" tooltip="Eye"/>
              </a:rPr>
              <a:t>eye</a:t>
            </a:r>
            <a:r>
              <a:rPr lang="en-US" dirty="0">
                <a:effectLst/>
              </a:rPr>
              <a:t> of many </a:t>
            </a:r>
            <a:r>
              <a:rPr lang="en-US" dirty="0">
                <a:effectLst/>
                <a:hlinkClick r:id="rId7" tooltip="Vertebrate"/>
              </a:rPr>
              <a:t>vertebrates</a:t>
            </a:r>
            <a:r>
              <a:rPr lang="en-US" dirty="0">
                <a:effectLst/>
              </a:rPr>
              <a:t>.</a:t>
            </a:r>
            <a:r>
              <a:rPr lang="en-US" baseline="30000" dirty="0">
                <a:effectLst/>
                <a:hlinkClick r:id="rId8"/>
              </a:rPr>
              <a:t>[2]</a:t>
            </a:r>
            <a:r>
              <a:rPr lang="en-US" dirty="0">
                <a:effectLst/>
              </a:rPr>
              <a:t> Lying immediately behind the </a:t>
            </a:r>
            <a:r>
              <a:rPr lang="en-US" dirty="0">
                <a:effectLst/>
                <a:hlinkClick r:id="rId9" tooltip="Retina"/>
              </a:rPr>
              <a:t>retina</a:t>
            </a:r>
            <a:r>
              <a:rPr lang="en-US" dirty="0">
                <a:effectLst/>
              </a:rPr>
              <a:t>, it </a:t>
            </a:r>
            <a:r>
              <a:rPr lang="en-US" dirty="0">
                <a:effectLst/>
                <a:hlinkClick r:id="rId10" tooltip="Reflection (physics)"/>
              </a:rPr>
              <a:t>reflects</a:t>
            </a:r>
            <a:r>
              <a:rPr lang="en-US" dirty="0">
                <a:effectLst/>
              </a:rPr>
              <a:t> visible </a:t>
            </a:r>
            <a:r>
              <a:rPr lang="en-US" dirty="0">
                <a:effectLst/>
                <a:hlinkClick r:id="rId11" tooltip="Light"/>
              </a:rPr>
              <a:t>light</a:t>
            </a:r>
            <a:r>
              <a:rPr lang="en-US" dirty="0">
                <a:effectLst/>
              </a:rPr>
              <a:t> back through the retina, increasing the light available to the </a:t>
            </a:r>
            <a:r>
              <a:rPr lang="en-US" dirty="0">
                <a:effectLst/>
                <a:hlinkClick r:id="rId12" tooltip="Photoreceptor cell"/>
              </a:rPr>
              <a:t>photoreceptors</a:t>
            </a:r>
            <a:r>
              <a:rPr lang="en-US" dirty="0">
                <a:effectLst/>
              </a:rPr>
              <a:t>, though blurring the initial image of the light on focus. The </a:t>
            </a:r>
            <a:r>
              <a:rPr lang="en-US" i="1" dirty="0" err="1">
                <a:effectLst/>
              </a:rPr>
              <a:t>tapetum</a:t>
            </a:r>
            <a:r>
              <a:rPr lang="en-US" i="1" dirty="0">
                <a:effectLst/>
              </a:rPr>
              <a:t> </a:t>
            </a:r>
            <a:r>
              <a:rPr lang="en-US" i="1" dirty="0" err="1">
                <a:effectLst/>
              </a:rPr>
              <a:t>lucidum</a:t>
            </a:r>
            <a:r>
              <a:rPr lang="en-US" dirty="0">
                <a:effectLst/>
              </a:rPr>
              <a:t> contributes to the superior </a:t>
            </a:r>
            <a:r>
              <a:rPr lang="en-US" dirty="0">
                <a:effectLst/>
                <a:hlinkClick r:id="rId13" tooltip="Night vision"/>
              </a:rPr>
              <a:t>night vision</a:t>
            </a:r>
            <a:r>
              <a:rPr lang="en-US" dirty="0">
                <a:effectLst/>
              </a:rPr>
              <a:t> of some animals. Many of these animals are </a:t>
            </a:r>
            <a:r>
              <a:rPr lang="en-US" dirty="0">
                <a:effectLst/>
                <a:hlinkClick r:id="rId14" tooltip="Nocturnality"/>
              </a:rPr>
              <a:t>nocturnal</a:t>
            </a:r>
            <a:r>
              <a:rPr lang="en-US" dirty="0">
                <a:effectLst/>
              </a:rPr>
              <a:t>, especially </a:t>
            </a:r>
            <a:r>
              <a:rPr lang="en-US" dirty="0">
                <a:effectLst/>
                <a:hlinkClick r:id="rId15" tooltip="Carnivore"/>
              </a:rPr>
              <a:t>carnivores</a:t>
            </a:r>
            <a:r>
              <a:rPr lang="en-US" dirty="0">
                <a:effectLst/>
              </a:rPr>
              <a:t> that hunt their </a:t>
            </a:r>
            <a:r>
              <a:rPr lang="en-US" dirty="0">
                <a:effectLst/>
                <a:hlinkClick r:id="rId16" tooltip="Prey"/>
              </a:rPr>
              <a:t>prey</a:t>
            </a:r>
            <a:r>
              <a:rPr lang="en-US" dirty="0">
                <a:effectLst/>
              </a:rPr>
              <a:t> at night, while others are </a:t>
            </a:r>
            <a:r>
              <a:rPr lang="en-US" dirty="0">
                <a:effectLst/>
                <a:hlinkClick r:id="rId17" tooltip="Deep sea"/>
              </a:rPr>
              <a:t>deep sea</a:t>
            </a:r>
            <a:r>
              <a:rPr lang="en-US" dirty="0">
                <a:effectLst/>
              </a:rPr>
              <a:t> animals.</a:t>
            </a:r>
            <a:endParaRPr lang="en-US" altLang="en-US" dirty="0">
              <a:latin typeface="Arial" panose="020B0604020202020204" pitchFamily="34" charset="0"/>
              <a:cs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019DD66-4D31-41D9-8A6C-1383686514DF}" type="slidenum">
              <a:rPr lang="en-US" altLang="en-US" sz="1200">
                <a:solidFill>
                  <a:prstClr val="black"/>
                </a:solidFill>
              </a:rPr>
              <a:pPr/>
              <a:t>28</a:t>
            </a:fld>
            <a:endParaRPr lang="en-US" altLang="en-US" sz="1200">
              <a:solidFill>
                <a:prstClr val="black"/>
              </a:solidFill>
            </a:endParaRPr>
          </a:p>
        </p:txBody>
      </p:sp>
    </p:spTree>
    <p:extLst>
      <p:ext uri="{BB962C8B-B14F-4D97-AF65-F5344CB8AC3E}">
        <p14:creationId xmlns:p14="http://schemas.microsoft.com/office/powerpoint/2010/main" val="2422839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2EAF3532-D9B4-4B98-AEB4-9C6F5686FB78}" type="slidenum">
              <a:rPr lang="en-US" altLang="en-US" sz="1200">
                <a:solidFill>
                  <a:prstClr val="black"/>
                </a:solidFill>
              </a:rPr>
              <a:pPr/>
              <a:t>30</a:t>
            </a:fld>
            <a:endParaRPr lang="en-US" altLang="en-US" sz="1200">
              <a:solidFill>
                <a:prstClr val="black"/>
              </a:solidFill>
            </a:endParaRPr>
          </a:p>
        </p:txBody>
      </p:sp>
    </p:spTree>
    <p:extLst>
      <p:ext uri="{BB962C8B-B14F-4D97-AF65-F5344CB8AC3E}">
        <p14:creationId xmlns:p14="http://schemas.microsoft.com/office/powerpoint/2010/main" val="148744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 for HDR -&gt; show range of intensity</a:t>
            </a:r>
            <a:r>
              <a:rPr lang="en-US" baseline="0" dirty="0"/>
              <a:t> that an 8-bit image can capture.</a:t>
            </a:r>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31</a:t>
            </a:fld>
            <a:endParaRPr lang="en-US"/>
          </a:p>
        </p:txBody>
      </p:sp>
    </p:spTree>
    <p:extLst>
      <p:ext uri="{BB962C8B-B14F-4D97-AF65-F5344CB8AC3E}">
        <p14:creationId xmlns:p14="http://schemas.microsoft.com/office/powerpoint/2010/main" val="3209728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B822903A-7AE4-428F-B6AD-4DA8D70035EB}" type="slidenum">
              <a:rPr lang="en-US" altLang="en-US" sz="1200">
                <a:solidFill>
                  <a:prstClr val="black"/>
                </a:solidFill>
              </a:rPr>
              <a:pPr/>
              <a:t>33</a:t>
            </a:fld>
            <a:endParaRPr lang="en-US" altLang="en-US"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pPr eaLnBrk="1" hangingPunct="1">
              <a:spcBef>
                <a:spcPct val="0"/>
              </a:spcBef>
              <a:defRPr/>
            </a:pPr>
            <a:r>
              <a:rPr lang="en-US">
                <a:sym typeface="Symbol" pitchFamily="18" charset="2"/>
              </a:rPr>
              <a:t>  </a:t>
            </a:r>
            <a:r>
              <a:rPr lang="en-US">
                <a:solidFill>
                  <a:schemeClr val="tx2"/>
                </a:solidFill>
                <a:effectLst>
                  <a:outerShdw blurRad="38100" dist="38100" dir="2700000" algn="tl">
                    <a:srgbClr val="C0C0C0"/>
                  </a:outerShdw>
                </a:effectLst>
                <a:sym typeface="Symbol" pitchFamily="18" charset="2"/>
              </a:rPr>
              <a:t>At least 3 spectral bands required (e.g. R,G,B)</a:t>
            </a:r>
            <a:r>
              <a:rPr lang="en-US">
                <a:sym typeface="Symbol" pitchFamily="18" charset="2"/>
              </a:rPr>
              <a:t> </a:t>
            </a:r>
          </a:p>
        </p:txBody>
      </p:sp>
    </p:spTree>
    <p:extLst>
      <p:ext uri="{BB962C8B-B14F-4D97-AF65-F5344CB8AC3E}">
        <p14:creationId xmlns:p14="http://schemas.microsoft.com/office/powerpoint/2010/main" val="1015540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3736496F-0704-4BC9-9103-4B66EB7E8334}" type="slidenum">
              <a:rPr lang="en-US" altLang="en-US" sz="1300" b="0">
                <a:solidFill>
                  <a:schemeClr val="bg1"/>
                </a:solidFill>
              </a:rPr>
              <a:pPr algn="r" eaLnBrk="1" hangingPunct="1">
                <a:spcBef>
                  <a:spcPct val="0"/>
                </a:spcBef>
              </a:pPr>
              <a:t>2</a:t>
            </a:fld>
            <a:endParaRPr lang="en-US" altLang="en-US" sz="1300" b="0">
              <a:solidFill>
                <a:schemeClr val="bg1"/>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30655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Sun is the dominant source for visible-light waves our eyes receive. The outer-most layer of the Sun's atmosphere, the corona, can be seen in visible light. But it is so faint it cannot not be seen except during a total solar eclipse because the bright photosphere overwhelms it. The tapered patterns—coronal streamers—around the Sun are formed by the outward flow of plasma that is shaped by magnetic field lines extending millions of miles into space.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objects grow hotter, they radiate energy dominated by shorter wavelengths, changing color before our eyes. A flame on a blow torch shifts from reddish to bluish in color as it is adjusted to burn hotter. In the same way, the color of stars tells scientists about their temperature.</a:t>
            </a:r>
            <a:endParaRPr lang="en-US" dirty="0"/>
          </a:p>
        </p:txBody>
      </p:sp>
      <p:sp>
        <p:nvSpPr>
          <p:cNvPr id="4" name="Slide Number Placeholder 3"/>
          <p:cNvSpPr>
            <a:spLocks noGrp="1"/>
          </p:cNvSpPr>
          <p:nvPr>
            <p:ph type="sldNum" sz="quarter" idx="10"/>
          </p:nvPr>
        </p:nvSpPr>
        <p:spPr/>
        <p:txBody>
          <a:bodyPr/>
          <a:lstStyle/>
          <a:p>
            <a:fld id="{62AA4796-B2B6-4C46-847F-070A49BBD36F}" type="slidenum">
              <a:rPr lang="en-US" smtClean="0"/>
              <a:t>34</a:t>
            </a:fld>
            <a:endParaRPr lang="en-US"/>
          </a:p>
        </p:txBody>
      </p:sp>
    </p:spTree>
    <p:extLst>
      <p:ext uri="{BB962C8B-B14F-4D97-AF65-F5344CB8AC3E}">
        <p14:creationId xmlns:p14="http://schemas.microsoft.com/office/powerpoint/2010/main" val="3492413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Because that’s where the Sun’s peak radiation was</a:t>
            </a:r>
          </a:p>
          <a:p>
            <a:r>
              <a:rPr lang="en-US" altLang="en-US" dirty="0">
                <a:latin typeface="Arial" panose="020B0604020202020204" pitchFamily="34" charset="0"/>
                <a:cs typeface="Arial" panose="020B0604020202020204" pitchFamily="34" charset="0"/>
              </a:rPr>
              <a:t>Because the atmosphere is fairly transparent in that range</a:t>
            </a:r>
          </a:p>
          <a:p>
            <a:r>
              <a:rPr lang="en-US" altLang="en-US" dirty="0">
                <a:latin typeface="Arial" panose="020B0604020202020204" pitchFamily="34" charset="0"/>
                <a:cs typeface="Arial" panose="020B0604020202020204" pitchFamily="34" charset="0"/>
              </a:rPr>
              <a:t>Because biology has many important markers in that range (but that’s because of the previous two reasons)</a:t>
            </a:r>
          </a:p>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35</a:t>
            </a:fld>
            <a:endParaRPr lang="en-US"/>
          </a:p>
        </p:txBody>
      </p:sp>
    </p:spTree>
    <p:extLst>
      <p:ext uri="{BB962C8B-B14F-4D97-AF65-F5344CB8AC3E}">
        <p14:creationId xmlns:p14="http://schemas.microsoft.com/office/powerpoint/2010/main" val="3417145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Does color exist?</a:t>
            </a:r>
          </a:p>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40</a:t>
            </a:fld>
            <a:endParaRPr lang="en-US"/>
          </a:p>
        </p:txBody>
      </p:sp>
    </p:spTree>
    <p:extLst>
      <p:ext uri="{BB962C8B-B14F-4D97-AF65-F5344CB8AC3E}">
        <p14:creationId xmlns:p14="http://schemas.microsoft.com/office/powerpoint/2010/main" val="3063672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26E8431-0E14-42D0-AF95-3D5FF12AB957}" type="slidenum">
              <a:rPr lang="en-US">
                <a:solidFill>
                  <a:srgbClr val="000000"/>
                </a:solidFill>
              </a:rPr>
              <a:pPr/>
              <a:t>42</a:t>
            </a:fld>
            <a:endParaRPr lang="en-US">
              <a:solidFill>
                <a:srgbClr val="000000"/>
              </a:solidFill>
            </a:endParaRPr>
          </a:p>
        </p:txBody>
      </p:sp>
      <p:sp>
        <p:nvSpPr>
          <p:cNvPr id="248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883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400" dirty="0"/>
              <a:t>-Reflected color is the result of interaction of light source spectrum with surface reflectance</a:t>
            </a:r>
          </a:p>
          <a:p>
            <a:r>
              <a:rPr lang="en-US" sz="2400" dirty="0"/>
              <a:t>-Spectral radiometry</a:t>
            </a:r>
          </a:p>
          <a:p>
            <a:pPr lvl="1"/>
            <a:r>
              <a:rPr lang="en-US" sz="1800" dirty="0"/>
              <a:t>All definitions and units are now “per unit wavelength”</a:t>
            </a:r>
          </a:p>
          <a:p>
            <a:pPr lvl="1"/>
            <a:r>
              <a:rPr lang="en-US" sz="1800" dirty="0"/>
              <a:t>All terms are now “spectral”</a:t>
            </a:r>
            <a:endParaRPr lang="en-US" dirty="0">
              <a:latin typeface="Arial" pitchFamily="34" charset="0"/>
              <a:cs typeface="Arial" pitchFamily="34" charset="0"/>
            </a:endParaRPr>
          </a:p>
        </p:txBody>
      </p:sp>
    </p:spTree>
    <p:extLst>
      <p:ext uri="{BB962C8B-B14F-4D97-AF65-F5344CB8AC3E}">
        <p14:creationId xmlns:p14="http://schemas.microsoft.com/office/powerpoint/2010/main" val="316097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What is the observed color of any surface under monochromatic light?</a:t>
            </a:r>
          </a:p>
          <a:p>
            <a:pPr>
              <a:spcBef>
                <a:spcPct val="0"/>
              </a:spcBef>
            </a:pPr>
            <a:endParaRPr lang="en-US" dirty="0">
              <a:latin typeface="Arial" pitchFamily="34" charset="0"/>
              <a:cs typeface="Arial" pitchFamily="34" charset="0"/>
            </a:endParaRPr>
          </a:p>
        </p:txBody>
      </p:sp>
      <p:sp>
        <p:nvSpPr>
          <p:cNvPr id="249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969468-2ECF-4EA8-B0AB-0A69BB48CD98}" type="slidenum">
              <a:rPr lang="en-US">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2508573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S cone's sensitivity curve (with peak at 437 mm) is very different from the sensitivity curves of the L and M cones which are quite similar with their peaks very close to each other (at 564 mm and 533 mm respectively) and overlap over a wide range of the visible wavelengths.</a:t>
            </a:r>
          </a:p>
          <a:p>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are L and M cones, with 2 to 4 times more L cones than M cones.</a:t>
            </a:r>
          </a:p>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50</a:t>
            </a:fld>
            <a:endParaRPr lang="en-US"/>
          </a:p>
        </p:txBody>
      </p:sp>
    </p:spTree>
    <p:extLst>
      <p:ext uri="{BB962C8B-B14F-4D97-AF65-F5344CB8AC3E}">
        <p14:creationId xmlns:p14="http://schemas.microsoft.com/office/powerpoint/2010/main" val="2266756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The separation of the </a:t>
            </a:r>
            <a:r>
              <a:rPr lang="en-US" dirty="0">
                <a:solidFill>
                  <a:srgbClr val="0070C0"/>
                </a:solidFill>
              </a:rPr>
              <a:t>S</a:t>
            </a:r>
            <a:r>
              <a:rPr lang="en-US" dirty="0"/>
              <a:t> cones and the </a:t>
            </a:r>
            <a:r>
              <a:rPr lang="en-US" dirty="0">
                <a:solidFill>
                  <a:srgbClr val="00B050"/>
                </a:solidFill>
              </a:rPr>
              <a:t>M</a:t>
            </a:r>
            <a:r>
              <a:rPr lang="en-US" dirty="0"/>
              <a:t>/</a:t>
            </a:r>
            <a:r>
              <a:rPr lang="en-US" dirty="0">
                <a:solidFill>
                  <a:srgbClr val="FF0000"/>
                </a:solidFill>
              </a:rPr>
              <a:t>L</a:t>
            </a:r>
            <a:r>
              <a:rPr lang="en-US" dirty="0"/>
              <a:t> cones probably occurred much earlier than the separation of the </a:t>
            </a:r>
            <a:r>
              <a:rPr lang="en-US" dirty="0">
                <a:solidFill>
                  <a:srgbClr val="00B050"/>
                </a:solidFill>
              </a:rPr>
              <a:t>M</a:t>
            </a:r>
            <a:r>
              <a:rPr lang="en-US" dirty="0"/>
              <a:t> and </a:t>
            </a:r>
            <a:r>
              <a:rPr lang="en-US" dirty="0">
                <a:solidFill>
                  <a:srgbClr val="FF0000"/>
                </a:solidFill>
              </a:rPr>
              <a:t>L</a:t>
            </a:r>
            <a:r>
              <a:rPr lang="en-US" dirty="0"/>
              <a:t> cones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This is why the probability of red/green color blindness is much higher in male (XY) than in female (XX).</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S cone's sensitivity curve (with peak at 437 mm) is very different from the sensitivity curves of the L and M cones which are quite similar with their peaks very close to each other (at 564 mm and 533 mm respectively) and overlap over a wide range of the visible wavelengths.</a:t>
            </a:r>
          </a:p>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51</a:t>
            </a:fld>
            <a:endParaRPr lang="en-US"/>
          </a:p>
        </p:txBody>
      </p:sp>
    </p:spTree>
    <p:extLst>
      <p:ext uri="{BB962C8B-B14F-4D97-AF65-F5344CB8AC3E}">
        <p14:creationId xmlns:p14="http://schemas.microsoft.com/office/powerpoint/2010/main" val="2517287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http://www.sciencealert.com/scientists-have-found-a-woman-whose-eyes-have-a-whole-new-type-of-colour-receptor</a:t>
            </a:r>
          </a:p>
          <a:p>
            <a:endParaRPr lang="en-US" dirty="0"/>
          </a:p>
          <a:p>
            <a:r>
              <a:rPr lang="en-US" dirty="0">
                <a:effectLst/>
              </a:rPr>
              <a:t>Assuming that </a:t>
            </a:r>
            <a:r>
              <a:rPr lang="en-US" dirty="0" err="1">
                <a:effectLst/>
              </a:rPr>
              <a:t>colour</a:t>
            </a:r>
            <a:r>
              <a:rPr lang="en-US" dirty="0">
                <a:effectLst/>
              </a:rPr>
              <a:t> blind men pass this fourth cone cell onto their daughters, </a:t>
            </a:r>
            <a:r>
              <a:rPr lang="en-US" dirty="0" err="1">
                <a:effectLst/>
              </a:rPr>
              <a:t>Mollon</a:t>
            </a:r>
            <a:r>
              <a:rPr lang="en-US" dirty="0">
                <a:effectLst/>
              </a:rPr>
              <a:t> estimated that around </a:t>
            </a:r>
            <a:r>
              <a:rPr lang="en-US" dirty="0">
                <a:effectLst/>
                <a:hlinkClick r:id="rId3"/>
              </a:rPr>
              <a:t>12 percent of the female population</a:t>
            </a:r>
            <a:r>
              <a:rPr lang="en-US" dirty="0">
                <a:effectLst/>
              </a:rPr>
              <a:t> should be </a:t>
            </a:r>
            <a:r>
              <a:rPr lang="en-US" dirty="0" err="1">
                <a:effectLst/>
              </a:rPr>
              <a:t>tetrachromats</a:t>
            </a:r>
            <a:r>
              <a:rPr lang="en-US" dirty="0">
                <a:effectLst/>
              </a:rPr>
              <a:t>. </a:t>
            </a:r>
          </a:p>
          <a:p>
            <a:endParaRPr lang="en-US" dirty="0">
              <a:effectLst/>
            </a:endParaRPr>
          </a:p>
          <a:p>
            <a:r>
              <a:rPr lang="en-US" dirty="0">
                <a:effectLst/>
              </a:rPr>
              <a:t>But all of his tests showed that these women could only perceive the same </a:t>
            </a:r>
            <a:r>
              <a:rPr lang="en-US" dirty="0" err="1">
                <a:effectLst/>
              </a:rPr>
              <a:t>colours</a:t>
            </a:r>
            <a:r>
              <a:rPr lang="en-US" dirty="0">
                <a:effectLst/>
              </a:rPr>
              <a:t> as the rest of us - which meant only three of their cone cell types were working, so they weren't true </a:t>
            </a:r>
            <a:r>
              <a:rPr lang="en-US" dirty="0" err="1">
                <a:effectLst/>
              </a:rPr>
              <a:t>tetrachromats</a:t>
            </a:r>
            <a:r>
              <a:rPr lang="en-US" dirty="0">
                <a:effectLst/>
              </a:rPr>
              <a:t>.</a:t>
            </a:r>
          </a:p>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52</a:t>
            </a:fld>
            <a:endParaRPr lang="en-US"/>
          </a:p>
        </p:txBody>
      </p:sp>
    </p:spTree>
    <p:extLst>
      <p:ext uri="{BB962C8B-B14F-4D97-AF65-F5344CB8AC3E}">
        <p14:creationId xmlns:p14="http://schemas.microsoft.com/office/powerpoint/2010/main" val="367508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color exist?</a:t>
            </a:r>
          </a:p>
          <a:p>
            <a:endParaRPr lang="en-US" dirty="0"/>
          </a:p>
          <a:p>
            <a:r>
              <a:rPr lang="en-US" dirty="0"/>
              <a:t>http://www.askamathematician.com/2012/06/q-do-colors-exist/</a:t>
            </a:r>
          </a:p>
          <a:p>
            <a:endParaRPr lang="en-US" dirty="0"/>
          </a:p>
          <a:p>
            <a:r>
              <a:rPr lang="en-US" dirty="0"/>
              <a:t>http://www.radiolab.org/story/211178-rip-rainbow/</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53</a:t>
            </a:fld>
            <a:endParaRPr lang="en-US"/>
          </a:p>
        </p:txBody>
      </p:sp>
    </p:spTree>
    <p:extLst>
      <p:ext uri="{BB962C8B-B14F-4D97-AF65-F5344CB8AC3E}">
        <p14:creationId xmlns:p14="http://schemas.microsoft.com/office/powerpoint/2010/main" val="2734395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Metamerism can be illuminant based or observer based. Color blindness produced well known instances of metamerism.</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590F7B6-BDBA-488C-A132-3661A1A7BF31}" type="slidenum">
              <a:rPr lang="en-US" altLang="en-US" sz="1200">
                <a:solidFill>
                  <a:prstClr val="black"/>
                </a:solidFill>
              </a:rPr>
              <a:pPr/>
              <a:t>54</a:t>
            </a:fld>
            <a:endParaRPr lang="en-US" altLang="en-US" sz="1200">
              <a:solidFill>
                <a:prstClr val="black"/>
              </a:solidFill>
            </a:endParaRPr>
          </a:p>
        </p:txBody>
      </p:sp>
    </p:spTree>
    <p:extLst>
      <p:ext uri="{BB962C8B-B14F-4D97-AF65-F5344CB8AC3E}">
        <p14:creationId xmlns:p14="http://schemas.microsoft.com/office/powerpoint/2010/main" val="414071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B6E52A56-B88B-4395-9635-4484FACE003F}" type="slidenum">
              <a:rPr lang="en-US" altLang="en-US" sz="1300" b="0">
                <a:solidFill>
                  <a:schemeClr val="bg1"/>
                </a:solidFill>
              </a:rPr>
              <a:pPr algn="r" eaLnBrk="1" hangingPunct="1">
                <a:spcBef>
                  <a:spcPct val="0"/>
                </a:spcBef>
              </a:pPr>
              <a:t>3</a:t>
            </a:fld>
            <a:endParaRPr lang="en-US" altLang="en-US" sz="1300" b="0">
              <a:solidFill>
                <a:schemeClr val="bg1"/>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40038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https://www.quora.com/Why-is-there-a-significant-difference-between-image-sensors-and-human-eyes-Spectral-response</a:t>
            </a:r>
          </a:p>
          <a:p>
            <a:endParaRPr lang="en-US" dirty="0"/>
          </a:p>
          <a:p>
            <a:r>
              <a:rPr lang="en-US" dirty="0"/>
              <a:t>http://www.maxmax.com/ndvi_camera_technical.htm</a:t>
            </a:r>
          </a:p>
          <a:p>
            <a:r>
              <a:rPr lang="en-US" dirty="0"/>
              <a:t>http://www.maxmax.com/faq/camera-tech/spectral-response</a:t>
            </a:r>
          </a:p>
          <a:p>
            <a:endParaRPr lang="en-US" dirty="0"/>
          </a:p>
          <a:p>
            <a:r>
              <a:rPr lang="en-US" dirty="0"/>
              <a:t>NOTE</a:t>
            </a:r>
            <a:r>
              <a:rPr lang="en-US" baseline="0" dirty="0"/>
              <a:t> the</a:t>
            </a:r>
            <a:r>
              <a:rPr lang="en-US" dirty="0"/>
              <a:t> strong response into long wavelengths (near IR)</a:t>
            </a:r>
            <a:r>
              <a:rPr lang="en-US" baseline="0" dirty="0"/>
              <a:t>. Many camera sensors can see into infrared range, but the lens system includes an IR low-pass filter which blocks incoming IR light.</a:t>
            </a:r>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58</a:t>
            </a:fld>
            <a:endParaRPr lang="en-US"/>
          </a:p>
        </p:txBody>
      </p:sp>
    </p:spTree>
    <p:extLst>
      <p:ext uri="{BB962C8B-B14F-4D97-AF65-F5344CB8AC3E}">
        <p14:creationId xmlns:p14="http://schemas.microsoft.com/office/powerpoint/2010/main" val="2593952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https://arcsecond.wordpress.com/2008/10/06/calculoergosum/</a:t>
            </a:r>
          </a:p>
          <a:p>
            <a:endParaRPr lang="en-US" dirty="0"/>
          </a:p>
          <a:p>
            <a:r>
              <a:rPr lang="en-US" dirty="0"/>
              <a:t>Has</a:t>
            </a:r>
            <a:r>
              <a:rPr lang="en-US" baseline="0" dirty="0"/>
              <a:t> certain properties of vector spaces, e.g., we can make a new basis from a different set of colors, like cyan, magenta, and yellow for instance.</a:t>
            </a:r>
          </a:p>
          <a:p>
            <a:r>
              <a:rPr lang="en-US" baseline="0" dirty="0"/>
              <a:t>But, it’s clamped at 1, and it doesn’t have negative values.</a:t>
            </a:r>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59</a:t>
            </a:fld>
            <a:endParaRPr lang="en-US"/>
          </a:p>
        </p:txBody>
      </p:sp>
    </p:spTree>
    <p:extLst>
      <p:ext uri="{BB962C8B-B14F-4D97-AF65-F5344CB8AC3E}">
        <p14:creationId xmlns:p14="http://schemas.microsoft.com/office/powerpoint/2010/main" val="778341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Pair Share</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63</a:t>
            </a:fld>
            <a:endParaRPr lang="en-US"/>
          </a:p>
        </p:txBody>
      </p:sp>
    </p:spTree>
    <p:extLst>
      <p:ext uri="{BB962C8B-B14F-4D97-AF65-F5344CB8AC3E}">
        <p14:creationId xmlns:p14="http://schemas.microsoft.com/office/powerpoint/2010/main" val="975158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68</a:t>
            </a:fld>
            <a:endParaRPr lang="en-US"/>
          </a:p>
        </p:txBody>
      </p:sp>
    </p:spTree>
    <p:extLst>
      <p:ext uri="{BB962C8B-B14F-4D97-AF65-F5344CB8AC3E}">
        <p14:creationId xmlns:p14="http://schemas.microsoft.com/office/powerpoint/2010/main" val="3714698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colorimetric difference between a given color in a television picture and a standard color of equal luminance.</a:t>
            </a:r>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69</a:t>
            </a:fld>
            <a:endParaRPr lang="en-US"/>
          </a:p>
        </p:txBody>
      </p:sp>
    </p:spTree>
    <p:extLst>
      <p:ext uri="{BB962C8B-B14F-4D97-AF65-F5344CB8AC3E}">
        <p14:creationId xmlns:p14="http://schemas.microsoft.com/office/powerpoint/2010/main" val="4143120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http://users.wfu.edu/matthews/misc/jpg_vs_gif/JpgCompTest/</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70</a:t>
            </a:fld>
            <a:endParaRPr lang="en-US"/>
          </a:p>
        </p:txBody>
      </p:sp>
    </p:spTree>
    <p:extLst>
      <p:ext uri="{BB962C8B-B14F-4D97-AF65-F5344CB8AC3E}">
        <p14:creationId xmlns:p14="http://schemas.microsoft.com/office/powerpoint/2010/main" val="3113409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linear scales to hue does not produce smooth perceptual changes.</a:t>
            </a:r>
          </a:p>
          <a:p>
            <a:r>
              <a:rPr lang="en-US" dirty="0"/>
              <a:t>It looks like there are sharp changes across these ranges, e.g., red, yellow, green, cyan, blue, purple.</a:t>
            </a:r>
          </a:p>
          <a:p>
            <a:endParaRPr lang="en-US" dirty="0"/>
          </a:p>
          <a:p>
            <a:r>
              <a:rPr lang="en-US" dirty="0"/>
              <a:t>Rainbow Color Map (Still) Considered Harmful</a:t>
            </a:r>
          </a:p>
          <a:p>
            <a:r>
              <a:rPr lang="en-US" dirty="0"/>
              <a:t>http://people.renci.org/~borland/pdfs/RainbowColorMap_VisViewpoints.pdf</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71</a:t>
            </a:fld>
            <a:endParaRPr lang="en-US"/>
          </a:p>
        </p:txBody>
      </p:sp>
    </p:spTree>
    <p:extLst>
      <p:ext uri="{BB962C8B-B14F-4D97-AF65-F5344CB8AC3E}">
        <p14:creationId xmlns:p14="http://schemas.microsoft.com/office/powerpoint/2010/main" val="1591240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actual fact, these are smooth uniformly increasing functions (gradients), with no such boundaries.</a:t>
            </a:r>
          </a:p>
          <a:p>
            <a:endParaRPr lang="en-US" dirty="0"/>
          </a:p>
          <a:p>
            <a:r>
              <a:rPr lang="en-US" dirty="0"/>
              <a:t>Rainbow Color Map (Still) Considered Harmful</a:t>
            </a:r>
          </a:p>
          <a:p>
            <a:r>
              <a:rPr lang="en-US" dirty="0"/>
              <a:t>http://people.renci.org/~borland/pdfs/RainbowColorMap_VisViewpoints.pdf</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72</a:t>
            </a:fld>
            <a:endParaRPr lang="en-US"/>
          </a:p>
        </p:txBody>
      </p:sp>
    </p:spTree>
    <p:extLst>
      <p:ext uri="{BB962C8B-B14F-4D97-AF65-F5344CB8AC3E}">
        <p14:creationId xmlns:p14="http://schemas.microsoft.com/office/powerpoint/2010/main" val="3088650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almost</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73</a:t>
            </a:fld>
            <a:endParaRPr lang="en-US"/>
          </a:p>
        </p:txBody>
      </p:sp>
    </p:spTree>
    <p:extLst>
      <p:ext uri="{BB962C8B-B14F-4D97-AF65-F5344CB8AC3E}">
        <p14:creationId xmlns:p14="http://schemas.microsoft.com/office/powerpoint/2010/main" val="3910647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5B0A22F-A94A-40C5-9CB8-AB3193471346}" type="slidenum">
              <a:rPr lang="en-US">
                <a:solidFill>
                  <a:srgbClr val="000000"/>
                </a:solidFill>
              </a:rPr>
              <a:pPr/>
              <a:t>81</a:t>
            </a:fld>
            <a:endParaRPr lang="en-US">
              <a:solidFill>
                <a:srgbClr val="000000"/>
              </a:solidFill>
            </a:endParaRPr>
          </a:p>
        </p:txBody>
      </p:sp>
      <p:sp>
        <p:nvSpPr>
          <p:cNvPr id="271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136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n-US" sz="1200" b="0" i="0" kern="1200" dirty="0">
                <a:solidFill>
                  <a:schemeClr val="tx1"/>
                </a:solidFill>
                <a:effectLst/>
                <a:latin typeface="+mn-lt"/>
                <a:ea typeface="+mn-ea"/>
                <a:cs typeface="+mn-cs"/>
              </a:rPr>
              <a:t>White balance (WB) is the process of removing unrealistic color casts, so that objects which appear white in person are rendered white in your photo.</a:t>
            </a:r>
            <a:endParaRPr lang="en-US" dirty="0">
              <a:latin typeface="Arial" pitchFamily="34" charset="0"/>
              <a:cs typeface="Arial" pitchFamily="34" charset="0"/>
            </a:endParaRPr>
          </a:p>
        </p:txBody>
      </p:sp>
    </p:spTree>
    <p:extLst>
      <p:ext uri="{BB962C8B-B14F-4D97-AF65-F5344CB8AC3E}">
        <p14:creationId xmlns:p14="http://schemas.microsoft.com/office/powerpoint/2010/main" val="323671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FD95186E-E7D9-4209-BBD2-9859F3F52697}" type="slidenum">
              <a:rPr lang="en-US" altLang="en-US" sz="1300" b="0">
                <a:solidFill>
                  <a:schemeClr val="bg1"/>
                </a:solidFill>
              </a:rPr>
              <a:pPr algn="r" eaLnBrk="1" hangingPunct="1">
                <a:spcBef>
                  <a:spcPct val="0"/>
                </a:spcBef>
              </a:pPr>
              <a:t>4</a:t>
            </a:fld>
            <a:endParaRPr lang="en-US" altLang="en-US" sz="1300" b="0">
              <a:solidFill>
                <a:schemeClr val="bg1"/>
              </a:solidFill>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0625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34B64AB-42AF-4579-A8F9-E8C83B5CDA5B}" type="slidenum">
              <a:rPr lang="en-US">
                <a:solidFill>
                  <a:srgbClr val="000000"/>
                </a:solidFill>
              </a:rPr>
              <a:pPr/>
              <a:t>82</a:t>
            </a:fld>
            <a:endParaRPr lang="en-US">
              <a:solidFill>
                <a:srgbClr val="000000"/>
              </a:solidFill>
            </a:endParaRPr>
          </a:p>
        </p:txBody>
      </p:sp>
      <p:sp>
        <p:nvSpPr>
          <p:cNvPr id="272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23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a:latin typeface="Arial" pitchFamily="34" charset="0"/>
              <a:cs typeface="Arial" pitchFamily="34" charset="0"/>
            </a:endParaRPr>
          </a:p>
        </p:txBody>
      </p:sp>
    </p:spTree>
    <p:extLst>
      <p:ext uri="{BB962C8B-B14F-4D97-AF65-F5344CB8AC3E}">
        <p14:creationId xmlns:p14="http://schemas.microsoft.com/office/powerpoint/2010/main" val="28268869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8E31641-2D54-4F30-8608-FCA3536D6B65}" type="slidenum">
              <a:rPr lang="en-US">
                <a:solidFill>
                  <a:srgbClr val="000000"/>
                </a:solidFill>
              </a:rPr>
              <a:pPr/>
              <a:t>83</a:t>
            </a:fld>
            <a:endParaRPr lang="en-US">
              <a:solidFill>
                <a:srgbClr val="000000"/>
              </a:solidFill>
            </a:endParaRPr>
          </a:p>
        </p:txBody>
      </p:sp>
      <p:sp>
        <p:nvSpPr>
          <p:cNvPr id="273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34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von </a:t>
            </a:r>
            <a:r>
              <a:rPr lang="en-US" sz="1200" b="1" i="0" kern="1200" dirty="0" err="1">
                <a:solidFill>
                  <a:schemeClr val="tx1"/>
                </a:solidFill>
                <a:effectLst/>
                <a:latin typeface="+mn-lt"/>
                <a:ea typeface="+mn-ea"/>
                <a:cs typeface="+mn-cs"/>
              </a:rPr>
              <a:t>Kries</a:t>
            </a:r>
            <a:r>
              <a:rPr lang="en-US" sz="1200" b="1" i="0" kern="1200" dirty="0">
                <a:solidFill>
                  <a:schemeClr val="tx1"/>
                </a:solidFill>
                <a:effectLst/>
                <a:latin typeface="+mn-lt"/>
                <a:ea typeface="+mn-ea"/>
                <a:cs typeface="+mn-cs"/>
              </a:rPr>
              <a:t> coefficient law</a:t>
            </a:r>
            <a:r>
              <a:rPr lang="en-US" sz="1200" b="0" i="0" kern="1200" dirty="0">
                <a:solidFill>
                  <a:schemeClr val="tx1"/>
                </a:solidFill>
                <a:effectLst/>
                <a:latin typeface="+mn-lt"/>
                <a:ea typeface="+mn-ea"/>
                <a:cs typeface="+mn-cs"/>
              </a:rPr>
              <a:t> in color adaptation describes the relationship between the illuminant and the </a:t>
            </a:r>
            <a:r>
              <a:rPr lang="en-US" sz="1200" b="0" i="0" u="none" strike="noStrike" kern="1200" dirty="0">
                <a:solidFill>
                  <a:schemeClr val="tx1"/>
                </a:solidFill>
                <a:effectLst/>
                <a:latin typeface="+mn-lt"/>
                <a:ea typeface="+mn-ea"/>
                <a:cs typeface="+mn-cs"/>
                <a:hlinkClick r:id="rId3" tooltip="Human visual system"/>
              </a:rPr>
              <a:t>human visual system</a:t>
            </a:r>
            <a:r>
              <a:rPr lang="en-US" sz="1200" b="0" i="0" kern="1200" dirty="0">
                <a:solidFill>
                  <a:schemeClr val="tx1"/>
                </a:solidFill>
                <a:effectLst/>
                <a:latin typeface="+mn-lt"/>
                <a:ea typeface="+mn-ea"/>
                <a:cs typeface="+mn-cs"/>
              </a:rPr>
              <a:t> sensitivity.</a:t>
            </a:r>
            <a:endParaRPr lang="en-US" dirty="0">
              <a:latin typeface="Arial" pitchFamily="34" charset="0"/>
              <a:cs typeface="Arial" pitchFamily="34" charset="0"/>
            </a:endParaRPr>
          </a:p>
        </p:txBody>
      </p:sp>
    </p:spTree>
    <p:extLst>
      <p:ext uri="{BB962C8B-B14F-4D97-AF65-F5344CB8AC3E}">
        <p14:creationId xmlns:p14="http://schemas.microsoft.com/office/powerpoint/2010/main" val="555721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EBCD7EC-0691-4FE1-B7B8-050EC34E13D2}" type="slidenum">
              <a:rPr lang="en-US">
                <a:solidFill>
                  <a:srgbClr val="000000"/>
                </a:solidFill>
              </a:rPr>
              <a:pPr/>
              <a:t>84</a:t>
            </a:fld>
            <a:endParaRPr lang="en-US">
              <a:solidFill>
                <a:srgbClr val="000000"/>
              </a:solidFill>
            </a:endParaRPr>
          </a:p>
        </p:txBody>
      </p:sp>
      <p:sp>
        <p:nvSpPr>
          <p:cNvPr id="274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44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a:latin typeface="Arial" pitchFamily="34" charset="0"/>
              <a:cs typeface="Arial" pitchFamily="34" charset="0"/>
            </a:endParaRPr>
          </a:p>
        </p:txBody>
      </p:sp>
    </p:spTree>
    <p:extLst>
      <p:ext uri="{BB962C8B-B14F-4D97-AF65-F5344CB8AC3E}">
        <p14:creationId xmlns:p14="http://schemas.microsoft.com/office/powerpoint/2010/main" val="385530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Danny Alexander, UCL</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8</a:t>
            </a:fld>
            <a:endParaRPr lang="en-US"/>
          </a:p>
        </p:txBody>
      </p:sp>
    </p:spTree>
    <p:extLst>
      <p:ext uri="{BB962C8B-B14F-4D97-AF65-F5344CB8AC3E}">
        <p14:creationId xmlns:p14="http://schemas.microsoft.com/office/powerpoint/2010/main" val="321925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fMRI - </a:t>
            </a:r>
            <a:r>
              <a:rPr lang="en-US" sz="1200" kern="1200" dirty="0">
                <a:solidFill>
                  <a:schemeClr val="tx1"/>
                </a:solidFill>
                <a:effectLst/>
                <a:latin typeface="+mn-lt"/>
                <a:ea typeface="+mn-ea"/>
                <a:cs typeface="+mn-cs"/>
              </a:rPr>
              <a:t>changes in blood flow</a:t>
            </a:r>
            <a:r>
              <a:rPr lang="en-US" sz="1200" kern="1200" baseline="0" dirty="0">
                <a:solidFill>
                  <a:schemeClr val="tx1"/>
                </a:solidFill>
                <a:effectLst/>
                <a:latin typeface="+mn-lt"/>
                <a:ea typeface="+mn-ea"/>
                <a:cs typeface="+mn-cs"/>
              </a:rPr>
              <a:t> in the brain </a:t>
            </a:r>
            <a:r>
              <a:rPr lang="en-US" sz="1200" kern="1200" dirty="0">
                <a:solidFill>
                  <a:schemeClr val="tx1"/>
                </a:solidFill>
                <a:effectLst/>
                <a:latin typeface="+mn-lt"/>
                <a:ea typeface="+mn-ea"/>
                <a:cs typeface="+mn-cs"/>
              </a:rPr>
              <a:t>associated with neural activity</a:t>
            </a:r>
          </a:p>
          <a:p>
            <a:r>
              <a:rPr lang="en-US" dirty="0"/>
              <a:t>http://radiologykey.com/wp-content/uploads/2016/01/9781604063325_c014_f004.jpg</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9</a:t>
            </a:fld>
            <a:endParaRPr lang="en-US"/>
          </a:p>
        </p:txBody>
      </p:sp>
    </p:spTree>
    <p:extLst>
      <p:ext uri="{BB962C8B-B14F-4D97-AF65-F5344CB8AC3E}">
        <p14:creationId xmlns:p14="http://schemas.microsoft.com/office/powerpoint/2010/main" val="1321750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pixel?</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10</a:t>
            </a:fld>
            <a:endParaRPr lang="en-US"/>
          </a:p>
        </p:txBody>
      </p:sp>
    </p:spTree>
    <p:extLst>
      <p:ext uri="{BB962C8B-B14F-4D97-AF65-F5344CB8AC3E}">
        <p14:creationId xmlns:p14="http://schemas.microsoft.com/office/powerpoint/2010/main" val="2448682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pixel?</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11</a:t>
            </a:fld>
            <a:endParaRPr lang="en-US"/>
          </a:p>
        </p:txBody>
      </p:sp>
    </p:spTree>
    <p:extLst>
      <p:ext uri="{BB962C8B-B14F-4D97-AF65-F5344CB8AC3E}">
        <p14:creationId xmlns:p14="http://schemas.microsoft.com/office/powerpoint/2010/main" val="246283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pixel?</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12</a:t>
            </a:fld>
            <a:endParaRPr lang="en-US"/>
          </a:p>
        </p:txBody>
      </p:sp>
    </p:spTree>
    <p:extLst>
      <p:ext uri="{BB962C8B-B14F-4D97-AF65-F5344CB8AC3E}">
        <p14:creationId xmlns:p14="http://schemas.microsoft.com/office/powerpoint/2010/main" val="3282936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pPr>
                <a:defRPr/>
              </a:pPr>
              <a:t>12/31/2021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pPr>
                <a:defRPr/>
              </a:pPr>
              <a:t>12/31/2021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pPr>
                <a:defRPr/>
              </a:pPr>
              <a:t>12/31/2021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pPr>
                <a:defRPr/>
              </a:pPr>
              <a:t>12/31/2021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pPr>
                <a:defRPr/>
              </a:pPr>
              <a:t>12/31/2021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pPr>
                <a:defRPr/>
              </a:pPr>
              <a:t>12/31/2021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11" Type="http://schemas.openxmlformats.org/officeDocument/2006/relationships/image" Target="../media/image17.png"/><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tags" Target="../tags/tag5.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7.wmf"/><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8.xml"/><Relationship Id="rId7" Type="http://schemas.openxmlformats.org/officeDocument/2006/relationships/image" Target="../media/image2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s://www.youtube.com/watch?v=iPPYGJjKVco"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www.olafureliasson.net/works/room_for_one_colour.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57.wmf"/><Relationship Id="rId1" Type="http://schemas.openxmlformats.org/officeDocument/2006/relationships/slideLayout" Target="../slideLayouts/slideLayout7.xml"/><Relationship Id="rId4" Type="http://schemas.openxmlformats.org/officeDocument/2006/relationships/image" Target="../media/image77.wmf"/></Relationships>
</file>

<file path=ppt/slides/_rels/slide46.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www.cambridgeincolour.com/tutorials/white-balance.ht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2.png"/><Relationship Id="rId5" Type="http://schemas.openxmlformats.org/officeDocument/2006/relationships/oleObject" Target="../embeddings/oleObject2.bin"/><Relationship Id="rId4" Type="http://schemas.openxmlformats.org/officeDocument/2006/relationships/hyperlink" Target="http://www.cambridgeincolour.com/tutorials/white-balance.htm"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0"/>
            <a:ext cx="8229600" cy="1143000"/>
          </a:xfrm>
        </p:spPr>
        <p:txBody>
          <a:bodyPr/>
          <a:lstStyle/>
          <a:p>
            <a:r>
              <a:rPr lang="en-US" altLang="en-US" dirty="0"/>
              <a:t>Course overview</a:t>
            </a:r>
          </a:p>
        </p:txBody>
      </p:sp>
      <p:sp>
        <p:nvSpPr>
          <p:cNvPr id="785411" name="Rectangle 3"/>
          <p:cNvSpPr>
            <a:spLocks noGrp="1" noChangeArrowheads="1"/>
          </p:cNvSpPr>
          <p:nvPr>
            <p:ph idx="1"/>
          </p:nvPr>
        </p:nvSpPr>
        <p:spPr>
          <a:xfrm>
            <a:off x="3048000" y="990600"/>
            <a:ext cx="5715000" cy="5562600"/>
          </a:xfrm>
        </p:spPr>
        <p:txBody>
          <a:bodyPr>
            <a:normAutofit lnSpcReduction="10000"/>
          </a:bodyPr>
          <a:lstStyle/>
          <a:p>
            <a:pPr marL="609600" indent="-609600">
              <a:buFont typeface="Arial" panose="020B0604020202020204" pitchFamily="34" charset="0"/>
              <a:buAutoNum type="arabicPeriod"/>
            </a:pPr>
            <a:r>
              <a:rPr lang="en-US" altLang="en-US" dirty="0"/>
              <a:t>Low-level vision</a:t>
            </a:r>
          </a:p>
          <a:p>
            <a:pPr marL="1009650" lvl="1" indent="-609600"/>
            <a:r>
              <a:rPr lang="en-US" altLang="en-US" sz="2400" dirty="0"/>
              <a:t>image processing, edge detection, feature detection, cameras, color, image segmentation, image formation</a:t>
            </a:r>
          </a:p>
          <a:p>
            <a:pPr marL="609600" indent="-609600">
              <a:buFont typeface="Arial" panose="020B0604020202020204" pitchFamily="34" charset="0"/>
              <a:buAutoNum type="arabicPeriod"/>
            </a:pPr>
            <a:r>
              <a:rPr lang="en-US" altLang="en-US" dirty="0"/>
              <a:t>Geometry and algorithms</a:t>
            </a:r>
          </a:p>
          <a:p>
            <a:pPr marL="1009650" lvl="1" indent="-609600"/>
            <a:r>
              <a:rPr lang="en-US" altLang="en-US" sz="2400" dirty="0"/>
              <a:t>projective geometry, stereo, structure from motion, Markov random fields</a:t>
            </a:r>
          </a:p>
          <a:p>
            <a:pPr marL="609600" indent="-609600">
              <a:buFont typeface="Arial" panose="020B0604020202020204" pitchFamily="34" charset="0"/>
              <a:buAutoNum type="arabicPeriod"/>
            </a:pPr>
            <a:r>
              <a:rPr lang="en-US" altLang="en-US" dirty="0"/>
              <a:t>Recognition</a:t>
            </a:r>
          </a:p>
          <a:p>
            <a:pPr marL="1009650" lvl="1" indent="-609600"/>
            <a:r>
              <a:rPr lang="en-US" altLang="en-US" sz="2400" dirty="0"/>
              <a:t>face detection / recognition, category recognition, segmentation</a:t>
            </a:r>
            <a:endParaRPr lang="en-US" altLang="en-US" dirty="0"/>
          </a:p>
          <a:p>
            <a:pPr marL="609600" indent="-609600">
              <a:buFont typeface="Arial" panose="020B0604020202020204" pitchFamily="34" charset="0"/>
              <a:buAutoNum type="arabicPeriod"/>
            </a:pPr>
            <a:r>
              <a:rPr lang="en-US" altLang="en-US" dirty="0"/>
              <a:t>Recent topics</a:t>
            </a:r>
          </a:p>
          <a:p>
            <a:pPr marL="0" indent="0">
              <a:buNone/>
            </a:pPr>
            <a:endParaRPr lang="en-US" altLang="en-US" dirty="0"/>
          </a:p>
          <a:p>
            <a:pPr marL="609600" indent="-609600">
              <a:buFont typeface="Arial" panose="020B0604020202020204" pitchFamily="34" charset="0"/>
              <a:buAutoNum type="arabicPeriod"/>
            </a:pPr>
            <a:endParaRPr lang="en-US" altLang="en-US" dirty="0"/>
          </a:p>
        </p:txBody>
      </p:sp>
      <p:pic>
        <p:nvPicPr>
          <p:cNvPr id="1080322" name="Picture 2"/>
          <p:cNvPicPr>
            <a:picLocks noChangeAspect="1" noChangeArrowheads="1"/>
          </p:cNvPicPr>
          <p:nvPr/>
        </p:nvPicPr>
        <p:blipFill>
          <a:blip r:embed="rId3"/>
          <a:srcRect/>
          <a:stretch>
            <a:fillRect/>
          </a:stretch>
        </p:blipFill>
        <p:spPr bwMode="auto">
          <a:xfrm>
            <a:off x="914400" y="1219200"/>
            <a:ext cx="1600200" cy="1003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80325" name="Picture 5" descr="C:\snavely\work\teaching\09Fa-CS6610\material\Epipolar_geometry.png"/>
          <p:cNvPicPr>
            <a:picLocks noChangeAspect="1" noChangeArrowheads="1"/>
          </p:cNvPicPr>
          <p:nvPr/>
        </p:nvPicPr>
        <p:blipFill>
          <a:blip r:embed="rId4"/>
          <a:srcRect/>
          <a:stretch>
            <a:fillRect/>
          </a:stretch>
        </p:blipFill>
        <p:spPr bwMode="auto">
          <a:xfrm>
            <a:off x="881063" y="2743200"/>
            <a:ext cx="1709737" cy="1052513"/>
          </a:xfrm>
          <a:prstGeom prst="rect">
            <a:avLst/>
          </a:prstGeom>
          <a:noFill/>
          <a:effectLst>
            <a:outerShdw blurRad="50800" dist="38100" dir="2700000" algn="tl" rotWithShape="0">
              <a:prstClr val="black">
                <a:alpha val="40000"/>
              </a:prstClr>
            </a:outerShdw>
          </a:effectLst>
        </p:spPr>
      </p:pic>
      <p:pic>
        <p:nvPicPr>
          <p:cNvPr id="1080326" name="Picture 6"/>
          <p:cNvPicPr>
            <a:picLocks noChangeAspect="1" noChangeArrowheads="1"/>
          </p:cNvPicPr>
          <p:nvPr/>
        </p:nvPicPr>
        <p:blipFill>
          <a:blip r:embed="rId5"/>
          <a:srcRect/>
          <a:stretch>
            <a:fillRect/>
          </a:stretch>
        </p:blipFill>
        <p:spPr bwMode="auto">
          <a:xfrm>
            <a:off x="990600" y="4267200"/>
            <a:ext cx="1600200" cy="10604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Shape 229"/>
          <p:cNvPicPr preferRelativeResize="0"/>
          <p:nvPr/>
        </p:nvPicPr>
        <p:blipFill>
          <a:blip r:embed="rId6">
            <a:alphaModFix/>
          </a:blip>
          <a:stretch>
            <a:fillRect/>
          </a:stretch>
        </p:blipFill>
        <p:spPr>
          <a:xfrm>
            <a:off x="1030675" y="5562600"/>
            <a:ext cx="1560125" cy="1066800"/>
          </a:xfrm>
          <a:prstGeom prst="rect">
            <a:avLst/>
          </a:prstGeom>
          <a:noFill/>
          <a:ln>
            <a:noFill/>
          </a:ln>
        </p:spPr>
      </p:pic>
    </p:spTree>
    <p:extLst>
      <p:ext uri="{BB962C8B-B14F-4D97-AF65-F5344CB8AC3E}">
        <p14:creationId xmlns:p14="http://schemas.microsoft.com/office/powerpoint/2010/main" val="1192818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5411">
                                            <p:txEl>
                                              <p:pRg st="2" end="2"/>
                                            </p:txEl>
                                          </p:spTgt>
                                        </p:tgtEl>
                                        <p:attrNameLst>
                                          <p:attrName>style.visibility</p:attrName>
                                        </p:attrNameLst>
                                      </p:cBhvr>
                                      <p:to>
                                        <p:strVal val="visible"/>
                                      </p:to>
                                    </p:set>
                                    <p:animEffect transition="in" filter="fade">
                                      <p:cBhvr>
                                        <p:cTn id="7" dur="500"/>
                                        <p:tgtEl>
                                          <p:spTgt spid="785411">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5411">
                                            <p:txEl>
                                              <p:pRg st="3" end="3"/>
                                            </p:txEl>
                                          </p:spTgt>
                                        </p:tgtEl>
                                        <p:attrNameLst>
                                          <p:attrName>style.visibility</p:attrName>
                                        </p:attrNameLst>
                                      </p:cBhvr>
                                      <p:to>
                                        <p:strVal val="visible"/>
                                      </p:to>
                                    </p:set>
                                    <p:animEffect transition="in" filter="fade">
                                      <p:cBhvr>
                                        <p:cTn id="10" dur="500"/>
                                        <p:tgtEl>
                                          <p:spTgt spid="785411">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80325"/>
                                        </p:tgtEl>
                                        <p:attrNameLst>
                                          <p:attrName>style.visibility</p:attrName>
                                        </p:attrNameLst>
                                      </p:cBhvr>
                                      <p:to>
                                        <p:strVal val="visible"/>
                                      </p:to>
                                    </p:set>
                                    <p:animEffect transition="in" filter="fade">
                                      <p:cBhvr>
                                        <p:cTn id="13" dur="500"/>
                                        <p:tgtEl>
                                          <p:spTgt spid="10803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85411">
                                            <p:txEl>
                                              <p:pRg st="4" end="4"/>
                                            </p:txEl>
                                          </p:spTgt>
                                        </p:tgtEl>
                                        <p:attrNameLst>
                                          <p:attrName>style.visibility</p:attrName>
                                        </p:attrNameLst>
                                      </p:cBhvr>
                                      <p:to>
                                        <p:strVal val="visible"/>
                                      </p:to>
                                    </p:set>
                                    <p:animEffect transition="in" filter="fade">
                                      <p:cBhvr>
                                        <p:cTn id="18" dur="500"/>
                                        <p:tgtEl>
                                          <p:spTgt spid="785411">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85411">
                                            <p:txEl>
                                              <p:pRg st="5" end="5"/>
                                            </p:txEl>
                                          </p:spTgt>
                                        </p:tgtEl>
                                        <p:attrNameLst>
                                          <p:attrName>style.visibility</p:attrName>
                                        </p:attrNameLst>
                                      </p:cBhvr>
                                      <p:to>
                                        <p:strVal val="visible"/>
                                      </p:to>
                                    </p:set>
                                    <p:animEffect transition="in" filter="fade">
                                      <p:cBhvr>
                                        <p:cTn id="21" dur="500"/>
                                        <p:tgtEl>
                                          <p:spTgt spid="785411">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80326"/>
                                        </p:tgtEl>
                                        <p:attrNameLst>
                                          <p:attrName>style.visibility</p:attrName>
                                        </p:attrNameLst>
                                      </p:cBhvr>
                                      <p:to>
                                        <p:strVal val="visible"/>
                                      </p:to>
                                    </p:set>
                                    <p:animEffect transition="in" filter="fade">
                                      <p:cBhvr>
                                        <p:cTn id="24" dur="500"/>
                                        <p:tgtEl>
                                          <p:spTgt spid="10803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85411">
                                            <p:txEl>
                                              <p:pRg st="6" end="6"/>
                                            </p:txEl>
                                          </p:spTgt>
                                        </p:tgtEl>
                                        <p:attrNameLst>
                                          <p:attrName>style.visibility</p:attrName>
                                        </p:attrNameLst>
                                      </p:cBhvr>
                                      <p:to>
                                        <p:strVal val="visible"/>
                                      </p:to>
                                    </p:set>
                                    <p:animEffect transition="in" filter="fade">
                                      <p:cBhvr>
                                        <p:cTn id="29" dur="500"/>
                                        <p:tgtEl>
                                          <p:spTgt spid="785411">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1"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1182" y="1868555"/>
            <a:ext cx="4942199" cy="4564158"/>
          </a:xfrm>
          <a:prstGeom prst="rect">
            <a:avLst/>
          </a:prstGeom>
        </p:spPr>
      </p:pic>
      <p:sp>
        <p:nvSpPr>
          <p:cNvPr id="2" name="Title 1"/>
          <p:cNvSpPr>
            <a:spLocks noGrp="1"/>
          </p:cNvSpPr>
          <p:nvPr>
            <p:ph type="title"/>
          </p:nvPr>
        </p:nvSpPr>
        <p:spPr/>
        <p:txBody>
          <a:bodyPr>
            <a:normAutofit/>
          </a:bodyPr>
          <a:lstStyle/>
          <a:p>
            <a:r>
              <a:rPr lang="en-US" dirty="0"/>
              <a:t>What is each part of a photograph?</a:t>
            </a:r>
          </a:p>
        </p:txBody>
      </p:sp>
      <p:sp>
        <p:nvSpPr>
          <p:cNvPr id="3" name="Content Placeholder 2"/>
          <p:cNvSpPr>
            <a:spLocks noGrp="1"/>
          </p:cNvSpPr>
          <p:nvPr>
            <p:ph idx="1"/>
          </p:nvPr>
        </p:nvSpPr>
        <p:spPr/>
        <p:txBody>
          <a:bodyPr/>
          <a:lstStyle/>
          <a:p>
            <a:r>
              <a:rPr lang="en-US" dirty="0"/>
              <a:t>Pixel -&gt; picture element</a:t>
            </a:r>
          </a:p>
        </p:txBody>
      </p:sp>
      <p:sp>
        <p:nvSpPr>
          <p:cNvPr id="6" name="Rectangle 5"/>
          <p:cNvSpPr/>
          <p:nvPr/>
        </p:nvSpPr>
        <p:spPr>
          <a:xfrm>
            <a:off x="3949064" y="3604260"/>
            <a:ext cx="74295" cy="7366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85800" y="1524000"/>
            <a:ext cx="0" cy="494166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5800" y="6465659"/>
            <a:ext cx="533400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8208" y="3721674"/>
            <a:ext cx="381000" cy="369332"/>
          </a:xfrm>
          <a:prstGeom prst="rect">
            <a:avLst/>
          </a:prstGeom>
          <a:noFill/>
        </p:spPr>
        <p:txBody>
          <a:bodyPr wrap="square" rtlCol="0">
            <a:spAutoFit/>
          </a:bodyPr>
          <a:lstStyle/>
          <a:p>
            <a:r>
              <a:rPr lang="en-US" dirty="0"/>
              <a:t>y</a:t>
            </a:r>
          </a:p>
        </p:txBody>
      </p:sp>
      <p:sp>
        <p:nvSpPr>
          <p:cNvPr id="14" name="TextBox 13"/>
          <p:cNvSpPr txBox="1"/>
          <p:nvPr/>
        </p:nvSpPr>
        <p:spPr>
          <a:xfrm>
            <a:off x="3082290" y="6435069"/>
            <a:ext cx="381000" cy="369332"/>
          </a:xfrm>
          <a:prstGeom prst="rect">
            <a:avLst/>
          </a:prstGeom>
          <a:noFill/>
        </p:spPr>
        <p:txBody>
          <a:bodyPr wrap="square" rtlCol="0">
            <a:spAutoFit/>
          </a:bodyPr>
          <a:lstStyle/>
          <a:p>
            <a:r>
              <a:rPr lang="en-US" dirty="0"/>
              <a:t>x</a:t>
            </a:r>
          </a:p>
        </p:txBody>
      </p:sp>
      <p:sp>
        <p:nvSpPr>
          <p:cNvPr id="16" name="TextBox 15"/>
          <p:cNvSpPr txBox="1"/>
          <p:nvPr/>
        </p:nvSpPr>
        <p:spPr>
          <a:xfrm>
            <a:off x="3499485" y="3739627"/>
            <a:ext cx="1047750" cy="523220"/>
          </a:xfrm>
          <a:prstGeom prst="rect">
            <a:avLst/>
          </a:prstGeom>
          <a:noFill/>
        </p:spPr>
        <p:txBody>
          <a:bodyPr wrap="square" rtlCol="0">
            <a:spAutoFit/>
          </a:bodyPr>
          <a:lstStyle/>
          <a:p>
            <a:r>
              <a:rPr lang="en-US" sz="2800" dirty="0">
                <a:solidFill>
                  <a:schemeClr val="bg1"/>
                </a:solidFill>
              </a:rPr>
              <a:t>I(</a:t>
            </a:r>
            <a:r>
              <a:rPr lang="en-US" sz="2800" dirty="0" err="1">
                <a:solidFill>
                  <a:schemeClr val="bg1"/>
                </a:solidFill>
              </a:rPr>
              <a:t>x,y</a:t>
            </a:r>
            <a:r>
              <a:rPr lang="en-US" sz="2800" dirty="0">
                <a:solidFill>
                  <a:schemeClr val="bg1"/>
                </a:solidFill>
              </a:rPr>
              <a:t>)</a:t>
            </a:r>
          </a:p>
        </p:txBody>
      </p:sp>
      <p:sp>
        <p:nvSpPr>
          <p:cNvPr id="17" name="Arc 16"/>
          <p:cNvSpPr/>
          <p:nvPr/>
        </p:nvSpPr>
        <p:spPr>
          <a:xfrm flipV="1">
            <a:off x="3964940" y="3066949"/>
            <a:ext cx="2971800" cy="789940"/>
          </a:xfrm>
          <a:prstGeom prst="arc">
            <a:avLst>
              <a:gd name="adj1" fmla="val 11210453"/>
              <a:gd name="adj2" fmla="val 0"/>
            </a:avLst>
          </a:pr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6593840" y="3066949"/>
            <a:ext cx="685800" cy="369332"/>
          </a:xfrm>
          <a:prstGeom prst="rect">
            <a:avLst/>
          </a:prstGeom>
          <a:noFill/>
        </p:spPr>
        <p:txBody>
          <a:bodyPr wrap="square" rtlCol="0">
            <a:spAutoFit/>
          </a:bodyPr>
          <a:lstStyle/>
          <a:p>
            <a:r>
              <a:rPr lang="en-US" dirty="0"/>
              <a:t>‘127’</a:t>
            </a:r>
          </a:p>
        </p:txBody>
      </p:sp>
    </p:spTree>
    <p:extLst>
      <p:ext uri="{BB962C8B-B14F-4D97-AF65-F5344CB8AC3E}">
        <p14:creationId xmlns:p14="http://schemas.microsoft.com/office/powerpoint/2010/main" val="188574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grayscl/>
          </a:blip>
          <a:stretch>
            <a:fillRect/>
          </a:stretch>
        </p:blipFill>
        <p:spPr>
          <a:xfrm>
            <a:off x="707320" y="1858375"/>
            <a:ext cx="4914135" cy="4586526"/>
          </a:xfrm>
          <a:prstGeom prst="rect">
            <a:avLst/>
          </a:prstGeom>
        </p:spPr>
      </p:pic>
      <p:sp>
        <p:nvSpPr>
          <p:cNvPr id="2" name="Title 1"/>
          <p:cNvSpPr>
            <a:spLocks noGrp="1"/>
          </p:cNvSpPr>
          <p:nvPr>
            <p:ph type="title"/>
          </p:nvPr>
        </p:nvSpPr>
        <p:spPr/>
        <p:txBody>
          <a:bodyPr>
            <a:normAutofit fontScale="90000"/>
          </a:bodyPr>
          <a:lstStyle/>
          <a:p>
            <a:r>
              <a:rPr lang="en-US" dirty="0"/>
              <a:t>What is each part of a greyscale image?</a:t>
            </a:r>
          </a:p>
        </p:txBody>
      </p:sp>
      <p:cxnSp>
        <p:nvCxnSpPr>
          <p:cNvPr id="8" name="Straight Arrow Connector 7"/>
          <p:cNvCxnSpPr/>
          <p:nvPr/>
        </p:nvCxnSpPr>
        <p:spPr>
          <a:xfrm flipV="1">
            <a:off x="685800" y="1524000"/>
            <a:ext cx="0" cy="494166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5800" y="6465659"/>
            <a:ext cx="533400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8208" y="3721674"/>
            <a:ext cx="381000" cy="369332"/>
          </a:xfrm>
          <a:prstGeom prst="rect">
            <a:avLst/>
          </a:prstGeom>
          <a:noFill/>
        </p:spPr>
        <p:txBody>
          <a:bodyPr wrap="square" rtlCol="0">
            <a:spAutoFit/>
          </a:bodyPr>
          <a:lstStyle/>
          <a:p>
            <a:r>
              <a:rPr lang="en-US" dirty="0"/>
              <a:t>y</a:t>
            </a:r>
          </a:p>
        </p:txBody>
      </p:sp>
      <p:sp>
        <p:nvSpPr>
          <p:cNvPr id="14" name="TextBox 13"/>
          <p:cNvSpPr txBox="1"/>
          <p:nvPr/>
        </p:nvSpPr>
        <p:spPr>
          <a:xfrm>
            <a:off x="3082290" y="6435069"/>
            <a:ext cx="381000" cy="369332"/>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3806429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grayscl/>
          </a:blip>
          <a:stretch>
            <a:fillRect/>
          </a:stretch>
        </p:blipFill>
        <p:spPr>
          <a:xfrm>
            <a:off x="707320" y="1858375"/>
            <a:ext cx="4914135" cy="4586526"/>
          </a:xfrm>
          <a:prstGeom prst="rect">
            <a:avLst/>
          </a:prstGeom>
        </p:spPr>
      </p:pic>
      <p:sp>
        <p:nvSpPr>
          <p:cNvPr id="2" name="Title 1"/>
          <p:cNvSpPr>
            <a:spLocks noGrp="1"/>
          </p:cNvSpPr>
          <p:nvPr>
            <p:ph type="title"/>
          </p:nvPr>
        </p:nvSpPr>
        <p:spPr/>
        <p:txBody>
          <a:bodyPr>
            <a:normAutofit fontScale="90000"/>
          </a:bodyPr>
          <a:lstStyle/>
          <a:p>
            <a:r>
              <a:rPr lang="en-US" dirty="0"/>
              <a:t>What is each part of a greyscale image?</a:t>
            </a:r>
          </a:p>
        </p:txBody>
      </p:sp>
      <p:sp>
        <p:nvSpPr>
          <p:cNvPr id="3" name="Content Placeholder 2"/>
          <p:cNvSpPr>
            <a:spLocks noGrp="1"/>
          </p:cNvSpPr>
          <p:nvPr>
            <p:ph idx="1"/>
          </p:nvPr>
        </p:nvSpPr>
        <p:spPr/>
        <p:txBody>
          <a:bodyPr/>
          <a:lstStyle/>
          <a:p>
            <a:r>
              <a:rPr lang="en-US" dirty="0"/>
              <a:t>Pixel -&gt; picture element</a:t>
            </a:r>
          </a:p>
        </p:txBody>
      </p:sp>
      <p:sp>
        <p:nvSpPr>
          <p:cNvPr id="6" name="Rectangle 5"/>
          <p:cNvSpPr/>
          <p:nvPr/>
        </p:nvSpPr>
        <p:spPr>
          <a:xfrm>
            <a:off x="3790008" y="3464232"/>
            <a:ext cx="223520" cy="22352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85800" y="1524000"/>
            <a:ext cx="0" cy="494166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5800" y="6465659"/>
            <a:ext cx="533400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8208" y="3721674"/>
            <a:ext cx="381000" cy="369332"/>
          </a:xfrm>
          <a:prstGeom prst="rect">
            <a:avLst/>
          </a:prstGeom>
          <a:noFill/>
        </p:spPr>
        <p:txBody>
          <a:bodyPr wrap="square" rtlCol="0">
            <a:spAutoFit/>
          </a:bodyPr>
          <a:lstStyle/>
          <a:p>
            <a:r>
              <a:rPr lang="en-US" dirty="0"/>
              <a:t>y</a:t>
            </a:r>
          </a:p>
        </p:txBody>
      </p:sp>
      <p:sp>
        <p:nvSpPr>
          <p:cNvPr id="14" name="TextBox 13"/>
          <p:cNvSpPr txBox="1"/>
          <p:nvPr/>
        </p:nvSpPr>
        <p:spPr>
          <a:xfrm>
            <a:off x="3082290" y="6435069"/>
            <a:ext cx="381000" cy="369332"/>
          </a:xfrm>
          <a:prstGeom prst="rect">
            <a:avLst/>
          </a:prstGeom>
          <a:noFill/>
        </p:spPr>
        <p:txBody>
          <a:bodyPr wrap="square" rtlCol="0">
            <a:spAutoFit/>
          </a:bodyPr>
          <a:lstStyle/>
          <a:p>
            <a:r>
              <a:rPr lang="en-US" dirty="0"/>
              <a:t>x</a:t>
            </a:r>
          </a:p>
        </p:txBody>
      </p:sp>
      <p:sp>
        <p:nvSpPr>
          <p:cNvPr id="16" name="TextBox 15"/>
          <p:cNvSpPr txBox="1"/>
          <p:nvPr/>
        </p:nvSpPr>
        <p:spPr>
          <a:xfrm>
            <a:off x="3499485" y="3739627"/>
            <a:ext cx="1047750" cy="523220"/>
          </a:xfrm>
          <a:prstGeom prst="rect">
            <a:avLst/>
          </a:prstGeom>
          <a:noFill/>
        </p:spPr>
        <p:txBody>
          <a:bodyPr wrap="square" rtlCol="0">
            <a:spAutoFit/>
          </a:bodyPr>
          <a:lstStyle/>
          <a:p>
            <a:r>
              <a:rPr lang="en-US" sz="2800" dirty="0">
                <a:solidFill>
                  <a:schemeClr val="bg1"/>
                </a:solidFill>
              </a:rPr>
              <a:t>I(</a:t>
            </a:r>
            <a:r>
              <a:rPr lang="en-US" sz="2800" dirty="0" err="1">
                <a:solidFill>
                  <a:schemeClr val="bg1"/>
                </a:solidFill>
              </a:rPr>
              <a:t>x,y</a:t>
            </a:r>
            <a:r>
              <a:rPr lang="en-US" sz="2800" dirty="0">
                <a:solidFill>
                  <a:schemeClr val="bg1"/>
                </a:solidFill>
              </a:rPr>
              <a:t>)</a:t>
            </a:r>
          </a:p>
        </p:txBody>
      </p:sp>
      <p:sp>
        <p:nvSpPr>
          <p:cNvPr id="17" name="Arc 16"/>
          <p:cNvSpPr/>
          <p:nvPr/>
        </p:nvSpPr>
        <p:spPr>
          <a:xfrm flipV="1">
            <a:off x="3964940" y="3066949"/>
            <a:ext cx="2971800" cy="789940"/>
          </a:xfrm>
          <a:prstGeom prst="arc">
            <a:avLst>
              <a:gd name="adj1" fmla="val 11210453"/>
              <a:gd name="adj2" fmla="val 0"/>
            </a:avLst>
          </a:pr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6593840" y="3066949"/>
            <a:ext cx="685800" cy="369332"/>
          </a:xfrm>
          <a:prstGeom prst="rect">
            <a:avLst/>
          </a:prstGeom>
          <a:noFill/>
        </p:spPr>
        <p:txBody>
          <a:bodyPr wrap="square" rtlCol="0">
            <a:spAutoFit/>
          </a:bodyPr>
          <a:lstStyle/>
          <a:p>
            <a:r>
              <a:rPr lang="en-US" dirty="0"/>
              <a:t>‘138’</a:t>
            </a:r>
          </a:p>
        </p:txBody>
      </p:sp>
    </p:spTree>
    <p:extLst>
      <p:ext uri="{BB962C8B-B14F-4D97-AF65-F5344CB8AC3E}">
        <p14:creationId xmlns:p14="http://schemas.microsoft.com/office/powerpoint/2010/main" val="2854507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Another example: Lena</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173537"/>
            <a:ext cx="7886700" cy="3655514"/>
          </a:xfrm>
        </p:spPr>
      </p:pic>
      <p:sp>
        <p:nvSpPr>
          <p:cNvPr id="5" name="Slide Number Placeholder 4"/>
          <p:cNvSpPr>
            <a:spLocks noGrp="1"/>
          </p:cNvSpPr>
          <p:nvPr>
            <p:ph type="sldNum" sz="quarter" idx="12"/>
          </p:nvPr>
        </p:nvSpPr>
        <p:spPr/>
        <p:txBody>
          <a:bodyPr/>
          <a:lstStyle/>
          <a:p>
            <a:fld id="{CF7DC490-98B8-074B-BB30-37775A2447EF}" type="slidenum">
              <a:rPr lang="en-US" smtClean="0"/>
              <a:pPr/>
              <a:t>13</a:t>
            </a:fld>
            <a:endParaRPr lang="en-US" dirty="0"/>
          </a:p>
        </p:txBody>
      </p:sp>
      <p:sp>
        <p:nvSpPr>
          <p:cNvPr id="8" name="TextBox 7"/>
          <p:cNvSpPr txBox="1"/>
          <p:nvPr/>
        </p:nvSpPr>
        <p:spPr>
          <a:xfrm>
            <a:off x="6712051"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3785548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Explosion of a cloud of powder of particles of color white and a black background">
            <a:extLst>
              <a:ext uri="{FF2B5EF4-FFF2-40B4-BE49-F238E27FC236}">
                <a16:creationId xmlns:a16="http://schemas.microsoft.com/office/drawing/2014/main" id="{1ED4E4B5-45EA-423C-9604-534C6A3B7673}"/>
              </a:ext>
            </a:extLst>
          </p:cNvPr>
          <p:cNvPicPr>
            <a:picLocks noChangeAspect="1"/>
          </p:cNvPicPr>
          <p:nvPr/>
        </p:nvPicPr>
        <p:blipFill rotWithShape="1">
          <a:blip r:embed="rId3"/>
          <a:srcRect/>
          <a:stretch/>
        </p:blipFill>
        <p:spPr>
          <a:xfrm>
            <a:off x="-2285" y="10"/>
            <a:ext cx="9143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eaLnBrk="1" hangingPunct="1">
              <a:lnSpc>
                <a:spcPct val="90000"/>
              </a:lnSpc>
            </a:pPr>
            <a:r>
              <a:rPr lang="en-US" sz="4500" dirty="0">
                <a:solidFill>
                  <a:srgbClr val="FFFFFF"/>
                </a:solidFill>
              </a:rPr>
              <a:t>Computer vision as making sense of an extremely high-dimensional space</a:t>
            </a:r>
          </a:p>
        </p:txBody>
      </p:sp>
    </p:spTree>
    <p:extLst>
      <p:ext uri="{BB962C8B-B14F-4D97-AF65-F5344CB8AC3E}">
        <p14:creationId xmlns:p14="http://schemas.microsoft.com/office/powerpoint/2010/main" val="301236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40316" cy="914400"/>
          </a:xfrm>
        </p:spPr>
        <p:txBody>
          <a:bodyPr/>
          <a:lstStyle/>
          <a:p>
            <a:r>
              <a:rPr lang="en-US" dirty="0"/>
              <a:t>Quantization Effects – Radiometric Resolution</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81000" y="2209800"/>
            <a:ext cx="2034716" cy="2255715"/>
          </a:xfrm>
          <a:prstGeom prst="rect">
            <a:avLst/>
          </a:prstGeom>
        </p:spPr>
      </p:pic>
      <p:sp>
        <p:nvSpPr>
          <p:cNvPr id="11" name="TextBox 10"/>
          <p:cNvSpPr txBox="1"/>
          <p:nvPr/>
        </p:nvSpPr>
        <p:spPr>
          <a:xfrm>
            <a:off x="419100" y="4572000"/>
            <a:ext cx="1958516" cy="369332"/>
          </a:xfrm>
          <a:prstGeom prst="rect">
            <a:avLst/>
          </a:prstGeom>
          <a:noFill/>
        </p:spPr>
        <p:txBody>
          <a:bodyPr wrap="square" rtlCol="0">
            <a:spAutoFit/>
          </a:bodyPr>
          <a:lstStyle/>
          <a:p>
            <a:r>
              <a:rPr lang="en-US" dirty="0"/>
              <a:t>8 bit – 256 levels</a:t>
            </a:r>
          </a:p>
        </p:txBody>
      </p:sp>
      <p:sp>
        <p:nvSpPr>
          <p:cNvPr id="12" name="TextBox 11"/>
          <p:cNvSpPr txBox="1"/>
          <p:nvPr/>
        </p:nvSpPr>
        <p:spPr>
          <a:xfrm>
            <a:off x="7010400" y="4572000"/>
            <a:ext cx="1958516" cy="369332"/>
          </a:xfrm>
          <a:prstGeom prst="rect">
            <a:avLst/>
          </a:prstGeom>
          <a:noFill/>
        </p:spPr>
        <p:txBody>
          <a:bodyPr wrap="square" rtlCol="0">
            <a:spAutoFit/>
          </a:bodyPr>
          <a:lstStyle/>
          <a:p>
            <a:r>
              <a:rPr lang="en-US" dirty="0"/>
              <a:t>1 bit – 2 levels</a:t>
            </a:r>
          </a:p>
        </p:txBody>
      </p:sp>
      <p:pic>
        <p:nvPicPr>
          <p:cNvPr id="13" name="Picture 12"/>
          <p:cNvPicPr>
            <a:picLocks noChangeAspect="1"/>
          </p:cNvPicPr>
          <p:nvPr/>
        </p:nvPicPr>
        <p:blipFill>
          <a:blip r:embed="rId4"/>
          <a:stretch>
            <a:fillRect/>
          </a:stretch>
        </p:blipFill>
        <p:spPr>
          <a:xfrm>
            <a:off x="6854391" y="2209798"/>
            <a:ext cx="2034716" cy="2255715"/>
          </a:xfrm>
          <a:prstGeom prst="rect">
            <a:avLst/>
          </a:prstGeom>
        </p:spPr>
      </p:pic>
      <p:pic>
        <p:nvPicPr>
          <p:cNvPr id="14" name="Picture 13"/>
          <p:cNvPicPr>
            <a:picLocks noChangeAspect="1"/>
          </p:cNvPicPr>
          <p:nvPr/>
        </p:nvPicPr>
        <p:blipFill>
          <a:blip r:embed="rId5"/>
          <a:stretch>
            <a:fillRect/>
          </a:stretch>
        </p:blipFill>
        <p:spPr>
          <a:xfrm>
            <a:off x="4686300" y="2209797"/>
            <a:ext cx="2034716" cy="2255715"/>
          </a:xfrm>
          <a:prstGeom prst="rect">
            <a:avLst/>
          </a:prstGeom>
        </p:spPr>
      </p:pic>
      <p:sp>
        <p:nvSpPr>
          <p:cNvPr id="15" name="TextBox 14"/>
          <p:cNvSpPr txBox="1"/>
          <p:nvPr/>
        </p:nvSpPr>
        <p:spPr>
          <a:xfrm>
            <a:off x="4865009" y="4572000"/>
            <a:ext cx="1958516" cy="369332"/>
          </a:xfrm>
          <a:prstGeom prst="rect">
            <a:avLst/>
          </a:prstGeom>
          <a:noFill/>
        </p:spPr>
        <p:txBody>
          <a:bodyPr wrap="square" rtlCol="0">
            <a:spAutoFit/>
          </a:bodyPr>
          <a:lstStyle/>
          <a:p>
            <a:r>
              <a:rPr lang="en-US" dirty="0"/>
              <a:t>2 bit – 4 levels</a:t>
            </a:r>
          </a:p>
        </p:txBody>
      </p:sp>
      <p:pic>
        <p:nvPicPr>
          <p:cNvPr id="16" name="Picture 15"/>
          <p:cNvPicPr>
            <a:picLocks noChangeAspect="1"/>
          </p:cNvPicPr>
          <p:nvPr/>
        </p:nvPicPr>
        <p:blipFill>
          <a:blip r:embed="rId6"/>
          <a:stretch>
            <a:fillRect/>
          </a:stretch>
        </p:blipFill>
        <p:spPr>
          <a:xfrm>
            <a:off x="2537284" y="2204010"/>
            <a:ext cx="2034716" cy="2255715"/>
          </a:xfrm>
          <a:prstGeom prst="rect">
            <a:avLst/>
          </a:prstGeom>
        </p:spPr>
      </p:pic>
      <p:sp>
        <p:nvSpPr>
          <p:cNvPr id="17" name="TextBox 16"/>
          <p:cNvSpPr txBox="1"/>
          <p:nvPr/>
        </p:nvSpPr>
        <p:spPr>
          <a:xfrm>
            <a:off x="2677743" y="4572000"/>
            <a:ext cx="1958516" cy="369332"/>
          </a:xfrm>
          <a:prstGeom prst="rect">
            <a:avLst/>
          </a:prstGeom>
          <a:noFill/>
        </p:spPr>
        <p:txBody>
          <a:bodyPr wrap="square" rtlCol="0">
            <a:spAutoFit/>
          </a:bodyPr>
          <a:lstStyle/>
          <a:p>
            <a:r>
              <a:rPr lang="en-US" dirty="0"/>
              <a:t>4 bit – 16 levels</a:t>
            </a:r>
          </a:p>
        </p:txBody>
      </p:sp>
    </p:spTree>
    <p:extLst>
      <p:ext uri="{BB962C8B-B14F-4D97-AF65-F5344CB8AC3E}">
        <p14:creationId xmlns:p14="http://schemas.microsoft.com/office/powerpoint/2010/main" val="221564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image representation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520"/>
            <a:ext cx="8229600" cy="4385323"/>
          </a:xfrm>
        </p:spPr>
      </p:pic>
      <p:sp>
        <p:nvSpPr>
          <p:cNvPr id="5" name="Slide Number Placeholder 4"/>
          <p:cNvSpPr>
            <a:spLocks noGrp="1"/>
          </p:cNvSpPr>
          <p:nvPr>
            <p:ph type="sldNum" sz="quarter" idx="12"/>
          </p:nvPr>
        </p:nvSpPr>
        <p:spPr/>
        <p:txBody>
          <a:bodyPr/>
          <a:lstStyle/>
          <a:p>
            <a:fld id="{CF7DC490-98B8-074B-BB30-37775A2447EF}" type="slidenum">
              <a:rPr lang="en-US" smtClean="0"/>
              <a:pPr/>
              <a:t>16</a:t>
            </a:fld>
            <a:endParaRPr lang="en-US" dirty="0"/>
          </a:p>
        </p:txBody>
      </p:sp>
      <p:sp>
        <p:nvSpPr>
          <p:cNvPr id="7" name="TextBox 6"/>
          <p:cNvSpPr txBox="1"/>
          <p:nvPr/>
        </p:nvSpPr>
        <p:spPr>
          <a:xfrm>
            <a:off x="6712049" y="6014503"/>
            <a:ext cx="2355751" cy="369332"/>
          </a:xfrm>
          <a:prstGeom prst="rect">
            <a:avLst/>
          </a:prstGeom>
          <a:noFill/>
        </p:spPr>
        <p:txBody>
          <a:bodyPr wrap="square" rtlCol="0">
            <a:spAutoFit/>
          </a:bodyPr>
          <a:lstStyle/>
          <a:p>
            <a:r>
              <a:rPr lang="en-US" dirty="0"/>
              <a:t>Slide credit: </a:t>
            </a:r>
            <a:r>
              <a:rPr lang="en-US" dirty="0" err="1"/>
              <a:t>Ulas</a:t>
            </a:r>
            <a:r>
              <a:rPr lang="en-US" dirty="0"/>
              <a:t> </a:t>
            </a:r>
            <a:r>
              <a:rPr lang="en-US" dirty="0" err="1"/>
              <a:t>Bagci</a:t>
            </a:r>
            <a:r>
              <a:rPr lang="en-US" dirty="0"/>
              <a:t> </a:t>
            </a:r>
          </a:p>
        </p:txBody>
      </p:sp>
    </p:spTree>
    <p:extLst>
      <p:ext uri="{BB962C8B-B14F-4D97-AF65-F5344CB8AC3E}">
        <p14:creationId xmlns:p14="http://schemas.microsoft.com/office/powerpoint/2010/main" val="39011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dirty="0"/>
              <a:t>Images in </a:t>
            </a:r>
            <a:r>
              <a:rPr lang="en-US" altLang="en-US" dirty="0" err="1"/>
              <a:t>Matlab</a:t>
            </a:r>
            <a:endParaRPr lang="en-US" altLang="en-US" dirty="0"/>
          </a:p>
        </p:txBody>
      </p:sp>
      <p:sp>
        <p:nvSpPr>
          <p:cNvPr id="3" name="Content Placeholder 2"/>
          <p:cNvSpPr>
            <a:spLocks noGrp="1"/>
          </p:cNvSpPr>
          <p:nvPr>
            <p:ph idx="1"/>
          </p:nvPr>
        </p:nvSpPr>
        <p:spPr>
          <a:xfrm>
            <a:off x="457200" y="990600"/>
            <a:ext cx="8229600" cy="2362200"/>
          </a:xfrm>
        </p:spPr>
        <p:txBody>
          <a:bodyPr>
            <a:normAutofit fontScale="70000" lnSpcReduction="20000"/>
          </a:bodyPr>
          <a:lstStyle/>
          <a:p>
            <a:pPr>
              <a:buFont typeface="Arial" pitchFamily="34" charset="0"/>
              <a:buChar char="•"/>
              <a:defRPr/>
            </a:pPr>
            <a:r>
              <a:rPr lang="en-US" dirty="0" err="1"/>
              <a:t>NxM</a:t>
            </a:r>
            <a:r>
              <a:rPr lang="en-US" dirty="0"/>
              <a:t> RGB “</a:t>
            </a:r>
            <a:r>
              <a:rPr lang="en-US" dirty="0" err="1"/>
              <a:t>im</a:t>
            </a:r>
            <a:r>
              <a:rPr lang="en-US" dirty="0"/>
              <a:t>”</a:t>
            </a:r>
          </a:p>
          <a:p>
            <a:pPr lvl="1">
              <a:buFont typeface="Arial" pitchFamily="34" charset="0"/>
              <a:buChar char="–"/>
              <a:defRPr/>
            </a:pPr>
            <a:r>
              <a:rPr lang="en-US" dirty="0" err="1"/>
              <a:t>im</a:t>
            </a:r>
            <a:r>
              <a:rPr lang="en-US" dirty="0"/>
              <a:t>(1,1,1) = top-left pixel value in R-channel</a:t>
            </a:r>
          </a:p>
          <a:p>
            <a:pPr lvl="1">
              <a:buFont typeface="Arial" pitchFamily="34" charset="0"/>
              <a:buChar char="–"/>
              <a:defRPr/>
            </a:pPr>
            <a:r>
              <a:rPr lang="en-US" dirty="0" err="1"/>
              <a:t>im</a:t>
            </a:r>
            <a:r>
              <a:rPr lang="en-US" dirty="0"/>
              <a:t>(y, x, b) = y pixels down, x pixels to right in the </a:t>
            </a:r>
            <a:r>
              <a:rPr lang="en-US" dirty="0" err="1"/>
              <a:t>b</a:t>
            </a:r>
            <a:r>
              <a:rPr lang="en-US" baseline="30000" dirty="0" err="1"/>
              <a:t>th</a:t>
            </a:r>
            <a:r>
              <a:rPr lang="en-US" dirty="0"/>
              <a:t> channel</a:t>
            </a:r>
          </a:p>
          <a:p>
            <a:pPr lvl="1">
              <a:buFont typeface="Arial" pitchFamily="34" charset="0"/>
              <a:buChar char="–"/>
              <a:defRPr/>
            </a:pPr>
            <a:r>
              <a:rPr lang="en-US" dirty="0" err="1"/>
              <a:t>im</a:t>
            </a:r>
            <a:r>
              <a:rPr lang="en-US" dirty="0"/>
              <a:t>(N, M, 3) = bottom-right pixel in B-channel</a:t>
            </a:r>
          </a:p>
          <a:p>
            <a:pPr lvl="1">
              <a:buFont typeface="Arial" pitchFamily="34" charset="0"/>
              <a:buChar char="–"/>
              <a:defRPr/>
            </a:pPr>
            <a:endParaRPr lang="en-US" dirty="0"/>
          </a:p>
          <a:p>
            <a:pPr>
              <a:buFont typeface="Arial" pitchFamily="34" charset="0"/>
              <a:buChar char="•"/>
              <a:defRPr/>
            </a:pPr>
            <a:r>
              <a:rPr lang="en-US" dirty="0" err="1"/>
              <a:t>imread</a:t>
            </a:r>
            <a:r>
              <a:rPr lang="en-US" dirty="0"/>
              <a:t>(filename) returns a uint8 image (values 0 to 255)</a:t>
            </a:r>
          </a:p>
          <a:p>
            <a:pPr lvl="1">
              <a:buFont typeface="Arial" pitchFamily="34" charset="0"/>
              <a:buChar char="–"/>
              <a:defRPr/>
            </a:pPr>
            <a:r>
              <a:rPr lang="en-US" dirty="0"/>
              <a:t>Convert to double format (values 0 to 1) with im2double</a:t>
            </a:r>
          </a:p>
        </p:txBody>
      </p:sp>
      <p:graphicFrame>
        <p:nvGraphicFramePr>
          <p:cNvPr id="4" name="Table 3"/>
          <p:cNvGraphicFramePr>
            <a:graphicFrameLocks noGrp="1"/>
          </p:cNvGraphicFramePr>
          <p:nvPr/>
        </p:nvGraphicFramePr>
        <p:xfrm>
          <a:off x="3505200" y="4610100"/>
          <a:ext cx="4889500" cy="2095500"/>
        </p:xfrm>
        <a:graphic>
          <a:graphicData uri="http://schemas.openxmlformats.org/drawingml/2006/table">
            <a:tbl>
              <a:tblPr/>
              <a:tblGrid>
                <a:gridCol w="444500">
                  <a:extLst>
                    <a:ext uri="{9D8B030D-6E8A-4147-A177-3AD203B41FA5}">
                      <a16:colId xmlns:a16="http://schemas.microsoft.com/office/drawing/2014/main" val="20000"/>
                    </a:ext>
                  </a:extLst>
                </a:gridCol>
                <a:gridCol w="444500">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44500">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tblGrid>
              <a:tr h="190500">
                <a:tc>
                  <a:txBody>
                    <a:bodyPr/>
                    <a:lstStyle/>
                    <a:p>
                      <a:pPr algn="ctr" fontAlgn="b"/>
                      <a:r>
                        <a:rPr lang="en-US" sz="1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0500">
                <a:tc>
                  <a:txBody>
                    <a:bodyPr/>
                    <a:lstStyle/>
                    <a:p>
                      <a:pPr algn="ctr" fontAlgn="b"/>
                      <a:r>
                        <a:rPr lang="en-US" sz="1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500">
                <a:tc>
                  <a:txBody>
                    <a:bodyPr/>
                    <a:lstStyle/>
                    <a:p>
                      <a:pPr algn="ctr" fontAlgn="b"/>
                      <a:r>
                        <a:rPr lang="en-US" sz="1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0500">
                <a:tc>
                  <a:txBody>
                    <a:bodyPr/>
                    <a:lstStyle/>
                    <a:p>
                      <a:pPr algn="ctr" fontAlgn="b"/>
                      <a:r>
                        <a:rPr lang="en-US" sz="1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0500">
                <a:tc>
                  <a:txBody>
                    <a:bodyPr/>
                    <a:lstStyle/>
                    <a:p>
                      <a:pPr algn="ctr" fontAlgn="b"/>
                      <a:r>
                        <a:rPr lang="en-US" sz="1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0500">
                <a:tc>
                  <a:txBody>
                    <a:bodyPr/>
                    <a:lstStyle/>
                    <a:p>
                      <a:pPr algn="ctr" fontAlgn="b"/>
                      <a:r>
                        <a:rPr lang="en-US" sz="1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0500">
                <a:tc>
                  <a:txBody>
                    <a:bodyPr/>
                    <a:lstStyle/>
                    <a:p>
                      <a:pPr algn="ctr" fontAlgn="b"/>
                      <a:r>
                        <a:rPr lang="en-US" sz="1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0500">
                <a:tc>
                  <a:txBody>
                    <a:bodyPr/>
                    <a:lstStyle/>
                    <a:p>
                      <a:pPr algn="ctr" fontAlgn="b"/>
                      <a:r>
                        <a:rPr lang="en-US" sz="1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0500">
                <a:tc>
                  <a:txBody>
                    <a:bodyPr/>
                    <a:lstStyle/>
                    <a:p>
                      <a:pPr algn="ctr" fontAlgn="b"/>
                      <a:r>
                        <a:rPr lang="en-US" sz="1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nvGraphicFramePr>
        <p:xfrm>
          <a:off x="2667000" y="4152900"/>
          <a:ext cx="4889500" cy="2095500"/>
        </p:xfrm>
        <a:graphic>
          <a:graphicData uri="http://schemas.openxmlformats.org/drawingml/2006/table">
            <a:tbl>
              <a:tblPr/>
              <a:tblGrid>
                <a:gridCol w="444500">
                  <a:extLst>
                    <a:ext uri="{9D8B030D-6E8A-4147-A177-3AD203B41FA5}">
                      <a16:colId xmlns:a16="http://schemas.microsoft.com/office/drawing/2014/main" val="20000"/>
                    </a:ext>
                  </a:extLst>
                </a:gridCol>
                <a:gridCol w="444500">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44500">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tblGrid>
              <a:tr h="190500">
                <a:tc>
                  <a:txBody>
                    <a:bodyPr/>
                    <a:lstStyle/>
                    <a:p>
                      <a:pPr algn="ctr" fontAlgn="b"/>
                      <a:r>
                        <a:rPr lang="en-US" sz="1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0500">
                <a:tc>
                  <a:txBody>
                    <a:bodyPr/>
                    <a:lstStyle/>
                    <a:p>
                      <a:pPr algn="ctr" fontAlgn="b"/>
                      <a:r>
                        <a:rPr lang="en-US" sz="1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500">
                <a:tc>
                  <a:txBody>
                    <a:bodyPr/>
                    <a:lstStyle/>
                    <a:p>
                      <a:pPr algn="ctr" fontAlgn="b"/>
                      <a:r>
                        <a:rPr lang="en-US" sz="1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0500">
                <a:tc>
                  <a:txBody>
                    <a:bodyPr/>
                    <a:lstStyle/>
                    <a:p>
                      <a:pPr algn="ctr" fontAlgn="b"/>
                      <a:r>
                        <a:rPr lang="en-US" sz="1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0500">
                <a:tc>
                  <a:txBody>
                    <a:bodyPr/>
                    <a:lstStyle/>
                    <a:p>
                      <a:pPr algn="ctr" fontAlgn="b"/>
                      <a:r>
                        <a:rPr lang="en-US" sz="1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0500">
                <a:tc>
                  <a:txBody>
                    <a:bodyPr/>
                    <a:lstStyle/>
                    <a:p>
                      <a:pPr algn="ctr" fontAlgn="b"/>
                      <a:r>
                        <a:rPr lang="en-US" sz="1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0500">
                <a:tc>
                  <a:txBody>
                    <a:bodyPr/>
                    <a:lstStyle/>
                    <a:p>
                      <a:pPr algn="ctr" fontAlgn="b"/>
                      <a:r>
                        <a:rPr lang="en-US" sz="1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0500">
                <a:tc>
                  <a:txBody>
                    <a:bodyPr/>
                    <a:lstStyle/>
                    <a:p>
                      <a:pPr algn="ctr" fontAlgn="b"/>
                      <a:r>
                        <a:rPr lang="en-US" sz="1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0500">
                <a:tc>
                  <a:txBody>
                    <a:bodyPr/>
                    <a:lstStyle/>
                    <a:p>
                      <a:pPr algn="ctr" fontAlgn="b"/>
                      <a:r>
                        <a:rPr lang="en-US" sz="1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graphicFrame>
        <p:nvGraphicFramePr>
          <p:cNvPr id="6" name="Table 5"/>
          <p:cNvGraphicFramePr>
            <a:graphicFrameLocks noGrp="1"/>
          </p:cNvGraphicFramePr>
          <p:nvPr/>
        </p:nvGraphicFramePr>
        <p:xfrm>
          <a:off x="1752600" y="3695700"/>
          <a:ext cx="4889500" cy="2095500"/>
        </p:xfrm>
        <a:graphic>
          <a:graphicData uri="http://schemas.openxmlformats.org/drawingml/2006/table">
            <a:tbl>
              <a:tblPr/>
              <a:tblGrid>
                <a:gridCol w="444500">
                  <a:extLst>
                    <a:ext uri="{9D8B030D-6E8A-4147-A177-3AD203B41FA5}">
                      <a16:colId xmlns:a16="http://schemas.microsoft.com/office/drawing/2014/main" val="20000"/>
                    </a:ext>
                  </a:extLst>
                </a:gridCol>
                <a:gridCol w="444500">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44500">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tblGrid>
              <a:tr h="190500">
                <a:tc>
                  <a:txBody>
                    <a:bodyPr/>
                    <a:lstStyle/>
                    <a:p>
                      <a:pPr algn="ctr" fontAlgn="b"/>
                      <a:r>
                        <a:rPr lang="en-US" sz="1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0500">
                <a:tc>
                  <a:txBody>
                    <a:bodyPr/>
                    <a:lstStyle/>
                    <a:p>
                      <a:pPr algn="ctr" fontAlgn="b"/>
                      <a:r>
                        <a:rPr lang="en-US" sz="1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500">
                <a:tc>
                  <a:txBody>
                    <a:bodyPr/>
                    <a:lstStyle/>
                    <a:p>
                      <a:pPr algn="ctr" fontAlgn="b"/>
                      <a:r>
                        <a:rPr lang="en-US" sz="1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500">
                <a:tc>
                  <a:txBody>
                    <a:bodyPr/>
                    <a:lstStyle/>
                    <a:p>
                      <a:pPr algn="ctr" fontAlgn="b"/>
                      <a:r>
                        <a:rPr lang="en-US" sz="1100" b="0" i="0" u="none" strike="noStrike" dirty="0">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0500">
                <a:tc>
                  <a:txBody>
                    <a:bodyPr/>
                    <a:lstStyle/>
                    <a:p>
                      <a:pPr algn="ctr" fontAlgn="b"/>
                      <a:r>
                        <a:rPr lang="en-US" sz="1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0500">
                <a:tc>
                  <a:txBody>
                    <a:bodyPr/>
                    <a:lstStyle/>
                    <a:p>
                      <a:pPr algn="ctr" fontAlgn="b"/>
                      <a:r>
                        <a:rPr lang="en-US" sz="1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0500">
                <a:tc>
                  <a:txBody>
                    <a:bodyPr/>
                    <a:lstStyle/>
                    <a:p>
                      <a:pPr algn="ctr" fontAlgn="b"/>
                      <a:r>
                        <a:rPr lang="en-US" sz="1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0500">
                <a:tc>
                  <a:txBody>
                    <a:bodyPr/>
                    <a:lstStyle/>
                    <a:p>
                      <a:pPr algn="ctr" fontAlgn="b"/>
                      <a:r>
                        <a:rPr lang="en-US" sz="1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0500">
                <a:tc>
                  <a:txBody>
                    <a:bodyPr/>
                    <a:lstStyle/>
                    <a:p>
                      <a:pPr algn="ctr" fontAlgn="b"/>
                      <a:r>
                        <a:rPr lang="en-US" sz="1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0500">
                <a:tc>
                  <a:txBody>
                    <a:bodyPr/>
                    <a:lstStyle/>
                    <a:p>
                      <a:pPr algn="ctr" fontAlgn="b"/>
                      <a:r>
                        <a:rPr lang="en-US" sz="1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86458" name="TextBox 6"/>
          <p:cNvSpPr txBox="1">
            <a:spLocks noChangeArrowheads="1"/>
          </p:cNvSpPr>
          <p:nvPr/>
        </p:nvSpPr>
        <p:spPr bwMode="auto">
          <a:xfrm>
            <a:off x="6705600" y="34671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R</a:t>
            </a:r>
          </a:p>
        </p:txBody>
      </p:sp>
      <p:sp>
        <p:nvSpPr>
          <p:cNvPr id="86459" name="TextBox 7"/>
          <p:cNvSpPr txBox="1">
            <a:spLocks noChangeArrowheads="1"/>
          </p:cNvSpPr>
          <p:nvPr/>
        </p:nvSpPr>
        <p:spPr bwMode="auto">
          <a:xfrm>
            <a:off x="7620000" y="39243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G</a:t>
            </a:r>
          </a:p>
        </p:txBody>
      </p:sp>
      <p:sp>
        <p:nvSpPr>
          <p:cNvPr id="86460" name="TextBox 8"/>
          <p:cNvSpPr txBox="1">
            <a:spLocks noChangeArrowheads="1"/>
          </p:cNvSpPr>
          <p:nvPr/>
        </p:nvSpPr>
        <p:spPr bwMode="auto">
          <a:xfrm>
            <a:off x="8382000" y="43053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B</a:t>
            </a:r>
          </a:p>
        </p:txBody>
      </p:sp>
      <p:sp>
        <p:nvSpPr>
          <p:cNvPr id="86461" name="TextBox 9"/>
          <p:cNvSpPr txBox="1">
            <a:spLocks noChangeArrowheads="1"/>
          </p:cNvSpPr>
          <p:nvPr/>
        </p:nvSpPr>
        <p:spPr bwMode="auto">
          <a:xfrm>
            <a:off x="1004888" y="3516313"/>
            <a:ext cx="595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row</a:t>
            </a:r>
          </a:p>
        </p:txBody>
      </p:sp>
      <p:cxnSp>
        <p:nvCxnSpPr>
          <p:cNvPr id="12" name="Straight Arrow Connector 11"/>
          <p:cNvCxnSpPr/>
          <p:nvPr/>
        </p:nvCxnSpPr>
        <p:spPr>
          <a:xfrm rot="5400000">
            <a:off x="457201" y="4838700"/>
            <a:ext cx="1828800" cy="3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6463" name="TextBox 12"/>
          <p:cNvSpPr txBox="1">
            <a:spLocks noChangeArrowheads="1"/>
          </p:cNvSpPr>
          <p:nvPr/>
        </p:nvSpPr>
        <p:spPr bwMode="auto">
          <a:xfrm>
            <a:off x="1676400" y="33147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column</a:t>
            </a:r>
          </a:p>
        </p:txBody>
      </p:sp>
      <p:cxnSp>
        <p:nvCxnSpPr>
          <p:cNvPr id="17" name="Straight Arrow Connector 16"/>
          <p:cNvCxnSpPr/>
          <p:nvPr/>
        </p:nvCxnSpPr>
        <p:spPr>
          <a:xfrm>
            <a:off x="2971800" y="3503613"/>
            <a:ext cx="4038600" cy="15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74578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&gt;&gt; I = rand(256,256);</a:t>
            </a:r>
          </a:p>
          <a:p>
            <a:pPr marL="0" indent="0">
              <a:buNone/>
            </a:pPr>
            <a:endParaRPr lang="en-US" dirty="0"/>
          </a:p>
          <a:p>
            <a:pPr marL="0" indent="0">
              <a:buNone/>
            </a:pPr>
            <a:r>
              <a:rPr lang="en-US" dirty="0"/>
              <a:t>Think-Pair-Share:</a:t>
            </a:r>
          </a:p>
          <a:p>
            <a:pPr>
              <a:buFontTx/>
              <a:buChar char="-"/>
            </a:pPr>
            <a:r>
              <a:rPr lang="en-US" dirty="0"/>
              <a:t>What is this? What does it look like?</a:t>
            </a:r>
          </a:p>
          <a:p>
            <a:pPr>
              <a:buFontTx/>
              <a:buChar char="-"/>
            </a:pPr>
            <a:r>
              <a:rPr lang="en-US" dirty="0"/>
              <a:t>Which values does it take?</a:t>
            </a:r>
          </a:p>
          <a:p>
            <a:pPr>
              <a:buFontTx/>
              <a:buChar char="-"/>
            </a:pPr>
            <a:r>
              <a:rPr lang="en-US" dirty="0"/>
              <a:t>How many values can it take?</a:t>
            </a:r>
            <a:br>
              <a:rPr lang="en-US" dirty="0"/>
            </a:br>
            <a:endParaRPr lang="en-US" dirty="0"/>
          </a:p>
          <a:p>
            <a:pPr>
              <a:buFontTx/>
              <a:buChar char="-"/>
            </a:pPr>
            <a:r>
              <a:rPr lang="en-US" dirty="0"/>
              <a:t>Is it an image?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19624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&gt;&gt; I = rand(256,256);</a:t>
            </a:r>
          </a:p>
          <a:p>
            <a:pPr marL="0" indent="0">
              <a:buNone/>
            </a:pPr>
            <a:r>
              <a:rPr lang="en-US" dirty="0"/>
              <a:t>&gt;&gt; </a:t>
            </a:r>
            <a:r>
              <a:rPr lang="en-US" dirty="0" err="1"/>
              <a:t>imshow</a:t>
            </a:r>
            <a:r>
              <a:rPr lang="en-US" dirty="0"/>
              <a:t>(I);</a:t>
            </a:r>
          </a:p>
        </p:txBody>
      </p:sp>
      <p:pic>
        <p:nvPicPr>
          <p:cNvPr id="4" name="Picture 3"/>
          <p:cNvPicPr>
            <a:picLocks noChangeAspect="1"/>
          </p:cNvPicPr>
          <p:nvPr/>
        </p:nvPicPr>
        <p:blipFill>
          <a:blip r:embed="rId3"/>
          <a:stretch>
            <a:fillRect/>
          </a:stretch>
        </p:blipFill>
        <p:spPr>
          <a:xfrm>
            <a:off x="4243200" y="2057400"/>
            <a:ext cx="4443600" cy="4447031"/>
          </a:xfrm>
          <a:prstGeom prst="rect">
            <a:avLst/>
          </a:prstGeom>
        </p:spPr>
      </p:pic>
      <p:sp>
        <p:nvSpPr>
          <p:cNvPr id="5" name="Rectangle 4"/>
          <p:cNvSpPr/>
          <p:nvPr/>
        </p:nvSpPr>
        <p:spPr>
          <a:xfrm>
            <a:off x="7901288" y="6581001"/>
            <a:ext cx="1242712" cy="276999"/>
          </a:xfrm>
          <a:prstGeom prst="rect">
            <a:avLst/>
          </a:prstGeom>
        </p:spPr>
        <p:txBody>
          <a:bodyPr wrap="none">
            <a:spAutoFit/>
          </a:bodyPr>
          <a:lstStyle/>
          <a:p>
            <a:r>
              <a:rPr lang="en-US" sz="1200" dirty="0">
                <a:latin typeface="+mn-lt"/>
              </a:rPr>
              <a:t>Danny Alexander</a:t>
            </a:r>
          </a:p>
        </p:txBody>
      </p:sp>
    </p:spTree>
    <p:extLst>
      <p:ext uri="{BB962C8B-B14F-4D97-AF65-F5344CB8AC3E}">
        <p14:creationId xmlns:p14="http://schemas.microsoft.com/office/powerpoint/2010/main" val="1909834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1. Low-level vision</a:t>
            </a:r>
          </a:p>
        </p:txBody>
      </p:sp>
      <p:sp>
        <p:nvSpPr>
          <p:cNvPr id="67587" name="Rectangle 17"/>
          <p:cNvSpPr>
            <a:spLocks noGrp="1" noChangeArrowheads="1"/>
          </p:cNvSpPr>
          <p:nvPr>
            <p:ph idx="1"/>
          </p:nvPr>
        </p:nvSpPr>
        <p:spPr/>
        <p:txBody>
          <a:bodyPr/>
          <a:lstStyle/>
          <a:p>
            <a:r>
              <a:rPr lang="en-US" altLang="en-US"/>
              <a:t>Basic image processing and image formation</a:t>
            </a:r>
          </a:p>
        </p:txBody>
      </p:sp>
      <p:grpSp>
        <p:nvGrpSpPr>
          <p:cNvPr id="67588" name="Group 19"/>
          <p:cNvGrpSpPr>
            <a:grpSpLocks/>
          </p:cNvGrpSpPr>
          <p:nvPr/>
        </p:nvGrpSpPr>
        <p:grpSpPr bwMode="auto">
          <a:xfrm>
            <a:off x="482600" y="2438400"/>
            <a:ext cx="4267200" cy="1397000"/>
            <a:chOff x="2880" y="1234"/>
            <a:chExt cx="2688" cy="880"/>
          </a:xfrm>
        </p:grpSpPr>
        <p:pic>
          <p:nvPicPr>
            <p:cNvPr id="6759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 y="1378"/>
              <a:ext cx="24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1234"/>
              <a:ext cx="892"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 y="1234"/>
              <a:ext cx="912"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8925" name="Text Box 13"/>
            <p:cNvSpPr txBox="1">
              <a:spLocks noChangeArrowheads="1"/>
            </p:cNvSpPr>
            <p:nvPr/>
          </p:nvSpPr>
          <p:spPr bwMode="auto">
            <a:xfrm>
              <a:off x="3312" y="1881"/>
              <a:ext cx="1558" cy="233"/>
            </a:xfrm>
            <a:prstGeom prst="rect">
              <a:avLst/>
            </a:prstGeom>
            <a:noFill/>
            <a:ln w="19050">
              <a:noFill/>
              <a:miter lim="800000"/>
              <a:headEnd/>
              <a:tailEnd/>
            </a:ln>
            <a:effectLst/>
          </p:spPr>
          <p:txBody>
            <a:bodyPr wrap="none">
              <a:spAutoFit/>
            </a:bodyPr>
            <a:lstStyle/>
            <a:p>
              <a:pPr algn="ctr">
                <a:spcBef>
                  <a:spcPct val="50000"/>
                </a:spcBef>
                <a:defRPr/>
              </a:pPr>
              <a:r>
                <a:rPr lang="en-US" sz="1800" b="0" dirty="0">
                  <a:solidFill>
                    <a:schemeClr val="tx1"/>
                  </a:solidFill>
                  <a:latin typeface="+mn-lt"/>
                  <a:cs typeface="+mn-cs"/>
                </a:rPr>
                <a:t>Filtering, edge detection</a:t>
              </a:r>
            </a:p>
          </p:txBody>
        </p:sp>
        <p:sp>
          <p:nvSpPr>
            <p:cNvPr id="67603" name="Text Box 14"/>
            <p:cNvSpPr txBox="1">
              <a:spLocks noChangeArrowheads="1"/>
            </p:cNvSpPr>
            <p:nvPr/>
          </p:nvSpPr>
          <p:spPr bwMode="auto">
            <a:xfrm>
              <a:off x="3792" y="1378"/>
              <a:ext cx="21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3200">
                  <a:solidFill>
                    <a:schemeClr val="bg1"/>
                  </a:solidFill>
                </a:rPr>
                <a:t>*</a:t>
              </a:r>
            </a:p>
          </p:txBody>
        </p:sp>
        <p:sp>
          <p:nvSpPr>
            <p:cNvPr id="67604" name="Text Box 15"/>
            <p:cNvSpPr txBox="1">
              <a:spLocks noChangeArrowheads="1"/>
            </p:cNvSpPr>
            <p:nvPr/>
          </p:nvSpPr>
          <p:spPr bwMode="auto">
            <a:xfrm>
              <a:off x="4342" y="1330"/>
              <a:ext cx="26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sz="3200">
                  <a:solidFill>
                    <a:schemeClr val="bg1"/>
                  </a:solidFill>
                </a:rPr>
                <a:t>=</a:t>
              </a:r>
            </a:p>
          </p:txBody>
        </p:sp>
      </p:grpSp>
      <p:grpSp>
        <p:nvGrpSpPr>
          <p:cNvPr id="678932" name="Group 20"/>
          <p:cNvGrpSpPr>
            <a:grpSpLocks/>
          </p:cNvGrpSpPr>
          <p:nvPr/>
        </p:nvGrpSpPr>
        <p:grpSpPr bwMode="auto">
          <a:xfrm>
            <a:off x="381000" y="4160838"/>
            <a:ext cx="4267200" cy="2457450"/>
            <a:chOff x="1680" y="2669"/>
            <a:chExt cx="2688" cy="1548"/>
          </a:xfrm>
        </p:grpSpPr>
        <p:pic>
          <p:nvPicPr>
            <p:cNvPr id="67596" name="Picture 9" descr="Sunflowers2_circ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 y="2669"/>
              <a:ext cx="1296" cy="1296"/>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59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 y="2669"/>
              <a:ext cx="1281" cy="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78928" name="Text Box 16"/>
            <p:cNvSpPr txBox="1">
              <a:spLocks noChangeArrowheads="1"/>
            </p:cNvSpPr>
            <p:nvPr/>
          </p:nvSpPr>
          <p:spPr bwMode="auto">
            <a:xfrm>
              <a:off x="2418" y="3984"/>
              <a:ext cx="1198" cy="233"/>
            </a:xfrm>
            <a:prstGeom prst="rect">
              <a:avLst/>
            </a:prstGeom>
            <a:noFill/>
            <a:ln w="19050">
              <a:noFill/>
              <a:miter lim="800000"/>
              <a:headEnd/>
              <a:tailEnd/>
            </a:ln>
            <a:effectLst/>
          </p:spPr>
          <p:txBody>
            <a:bodyPr wrap="none">
              <a:spAutoFit/>
            </a:bodyPr>
            <a:lstStyle/>
            <a:p>
              <a:pPr algn="ctr">
                <a:spcBef>
                  <a:spcPct val="50000"/>
                </a:spcBef>
                <a:defRPr/>
              </a:pPr>
              <a:r>
                <a:rPr lang="en-US" sz="1800" b="0" dirty="0">
                  <a:solidFill>
                    <a:schemeClr val="tx1"/>
                  </a:solidFill>
                  <a:latin typeface="+mn-lt"/>
                  <a:cs typeface="+mn-cs"/>
                </a:rPr>
                <a:t>Feature extraction</a:t>
              </a:r>
            </a:p>
          </p:txBody>
        </p:sp>
      </p:grpSp>
      <p:grpSp>
        <p:nvGrpSpPr>
          <p:cNvPr id="24" name="Group 23"/>
          <p:cNvGrpSpPr>
            <a:grpSpLocks/>
          </p:cNvGrpSpPr>
          <p:nvPr/>
        </p:nvGrpSpPr>
        <p:grpSpPr bwMode="auto">
          <a:xfrm>
            <a:off x="5299075" y="2286000"/>
            <a:ext cx="3387725" cy="4256088"/>
            <a:chOff x="457200" y="2438400"/>
            <a:chExt cx="3388221" cy="4255532"/>
          </a:xfrm>
        </p:grpSpPr>
        <p:grpSp>
          <p:nvGrpSpPr>
            <p:cNvPr id="67591" name="Group 20"/>
            <p:cNvGrpSpPr>
              <a:grpSpLocks/>
            </p:cNvGrpSpPr>
            <p:nvPr/>
          </p:nvGrpSpPr>
          <p:grpSpPr bwMode="auto">
            <a:xfrm>
              <a:off x="457200" y="2438400"/>
              <a:ext cx="3388221" cy="4255532"/>
              <a:chOff x="457200" y="2438400"/>
              <a:chExt cx="3388221" cy="4255532"/>
            </a:xfrm>
          </p:grpSpPr>
          <p:pic>
            <p:nvPicPr>
              <p:cNvPr id="67594" name="Picture 4" descr="CAM_OBS_LOUVAIN_1544_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38400"/>
                <a:ext cx="3388221"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Rectangle 7"/>
              <p:cNvSpPr>
                <a:spLocks noChangeArrowheads="1"/>
              </p:cNvSpPr>
              <p:nvPr>
                <p:custDataLst>
                  <p:tags r:id="rId1"/>
                </p:custDataLst>
              </p:nvPr>
            </p:nvSpPr>
            <p:spPr bwMode="auto">
              <a:xfrm>
                <a:off x="1295400" y="6324600"/>
                <a:ext cx="1746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800" b="0">
                    <a:solidFill>
                      <a:srgbClr val="000000"/>
                    </a:solidFill>
                    <a:latin typeface="Calibri" panose="020F0502020204030204" pitchFamily="34" charset="0"/>
                  </a:rPr>
                  <a:t>Image formation</a:t>
                </a:r>
              </a:p>
            </p:txBody>
          </p:sp>
        </p:grpSp>
        <p:pic>
          <p:nvPicPr>
            <p:cNvPr id="67592" name="Picture 4" descr="newey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666" y="4953000"/>
              <a:ext cx="1388534" cy="121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6" descr="mosquit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62200" y="4953000"/>
              <a:ext cx="1074561" cy="1143000"/>
            </a:xfrm>
            <a:prstGeom prst="rect">
              <a:avLst/>
            </a:prstGeom>
            <a:noFill/>
            <a:ln w="9525">
              <a:solidFill>
                <a:srgbClr val="292929"/>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41215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8932"/>
                                        </p:tgtEl>
                                        <p:attrNameLst>
                                          <p:attrName>style.visibility</p:attrName>
                                        </p:attrNameLst>
                                      </p:cBhvr>
                                      <p:to>
                                        <p:strVal val="visible"/>
                                      </p:to>
                                    </p:set>
                                    <p:animEffect transition="in" filter="fade">
                                      <p:cBhvr>
                                        <p:cTn id="7" dur="500"/>
                                        <p:tgtEl>
                                          <p:spTgt spid="6789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51974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Grp="1" noChangeArrowheads="1"/>
          </p:cNvSpPr>
          <p:nvPr>
            <p:ph type="title"/>
          </p:nvPr>
        </p:nvSpPr>
        <p:spPr/>
        <p:txBody>
          <a:bodyPr/>
          <a:lstStyle/>
          <a:p>
            <a:r>
              <a:rPr lang="en-US" altLang="en-US"/>
              <a:t>Sensor Array</a:t>
            </a:r>
          </a:p>
        </p:txBody>
      </p:sp>
      <p:pic>
        <p:nvPicPr>
          <p:cNvPr id="481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066800"/>
            <a:ext cx="19097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6"/>
          <p:cNvSpPr txBox="1">
            <a:spLocks noChangeArrowheads="1"/>
          </p:cNvSpPr>
          <p:nvPr/>
        </p:nvSpPr>
        <p:spPr bwMode="auto">
          <a:xfrm>
            <a:off x="6705600" y="3087688"/>
            <a:ext cx="209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CMOS sensor</a:t>
            </a:r>
          </a:p>
        </p:txBody>
      </p:sp>
      <p:sp>
        <p:nvSpPr>
          <p:cNvPr id="6" name="Rectangle 5"/>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452266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a:t>
            </a:r>
          </a:p>
        </p:txBody>
      </p:sp>
      <p:sp>
        <p:nvSpPr>
          <p:cNvPr id="3" name="Text Placeholder 2"/>
          <p:cNvSpPr>
            <a:spLocks noGrp="1"/>
          </p:cNvSpPr>
          <p:nvPr>
            <p:ph type="body" idx="1"/>
          </p:nvPr>
        </p:nvSpPr>
        <p:spPr/>
        <p:txBody>
          <a:bodyPr/>
          <a:lstStyle/>
          <a:p>
            <a:r>
              <a:rPr lang="en-US" dirty="0"/>
              <a:t>Color in human vision</a:t>
            </a:r>
          </a:p>
        </p:txBody>
      </p:sp>
    </p:spTree>
    <p:extLst>
      <p:ext uri="{BB962C8B-B14F-4D97-AF65-F5344CB8AC3E}">
        <p14:creationId xmlns:p14="http://schemas.microsoft.com/office/powerpoint/2010/main" val="192216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p:txBody>
          <a:bodyPr/>
          <a:lstStyle/>
          <a:p>
            <a:endParaRPr lang="en-US" altLang="en-US" dirty="0"/>
          </a:p>
        </p:txBody>
      </p:sp>
      <p:sp>
        <p:nvSpPr>
          <p:cNvPr id="18435" name="Subtitle 2"/>
          <p:cNvSpPr>
            <a:spLocks noGrp="1"/>
          </p:cNvSpPr>
          <p:nvPr>
            <p:ph type="subTitle" idx="1"/>
          </p:nvPr>
        </p:nvSpPr>
        <p:spPr/>
        <p:txBody>
          <a:bodyPr/>
          <a:lstStyle/>
          <a:p>
            <a:endParaRPr lang="en-US" altLang="en-US"/>
          </a:p>
        </p:txBody>
      </p:sp>
      <p:pic>
        <p:nvPicPr>
          <p:cNvPr id="18436" name="Picture 2" descr="C:\Users\James\Dropbox\cs143 fall 2013\cs143 fall 2013 slides\03\MqRIS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77200" y="6581001"/>
            <a:ext cx="1143000" cy="276999"/>
          </a:xfrm>
          <a:prstGeom prst="rect">
            <a:avLst/>
          </a:prstGeom>
          <a:noFill/>
        </p:spPr>
        <p:txBody>
          <a:bodyPr wrap="square" rtlCol="0">
            <a:spAutoFit/>
          </a:bodyPr>
          <a:lstStyle/>
          <a:p>
            <a:r>
              <a:rPr lang="en-US" sz="1200" dirty="0">
                <a:solidFill>
                  <a:schemeClr val="bg1"/>
                </a:solidFill>
              </a:rPr>
              <a:t>Bela </a:t>
            </a:r>
            <a:r>
              <a:rPr lang="en-US" sz="1200" dirty="0" err="1">
                <a:solidFill>
                  <a:schemeClr val="bg1"/>
                </a:solidFill>
              </a:rPr>
              <a:t>Borsodi</a:t>
            </a:r>
            <a:endParaRPr lang="en-US" sz="1200" dirty="0">
              <a:solidFill>
                <a:schemeClr val="bg1"/>
              </a:solidFill>
            </a:endParaRPr>
          </a:p>
        </p:txBody>
      </p:sp>
    </p:spTree>
    <p:extLst>
      <p:ext uri="{BB962C8B-B14F-4D97-AF65-F5344CB8AC3E}">
        <p14:creationId xmlns:p14="http://schemas.microsoft.com/office/powerpoint/2010/main" val="3414843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p:txBody>
          <a:bodyPr/>
          <a:lstStyle/>
          <a:p>
            <a:endParaRPr lang="en-US" altLang="en-US"/>
          </a:p>
        </p:txBody>
      </p:sp>
      <p:pic>
        <p:nvPicPr>
          <p:cNvPr id="19460" name="Picture 2" descr="C:\Users\James\Dropbox\cs143 fall 2013\cs143 fall 2013 slides\03\Hr6tTd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582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077200" y="6581001"/>
            <a:ext cx="1143000" cy="276999"/>
          </a:xfrm>
          <a:prstGeom prst="rect">
            <a:avLst/>
          </a:prstGeom>
          <a:noFill/>
        </p:spPr>
        <p:txBody>
          <a:bodyPr wrap="square" rtlCol="0">
            <a:spAutoFit/>
          </a:bodyPr>
          <a:lstStyle/>
          <a:p>
            <a:r>
              <a:rPr lang="en-US" sz="1200" dirty="0">
                <a:solidFill>
                  <a:schemeClr val="bg1"/>
                </a:solidFill>
              </a:rPr>
              <a:t>Bela </a:t>
            </a:r>
            <a:r>
              <a:rPr lang="en-US" sz="1200" dirty="0" err="1">
                <a:solidFill>
                  <a:schemeClr val="bg1"/>
                </a:solidFill>
              </a:rPr>
              <a:t>Borsodi</a:t>
            </a:r>
            <a:endParaRPr lang="en-US" sz="1200" dirty="0">
              <a:solidFill>
                <a:schemeClr val="bg1"/>
              </a:solidFill>
            </a:endParaRPr>
          </a:p>
        </p:txBody>
      </p:sp>
    </p:spTree>
    <p:extLst>
      <p:ext uri="{BB962C8B-B14F-4D97-AF65-F5344CB8AC3E}">
        <p14:creationId xmlns:p14="http://schemas.microsoft.com/office/powerpoint/2010/main" val="2805002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The Eye</a:t>
            </a:r>
          </a:p>
        </p:txBody>
      </p:sp>
      <p:sp>
        <p:nvSpPr>
          <p:cNvPr id="55299" name="Rectangle 3"/>
          <p:cNvSpPr>
            <a:spLocks noGrp="1" noChangeArrowheads="1"/>
          </p:cNvSpPr>
          <p:nvPr>
            <p:ph type="body" idx="1"/>
          </p:nvPr>
        </p:nvSpPr>
        <p:spPr>
          <a:xfrm>
            <a:off x="685800" y="4648200"/>
            <a:ext cx="7772400" cy="1524000"/>
          </a:xfrm>
        </p:spPr>
        <p:txBody>
          <a:bodyPr>
            <a:normAutofit fontScale="92500" lnSpcReduction="20000"/>
          </a:bodyPr>
          <a:lstStyle/>
          <a:p>
            <a:r>
              <a:rPr lang="en-US" altLang="en-US" dirty="0"/>
              <a:t>The human eye is a camera</a:t>
            </a:r>
          </a:p>
          <a:p>
            <a:pPr lvl="1"/>
            <a:r>
              <a:rPr lang="en-US" altLang="en-US" b="1" dirty="0"/>
              <a:t>Iris</a:t>
            </a:r>
            <a:r>
              <a:rPr lang="en-US" altLang="en-US" dirty="0"/>
              <a:t> - </a:t>
            </a:r>
            <a:r>
              <a:rPr lang="en-US" altLang="en-US" sz="1800" dirty="0"/>
              <a:t>colored annulus with radial muscles</a:t>
            </a:r>
          </a:p>
          <a:p>
            <a:pPr lvl="1"/>
            <a:r>
              <a:rPr lang="en-US" altLang="en-US" b="1" dirty="0"/>
              <a:t>Pupil</a:t>
            </a:r>
            <a:r>
              <a:rPr lang="en-US" altLang="en-US" dirty="0"/>
              <a:t> - </a:t>
            </a:r>
            <a:r>
              <a:rPr lang="en-US" altLang="en-US" sz="1800" dirty="0"/>
              <a:t>the hole (aperture) whose size is controlled by the iris</a:t>
            </a:r>
          </a:p>
          <a:p>
            <a:pPr lvl="1"/>
            <a:r>
              <a:rPr lang="en-US" altLang="en-US" sz="1800" dirty="0"/>
              <a:t>What’s the sensor?</a:t>
            </a:r>
          </a:p>
        </p:txBody>
      </p:sp>
      <p:pic>
        <p:nvPicPr>
          <p:cNvPr id="55300" name="Picture 4" descr="humaney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588" y="1066800"/>
            <a:ext cx="5484812"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1" name="Rectangle 5"/>
          <p:cNvSpPr>
            <a:spLocks noChangeArrowheads="1"/>
          </p:cNvSpPr>
          <p:nvPr/>
        </p:nvSpPr>
        <p:spPr bwMode="auto">
          <a:xfrm>
            <a:off x="685800" y="609600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lvl="2"/>
            <a:r>
              <a:rPr lang="en-US" altLang="en-US" sz="1600">
                <a:solidFill>
                  <a:prstClr val="black"/>
                </a:solidFill>
              </a:rPr>
              <a:t>photoreceptor cells (rods and cones) in the </a:t>
            </a:r>
            <a:r>
              <a:rPr lang="en-US" altLang="en-US" sz="1600" b="1">
                <a:solidFill>
                  <a:prstClr val="black"/>
                </a:solidFill>
              </a:rPr>
              <a:t>retina</a:t>
            </a:r>
          </a:p>
        </p:txBody>
      </p:sp>
      <p:sp>
        <p:nvSpPr>
          <p:cNvPr id="55302" name="Text Box 6"/>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rPr>
              <a:t>Slide by Steve Seitz</a:t>
            </a:r>
          </a:p>
        </p:txBody>
      </p:sp>
    </p:spTree>
    <p:extLst>
      <p:ext uri="{BB962C8B-B14F-4D97-AF65-F5344CB8AC3E}">
        <p14:creationId xmlns:p14="http://schemas.microsoft.com/office/powerpoint/2010/main" val="4215313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738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The Retina</a:t>
            </a:r>
          </a:p>
        </p:txBody>
      </p:sp>
      <p:pic>
        <p:nvPicPr>
          <p:cNvPr id="563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914400"/>
            <a:ext cx="670560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955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Retina up-close</a:t>
            </a:r>
          </a:p>
        </p:txBody>
      </p:sp>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t="4222" b="15567"/>
          <a:stretch>
            <a:fillRect/>
          </a:stretch>
        </p:blipFill>
        <p:spPr bwMode="auto">
          <a:xfrm>
            <a:off x="1371600" y="1066800"/>
            <a:ext cx="6172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4038600" y="5181600"/>
            <a:ext cx="957263" cy="914400"/>
            <a:chOff x="2544" y="3264"/>
            <a:chExt cx="603" cy="576"/>
          </a:xfrm>
        </p:grpSpPr>
        <p:sp>
          <p:nvSpPr>
            <p:cNvPr id="57349" name="Text Box 4"/>
            <p:cNvSpPr txBox="1">
              <a:spLocks noChangeArrowheads="1"/>
            </p:cNvSpPr>
            <p:nvPr/>
          </p:nvSpPr>
          <p:spPr bwMode="auto">
            <a:xfrm>
              <a:off x="2544" y="3513"/>
              <a:ext cx="6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a:solidFill>
                    <a:prstClr val="black"/>
                  </a:solidFill>
                </a:rPr>
                <a:t>Light</a:t>
              </a:r>
            </a:p>
          </p:txBody>
        </p:sp>
        <p:sp>
          <p:nvSpPr>
            <p:cNvPr id="57350" name="Line 5"/>
            <p:cNvSpPr>
              <a:spLocks noChangeShapeType="1"/>
            </p:cNvSpPr>
            <p:nvPr/>
          </p:nvSpPr>
          <p:spPr bwMode="auto">
            <a:xfrm flipV="1">
              <a:off x="2784" y="326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7351" name="Line 6"/>
            <p:cNvSpPr>
              <a:spLocks noChangeShapeType="1"/>
            </p:cNvSpPr>
            <p:nvPr/>
          </p:nvSpPr>
          <p:spPr bwMode="auto">
            <a:xfrm flipV="1">
              <a:off x="2880" y="326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7352" name="Line 7"/>
            <p:cNvSpPr>
              <a:spLocks noChangeShapeType="1"/>
            </p:cNvSpPr>
            <p:nvPr/>
          </p:nvSpPr>
          <p:spPr bwMode="auto">
            <a:xfrm flipV="1">
              <a:off x="2976" y="326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Tree>
    <p:extLst>
      <p:ext uri="{BB962C8B-B14F-4D97-AF65-F5344CB8AC3E}">
        <p14:creationId xmlns:p14="http://schemas.microsoft.com/office/powerpoint/2010/main" val="39417394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a:t>Wait, the blood vessels are in front of the photoreceptors??</a:t>
            </a:r>
          </a:p>
        </p:txBody>
      </p:sp>
      <p:sp>
        <p:nvSpPr>
          <p:cNvPr id="3" name="Rectangle 2"/>
          <p:cNvSpPr/>
          <p:nvPr/>
        </p:nvSpPr>
        <p:spPr>
          <a:xfrm>
            <a:off x="1295400" y="3581400"/>
            <a:ext cx="6172200" cy="369332"/>
          </a:xfrm>
          <a:prstGeom prst="rect">
            <a:avLst/>
          </a:prstGeom>
        </p:spPr>
        <p:txBody>
          <a:bodyPr wrap="square">
            <a:spAutoFit/>
          </a:bodyPr>
          <a:lstStyle/>
          <a:p>
            <a:r>
              <a:rPr lang="en-US" dirty="0"/>
              <a:t>https://www.youtube.com/watch?v=L_W-IXqoxHA</a:t>
            </a:r>
          </a:p>
        </p:txBody>
      </p:sp>
    </p:spTree>
    <p:extLst>
      <p:ext uri="{BB962C8B-B14F-4D97-AF65-F5344CB8AC3E}">
        <p14:creationId xmlns:p14="http://schemas.microsoft.com/office/powerpoint/2010/main" val="178381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itle 1"/>
          <p:cNvSpPr>
            <a:spLocks noGrp="1"/>
          </p:cNvSpPr>
          <p:nvPr>
            <p:ph type="title"/>
          </p:nvPr>
        </p:nvSpPr>
        <p:spPr>
          <a:xfrm>
            <a:off x="381000" y="76200"/>
            <a:ext cx="8458200" cy="838200"/>
          </a:xfrm>
        </p:spPr>
        <p:txBody>
          <a:bodyPr/>
          <a:lstStyle/>
          <a:p>
            <a:r>
              <a:rPr lang="en-US" altLang="en-US" dirty="0"/>
              <a:t>What humans don’t have: </a:t>
            </a:r>
            <a:r>
              <a:rPr lang="en-US" altLang="en-US" dirty="0" err="1"/>
              <a:t>tapetum</a:t>
            </a:r>
            <a:r>
              <a:rPr lang="en-US" altLang="en-US" dirty="0"/>
              <a:t> </a:t>
            </a:r>
            <a:r>
              <a:rPr lang="en-US" altLang="en-US" dirty="0" err="1"/>
              <a:t>lucidum</a:t>
            </a:r>
            <a:r>
              <a:rPr lang="en-US" altLang="en-US" dirty="0"/>
              <a:t> </a:t>
            </a:r>
          </a:p>
        </p:txBody>
      </p:sp>
      <p:pic>
        <p:nvPicPr>
          <p:cNvPr id="59395" name="Picture 2" descr="C:\Documents and Settings\James\Desktop\comp_photo\hays_slides_2011\3\Lepilemur_randrianasoli_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942798"/>
            <a:ext cx="2667000" cy="349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3" descr="C:\Documents and Settings\James\Desktop\comp_photo\hays_slides_2011\3\Animaleyeslight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912468"/>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4" descr="C:\Documents and Settings\James\Desktop\comp_photo\hays_slides_2011\3\Aye-aye_(Daubentonia_madagascariensis)_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160462"/>
            <a:ext cx="353695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2544" t="28555" r="8606" b="40486"/>
          <a:stretch/>
        </p:blipFill>
        <p:spPr>
          <a:xfrm>
            <a:off x="685800" y="4800600"/>
            <a:ext cx="3352800" cy="990600"/>
          </a:xfrm>
          <a:prstGeom prst="rect">
            <a:avLst/>
          </a:prstGeom>
        </p:spPr>
      </p:pic>
      <p:sp>
        <p:nvSpPr>
          <p:cNvPr id="3" name="TextBox 2"/>
          <p:cNvSpPr txBox="1"/>
          <p:nvPr/>
        </p:nvSpPr>
        <p:spPr>
          <a:xfrm>
            <a:off x="762000" y="5791200"/>
            <a:ext cx="3352800" cy="923330"/>
          </a:xfrm>
          <a:prstGeom prst="rect">
            <a:avLst/>
          </a:prstGeom>
          <a:noFill/>
        </p:spPr>
        <p:txBody>
          <a:bodyPr wrap="square" rtlCol="0">
            <a:spAutoFit/>
          </a:bodyPr>
          <a:lstStyle/>
          <a:p>
            <a:r>
              <a:rPr lang="en-US" dirty="0"/>
              <a:t>Human eyes can reflect a tiny bit and blood in the retina makes this reflection red.</a:t>
            </a:r>
          </a:p>
        </p:txBody>
      </p:sp>
      <p:sp>
        <p:nvSpPr>
          <p:cNvPr id="8" name="Rectangle 7"/>
          <p:cNvSpPr/>
          <p:nvPr/>
        </p:nvSpPr>
        <p:spPr>
          <a:xfrm>
            <a:off x="8236741" y="6581001"/>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281795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7010400" y="6384925"/>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000">
                <a:solidFill>
                  <a:prstClr val="white"/>
                </a:solidFill>
                <a:latin typeface="EngraversGothic BT Regular" charset="0"/>
              </a:rPr>
              <a:t>© Stephen E. Palmer, 2002</a:t>
            </a:r>
          </a:p>
        </p:txBody>
      </p:sp>
      <p:sp>
        <p:nvSpPr>
          <p:cNvPr id="61443" name="Rectangle 3"/>
          <p:cNvSpPr>
            <a:spLocks noChangeArrowheads="1"/>
          </p:cNvSpPr>
          <p:nvPr/>
        </p:nvSpPr>
        <p:spPr bwMode="auto">
          <a:xfrm>
            <a:off x="762000" y="1143000"/>
            <a:ext cx="31003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srgbClr val="FF0000"/>
                </a:solidFill>
                <a:latin typeface="Helvetica" panose="020B0604020202020204" pitchFamily="34" charset="0"/>
              </a:rPr>
              <a:t>C</a:t>
            </a:r>
            <a:r>
              <a:rPr lang="en-US" altLang="en-US" sz="2400" b="1">
                <a:solidFill>
                  <a:srgbClr val="00FF00"/>
                </a:solidFill>
                <a:latin typeface="Helvetica" panose="020B0604020202020204" pitchFamily="34" charset="0"/>
              </a:rPr>
              <a:t>on</a:t>
            </a:r>
            <a:r>
              <a:rPr lang="en-US" altLang="en-US" sz="2400" b="1">
                <a:solidFill>
                  <a:srgbClr val="800080"/>
                </a:solidFill>
                <a:latin typeface="Helvetica" panose="020B0604020202020204" pitchFamily="34" charset="0"/>
              </a:rPr>
              <a:t>es</a:t>
            </a:r>
            <a:endParaRPr lang="en-US" altLang="en-US" sz="2400">
              <a:solidFill>
                <a:srgbClr val="800080"/>
              </a:solidFill>
              <a:latin typeface="Helvetica" panose="020B0604020202020204" pitchFamily="34" charset="0"/>
            </a:endParaRPr>
          </a:p>
          <a:p>
            <a:pPr>
              <a:spcBef>
                <a:spcPct val="0"/>
              </a:spcBef>
            </a:pPr>
            <a:r>
              <a:rPr lang="en-US" altLang="en-US" sz="2400">
                <a:solidFill>
                  <a:prstClr val="black"/>
                </a:solidFill>
                <a:latin typeface="Helvetica" panose="020B0604020202020204" pitchFamily="34" charset="0"/>
              </a:rPr>
              <a:t>   cone-shaped </a:t>
            </a:r>
          </a:p>
          <a:p>
            <a:pPr>
              <a:spcBef>
                <a:spcPct val="0"/>
              </a:spcBef>
            </a:pPr>
            <a:r>
              <a:rPr lang="en-US" altLang="en-US" sz="2400">
                <a:solidFill>
                  <a:prstClr val="black"/>
                </a:solidFill>
                <a:latin typeface="Helvetica" panose="020B0604020202020204" pitchFamily="34" charset="0"/>
              </a:rPr>
              <a:t>   less sensitive</a:t>
            </a:r>
          </a:p>
          <a:p>
            <a:pPr>
              <a:spcBef>
                <a:spcPct val="0"/>
              </a:spcBef>
            </a:pPr>
            <a:r>
              <a:rPr lang="en-US" altLang="en-US" sz="2400">
                <a:solidFill>
                  <a:prstClr val="black"/>
                </a:solidFill>
                <a:latin typeface="Helvetica" panose="020B0604020202020204" pitchFamily="34" charset="0"/>
              </a:rPr>
              <a:t>   operate in high light</a:t>
            </a:r>
          </a:p>
          <a:p>
            <a:pPr>
              <a:spcBef>
                <a:spcPct val="0"/>
              </a:spcBef>
            </a:pPr>
            <a:r>
              <a:rPr lang="en-US" altLang="en-US" sz="2400">
                <a:solidFill>
                  <a:prstClr val="black"/>
                </a:solidFill>
                <a:latin typeface="Helvetica" panose="020B0604020202020204" pitchFamily="34" charset="0"/>
              </a:rPr>
              <a:t>   color vision</a:t>
            </a:r>
            <a:endParaRPr lang="en-US" altLang="en-US" sz="2400" b="1">
              <a:solidFill>
                <a:prstClr val="black"/>
              </a:solidFill>
              <a:latin typeface="Helvetica" panose="020B0604020202020204" pitchFamily="34" charset="0"/>
            </a:endParaRPr>
          </a:p>
        </p:txBody>
      </p:sp>
      <p:sp>
        <p:nvSpPr>
          <p:cNvPr id="61444" name="Text Box 4"/>
          <p:cNvSpPr txBox="1">
            <a:spLocks noChangeArrowheads="1"/>
          </p:cNvSpPr>
          <p:nvPr/>
        </p:nvSpPr>
        <p:spPr bwMode="auto">
          <a:xfrm>
            <a:off x="533400" y="182563"/>
            <a:ext cx="68595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3200">
                <a:solidFill>
                  <a:prstClr val="black"/>
                </a:solidFill>
                <a:latin typeface="Helvetica" panose="020B0604020202020204" pitchFamily="34" charset="0"/>
              </a:rPr>
              <a:t>Two types of light-sensitive receptors</a:t>
            </a:r>
          </a:p>
        </p:txBody>
      </p:sp>
      <p:pic>
        <p:nvPicPr>
          <p:cNvPr id="614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143000"/>
            <a:ext cx="166052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6"/>
          <p:cNvSpPr txBox="1">
            <a:spLocks noChangeArrowheads="1"/>
          </p:cNvSpPr>
          <p:nvPr/>
        </p:nvSpPr>
        <p:spPr bwMode="auto">
          <a:xfrm>
            <a:off x="838200" y="3352800"/>
            <a:ext cx="2709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latin typeface="Helvetica" panose="020B0604020202020204" pitchFamily="34" charset="0"/>
              </a:rPr>
              <a:t>Rods</a:t>
            </a:r>
            <a:r>
              <a:rPr lang="en-US" altLang="en-US" sz="2400">
                <a:solidFill>
                  <a:prstClr val="black"/>
                </a:solidFill>
                <a:latin typeface="Helvetica" panose="020B0604020202020204" pitchFamily="34" charset="0"/>
              </a:rPr>
              <a:t> </a:t>
            </a:r>
          </a:p>
          <a:p>
            <a:pPr>
              <a:spcBef>
                <a:spcPct val="0"/>
              </a:spcBef>
            </a:pPr>
            <a:r>
              <a:rPr lang="en-US" altLang="en-US" sz="2400">
                <a:solidFill>
                  <a:prstClr val="black"/>
                </a:solidFill>
                <a:latin typeface="Helvetica" panose="020B0604020202020204" pitchFamily="34" charset="0"/>
              </a:rPr>
              <a:t>   rod-shaped</a:t>
            </a:r>
          </a:p>
          <a:p>
            <a:pPr>
              <a:spcBef>
                <a:spcPct val="0"/>
              </a:spcBef>
            </a:pPr>
            <a:r>
              <a:rPr lang="en-US" altLang="en-US" sz="2400">
                <a:solidFill>
                  <a:prstClr val="black"/>
                </a:solidFill>
                <a:latin typeface="Helvetica" panose="020B0604020202020204" pitchFamily="34" charset="0"/>
              </a:rPr>
              <a:t>   highly sensitive</a:t>
            </a:r>
          </a:p>
          <a:p>
            <a:pPr>
              <a:spcBef>
                <a:spcPct val="0"/>
              </a:spcBef>
            </a:pPr>
            <a:r>
              <a:rPr lang="en-US" altLang="en-US" sz="2400">
                <a:solidFill>
                  <a:prstClr val="black"/>
                </a:solidFill>
                <a:latin typeface="Helvetica" panose="020B0604020202020204" pitchFamily="34" charset="0"/>
              </a:rPr>
              <a:t>   operate at night</a:t>
            </a:r>
          </a:p>
          <a:p>
            <a:pPr>
              <a:spcBef>
                <a:spcPct val="0"/>
              </a:spcBef>
            </a:pPr>
            <a:r>
              <a:rPr lang="en-US" altLang="en-US" sz="2400">
                <a:solidFill>
                  <a:prstClr val="black"/>
                </a:solidFill>
                <a:latin typeface="Helvetica" panose="020B0604020202020204" pitchFamily="34" charset="0"/>
              </a:rPr>
              <a:t>   gray-scale vision</a:t>
            </a:r>
          </a:p>
          <a:p>
            <a:pPr>
              <a:spcBef>
                <a:spcPct val="0"/>
              </a:spcBef>
            </a:pPr>
            <a:endParaRPr lang="en-US" altLang="en-US" sz="2400">
              <a:solidFill>
                <a:prstClr val="black"/>
              </a:solidFill>
              <a:latin typeface="Times" panose="02020603050405020304" pitchFamily="18" charset="0"/>
            </a:endParaRPr>
          </a:p>
        </p:txBody>
      </p:sp>
      <p:sp>
        <p:nvSpPr>
          <p:cNvPr id="7" name="Rectangle 6"/>
          <p:cNvSpPr/>
          <p:nvPr/>
        </p:nvSpPr>
        <p:spPr>
          <a:xfrm>
            <a:off x="8236741" y="6581001"/>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4203573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2. Geometry</a:t>
            </a:r>
          </a:p>
        </p:txBody>
      </p:sp>
      <p:sp>
        <p:nvSpPr>
          <p:cNvPr id="70659" name="Rectangle 7"/>
          <p:cNvSpPr>
            <a:spLocks noChangeArrowheads="1"/>
          </p:cNvSpPr>
          <p:nvPr>
            <p:custDataLst>
              <p:tags r:id="rId1"/>
            </p:custDataLst>
          </p:nvPr>
        </p:nvSpPr>
        <p:spPr bwMode="auto">
          <a:xfrm>
            <a:off x="1331913" y="3886200"/>
            <a:ext cx="1868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rgbClr val="000000"/>
                </a:solidFill>
                <a:latin typeface="Calibri" panose="020F0502020204030204" pitchFamily="34" charset="0"/>
              </a:rPr>
              <a:t>Projective geometry</a:t>
            </a:r>
          </a:p>
        </p:txBody>
      </p:sp>
      <p:grpSp>
        <p:nvGrpSpPr>
          <p:cNvPr id="70660" name="Group 20"/>
          <p:cNvGrpSpPr>
            <a:grpSpLocks/>
          </p:cNvGrpSpPr>
          <p:nvPr/>
        </p:nvGrpSpPr>
        <p:grpSpPr bwMode="auto">
          <a:xfrm>
            <a:off x="5105400" y="1447800"/>
            <a:ext cx="3048000" cy="3157538"/>
            <a:chOff x="5105400" y="1524000"/>
            <a:chExt cx="3048000" cy="3157954"/>
          </a:xfrm>
        </p:grpSpPr>
        <p:grpSp>
          <p:nvGrpSpPr>
            <p:cNvPr id="70670" name="Group 16"/>
            <p:cNvGrpSpPr>
              <a:grpSpLocks/>
            </p:cNvGrpSpPr>
            <p:nvPr/>
          </p:nvGrpSpPr>
          <p:grpSpPr bwMode="auto">
            <a:xfrm>
              <a:off x="5105400" y="1524000"/>
              <a:ext cx="3048000" cy="2765701"/>
              <a:chOff x="4648200" y="1371600"/>
              <a:chExt cx="3505200" cy="3180556"/>
            </a:xfrm>
          </p:grpSpPr>
          <p:pic>
            <p:nvPicPr>
              <p:cNvPr id="10" name="Picture 14"/>
              <p:cNvPicPr>
                <a:picLocks noChangeAspect="1" noChangeArrowheads="1"/>
              </p:cNvPicPr>
              <p:nvPr/>
            </p:nvPicPr>
            <p:blipFill>
              <a:blip r:embed="rId7"/>
              <a:srcRect b="49139"/>
              <a:stretch>
                <a:fillRect/>
              </a:stretch>
            </p:blipFill>
            <p:spPr bwMode="auto">
              <a:xfrm>
                <a:off x="5181282" y="2209673"/>
                <a:ext cx="2972118" cy="234258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3"/>
              <p:cNvPicPr>
                <a:picLocks noChangeAspect="1" noChangeArrowheads="1"/>
              </p:cNvPicPr>
              <p:nvPr/>
            </p:nvPicPr>
            <p:blipFill>
              <a:blip r:embed="rId8"/>
              <a:srcRect/>
              <a:stretch>
                <a:fillRect/>
              </a:stretch>
            </p:blipFill>
            <p:spPr bwMode="auto">
              <a:xfrm>
                <a:off x="4648200" y="1371600"/>
                <a:ext cx="1475105" cy="1095519"/>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70671" name="Rectangle 7"/>
            <p:cNvSpPr>
              <a:spLocks noChangeArrowheads="1"/>
            </p:cNvSpPr>
            <p:nvPr>
              <p:custDataLst>
                <p:tags r:id="rId4"/>
              </p:custDataLst>
            </p:nvPr>
          </p:nvSpPr>
          <p:spPr bwMode="auto">
            <a:xfrm>
              <a:off x="6280778" y="4343400"/>
              <a:ext cx="7296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rgbClr val="000000"/>
                  </a:solidFill>
                  <a:latin typeface="Calibri" panose="020F0502020204030204" pitchFamily="34" charset="0"/>
                </a:rPr>
                <a:t>Stereo</a:t>
              </a:r>
            </a:p>
          </p:txBody>
        </p:sp>
      </p:grpSp>
      <p:grpSp>
        <p:nvGrpSpPr>
          <p:cNvPr id="70661" name="Group 19"/>
          <p:cNvGrpSpPr>
            <a:grpSpLocks/>
          </p:cNvGrpSpPr>
          <p:nvPr/>
        </p:nvGrpSpPr>
        <p:grpSpPr bwMode="auto">
          <a:xfrm>
            <a:off x="685800" y="4419602"/>
            <a:ext cx="3048000" cy="2155826"/>
            <a:chOff x="2819400" y="4473803"/>
            <a:chExt cx="3048000" cy="2155597"/>
          </a:xfrm>
        </p:grpSpPr>
        <p:pic>
          <p:nvPicPr>
            <p:cNvPr id="7066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9400" y="4473803"/>
              <a:ext cx="3048000" cy="177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Rectangle 7"/>
            <p:cNvSpPr>
              <a:spLocks noChangeArrowheads="1"/>
            </p:cNvSpPr>
            <p:nvPr>
              <p:custDataLst>
                <p:tags r:id="rId3"/>
              </p:custDataLst>
            </p:nvPr>
          </p:nvSpPr>
          <p:spPr bwMode="auto">
            <a:xfrm>
              <a:off x="3581400" y="6290846"/>
              <a:ext cx="16544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dirty="0">
                  <a:solidFill>
                    <a:srgbClr val="000000"/>
                  </a:solidFill>
                  <a:latin typeface="Calibri" panose="020F0502020204030204" pitchFamily="34" charset="0"/>
                </a:rPr>
                <a:t>Multi-view stereo</a:t>
              </a:r>
            </a:p>
          </p:txBody>
        </p:sp>
      </p:grpSp>
      <p:grpSp>
        <p:nvGrpSpPr>
          <p:cNvPr id="70662" name="Group 24"/>
          <p:cNvGrpSpPr>
            <a:grpSpLocks/>
          </p:cNvGrpSpPr>
          <p:nvPr/>
        </p:nvGrpSpPr>
        <p:grpSpPr bwMode="auto">
          <a:xfrm>
            <a:off x="4572000" y="4800600"/>
            <a:ext cx="4114800" cy="1390650"/>
            <a:chOff x="1" y="2895600"/>
            <a:chExt cx="5943599" cy="2008329"/>
          </a:xfrm>
        </p:grpSpPr>
        <p:pic>
          <p:nvPicPr>
            <p:cNvPr id="22" name="Picture 4" descr="C:\snavely\thesis\Colosseum1.png"/>
            <p:cNvPicPr>
              <a:picLocks noChangeAspect="1" noChangeArrowheads="1"/>
            </p:cNvPicPr>
            <p:nvPr/>
          </p:nvPicPr>
          <p:blipFill>
            <a:blip r:embed="rId10"/>
            <a:srcRect l="2835" r="2835"/>
            <a:stretch>
              <a:fillRect/>
            </a:stretch>
          </p:blipFill>
          <p:spPr bwMode="auto">
            <a:xfrm>
              <a:off x="3313466" y="2895600"/>
              <a:ext cx="2630134" cy="1980818"/>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7066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2895600"/>
              <a:ext cx="2743200" cy="200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ight Arrow 23"/>
            <p:cNvSpPr/>
            <p:nvPr/>
          </p:nvSpPr>
          <p:spPr>
            <a:xfrm>
              <a:off x="2820459" y="3656748"/>
              <a:ext cx="366889" cy="304918"/>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grpSp>
      <p:sp>
        <p:nvSpPr>
          <p:cNvPr id="70663" name="Rectangle 7"/>
          <p:cNvSpPr>
            <a:spLocks noChangeArrowheads="1"/>
          </p:cNvSpPr>
          <p:nvPr>
            <p:custDataLst>
              <p:tags r:id="rId2"/>
            </p:custDataLst>
          </p:nvPr>
        </p:nvSpPr>
        <p:spPr bwMode="auto">
          <a:xfrm>
            <a:off x="5632450" y="6248400"/>
            <a:ext cx="2063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dirty="0">
                <a:solidFill>
                  <a:srgbClr val="000000"/>
                </a:solidFill>
                <a:latin typeface="Calibri" panose="020F0502020204030204" pitchFamily="34" charset="0"/>
              </a:rPr>
              <a:t>Structure from motion</a:t>
            </a:r>
          </a:p>
        </p:txBody>
      </p:sp>
      <p:pic>
        <p:nvPicPr>
          <p:cNvPr id="70664" name="Picture 5" descr="perspective_2_lg"/>
          <p:cNvPicPr>
            <a:picLocks noGrp="1" noChangeAspect="1" noChangeArrowheads="1"/>
          </p:cNvPicPr>
          <p:nvPr>
            <p:ph idx="1"/>
          </p:nvPr>
        </p:nvPicPr>
        <p:blipFill>
          <a:blip r:embed="rId12">
            <a:extLst>
              <a:ext uri="{28A0092B-C50C-407E-A947-70E740481C1C}">
                <a14:useLocalDpi xmlns:a14="http://schemas.microsoft.com/office/drawing/2010/main" val="0"/>
              </a:ext>
            </a:extLst>
          </a:blip>
          <a:srcRect/>
          <a:stretch>
            <a:fillRect/>
          </a:stretch>
        </p:blipFill>
        <p:spPr>
          <a:xfrm>
            <a:off x="762000" y="1524000"/>
            <a:ext cx="3048000" cy="2346325"/>
          </a:xfrm>
        </p:spPr>
      </p:pic>
    </p:spTree>
    <p:extLst>
      <p:ext uri="{BB962C8B-B14F-4D97-AF65-F5344CB8AC3E}">
        <p14:creationId xmlns:p14="http://schemas.microsoft.com/office/powerpoint/2010/main" val="416162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7209"/>
            <a:ext cx="52959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2"/>
          <p:cNvSpPr>
            <a:spLocks noChangeArrowheads="1"/>
          </p:cNvSpPr>
          <p:nvPr/>
        </p:nvSpPr>
        <p:spPr bwMode="auto">
          <a:xfrm>
            <a:off x="7010400" y="6384925"/>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000">
                <a:solidFill>
                  <a:prstClr val="white"/>
                </a:solidFill>
                <a:latin typeface="EngraversGothic BT Regular" charset="0"/>
              </a:rPr>
              <a:t>© Stephen E. Palmer, 2002</a:t>
            </a:r>
          </a:p>
        </p:txBody>
      </p:sp>
      <p:sp>
        <p:nvSpPr>
          <p:cNvPr id="63491" name="Rectangle 3"/>
          <p:cNvSpPr>
            <a:spLocks noChangeArrowheads="1"/>
          </p:cNvSpPr>
          <p:nvPr/>
        </p:nvSpPr>
        <p:spPr bwMode="auto">
          <a:xfrm>
            <a:off x="685800" y="182563"/>
            <a:ext cx="5800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3200">
                <a:solidFill>
                  <a:prstClr val="black"/>
                </a:solidFill>
                <a:latin typeface="Helvetica" panose="020B0604020202020204" pitchFamily="34" charset="0"/>
              </a:rPr>
              <a:t>Distribution of Rods and Cones</a:t>
            </a:r>
          </a:p>
        </p:txBody>
      </p:sp>
      <p:sp>
        <p:nvSpPr>
          <p:cNvPr id="63493" name="Text Box 6"/>
          <p:cNvSpPr txBox="1">
            <a:spLocks noChangeArrowheads="1"/>
          </p:cNvSpPr>
          <p:nvPr/>
        </p:nvSpPr>
        <p:spPr bwMode="auto">
          <a:xfrm>
            <a:off x="685800" y="5907087"/>
            <a:ext cx="8666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dirty="0">
                <a:solidFill>
                  <a:prstClr val="black"/>
                </a:solidFill>
              </a:rPr>
              <a:t>Night Sky: why are there more stars off-center?</a:t>
            </a:r>
            <a:br>
              <a:rPr lang="en-US" altLang="en-US" sz="2400" dirty="0">
                <a:solidFill>
                  <a:prstClr val="black"/>
                </a:solidFill>
              </a:rPr>
            </a:br>
            <a:r>
              <a:rPr lang="en-US" altLang="en-US" sz="2400" dirty="0">
                <a:solidFill>
                  <a:prstClr val="black"/>
                </a:solidFill>
              </a:rPr>
              <a:t>Averted vision: http://en.wikipedia.org/wiki/Averted_vision</a:t>
            </a:r>
          </a:p>
          <a:p>
            <a:pPr>
              <a:spcBef>
                <a:spcPct val="0"/>
              </a:spcBef>
            </a:pPr>
            <a:r>
              <a:rPr lang="en-US" altLang="en-US" sz="2400" dirty="0">
                <a:solidFill>
                  <a:prstClr val="black"/>
                </a:solidFill>
              </a:rPr>
              <a:t> </a:t>
            </a:r>
          </a:p>
        </p:txBody>
      </p:sp>
      <p:sp>
        <p:nvSpPr>
          <p:cNvPr id="6" name="Rectangle 5"/>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241441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Rod / Cone sensitivity</a:t>
            </a:r>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8210"/>
            <a:ext cx="7610776" cy="571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582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a:t>Eye Movements</a:t>
            </a:r>
          </a:p>
        </p:txBody>
      </p:sp>
      <p:sp>
        <p:nvSpPr>
          <p:cNvPr id="65539" name="Content Placeholder 2"/>
          <p:cNvSpPr>
            <a:spLocks noGrp="1"/>
          </p:cNvSpPr>
          <p:nvPr>
            <p:ph idx="1"/>
          </p:nvPr>
        </p:nvSpPr>
        <p:spPr>
          <a:xfrm>
            <a:off x="762000" y="990600"/>
            <a:ext cx="7772400" cy="5181600"/>
          </a:xfrm>
        </p:spPr>
        <p:txBody>
          <a:bodyPr/>
          <a:lstStyle/>
          <a:p>
            <a:r>
              <a:rPr lang="en-US" altLang="en-US" dirty="0"/>
              <a:t>Saccades</a:t>
            </a:r>
          </a:p>
          <a:p>
            <a:r>
              <a:rPr lang="en-US" altLang="en-US" dirty="0"/>
              <a:t>	</a:t>
            </a:r>
            <a:r>
              <a:rPr lang="en-US" altLang="en-US" sz="2000" dirty="0"/>
              <a:t>Can be consciously controlled. Related to perceptual attention.</a:t>
            </a:r>
          </a:p>
          <a:p>
            <a:r>
              <a:rPr lang="en-US" altLang="en-US" sz="2000" dirty="0"/>
              <a:t>	200ms to initiation, 20 to 200ms to carry out. Large amplitude.</a:t>
            </a:r>
            <a:endParaRPr lang="en-US" altLang="en-US" dirty="0"/>
          </a:p>
          <a:p>
            <a:r>
              <a:rPr lang="en-US" altLang="en-US" dirty="0" err="1"/>
              <a:t>Microsaccades</a:t>
            </a:r>
            <a:endParaRPr lang="en-US" altLang="en-US" dirty="0"/>
          </a:p>
          <a:p>
            <a:r>
              <a:rPr lang="en-US" altLang="en-US" dirty="0"/>
              <a:t>	</a:t>
            </a:r>
            <a:r>
              <a:rPr lang="en-US" altLang="en-US" sz="2000" dirty="0"/>
              <a:t>Involuntary. Smaller amplitude. Especially evident during prolonged fixation. Function debated.</a:t>
            </a:r>
            <a:endParaRPr lang="en-US" altLang="en-US" dirty="0"/>
          </a:p>
          <a:p>
            <a:r>
              <a:rPr lang="en-US" altLang="en-US" dirty="0"/>
              <a:t>Ocular </a:t>
            </a:r>
            <a:r>
              <a:rPr lang="en-US" altLang="en-US" dirty="0" err="1"/>
              <a:t>microtremor</a:t>
            </a:r>
            <a:r>
              <a:rPr lang="en-US" altLang="en-US" dirty="0"/>
              <a:t> (OMT)</a:t>
            </a:r>
          </a:p>
          <a:p>
            <a:r>
              <a:rPr lang="en-US" altLang="en-US" sz="2000" dirty="0"/>
              <a:t>	involuntary. high frequency (up to 80Hz), small amplitude.</a:t>
            </a:r>
          </a:p>
          <a:p>
            <a:endParaRPr lang="en-US" altLang="en-US" sz="2000" dirty="0"/>
          </a:p>
          <a:p>
            <a:r>
              <a:rPr lang="en-US" altLang="en-US" sz="2800" dirty="0"/>
              <a:t>Smooth pursuit – tracking an object</a:t>
            </a:r>
            <a:endParaRPr lang="en-US" altLang="en-US" sz="2000" dirty="0"/>
          </a:p>
        </p:txBody>
      </p:sp>
      <p:sp>
        <p:nvSpPr>
          <p:cNvPr id="4" name="Rectangle 3"/>
          <p:cNvSpPr/>
          <p:nvPr/>
        </p:nvSpPr>
        <p:spPr>
          <a:xfrm>
            <a:off x="8236741" y="6581001"/>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031177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Electromagnetic Spectrum</a:t>
            </a:r>
          </a:p>
        </p:txBody>
      </p:sp>
      <p:pic>
        <p:nvPicPr>
          <p:cNvPr id="66563" name="Picture 3" descr="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equilumin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5867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5"/>
          <p:cNvSpPr>
            <a:spLocks noChangeArrowheads="1"/>
          </p:cNvSpPr>
          <p:nvPr/>
        </p:nvSpPr>
        <p:spPr bwMode="auto">
          <a:xfrm>
            <a:off x="5954713" y="6546850"/>
            <a:ext cx="3189287" cy="311150"/>
          </a:xfrm>
          <a:prstGeom prst="rect">
            <a:avLst/>
          </a:prstGeom>
          <a:noFill/>
          <a:ln w="63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400">
                <a:solidFill>
                  <a:srgbClr val="4F81BD"/>
                </a:solidFill>
                <a:sym typeface="Symbol" panose="05050102010706020507" pitchFamily="18" charset="2"/>
              </a:rPr>
              <a:t>http://www.yorku.ca/eye/photopik.htm</a:t>
            </a:r>
          </a:p>
        </p:txBody>
      </p:sp>
      <p:sp>
        <p:nvSpPr>
          <p:cNvPr id="66566" name="Rectangle 6"/>
          <p:cNvSpPr>
            <a:spLocks noChangeArrowheads="1"/>
          </p:cNvSpPr>
          <p:nvPr/>
        </p:nvSpPr>
        <p:spPr bwMode="auto">
          <a:xfrm>
            <a:off x="485775" y="5181600"/>
            <a:ext cx="545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srgbClr val="1F497D"/>
                </a:solidFill>
              </a:rPr>
              <a:t>Human Luminance Sensitivity Function</a:t>
            </a:r>
          </a:p>
        </p:txBody>
      </p:sp>
    </p:spTree>
    <p:extLst>
      <p:ext uri="{BB962C8B-B14F-4D97-AF65-F5344CB8AC3E}">
        <p14:creationId xmlns:p14="http://schemas.microsoft.com/office/powerpoint/2010/main" val="132250833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26" y="136480"/>
            <a:ext cx="9246326" cy="6356849"/>
          </a:xfrm>
          <a:prstGeom prst="rect">
            <a:avLst/>
          </a:prstGeom>
        </p:spPr>
      </p:pic>
      <p:sp>
        <p:nvSpPr>
          <p:cNvPr id="3" name="Rectangle 2"/>
          <p:cNvSpPr txBox="1">
            <a:spLocks noChangeArrowheads="1"/>
          </p:cNvSpPr>
          <p:nvPr/>
        </p:nvSpPr>
        <p:spPr>
          <a:xfrm>
            <a:off x="457200" y="190500"/>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Sun temperature makes it emit yellow light more than any other color.</a:t>
            </a:r>
          </a:p>
        </p:txBody>
      </p:sp>
    </p:spTree>
    <p:extLst>
      <p:ext uri="{BB962C8B-B14F-4D97-AF65-F5344CB8AC3E}">
        <p14:creationId xmlns:p14="http://schemas.microsoft.com/office/powerpoint/2010/main" val="1880823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2436" name="Rectangle 4"/>
          <p:cNvSpPr>
            <a:spLocks noChangeArrowheads="1"/>
          </p:cNvSpPr>
          <p:nvPr/>
        </p:nvSpPr>
        <p:spPr bwMode="auto">
          <a:xfrm>
            <a:off x="381000" y="1676400"/>
            <a:ext cx="8458200" cy="4800600"/>
          </a:xfrm>
          <a:prstGeom prst="rect">
            <a:avLst/>
          </a:prstGeom>
          <a:gradFill rotWithShape="0">
            <a:gsLst>
              <a:gs pos="0">
                <a:srgbClr val="287850">
                  <a:gamma/>
                  <a:shade val="46275"/>
                  <a:invGamma/>
                </a:srgbClr>
              </a:gs>
              <a:gs pos="100000">
                <a:srgbClr val="287850"/>
              </a:gs>
            </a:gsLst>
            <a:lin ang="2700000" scaled="1"/>
          </a:gra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ltLang="en-US">
              <a:solidFill>
                <a:prstClr val="black"/>
              </a:solidFill>
              <a:latin typeface="Times" pitchFamily="64" charset="0"/>
              <a:cs typeface="Arial" pitchFamily="34" charset="0"/>
            </a:endParaRPr>
          </a:p>
        </p:txBody>
      </p:sp>
      <p:sp>
        <p:nvSpPr>
          <p:cNvPr id="144389" name="Text Box 12"/>
          <p:cNvSpPr txBox="1">
            <a:spLocks noChangeArrowheads="1"/>
          </p:cNvSpPr>
          <p:nvPr/>
        </p:nvSpPr>
        <p:spPr bwMode="auto">
          <a:xfrm>
            <a:off x="1524000" y="1951038"/>
            <a:ext cx="7013575" cy="519112"/>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800">
                <a:solidFill>
                  <a:srgbClr val="FFFF00"/>
                </a:solidFill>
                <a:latin typeface="Helvetica" pitchFamily="34" charset="0"/>
                <a:cs typeface="Arial" pitchFamily="34" charset="0"/>
              </a:rPr>
              <a:t>Why do we see light of these wavelengths?</a:t>
            </a:r>
          </a:p>
        </p:txBody>
      </p:sp>
      <p:sp>
        <p:nvSpPr>
          <p:cNvPr id="144390" name="Rectangle 13"/>
          <p:cNvSpPr>
            <a:spLocks noChangeArrowheads="1"/>
          </p:cNvSpPr>
          <p:nvPr/>
        </p:nvSpPr>
        <p:spPr bwMode="auto">
          <a:xfrm>
            <a:off x="6934200" y="6156325"/>
            <a:ext cx="1808163" cy="244475"/>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000">
                <a:solidFill>
                  <a:prstClr val="white"/>
                </a:solidFill>
                <a:latin typeface="EngraversGothic BT Regular"/>
                <a:cs typeface="Arial" pitchFamily="34" charset="0"/>
              </a:rPr>
              <a:t>© Stephen E. Palmer, 2002</a:t>
            </a:r>
          </a:p>
        </p:txBody>
      </p:sp>
      <p:pic>
        <p:nvPicPr>
          <p:cNvPr id="144391" name="Picture 14"/>
          <p:cNvPicPr>
            <a:picLocks noChangeAspect="1" noChangeArrowheads="1"/>
          </p:cNvPicPr>
          <p:nvPr/>
        </p:nvPicPr>
        <p:blipFill>
          <a:blip r:embed="rId3" cstate="print"/>
          <a:srcRect/>
          <a:stretch>
            <a:fillRect/>
          </a:stretch>
        </p:blipFill>
        <p:spPr bwMode="auto">
          <a:xfrm>
            <a:off x="2286000" y="2559050"/>
            <a:ext cx="4416425" cy="3841750"/>
          </a:xfrm>
          <a:prstGeom prst="rect">
            <a:avLst/>
          </a:prstGeom>
          <a:noFill/>
          <a:ln w="9525">
            <a:noFill/>
            <a:miter lim="800000"/>
            <a:headEnd/>
            <a:tailEnd/>
          </a:ln>
        </p:spPr>
      </p:pic>
      <p:sp>
        <p:nvSpPr>
          <p:cNvPr id="402447" name="Text Box 15"/>
          <p:cNvSpPr txBox="1">
            <a:spLocks noChangeArrowheads="1"/>
          </p:cNvSpPr>
          <p:nvPr/>
        </p:nvSpPr>
        <p:spPr bwMode="auto">
          <a:xfrm>
            <a:off x="4191000" y="3048000"/>
            <a:ext cx="4500563" cy="946150"/>
          </a:xfrm>
          <a:prstGeom prst="rect">
            <a:avLst/>
          </a:prstGeom>
          <a:noFill/>
          <a:ln w="9525">
            <a:noFill/>
            <a:miter lim="800000"/>
            <a:headEnd/>
            <a:tailEnd/>
          </a:ln>
        </p:spPr>
        <p:txBody>
          <a:bodyPr wrap="none">
            <a:spAutoFit/>
          </a:bodyPr>
          <a:lstStyle/>
          <a:p>
            <a:pPr algn="ctr" fontAlgn="base">
              <a:spcBef>
                <a:spcPct val="0"/>
              </a:spcBef>
              <a:spcAft>
                <a:spcPct val="0"/>
              </a:spcAft>
            </a:pPr>
            <a:r>
              <a:rPr lang="en-US" altLang="en-US" sz="2800">
                <a:solidFill>
                  <a:srgbClr val="FFFF00"/>
                </a:solidFill>
                <a:latin typeface="Helvetica" pitchFamily="34" charset="0"/>
                <a:cs typeface="Arial" pitchFamily="34" charset="0"/>
              </a:rPr>
              <a:t>…because that’s where the</a:t>
            </a:r>
          </a:p>
          <a:p>
            <a:pPr algn="ctr" fontAlgn="base">
              <a:spcBef>
                <a:spcPct val="0"/>
              </a:spcBef>
              <a:spcAft>
                <a:spcPct val="0"/>
              </a:spcAft>
            </a:pPr>
            <a:r>
              <a:rPr lang="en-US" altLang="en-US" sz="2800">
                <a:solidFill>
                  <a:srgbClr val="FFFF00"/>
                </a:solidFill>
                <a:latin typeface="Helvetica" pitchFamily="34" charset="0"/>
                <a:cs typeface="Arial" pitchFamily="34" charset="0"/>
              </a:rPr>
              <a:t>Sun radiates EM energy</a:t>
            </a:r>
          </a:p>
        </p:txBody>
      </p:sp>
      <p:sp>
        <p:nvSpPr>
          <p:cNvPr id="144393" name="Rectangle 16"/>
          <p:cNvSpPr>
            <a:spLocks noChangeArrowheads="1"/>
          </p:cNvSpPr>
          <p:nvPr/>
        </p:nvSpPr>
        <p:spPr bwMode="auto">
          <a:xfrm>
            <a:off x="685800" y="76200"/>
            <a:ext cx="7772400" cy="838200"/>
          </a:xfrm>
          <a:prstGeom prst="rect">
            <a:avLst/>
          </a:prstGeom>
          <a:noFill/>
          <a:ln w="9525">
            <a:noFill/>
            <a:miter lim="800000"/>
            <a:headEnd/>
            <a:tailEnd/>
          </a:ln>
        </p:spPr>
        <p:txBody>
          <a:bodyPr anchor="ctr"/>
          <a:lstStyle/>
          <a:p>
            <a:pPr algn="ctr" fontAlgn="base">
              <a:spcBef>
                <a:spcPct val="0"/>
              </a:spcBef>
              <a:spcAft>
                <a:spcPct val="0"/>
              </a:spcAft>
            </a:pPr>
            <a:r>
              <a:rPr lang="en-US" sz="3400">
                <a:solidFill>
                  <a:prstClr val="black"/>
                </a:solidFill>
                <a:latin typeface="Albertus Extra Bold" pitchFamily="34" charset="0"/>
                <a:cs typeface="Arial" pitchFamily="34" charset="0"/>
              </a:rPr>
              <a:t>Visible Light</a:t>
            </a:r>
          </a:p>
        </p:txBody>
      </p:sp>
      <p:sp>
        <p:nvSpPr>
          <p:cNvPr id="144394" name="Text Box 10"/>
          <p:cNvSpPr txBox="1">
            <a:spLocks noChangeArrowheads="1"/>
          </p:cNvSpPr>
          <p:nvPr/>
        </p:nvSpPr>
        <p:spPr bwMode="auto">
          <a:xfrm>
            <a:off x="381000" y="914400"/>
            <a:ext cx="6553200" cy="830263"/>
          </a:xfrm>
          <a:prstGeom prst="rect">
            <a:avLst/>
          </a:prstGeom>
          <a:noFill/>
          <a:ln w="9525">
            <a:noFill/>
            <a:miter lim="800000"/>
            <a:headEnd/>
            <a:tailEnd/>
          </a:ln>
        </p:spPr>
        <p:txBody>
          <a:bodyPr>
            <a:spAutoFit/>
          </a:bodyPr>
          <a:lstStyle/>
          <a:p>
            <a:pPr fontAlgn="base">
              <a:spcBef>
                <a:spcPct val="0"/>
              </a:spcBef>
              <a:spcAft>
                <a:spcPct val="0"/>
              </a:spcAft>
            </a:pPr>
            <a:r>
              <a:rPr lang="en-US" sz="2400">
                <a:solidFill>
                  <a:prstClr val="black"/>
                </a:solidFill>
                <a:latin typeface="Adobe Caslon Pro" pitchFamily="18" charset="0"/>
                <a:cs typeface="Arial" pitchFamily="34" charset="0"/>
              </a:rPr>
              <a:t>Plank’s law for Blackbody radiation</a:t>
            </a:r>
          </a:p>
          <a:p>
            <a:pPr fontAlgn="base">
              <a:spcBef>
                <a:spcPct val="0"/>
              </a:spcBef>
              <a:spcAft>
                <a:spcPct val="0"/>
              </a:spcAft>
            </a:pPr>
            <a:r>
              <a:rPr lang="en-US" sz="2400">
                <a:solidFill>
                  <a:prstClr val="black"/>
                </a:solidFill>
                <a:latin typeface="Adobe Caslon Pro" pitchFamily="18" charset="0"/>
                <a:cs typeface="Arial" pitchFamily="34" charset="0"/>
              </a:rPr>
              <a:t>Surface of the sun: ~5800K</a:t>
            </a:r>
          </a:p>
        </p:txBody>
      </p:sp>
    </p:spTree>
    <p:extLst>
      <p:ext uri="{BB962C8B-B14F-4D97-AF65-F5344CB8AC3E}">
        <p14:creationId xmlns:p14="http://schemas.microsoft.com/office/powerpoint/2010/main" val="234006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2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4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2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p:cNvSpPr>
            <a:spLocks noChangeArrowheads="1"/>
          </p:cNvSpPr>
          <p:nvPr/>
        </p:nvSpPr>
        <p:spPr bwMode="auto">
          <a:xfrm>
            <a:off x="7331075" y="6461125"/>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1000">
                <a:solidFill>
                  <a:prstClr val="white"/>
                </a:solidFill>
                <a:latin typeface="EngraversGothic BT Regular" charset="0"/>
              </a:rPr>
              <a:t>© Stephen E. Palmer, 2002</a:t>
            </a:r>
          </a:p>
        </p:txBody>
      </p:sp>
      <p:pic>
        <p:nvPicPr>
          <p:cNvPr id="778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13429"/>
          <a:stretch>
            <a:fillRect/>
          </a:stretch>
        </p:blipFill>
        <p:spPr bwMode="auto">
          <a:xfrm>
            <a:off x="990600" y="1443038"/>
            <a:ext cx="49530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p:cNvSpPr txBox="1">
            <a:spLocks noChangeArrowheads="1"/>
          </p:cNvSpPr>
          <p:nvPr/>
        </p:nvSpPr>
        <p:spPr bwMode="auto">
          <a:xfrm>
            <a:off x="1600200" y="1219200"/>
            <a:ext cx="3589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800">
                <a:solidFill>
                  <a:srgbClr val="FFFF00"/>
                </a:solidFill>
                <a:latin typeface="Helvetica" panose="020B0604020202020204" pitchFamily="34" charset="0"/>
              </a:rPr>
              <a:t>Three kinds of cones:</a:t>
            </a:r>
          </a:p>
        </p:txBody>
      </p:sp>
      <p:sp>
        <p:nvSpPr>
          <p:cNvPr id="77830" name="Text Box 7"/>
          <p:cNvSpPr txBox="1">
            <a:spLocks noChangeArrowheads="1"/>
          </p:cNvSpPr>
          <p:nvPr/>
        </p:nvSpPr>
        <p:spPr bwMode="auto">
          <a:xfrm>
            <a:off x="2163763" y="228600"/>
            <a:ext cx="5346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lgn="ctr">
              <a:spcBef>
                <a:spcPct val="0"/>
              </a:spcBef>
              <a:buFontTx/>
              <a:buNone/>
            </a:pPr>
            <a:r>
              <a:rPr lang="en-US" altLang="en-US" b="1">
                <a:solidFill>
                  <a:srgbClr val="00FF99"/>
                </a:solidFill>
                <a:latin typeface="Helvetica" panose="020B0604020202020204" pitchFamily="34" charset="0"/>
              </a:rPr>
              <a:t>Physiology of Color Vision</a:t>
            </a:r>
            <a:endParaRPr lang="en-US" altLang="en-US" sz="2400">
              <a:solidFill>
                <a:srgbClr val="00FF99"/>
              </a:solidFill>
            </a:endParaRPr>
          </a:p>
        </p:txBody>
      </p:sp>
      <p:pic>
        <p:nvPicPr>
          <p:cNvPr id="7783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676400"/>
            <a:ext cx="32607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spectrum">
            <a:extLst>
              <a:ext uri="{FF2B5EF4-FFF2-40B4-BE49-F238E27FC236}">
                <a16:creationId xmlns:a16="http://schemas.microsoft.com/office/drawing/2014/main" id="{53EE694C-FE55-4995-BCEE-9AAE760DCE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12" y="5443104"/>
            <a:ext cx="9575512" cy="232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643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2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3"/>
          <p:cNvSpPr txBox="1">
            <a:spLocks noChangeArrowheads="1"/>
          </p:cNvSpPr>
          <p:nvPr/>
        </p:nvSpPr>
        <p:spPr bwMode="auto">
          <a:xfrm>
            <a:off x="2730500" y="182563"/>
            <a:ext cx="4149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lgn="ctr">
              <a:spcBef>
                <a:spcPct val="0"/>
              </a:spcBef>
              <a:buFontTx/>
              <a:buNone/>
            </a:pPr>
            <a:r>
              <a:rPr lang="en-US" altLang="en-US" b="1">
                <a:solidFill>
                  <a:srgbClr val="4F81BD"/>
                </a:solidFill>
                <a:latin typeface="Helvetica" panose="020B0604020202020204" pitchFamily="34" charset="0"/>
              </a:rPr>
              <a:t>The Physics of Light</a:t>
            </a:r>
          </a:p>
        </p:txBody>
      </p:sp>
      <p:sp>
        <p:nvSpPr>
          <p:cNvPr id="70660" name="Text Box 4"/>
          <p:cNvSpPr txBox="1">
            <a:spLocks noChangeArrowheads="1"/>
          </p:cNvSpPr>
          <p:nvPr/>
        </p:nvSpPr>
        <p:spPr bwMode="auto">
          <a:xfrm>
            <a:off x="1355725" y="1349375"/>
            <a:ext cx="70118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dirty="0">
                <a:solidFill>
                  <a:srgbClr val="FFFF00"/>
                </a:solidFill>
                <a:latin typeface="Helvetica" panose="020B0604020202020204" pitchFamily="34" charset="0"/>
              </a:rPr>
              <a:t>Any patch of light can be completely specified</a:t>
            </a:r>
          </a:p>
          <a:p>
            <a:pPr>
              <a:spcBef>
                <a:spcPct val="0"/>
              </a:spcBef>
              <a:buFontTx/>
              <a:buNone/>
            </a:pPr>
            <a:r>
              <a:rPr lang="en-US" altLang="en-US" sz="2400" dirty="0">
                <a:solidFill>
                  <a:srgbClr val="FFFF00"/>
                </a:solidFill>
                <a:latin typeface="Helvetica" panose="020B0604020202020204" pitchFamily="34" charset="0"/>
              </a:rPr>
              <a:t>physically by its spectrum: the number of photons </a:t>
            </a:r>
          </a:p>
          <a:p>
            <a:pPr>
              <a:spcBef>
                <a:spcPct val="0"/>
              </a:spcBef>
              <a:buFontTx/>
              <a:buNone/>
            </a:pPr>
            <a:r>
              <a:rPr lang="en-US" altLang="en-US" sz="2400" dirty="0">
                <a:solidFill>
                  <a:srgbClr val="FFFF00"/>
                </a:solidFill>
                <a:latin typeface="Helvetica" panose="020B0604020202020204" pitchFamily="34" charset="0"/>
              </a:rPr>
              <a:t>(per time unit) at each wavelength 400 - 700 nm.</a:t>
            </a:r>
          </a:p>
        </p:txBody>
      </p:sp>
      <p:sp>
        <p:nvSpPr>
          <p:cNvPr id="70661" name="Line 5"/>
          <p:cNvSpPr>
            <a:spLocks noChangeShapeType="1"/>
          </p:cNvSpPr>
          <p:nvPr/>
        </p:nvSpPr>
        <p:spPr bwMode="auto">
          <a:xfrm flipV="1">
            <a:off x="7031038" y="4267200"/>
            <a:ext cx="0" cy="838200"/>
          </a:xfrm>
          <a:prstGeom prst="line">
            <a:avLst/>
          </a:prstGeom>
          <a:noFill/>
          <a:ln w="1016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62" name="Line 6"/>
          <p:cNvSpPr>
            <a:spLocks noChangeShapeType="1"/>
          </p:cNvSpPr>
          <p:nvPr/>
        </p:nvSpPr>
        <p:spPr bwMode="auto">
          <a:xfrm flipV="1">
            <a:off x="6858000" y="4038600"/>
            <a:ext cx="0" cy="1066800"/>
          </a:xfrm>
          <a:prstGeom prst="line">
            <a:avLst/>
          </a:prstGeom>
          <a:noFill/>
          <a:ln w="1016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63" name="Line 7"/>
          <p:cNvSpPr>
            <a:spLocks noChangeShapeType="1"/>
          </p:cNvSpPr>
          <p:nvPr/>
        </p:nvSpPr>
        <p:spPr bwMode="auto">
          <a:xfrm flipV="1">
            <a:off x="6684963" y="3810000"/>
            <a:ext cx="0" cy="1295400"/>
          </a:xfrm>
          <a:prstGeom prst="line">
            <a:avLst/>
          </a:prstGeom>
          <a:noFill/>
          <a:ln w="1016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64" name="Line 8"/>
          <p:cNvSpPr>
            <a:spLocks noChangeShapeType="1"/>
          </p:cNvSpPr>
          <p:nvPr/>
        </p:nvSpPr>
        <p:spPr bwMode="auto">
          <a:xfrm flipV="1">
            <a:off x="6511925" y="3886200"/>
            <a:ext cx="0" cy="1219200"/>
          </a:xfrm>
          <a:prstGeom prst="line">
            <a:avLst/>
          </a:prstGeom>
          <a:noFill/>
          <a:ln w="101600">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65" name="Line 9"/>
          <p:cNvSpPr>
            <a:spLocks noChangeShapeType="1"/>
          </p:cNvSpPr>
          <p:nvPr/>
        </p:nvSpPr>
        <p:spPr bwMode="auto">
          <a:xfrm flipH="1" flipV="1">
            <a:off x="6334125" y="4038600"/>
            <a:ext cx="4763" cy="1066800"/>
          </a:xfrm>
          <a:prstGeom prst="line">
            <a:avLst/>
          </a:prstGeom>
          <a:noFill/>
          <a:ln w="101600">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66" name="Line 10"/>
          <p:cNvSpPr>
            <a:spLocks noChangeShapeType="1"/>
          </p:cNvSpPr>
          <p:nvPr/>
        </p:nvSpPr>
        <p:spPr bwMode="auto">
          <a:xfrm flipV="1">
            <a:off x="6165850" y="3886200"/>
            <a:ext cx="0" cy="1219200"/>
          </a:xfrm>
          <a:prstGeom prst="line">
            <a:avLst/>
          </a:prstGeom>
          <a:noFill/>
          <a:ln w="10160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67" name="Line 11"/>
          <p:cNvSpPr>
            <a:spLocks noChangeShapeType="1"/>
          </p:cNvSpPr>
          <p:nvPr/>
        </p:nvSpPr>
        <p:spPr bwMode="auto">
          <a:xfrm flipV="1">
            <a:off x="5992813" y="3657600"/>
            <a:ext cx="0" cy="1447800"/>
          </a:xfrm>
          <a:prstGeom prst="line">
            <a:avLst/>
          </a:prstGeom>
          <a:noFill/>
          <a:ln w="1016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68" name="Line 12"/>
          <p:cNvSpPr>
            <a:spLocks noChangeShapeType="1"/>
          </p:cNvSpPr>
          <p:nvPr/>
        </p:nvSpPr>
        <p:spPr bwMode="auto">
          <a:xfrm flipV="1">
            <a:off x="5819775" y="3429000"/>
            <a:ext cx="0" cy="1676400"/>
          </a:xfrm>
          <a:prstGeom prst="line">
            <a:avLst/>
          </a:prstGeom>
          <a:noFill/>
          <a:ln w="101600">
            <a:solidFill>
              <a:srgbClr val="99FF33"/>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69" name="Line 13"/>
          <p:cNvSpPr>
            <a:spLocks noChangeShapeType="1"/>
          </p:cNvSpPr>
          <p:nvPr/>
        </p:nvSpPr>
        <p:spPr bwMode="auto">
          <a:xfrm flipV="1">
            <a:off x="5646738" y="3352800"/>
            <a:ext cx="0" cy="1752600"/>
          </a:xfrm>
          <a:prstGeom prst="line">
            <a:avLst/>
          </a:prstGeom>
          <a:noFill/>
          <a:ln w="101600">
            <a:solidFill>
              <a:srgbClr val="33CC33"/>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70" name="Line 14"/>
          <p:cNvSpPr>
            <a:spLocks noChangeShapeType="1"/>
          </p:cNvSpPr>
          <p:nvPr/>
        </p:nvSpPr>
        <p:spPr bwMode="auto">
          <a:xfrm flipV="1">
            <a:off x="5473700" y="3505200"/>
            <a:ext cx="0" cy="1600200"/>
          </a:xfrm>
          <a:prstGeom prst="line">
            <a:avLst/>
          </a:prstGeom>
          <a:noFill/>
          <a:ln w="10160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71" name="Line 15"/>
          <p:cNvSpPr>
            <a:spLocks noChangeShapeType="1"/>
          </p:cNvSpPr>
          <p:nvPr/>
        </p:nvSpPr>
        <p:spPr bwMode="auto">
          <a:xfrm flipV="1">
            <a:off x="5300663" y="3581400"/>
            <a:ext cx="0" cy="1524000"/>
          </a:xfrm>
          <a:prstGeom prst="line">
            <a:avLst/>
          </a:prstGeom>
          <a:noFill/>
          <a:ln w="101600">
            <a:solidFill>
              <a:srgbClr val="339933"/>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72" name="Line 16"/>
          <p:cNvSpPr>
            <a:spLocks noChangeShapeType="1"/>
          </p:cNvSpPr>
          <p:nvPr/>
        </p:nvSpPr>
        <p:spPr bwMode="auto">
          <a:xfrm flipV="1">
            <a:off x="5127625" y="3733800"/>
            <a:ext cx="0" cy="1371600"/>
          </a:xfrm>
          <a:prstGeom prst="line">
            <a:avLst/>
          </a:prstGeom>
          <a:noFill/>
          <a:ln w="10160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73" name="Line 17"/>
          <p:cNvSpPr>
            <a:spLocks noChangeShapeType="1"/>
          </p:cNvSpPr>
          <p:nvPr/>
        </p:nvSpPr>
        <p:spPr bwMode="auto">
          <a:xfrm flipV="1">
            <a:off x="4954588" y="3886200"/>
            <a:ext cx="0" cy="1219200"/>
          </a:xfrm>
          <a:prstGeom prst="line">
            <a:avLst/>
          </a:prstGeom>
          <a:noFill/>
          <a:ln w="101600">
            <a:solidFill>
              <a:srgbClr val="00808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74" name="Line 18"/>
          <p:cNvSpPr>
            <a:spLocks noChangeShapeType="1"/>
          </p:cNvSpPr>
          <p:nvPr/>
        </p:nvSpPr>
        <p:spPr bwMode="auto">
          <a:xfrm flipV="1">
            <a:off x="4781550" y="4114800"/>
            <a:ext cx="0" cy="990600"/>
          </a:xfrm>
          <a:prstGeom prst="line">
            <a:avLst/>
          </a:prstGeom>
          <a:noFill/>
          <a:ln w="101600">
            <a:solidFill>
              <a:srgbClr val="006699"/>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75" name="Line 19"/>
          <p:cNvSpPr>
            <a:spLocks noChangeShapeType="1"/>
          </p:cNvSpPr>
          <p:nvPr/>
        </p:nvSpPr>
        <p:spPr bwMode="auto">
          <a:xfrm flipV="1">
            <a:off x="4608513" y="4343400"/>
            <a:ext cx="0" cy="762000"/>
          </a:xfrm>
          <a:prstGeom prst="line">
            <a:avLst/>
          </a:prstGeom>
          <a:noFill/>
          <a:ln w="1016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76" name="Line 20"/>
          <p:cNvSpPr>
            <a:spLocks noChangeShapeType="1"/>
          </p:cNvSpPr>
          <p:nvPr/>
        </p:nvSpPr>
        <p:spPr bwMode="auto">
          <a:xfrm flipV="1">
            <a:off x="4435475" y="4495800"/>
            <a:ext cx="0" cy="609600"/>
          </a:xfrm>
          <a:prstGeom prst="line">
            <a:avLst/>
          </a:prstGeom>
          <a:noFill/>
          <a:ln w="101600">
            <a:solidFill>
              <a:srgbClr val="333399"/>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77" name="Line 21"/>
          <p:cNvSpPr>
            <a:spLocks noChangeShapeType="1"/>
          </p:cNvSpPr>
          <p:nvPr/>
        </p:nvSpPr>
        <p:spPr bwMode="auto">
          <a:xfrm flipV="1">
            <a:off x="4262438" y="4267200"/>
            <a:ext cx="0" cy="838200"/>
          </a:xfrm>
          <a:prstGeom prst="line">
            <a:avLst/>
          </a:prstGeom>
          <a:noFill/>
          <a:ln w="101600">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0678" name="Line 22"/>
          <p:cNvSpPr>
            <a:spLocks noChangeShapeType="1"/>
          </p:cNvSpPr>
          <p:nvPr/>
        </p:nvSpPr>
        <p:spPr bwMode="auto">
          <a:xfrm flipV="1">
            <a:off x="4089400" y="4114800"/>
            <a:ext cx="0" cy="990600"/>
          </a:xfrm>
          <a:prstGeom prst="line">
            <a:avLst/>
          </a:prstGeom>
          <a:noFill/>
          <a:ln w="101600">
            <a:solidFill>
              <a:srgbClr val="9900FF"/>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pic>
        <p:nvPicPr>
          <p:cNvPr id="70679"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8" y="2833688"/>
            <a:ext cx="560705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80" name="Rectangle 24"/>
          <p:cNvSpPr>
            <a:spLocks noChangeArrowheads="1"/>
          </p:cNvSpPr>
          <p:nvPr/>
        </p:nvSpPr>
        <p:spPr bwMode="auto">
          <a:xfrm>
            <a:off x="7331075" y="6616700"/>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1000">
                <a:solidFill>
                  <a:prstClr val="white"/>
                </a:solidFill>
                <a:latin typeface="EngraversGothic BT Regular" charset="0"/>
              </a:rPr>
              <a:t>© Stephen E. Palmer, 2002</a:t>
            </a:r>
          </a:p>
        </p:txBody>
      </p:sp>
    </p:spTree>
    <p:extLst>
      <p:ext uri="{BB962C8B-B14F-4D97-AF65-F5344CB8AC3E}">
        <p14:creationId xmlns:p14="http://schemas.microsoft.com/office/powerpoint/2010/main" val="3107703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2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2730500" y="182563"/>
            <a:ext cx="4149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lgn="ctr">
              <a:spcBef>
                <a:spcPct val="0"/>
              </a:spcBef>
              <a:buFontTx/>
              <a:buNone/>
            </a:pPr>
            <a:r>
              <a:rPr lang="en-US" altLang="en-US" b="1">
                <a:solidFill>
                  <a:srgbClr val="3366FF"/>
                </a:solidFill>
                <a:latin typeface="Helvetica" panose="020B0604020202020204" pitchFamily="34" charset="0"/>
              </a:rPr>
              <a:t>The Physics of Light</a:t>
            </a:r>
          </a:p>
        </p:txBody>
      </p:sp>
      <p:pic>
        <p:nvPicPr>
          <p:cNvPr id="716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828800"/>
            <a:ext cx="58674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1812925" y="1425575"/>
            <a:ext cx="6437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FFFF00"/>
                </a:solidFill>
                <a:latin typeface="Helvetica" panose="020B0604020202020204" pitchFamily="34" charset="0"/>
              </a:rPr>
              <a:t>Some examples of the spectra of light sources</a:t>
            </a:r>
          </a:p>
        </p:txBody>
      </p:sp>
      <p:sp>
        <p:nvSpPr>
          <p:cNvPr id="71686" name="Rectangle 6"/>
          <p:cNvSpPr>
            <a:spLocks noChangeArrowheads="1"/>
          </p:cNvSpPr>
          <p:nvPr/>
        </p:nvSpPr>
        <p:spPr bwMode="auto">
          <a:xfrm>
            <a:off x="7331075" y="6616700"/>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1000">
                <a:solidFill>
                  <a:prstClr val="white"/>
                </a:solidFill>
                <a:latin typeface="EngraversGothic BT Regular" charset="0"/>
              </a:rPr>
              <a:t>© Stephen E. Palmer, 2002</a:t>
            </a:r>
          </a:p>
        </p:txBody>
      </p:sp>
    </p:spTree>
    <p:extLst>
      <p:ext uri="{BB962C8B-B14F-4D97-AF65-F5344CB8AC3E}">
        <p14:creationId xmlns:p14="http://schemas.microsoft.com/office/powerpoint/2010/main" val="1497094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2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2730500" y="182563"/>
            <a:ext cx="4149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lgn="ctr">
              <a:spcBef>
                <a:spcPct val="0"/>
              </a:spcBef>
              <a:buFontTx/>
              <a:buNone/>
            </a:pPr>
            <a:r>
              <a:rPr lang="en-US" altLang="en-US" b="1">
                <a:solidFill>
                  <a:srgbClr val="3366FF"/>
                </a:solidFill>
                <a:latin typeface="Helvetica" panose="020B0604020202020204" pitchFamily="34" charset="0"/>
              </a:rPr>
              <a:t>The Physics of Light</a:t>
            </a:r>
          </a:p>
        </p:txBody>
      </p:sp>
      <p:sp>
        <p:nvSpPr>
          <p:cNvPr id="72708" name="Text Box 4"/>
          <p:cNvSpPr txBox="1">
            <a:spLocks noChangeArrowheads="1"/>
          </p:cNvSpPr>
          <p:nvPr/>
        </p:nvSpPr>
        <p:spPr bwMode="auto">
          <a:xfrm>
            <a:off x="1309688" y="1425575"/>
            <a:ext cx="7453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FFFF00"/>
                </a:solidFill>
                <a:latin typeface="Helvetica" panose="020B0604020202020204" pitchFamily="34" charset="0"/>
              </a:rPr>
              <a:t>Some examples of the </a:t>
            </a:r>
            <a:r>
              <a:rPr lang="en-US" altLang="en-US" sz="2400" u="sng">
                <a:solidFill>
                  <a:srgbClr val="FFFF00"/>
                </a:solidFill>
                <a:latin typeface="Helvetica" panose="020B0604020202020204" pitchFamily="34" charset="0"/>
              </a:rPr>
              <a:t>reflectance</a:t>
            </a:r>
            <a:r>
              <a:rPr lang="en-US" altLang="en-US" sz="2400">
                <a:solidFill>
                  <a:srgbClr val="FFFF00"/>
                </a:solidFill>
                <a:latin typeface="Helvetica" panose="020B0604020202020204" pitchFamily="34" charset="0"/>
              </a:rPr>
              <a:t> spectra of </a:t>
            </a:r>
            <a:r>
              <a:rPr lang="en-US" altLang="en-US" sz="2400" u="sng">
                <a:solidFill>
                  <a:srgbClr val="FFFF00"/>
                </a:solidFill>
                <a:latin typeface="Helvetica" panose="020B0604020202020204" pitchFamily="34" charset="0"/>
              </a:rPr>
              <a:t>surfaces</a:t>
            </a:r>
            <a:endParaRPr lang="en-US" altLang="en-US" sz="2400">
              <a:solidFill>
                <a:srgbClr val="FFFF00"/>
              </a:solidFill>
              <a:latin typeface="Helvetica" panose="020B0604020202020204" pitchFamily="34" charset="0"/>
            </a:endParaRPr>
          </a:p>
        </p:txBody>
      </p:sp>
      <p:sp>
        <p:nvSpPr>
          <p:cNvPr id="72709" name="Text Box 5"/>
          <p:cNvSpPr txBox="1">
            <a:spLocks noChangeArrowheads="1"/>
          </p:cNvSpPr>
          <p:nvPr/>
        </p:nvSpPr>
        <p:spPr bwMode="auto">
          <a:xfrm>
            <a:off x="3810000" y="6324600"/>
            <a:ext cx="2506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prstClr val="white"/>
                </a:solidFill>
                <a:latin typeface="Helvetica" panose="020B0604020202020204" pitchFamily="34" charset="0"/>
              </a:rPr>
              <a:t>Wavelength (nm)</a:t>
            </a:r>
          </a:p>
        </p:txBody>
      </p:sp>
      <p:sp>
        <p:nvSpPr>
          <p:cNvPr id="72710" name="Text Box 6"/>
          <p:cNvSpPr txBox="1">
            <a:spLocks noChangeArrowheads="1"/>
          </p:cNvSpPr>
          <p:nvPr/>
        </p:nvSpPr>
        <p:spPr bwMode="auto">
          <a:xfrm rot="-5400000">
            <a:off x="-373063" y="4186238"/>
            <a:ext cx="3032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prstClr val="white"/>
                </a:solidFill>
                <a:latin typeface="Helvetica" panose="020B0604020202020204" pitchFamily="34" charset="0"/>
              </a:rPr>
              <a:t>% Photons Reflected</a:t>
            </a:r>
          </a:p>
        </p:txBody>
      </p:sp>
      <p:grpSp>
        <p:nvGrpSpPr>
          <p:cNvPr id="72711" name="Group 7"/>
          <p:cNvGrpSpPr>
            <a:grpSpLocks/>
          </p:cNvGrpSpPr>
          <p:nvPr/>
        </p:nvGrpSpPr>
        <p:grpSpPr bwMode="auto">
          <a:xfrm>
            <a:off x="1295400" y="3265488"/>
            <a:ext cx="2044700" cy="3046412"/>
            <a:chOff x="816" y="2057"/>
            <a:chExt cx="1288" cy="1919"/>
          </a:xfrm>
        </p:grpSpPr>
        <p:pic>
          <p:nvPicPr>
            <p:cNvPr id="7273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 y="2057"/>
              <a:ext cx="1033" cy="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34" name="Rectangle 9"/>
            <p:cNvSpPr>
              <a:spLocks noChangeArrowheads="1"/>
            </p:cNvSpPr>
            <p:nvPr/>
          </p:nvSpPr>
          <p:spPr bwMode="auto">
            <a:xfrm>
              <a:off x="908" y="2058"/>
              <a:ext cx="1045" cy="161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endParaRPr lang="en-US" altLang="en-US" sz="2400">
                <a:solidFill>
                  <a:prstClr val="black"/>
                </a:solidFill>
                <a:latin typeface="Arial" panose="020B0604020202020204" pitchFamily="34" charset="0"/>
              </a:endParaRPr>
            </a:p>
          </p:txBody>
        </p:sp>
        <p:sp>
          <p:nvSpPr>
            <p:cNvPr id="72735" name="Text Box 10"/>
            <p:cNvSpPr txBox="1">
              <a:spLocks noChangeArrowheads="1"/>
            </p:cNvSpPr>
            <p:nvPr/>
          </p:nvSpPr>
          <p:spPr bwMode="auto">
            <a:xfrm>
              <a:off x="1008" y="2160"/>
              <a:ext cx="4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FF0000"/>
                  </a:solidFill>
                  <a:latin typeface="Helvetica" panose="020B0604020202020204" pitchFamily="34" charset="0"/>
                </a:rPr>
                <a:t>Red</a:t>
              </a:r>
            </a:p>
          </p:txBody>
        </p:sp>
        <p:sp>
          <p:nvSpPr>
            <p:cNvPr id="72736" name="Text Box 11"/>
            <p:cNvSpPr txBox="1">
              <a:spLocks noChangeArrowheads="1"/>
            </p:cNvSpPr>
            <p:nvPr/>
          </p:nvSpPr>
          <p:spPr bwMode="auto">
            <a:xfrm>
              <a:off x="816" y="3688"/>
              <a:ext cx="1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prstClr val="white"/>
                  </a:solidFill>
                  <a:latin typeface="Helvetica" panose="020B0604020202020204" pitchFamily="34" charset="0"/>
                </a:rPr>
                <a:t>400          700</a:t>
              </a:r>
            </a:p>
          </p:txBody>
        </p:sp>
      </p:grpSp>
      <p:grpSp>
        <p:nvGrpSpPr>
          <p:cNvPr id="72712" name="Group 12"/>
          <p:cNvGrpSpPr>
            <a:grpSpLocks/>
          </p:cNvGrpSpPr>
          <p:nvPr/>
        </p:nvGrpSpPr>
        <p:grpSpPr bwMode="auto">
          <a:xfrm>
            <a:off x="3252788" y="3265488"/>
            <a:ext cx="2044700" cy="3046412"/>
            <a:chOff x="2049" y="2057"/>
            <a:chExt cx="1288" cy="1919"/>
          </a:xfrm>
        </p:grpSpPr>
        <p:pic>
          <p:nvPicPr>
            <p:cNvPr id="7272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 y="2057"/>
              <a:ext cx="1042" cy="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30" name="Rectangle 14"/>
            <p:cNvSpPr>
              <a:spLocks noChangeArrowheads="1"/>
            </p:cNvSpPr>
            <p:nvPr/>
          </p:nvSpPr>
          <p:spPr bwMode="auto">
            <a:xfrm>
              <a:off x="2129" y="2057"/>
              <a:ext cx="1046" cy="16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endParaRPr lang="en-US" altLang="en-US" sz="2400">
                <a:solidFill>
                  <a:prstClr val="black"/>
                </a:solidFill>
                <a:latin typeface="Arial" panose="020B0604020202020204" pitchFamily="34" charset="0"/>
              </a:endParaRPr>
            </a:p>
          </p:txBody>
        </p:sp>
        <p:sp>
          <p:nvSpPr>
            <p:cNvPr id="72731" name="Text Box 15"/>
            <p:cNvSpPr txBox="1">
              <a:spLocks noChangeArrowheads="1"/>
            </p:cNvSpPr>
            <p:nvPr/>
          </p:nvSpPr>
          <p:spPr bwMode="auto">
            <a:xfrm>
              <a:off x="2112" y="2112"/>
              <a:ext cx="6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FFFF00"/>
                  </a:solidFill>
                  <a:latin typeface="Helvetica" panose="020B0604020202020204" pitchFamily="34" charset="0"/>
                </a:rPr>
                <a:t>Yellow</a:t>
              </a:r>
            </a:p>
          </p:txBody>
        </p:sp>
        <p:sp>
          <p:nvSpPr>
            <p:cNvPr id="72732" name="Text Box 16"/>
            <p:cNvSpPr txBox="1">
              <a:spLocks noChangeArrowheads="1"/>
            </p:cNvSpPr>
            <p:nvPr/>
          </p:nvSpPr>
          <p:spPr bwMode="auto">
            <a:xfrm>
              <a:off x="2049" y="3688"/>
              <a:ext cx="1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prstClr val="white"/>
                  </a:solidFill>
                  <a:latin typeface="Helvetica" panose="020B0604020202020204" pitchFamily="34" charset="0"/>
                </a:rPr>
                <a:t>400          700</a:t>
              </a:r>
            </a:p>
          </p:txBody>
        </p:sp>
      </p:grpSp>
      <p:grpSp>
        <p:nvGrpSpPr>
          <p:cNvPr id="72713" name="Group 17"/>
          <p:cNvGrpSpPr>
            <a:grpSpLocks/>
          </p:cNvGrpSpPr>
          <p:nvPr/>
        </p:nvGrpSpPr>
        <p:grpSpPr bwMode="auto">
          <a:xfrm>
            <a:off x="5208588" y="3265488"/>
            <a:ext cx="2044700" cy="3046412"/>
            <a:chOff x="3281" y="2057"/>
            <a:chExt cx="1288" cy="1919"/>
          </a:xfrm>
        </p:grpSpPr>
        <p:pic>
          <p:nvPicPr>
            <p:cNvPr id="72725"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 y="2057"/>
              <a:ext cx="1040" cy="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6" name="Rectangle 19"/>
            <p:cNvSpPr>
              <a:spLocks noChangeArrowheads="1"/>
            </p:cNvSpPr>
            <p:nvPr/>
          </p:nvSpPr>
          <p:spPr bwMode="auto">
            <a:xfrm>
              <a:off x="3365" y="2062"/>
              <a:ext cx="1045" cy="16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endParaRPr lang="en-US" altLang="en-US" sz="2400">
                <a:solidFill>
                  <a:prstClr val="black"/>
                </a:solidFill>
                <a:latin typeface="Arial" panose="020B0604020202020204" pitchFamily="34" charset="0"/>
              </a:endParaRPr>
            </a:p>
          </p:txBody>
        </p:sp>
        <p:sp>
          <p:nvSpPr>
            <p:cNvPr id="72727" name="Text Box 20"/>
            <p:cNvSpPr txBox="1">
              <a:spLocks noChangeArrowheads="1"/>
            </p:cNvSpPr>
            <p:nvPr/>
          </p:nvSpPr>
          <p:spPr bwMode="auto">
            <a:xfrm>
              <a:off x="3408" y="2112"/>
              <a:ext cx="5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00FFFF"/>
                  </a:solidFill>
                  <a:latin typeface="Helvetica" panose="020B0604020202020204" pitchFamily="34" charset="0"/>
                </a:rPr>
                <a:t>Blue</a:t>
              </a:r>
            </a:p>
          </p:txBody>
        </p:sp>
        <p:sp>
          <p:nvSpPr>
            <p:cNvPr id="72728" name="Text Box 21"/>
            <p:cNvSpPr txBox="1">
              <a:spLocks noChangeArrowheads="1"/>
            </p:cNvSpPr>
            <p:nvPr/>
          </p:nvSpPr>
          <p:spPr bwMode="auto">
            <a:xfrm>
              <a:off x="3281" y="3688"/>
              <a:ext cx="1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prstClr val="white"/>
                  </a:solidFill>
                  <a:latin typeface="Helvetica" panose="020B0604020202020204" pitchFamily="34" charset="0"/>
                </a:rPr>
                <a:t>400          700</a:t>
              </a:r>
            </a:p>
          </p:txBody>
        </p:sp>
      </p:grpSp>
      <p:grpSp>
        <p:nvGrpSpPr>
          <p:cNvPr id="72714" name="Group 22"/>
          <p:cNvGrpSpPr>
            <a:grpSpLocks/>
          </p:cNvGrpSpPr>
          <p:nvPr/>
        </p:nvGrpSpPr>
        <p:grpSpPr bwMode="auto">
          <a:xfrm>
            <a:off x="7165975" y="3263900"/>
            <a:ext cx="2044700" cy="3048000"/>
            <a:chOff x="4514" y="2056"/>
            <a:chExt cx="1288" cy="1920"/>
          </a:xfrm>
        </p:grpSpPr>
        <p:pic>
          <p:nvPicPr>
            <p:cNvPr id="72721"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2" y="2057"/>
              <a:ext cx="103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2" name="Text Box 24"/>
            <p:cNvSpPr txBox="1">
              <a:spLocks noChangeArrowheads="1"/>
            </p:cNvSpPr>
            <p:nvPr/>
          </p:nvSpPr>
          <p:spPr bwMode="auto">
            <a:xfrm>
              <a:off x="4656" y="2112"/>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9966FF"/>
                  </a:solidFill>
                  <a:latin typeface="Helvetica" panose="020B0604020202020204" pitchFamily="34" charset="0"/>
                </a:rPr>
                <a:t>Purple</a:t>
              </a:r>
            </a:p>
          </p:txBody>
        </p:sp>
        <p:sp>
          <p:nvSpPr>
            <p:cNvPr id="72723" name="Text Box 25"/>
            <p:cNvSpPr txBox="1">
              <a:spLocks noChangeArrowheads="1"/>
            </p:cNvSpPr>
            <p:nvPr/>
          </p:nvSpPr>
          <p:spPr bwMode="auto">
            <a:xfrm>
              <a:off x="4514" y="3688"/>
              <a:ext cx="1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prstClr val="white"/>
                  </a:solidFill>
                  <a:latin typeface="Helvetica" panose="020B0604020202020204" pitchFamily="34" charset="0"/>
                </a:rPr>
                <a:t>400          700</a:t>
              </a:r>
            </a:p>
          </p:txBody>
        </p:sp>
        <p:sp>
          <p:nvSpPr>
            <p:cNvPr id="72724" name="Rectangle 26"/>
            <p:cNvSpPr>
              <a:spLocks noChangeArrowheads="1"/>
            </p:cNvSpPr>
            <p:nvPr/>
          </p:nvSpPr>
          <p:spPr bwMode="auto">
            <a:xfrm>
              <a:off x="4620" y="2056"/>
              <a:ext cx="1045" cy="163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endParaRPr lang="en-US" altLang="en-US" sz="2400">
                <a:solidFill>
                  <a:prstClr val="black"/>
                </a:solidFill>
                <a:latin typeface="Arial" panose="020B0604020202020204" pitchFamily="34" charset="0"/>
              </a:endParaRPr>
            </a:p>
          </p:txBody>
        </p:sp>
      </p:grpSp>
      <p:sp>
        <p:nvSpPr>
          <p:cNvPr id="72715" name="Rectangle 27"/>
          <p:cNvSpPr>
            <a:spLocks noChangeArrowheads="1"/>
          </p:cNvSpPr>
          <p:nvPr/>
        </p:nvSpPr>
        <p:spPr bwMode="auto">
          <a:xfrm>
            <a:off x="7331075" y="6616700"/>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1000">
                <a:solidFill>
                  <a:prstClr val="white"/>
                </a:solidFill>
                <a:latin typeface="EngraversGothic BT Regular" charset="0"/>
              </a:rPr>
              <a:t>© Stephen E. Palmer, 2002</a:t>
            </a:r>
          </a:p>
        </p:txBody>
      </p:sp>
      <p:grpSp>
        <p:nvGrpSpPr>
          <p:cNvPr id="72716" name="Group 28"/>
          <p:cNvGrpSpPr>
            <a:grpSpLocks/>
          </p:cNvGrpSpPr>
          <p:nvPr/>
        </p:nvGrpSpPr>
        <p:grpSpPr bwMode="auto">
          <a:xfrm>
            <a:off x="1676400" y="2020888"/>
            <a:ext cx="7010400" cy="1068387"/>
            <a:chOff x="1056" y="1273"/>
            <a:chExt cx="4416" cy="673"/>
          </a:xfrm>
        </p:grpSpPr>
        <p:pic>
          <p:nvPicPr>
            <p:cNvPr id="72717"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 y="1273"/>
              <a:ext cx="768"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4" y="1287"/>
              <a:ext cx="768" cy="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9"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 y="1296"/>
              <a:ext cx="720" cy="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2" y="1296"/>
              <a:ext cx="720"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528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3. Recognition</a:t>
            </a:r>
          </a:p>
        </p:txBody>
      </p:sp>
      <p:sp>
        <p:nvSpPr>
          <p:cNvPr id="73731" name="Text Box 7"/>
          <p:cNvSpPr txBox="1">
            <a:spLocks noChangeArrowheads="1"/>
          </p:cNvSpPr>
          <p:nvPr/>
        </p:nvSpPr>
        <p:spPr bwMode="auto">
          <a:xfrm>
            <a:off x="1973263" y="2401888"/>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lgn="l">
              <a:spcBef>
                <a:spcPct val="0"/>
              </a:spcBef>
            </a:pPr>
            <a:endParaRPr lang="en-US" altLang="en-US">
              <a:solidFill>
                <a:schemeClr val="tx1"/>
              </a:solidFill>
            </a:endParaRPr>
          </a:p>
        </p:txBody>
      </p:sp>
      <p:sp>
        <p:nvSpPr>
          <p:cNvPr id="73732" name="Rectangle 46"/>
          <p:cNvSpPr>
            <a:spLocks noChangeArrowheads="1"/>
          </p:cNvSpPr>
          <p:nvPr/>
        </p:nvSpPr>
        <p:spPr bwMode="auto">
          <a:xfrm>
            <a:off x="6954838" y="6553200"/>
            <a:ext cx="2112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r>
              <a:rPr lang="en-US" altLang="en-US" b="0">
                <a:solidFill>
                  <a:schemeClr val="bg1"/>
                </a:solidFill>
              </a:rPr>
              <a:t>Sources: D. Lowe, L. Fei-Fei</a:t>
            </a:r>
          </a:p>
        </p:txBody>
      </p:sp>
      <p:pic>
        <p:nvPicPr>
          <p:cNvPr id="737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981200"/>
            <a:ext cx="228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7"/>
          <p:cNvSpPr>
            <a:spLocks noChangeArrowheads="1"/>
          </p:cNvSpPr>
          <p:nvPr>
            <p:custDataLst>
              <p:tags r:id="rId1"/>
            </p:custDataLst>
          </p:nvPr>
        </p:nvSpPr>
        <p:spPr bwMode="auto">
          <a:xfrm>
            <a:off x="762000" y="3200400"/>
            <a:ext cx="2803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rgbClr val="000000"/>
                </a:solidFill>
                <a:latin typeface="Calibri" panose="020F0502020204030204" pitchFamily="34" charset="0"/>
              </a:rPr>
              <a:t>Face detection and recognition</a:t>
            </a:r>
          </a:p>
        </p:txBody>
      </p:sp>
      <p:grpSp>
        <p:nvGrpSpPr>
          <p:cNvPr id="37" name="Group 36"/>
          <p:cNvGrpSpPr>
            <a:grpSpLocks/>
          </p:cNvGrpSpPr>
          <p:nvPr/>
        </p:nvGrpSpPr>
        <p:grpSpPr bwMode="auto">
          <a:xfrm>
            <a:off x="3962400" y="1600200"/>
            <a:ext cx="4267200" cy="2090738"/>
            <a:chOff x="3962400" y="1600200"/>
            <a:chExt cx="4267200" cy="2091154"/>
          </a:xfrm>
        </p:grpSpPr>
        <p:grpSp>
          <p:nvGrpSpPr>
            <p:cNvPr id="73739" name="Group 45"/>
            <p:cNvGrpSpPr>
              <a:grpSpLocks/>
            </p:cNvGrpSpPr>
            <p:nvPr/>
          </p:nvGrpSpPr>
          <p:grpSpPr bwMode="auto">
            <a:xfrm>
              <a:off x="3962400" y="1600200"/>
              <a:ext cx="4267200" cy="1905001"/>
              <a:chOff x="96" y="672"/>
              <a:chExt cx="2688" cy="1200"/>
            </a:xfrm>
          </p:grpSpPr>
          <p:sp>
            <p:nvSpPr>
              <p:cNvPr id="73741" name="Rectangle 5"/>
              <p:cNvSpPr>
                <a:spLocks noChangeArrowheads="1"/>
              </p:cNvSpPr>
              <p:nvPr/>
            </p:nvSpPr>
            <p:spPr bwMode="auto">
              <a:xfrm>
                <a:off x="96" y="672"/>
                <a:ext cx="2688" cy="1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eaLnBrk="1" hangingPunct="1"/>
                <a:endParaRPr lang="en-US" altLang="en-US"/>
              </a:p>
            </p:txBody>
          </p:sp>
          <p:pic>
            <p:nvPicPr>
              <p:cNvPr id="73742" name="Picture 6" descr="sift-fe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 y="696"/>
                <a:ext cx="2574"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40" name="Rectangle 7"/>
            <p:cNvSpPr>
              <a:spLocks noChangeArrowheads="1"/>
            </p:cNvSpPr>
            <p:nvPr>
              <p:custDataLst>
                <p:tags r:id="rId3"/>
              </p:custDataLst>
            </p:nvPr>
          </p:nvSpPr>
          <p:spPr bwMode="auto">
            <a:xfrm>
              <a:off x="4953000" y="3352800"/>
              <a:ext cx="24581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rgbClr val="000000"/>
                  </a:solidFill>
                  <a:latin typeface="Calibri" panose="020F0502020204030204" pitchFamily="34" charset="0"/>
                </a:rPr>
                <a:t>Single instance recognition</a:t>
              </a:r>
            </a:p>
          </p:txBody>
        </p:sp>
      </p:grpSp>
      <p:grpSp>
        <p:nvGrpSpPr>
          <p:cNvPr id="38" name="Group 37"/>
          <p:cNvGrpSpPr>
            <a:grpSpLocks/>
          </p:cNvGrpSpPr>
          <p:nvPr/>
        </p:nvGrpSpPr>
        <p:grpSpPr bwMode="auto">
          <a:xfrm>
            <a:off x="2895600" y="3962400"/>
            <a:ext cx="2951163" cy="2700338"/>
            <a:chOff x="2895600" y="3962400"/>
            <a:chExt cx="2951132" cy="2700754"/>
          </a:xfrm>
        </p:grpSpPr>
        <p:pic>
          <p:nvPicPr>
            <p:cNvPr id="7373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3962400"/>
              <a:ext cx="295113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Rectangle 7"/>
            <p:cNvSpPr>
              <a:spLocks noChangeArrowheads="1"/>
            </p:cNvSpPr>
            <p:nvPr>
              <p:custDataLst>
                <p:tags r:id="rId2"/>
              </p:custDataLst>
            </p:nvPr>
          </p:nvSpPr>
          <p:spPr bwMode="auto">
            <a:xfrm>
              <a:off x="3429000" y="6324600"/>
              <a:ext cx="19230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50000"/>
                </a:spcBef>
                <a:defRPr sz="1200" b="1">
                  <a:solidFill>
                    <a:srgbClr val="FFFF00"/>
                  </a:solidFill>
                  <a:latin typeface="Arial" panose="020B0604020202020204" pitchFamily="34" charset="0"/>
                </a:defRPr>
              </a:lvl1pPr>
              <a:lvl2pPr marL="742950" indent="-285750" algn="ctr" eaLnBrk="0" hangingPunct="0">
                <a:spcBef>
                  <a:spcPct val="50000"/>
                </a:spcBef>
                <a:defRPr sz="1200" b="1">
                  <a:solidFill>
                    <a:srgbClr val="FFFF00"/>
                  </a:solidFill>
                  <a:latin typeface="Arial" panose="020B0604020202020204" pitchFamily="34" charset="0"/>
                </a:defRPr>
              </a:lvl2pPr>
              <a:lvl3pPr marL="1143000" indent="-228600" algn="ctr" eaLnBrk="0" hangingPunct="0">
                <a:spcBef>
                  <a:spcPct val="50000"/>
                </a:spcBef>
                <a:defRPr sz="1200" b="1">
                  <a:solidFill>
                    <a:srgbClr val="FFFF00"/>
                  </a:solidFill>
                  <a:latin typeface="Arial" panose="020B0604020202020204" pitchFamily="34" charset="0"/>
                </a:defRPr>
              </a:lvl3pPr>
              <a:lvl4pPr marL="1600200" indent="-228600" algn="ctr" eaLnBrk="0" hangingPunct="0">
                <a:spcBef>
                  <a:spcPct val="50000"/>
                </a:spcBef>
                <a:defRPr sz="1200" b="1">
                  <a:solidFill>
                    <a:srgbClr val="FFFF00"/>
                  </a:solidFill>
                  <a:latin typeface="Arial" panose="020B0604020202020204" pitchFamily="34" charset="0"/>
                </a:defRPr>
              </a:lvl4pPr>
              <a:lvl5pPr marL="2057400" indent="-228600" algn="ctr" eaLnBrk="0" hangingPunct="0">
                <a:spcBef>
                  <a:spcPct val="50000"/>
                </a:spcBef>
                <a:defRPr sz="1200" b="1">
                  <a:solidFill>
                    <a:srgbClr val="FFFF00"/>
                  </a:solidFill>
                  <a:latin typeface="Arial" panose="020B0604020202020204" pitchFamily="34" charset="0"/>
                </a:defRPr>
              </a:lvl5pPr>
              <a:lvl6pPr marL="2514600" indent="-228600" algn="ctr"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eaLnBrk="0" fontAlgn="base" hangingPunct="0">
                <a:spcBef>
                  <a:spcPct val="50000"/>
                </a:spcBef>
                <a:spcAft>
                  <a:spcPct val="0"/>
                </a:spcAft>
                <a:defRPr sz="1200" b="1">
                  <a:solidFill>
                    <a:srgbClr val="FFFF00"/>
                  </a:solidFill>
                  <a:latin typeface="Arial" panose="020B0604020202020204" pitchFamily="34" charset="0"/>
                </a:defRPr>
              </a:lvl9pPr>
            </a:lstStyle>
            <a:p>
              <a:pPr>
                <a:spcBef>
                  <a:spcPct val="0"/>
                </a:spcBef>
              </a:pPr>
              <a:r>
                <a:rPr lang="en-US" altLang="en-US" sz="1600" b="0">
                  <a:solidFill>
                    <a:srgbClr val="000000"/>
                  </a:solidFill>
                  <a:latin typeface="Calibri" panose="020F0502020204030204" pitchFamily="34" charset="0"/>
                </a:rPr>
                <a:t>Category recognition</a:t>
              </a:r>
            </a:p>
          </p:txBody>
        </p:sp>
      </p:grpSp>
    </p:spTree>
    <p:extLst>
      <p:ext uri="{BB962C8B-B14F-4D97-AF65-F5344CB8AC3E}">
        <p14:creationId xmlns:p14="http://schemas.microsoft.com/office/powerpoint/2010/main" val="1165390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2489" y="0"/>
            <a:ext cx="7260911" cy="6870539"/>
          </a:xfrm>
        </p:spPr>
      </p:pic>
    </p:spTree>
    <p:extLst>
      <p:ext uri="{BB962C8B-B14F-4D97-AF65-F5344CB8AC3E}">
        <p14:creationId xmlns:p14="http://schemas.microsoft.com/office/powerpoint/2010/main" val="2291727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800C8"/>
                </a:solidFill>
              </a:rPr>
              <a:t>Magenta</a:t>
            </a:r>
            <a:r>
              <a:rPr lang="en-US" dirty="0"/>
              <a:t> is a ``fake” color</a:t>
            </a:r>
          </a:p>
        </p:txBody>
      </p:sp>
      <p:sp>
        <p:nvSpPr>
          <p:cNvPr id="3" name="Content Placeholder 2"/>
          <p:cNvSpPr>
            <a:spLocks noGrp="1"/>
          </p:cNvSpPr>
          <p:nvPr>
            <p:ph idx="1"/>
          </p:nvPr>
        </p:nvSpPr>
        <p:spPr/>
        <p:txBody>
          <a:bodyPr/>
          <a:lstStyle/>
          <a:p>
            <a:r>
              <a:rPr lang="en-US" dirty="0"/>
              <a:t>You won’t see </a:t>
            </a:r>
            <a:r>
              <a:rPr lang="en-US" dirty="0">
                <a:solidFill>
                  <a:srgbClr val="C800C8"/>
                </a:solidFill>
              </a:rPr>
              <a:t>Magenta</a:t>
            </a:r>
            <a:r>
              <a:rPr lang="en-US" dirty="0"/>
              <a:t> in a rainbow</a:t>
            </a:r>
          </a:p>
          <a:p>
            <a:endParaRPr lang="en-US" dirty="0"/>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r>
              <a:rPr lang="en-US" dirty="0">
                <a:hlinkClick r:id="rId2"/>
              </a:rPr>
              <a:t>Color Mixing: The Mystery of Magenta</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828800"/>
            <a:ext cx="4876800" cy="2743200"/>
          </a:xfrm>
          <a:prstGeom prst="rect">
            <a:avLst/>
          </a:prstGeom>
        </p:spPr>
      </p:pic>
    </p:spTree>
    <p:extLst>
      <p:ext uri="{BB962C8B-B14F-4D97-AF65-F5344CB8AC3E}">
        <p14:creationId xmlns:p14="http://schemas.microsoft.com/office/powerpoint/2010/main" val="483802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Interaction of light and surfaces</a:t>
            </a:r>
          </a:p>
        </p:txBody>
      </p:sp>
      <p:graphicFrame>
        <p:nvGraphicFramePr>
          <p:cNvPr id="1026" name="Object 5"/>
          <p:cNvGraphicFramePr>
            <a:graphicFrameLocks noGrp="1" noChangeAspect="1"/>
          </p:cNvGraphicFramePr>
          <p:nvPr>
            <p:ph idx="1"/>
            <p:extLst>
              <p:ext uri="{D42A27DB-BD31-4B8C-83A1-F6EECF244321}">
                <p14:modId xmlns:p14="http://schemas.microsoft.com/office/powerpoint/2010/main" val="3873087714"/>
              </p:ext>
            </p:extLst>
          </p:nvPr>
        </p:nvGraphicFramePr>
        <p:xfrm>
          <a:off x="164234" y="1055543"/>
          <a:ext cx="8304213" cy="2117725"/>
        </p:xfrm>
        <a:graphic>
          <a:graphicData uri="http://schemas.openxmlformats.org/presentationml/2006/ole">
            <mc:AlternateContent xmlns:mc="http://schemas.openxmlformats.org/markup-compatibility/2006">
              <mc:Choice xmlns:v="urn:schemas-microsoft-com:vml" Requires="v">
                <p:oleObj spid="_x0000_s1077" name="Image" r:id="rId4" imgW="15784127" imgH="4025397" progId="Photoshop.Image.10">
                  <p:embed/>
                </p:oleObj>
              </mc:Choice>
              <mc:Fallback>
                <p:oleObj name="Image" r:id="rId4" imgW="15784127" imgH="4025397"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234" y="1055543"/>
                        <a:ext cx="8304213"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29" name="Picture 7" descr="strawberry"/>
          <p:cNvPicPr>
            <a:picLocks noChangeAspect="1" noChangeArrowheads="1"/>
          </p:cNvPicPr>
          <p:nvPr/>
        </p:nvPicPr>
        <p:blipFill>
          <a:blip r:embed="rId6" cstate="print"/>
          <a:srcRect/>
          <a:stretch>
            <a:fillRect/>
          </a:stretch>
        </p:blipFill>
        <p:spPr bwMode="auto">
          <a:xfrm>
            <a:off x="4627418" y="3310659"/>
            <a:ext cx="4038600" cy="3028950"/>
          </a:xfrm>
          <a:prstGeom prst="rect">
            <a:avLst/>
          </a:prstGeom>
          <a:noFill/>
          <a:ln w="9525">
            <a:noFill/>
            <a:miter lim="800000"/>
            <a:headEnd/>
            <a:tailEnd/>
          </a:ln>
        </p:spPr>
      </p:pic>
      <p:sp>
        <p:nvSpPr>
          <p:cNvPr id="1030" name="Rectangle 5"/>
          <p:cNvSpPr>
            <a:spLocks noChangeArrowheads="1"/>
          </p:cNvSpPr>
          <p:nvPr/>
        </p:nvSpPr>
        <p:spPr bwMode="auto">
          <a:xfrm>
            <a:off x="3352800" y="4800600"/>
            <a:ext cx="304800" cy="13716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031" name="Text Box 9"/>
          <p:cNvSpPr txBox="1">
            <a:spLocks noChangeArrowheads="1"/>
          </p:cNvSpPr>
          <p:nvPr/>
        </p:nvSpPr>
        <p:spPr bwMode="auto">
          <a:xfrm>
            <a:off x="136525" y="6477000"/>
            <a:ext cx="73723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cs typeface="Arial" pitchFamily="34" charset="0"/>
              </a:rPr>
              <a:t>From Foundation of Vision by Brian Wandell, Sinauer Associates, 1995</a:t>
            </a:r>
          </a:p>
        </p:txBody>
      </p:sp>
    </p:spTree>
    <p:extLst>
      <p:ext uri="{BB962C8B-B14F-4D97-AF65-F5344CB8AC3E}">
        <p14:creationId xmlns:p14="http://schemas.microsoft.com/office/powerpoint/2010/main" val="2424074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57200" y="76200"/>
            <a:ext cx="8229600" cy="1143000"/>
          </a:xfrm>
        </p:spPr>
        <p:txBody>
          <a:bodyPr/>
          <a:lstStyle/>
          <a:p>
            <a:r>
              <a:rPr lang="en-US" dirty="0"/>
              <a:t>Under monochromatic light</a:t>
            </a:r>
          </a:p>
        </p:txBody>
      </p:sp>
      <p:sp>
        <p:nvSpPr>
          <p:cNvPr id="148483" name="Content Placeholder 2"/>
          <p:cNvSpPr>
            <a:spLocks noGrp="1"/>
          </p:cNvSpPr>
          <p:nvPr>
            <p:ph idx="1"/>
          </p:nvPr>
        </p:nvSpPr>
        <p:spPr>
          <a:xfrm>
            <a:off x="457200" y="792162"/>
            <a:ext cx="8229600" cy="4800600"/>
          </a:xfrm>
        </p:spPr>
        <p:txBody>
          <a:bodyPr/>
          <a:lstStyle/>
          <a:p>
            <a:endParaRPr lang="en-US" dirty="0"/>
          </a:p>
        </p:txBody>
      </p:sp>
      <p:pic>
        <p:nvPicPr>
          <p:cNvPr id="160770" name="Picture 2"/>
          <p:cNvPicPr>
            <a:picLocks noChangeAspect="1" noChangeArrowheads="1"/>
          </p:cNvPicPr>
          <p:nvPr/>
        </p:nvPicPr>
        <p:blipFill>
          <a:blip r:embed="rId3" cstate="print"/>
          <a:srcRect/>
          <a:stretch>
            <a:fillRect/>
          </a:stretch>
        </p:blipFill>
        <p:spPr bwMode="auto">
          <a:xfrm>
            <a:off x="457200" y="1326573"/>
            <a:ext cx="6165850" cy="4114800"/>
          </a:xfrm>
          <a:prstGeom prst="rect">
            <a:avLst/>
          </a:prstGeom>
          <a:noFill/>
          <a:ln w="9525">
            <a:noFill/>
            <a:miter lim="800000"/>
            <a:headEnd/>
            <a:tailEnd/>
          </a:ln>
        </p:spPr>
      </p:pic>
      <p:sp>
        <p:nvSpPr>
          <p:cNvPr id="5" name="TextBox 4"/>
          <p:cNvSpPr txBox="1">
            <a:spLocks noChangeArrowheads="1"/>
          </p:cNvSpPr>
          <p:nvPr/>
        </p:nvSpPr>
        <p:spPr bwMode="auto">
          <a:xfrm>
            <a:off x="2133600" y="5943600"/>
            <a:ext cx="6605588" cy="461963"/>
          </a:xfrm>
          <a:prstGeom prst="rect">
            <a:avLst/>
          </a:prstGeom>
          <a:noFill/>
          <a:ln w="9525">
            <a:noFill/>
            <a:miter lim="800000"/>
            <a:headEnd/>
            <a:tailEnd/>
          </a:ln>
        </p:spPr>
        <p:txBody>
          <a:bodyPr wrap="square">
            <a:spAutoFit/>
          </a:bodyPr>
          <a:lstStyle/>
          <a:p>
            <a:pPr algn="r" eaLnBrk="0" fontAlgn="base" hangingPunct="0">
              <a:spcBef>
                <a:spcPct val="0"/>
              </a:spcBef>
              <a:spcAft>
                <a:spcPct val="0"/>
              </a:spcAft>
            </a:pPr>
            <a:r>
              <a:rPr lang="en-US" sz="2400" dirty="0">
                <a:solidFill>
                  <a:srgbClr val="000000"/>
                </a:solidFill>
                <a:cs typeface="Arial" pitchFamily="34" charset="0"/>
                <a:hlinkClick r:id="rId4"/>
              </a:rPr>
              <a:t>Olafur Eliasson, </a:t>
            </a:r>
            <a:r>
              <a:rPr lang="en-US" sz="2400" i="1" dirty="0">
                <a:solidFill>
                  <a:srgbClr val="000000"/>
                </a:solidFill>
                <a:cs typeface="Arial" pitchFamily="34" charset="0"/>
                <a:hlinkClick r:id="rId4"/>
              </a:rPr>
              <a:t>Room for one color</a:t>
            </a:r>
            <a:endParaRPr lang="en-US" sz="2400" i="1" dirty="0">
              <a:solidFill>
                <a:srgbClr val="000000"/>
              </a:solidFill>
              <a:cs typeface="Arial" pitchFamily="34" charset="0"/>
            </a:endParaRPr>
          </a:p>
        </p:txBody>
      </p:sp>
      <p:pic>
        <p:nvPicPr>
          <p:cNvPr id="160772" name="Picture 4"/>
          <p:cNvPicPr>
            <a:picLocks noChangeAspect="1" noChangeArrowheads="1"/>
          </p:cNvPicPr>
          <p:nvPr/>
        </p:nvPicPr>
        <p:blipFill>
          <a:blip r:embed="rId5" cstate="print"/>
          <a:srcRect/>
          <a:stretch>
            <a:fillRect/>
          </a:stretch>
        </p:blipFill>
        <p:spPr bwMode="auto">
          <a:xfrm>
            <a:off x="5653088" y="1674378"/>
            <a:ext cx="3086100" cy="4114800"/>
          </a:xfrm>
          <a:prstGeom prst="rect">
            <a:avLst/>
          </a:prstGeom>
          <a:noFill/>
          <a:ln w="9525">
            <a:noFill/>
            <a:miter lim="800000"/>
            <a:headEnd/>
            <a:tailEnd/>
          </a:ln>
        </p:spPr>
      </p:pic>
      <p:sp>
        <p:nvSpPr>
          <p:cNvPr id="148487" name="Text Box 6"/>
          <p:cNvSpPr txBox="1">
            <a:spLocks noChangeArrowheads="1"/>
          </p:cNvSpPr>
          <p:nvPr/>
        </p:nvSpPr>
        <p:spPr bwMode="auto">
          <a:xfrm>
            <a:off x="7759700" y="6583363"/>
            <a:ext cx="1384300" cy="276225"/>
          </a:xfrm>
          <a:prstGeom prst="rect">
            <a:avLst/>
          </a:prstGeom>
          <a:noFill/>
          <a:ln w="9525">
            <a:noFill/>
            <a:miter lim="800000"/>
            <a:headEnd/>
            <a:tailEnd/>
          </a:ln>
        </p:spPr>
        <p:txBody>
          <a:bodyPr wrap="none">
            <a:spAutoFit/>
          </a:bodyPr>
          <a:lstStyle/>
          <a:p>
            <a:pPr fontAlgn="base">
              <a:spcBef>
                <a:spcPct val="0"/>
              </a:spcBef>
              <a:spcAft>
                <a:spcPct val="0"/>
              </a:spcAft>
            </a:pPr>
            <a:r>
              <a:rPr lang="en-US" sz="1200">
                <a:solidFill>
                  <a:srgbClr val="000000"/>
                </a:solidFill>
                <a:cs typeface="Arial" pitchFamily="34" charset="0"/>
              </a:rPr>
              <a:t>Slide by S. Lazebnik</a:t>
            </a:r>
          </a:p>
        </p:txBody>
      </p:sp>
    </p:spTree>
    <p:extLst>
      <p:ext uri="{BB962C8B-B14F-4D97-AF65-F5344CB8AC3E}">
        <p14:creationId xmlns:p14="http://schemas.microsoft.com/office/powerpoint/2010/main" val="204411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07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3421" y="0"/>
            <a:ext cx="5140579" cy="6858000"/>
          </a:xfrm>
          <a:prstGeom prst="rect">
            <a:avLst/>
          </a:prstGeom>
        </p:spPr>
      </p:pic>
      <p:pic>
        <p:nvPicPr>
          <p:cNvPr id="5" name="Picture 4"/>
          <p:cNvPicPr>
            <a:picLocks noChangeAspect="1"/>
          </p:cNvPicPr>
          <p:nvPr/>
        </p:nvPicPr>
        <p:blipFill>
          <a:blip r:embed="rId3"/>
          <a:stretch>
            <a:fillRect/>
          </a:stretch>
        </p:blipFill>
        <p:spPr>
          <a:xfrm>
            <a:off x="-16933" y="0"/>
            <a:ext cx="4893733" cy="6858000"/>
          </a:xfrm>
          <a:prstGeom prst="rect">
            <a:avLst/>
          </a:prstGeom>
        </p:spPr>
      </p:pic>
    </p:spTree>
    <p:extLst>
      <p:ext uri="{BB962C8B-B14F-4D97-AF65-F5344CB8AC3E}">
        <p14:creationId xmlns:p14="http://schemas.microsoft.com/office/powerpoint/2010/main" val="1370951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2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1106488" y="182563"/>
            <a:ext cx="7419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lgn="ctr">
              <a:spcBef>
                <a:spcPct val="0"/>
              </a:spcBef>
              <a:buFontTx/>
              <a:buNone/>
            </a:pPr>
            <a:r>
              <a:rPr lang="en-US" altLang="en-US" b="1">
                <a:solidFill>
                  <a:srgbClr val="00FFFF"/>
                </a:solidFill>
                <a:latin typeface="Helvetica" panose="020B0604020202020204" pitchFamily="34" charset="0"/>
              </a:rPr>
              <a:t>The Psychophysical Correspondence</a:t>
            </a:r>
          </a:p>
        </p:txBody>
      </p:sp>
      <p:sp>
        <p:nvSpPr>
          <p:cNvPr id="73732" name="Text Box 4"/>
          <p:cNvSpPr txBox="1">
            <a:spLocks noChangeArrowheads="1"/>
          </p:cNvSpPr>
          <p:nvPr/>
        </p:nvSpPr>
        <p:spPr bwMode="auto">
          <a:xfrm>
            <a:off x="990600" y="1617663"/>
            <a:ext cx="7983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FFFF00"/>
                </a:solidFill>
                <a:latin typeface="Helvetica" panose="020B0604020202020204" pitchFamily="34" charset="0"/>
              </a:rPr>
              <a:t>There is no simple functional description for the perceived</a:t>
            </a:r>
          </a:p>
          <a:p>
            <a:pPr>
              <a:spcBef>
                <a:spcPct val="0"/>
              </a:spcBef>
              <a:buFontTx/>
              <a:buNone/>
            </a:pPr>
            <a:r>
              <a:rPr lang="en-US" altLang="en-US" sz="2400">
                <a:solidFill>
                  <a:srgbClr val="FFFF00"/>
                </a:solidFill>
                <a:latin typeface="Helvetica" panose="020B0604020202020204" pitchFamily="34" charset="0"/>
              </a:rPr>
              <a:t>color of all lights under all viewing conditions, but …...</a:t>
            </a:r>
          </a:p>
        </p:txBody>
      </p:sp>
      <p:sp>
        <p:nvSpPr>
          <p:cNvPr id="73733" name="Text Box 5"/>
          <p:cNvSpPr txBox="1">
            <a:spLocks noChangeArrowheads="1"/>
          </p:cNvSpPr>
          <p:nvPr/>
        </p:nvSpPr>
        <p:spPr bwMode="auto">
          <a:xfrm>
            <a:off x="990600" y="2667000"/>
            <a:ext cx="784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FF66FF"/>
                </a:solidFill>
                <a:latin typeface="Helvetica" panose="020B0604020202020204" pitchFamily="34" charset="0"/>
              </a:rPr>
              <a:t>A helpful constraint:</a:t>
            </a:r>
          </a:p>
          <a:p>
            <a:pPr>
              <a:spcBef>
                <a:spcPct val="0"/>
              </a:spcBef>
              <a:buFontTx/>
              <a:buNone/>
            </a:pPr>
            <a:r>
              <a:rPr lang="en-US" altLang="en-US" sz="2400">
                <a:solidFill>
                  <a:srgbClr val="FF66FF"/>
                </a:solidFill>
                <a:latin typeface="Helvetica" panose="020B0604020202020204" pitchFamily="34" charset="0"/>
              </a:rPr>
              <a:t>  Consider only physical spectra with normal distributions</a:t>
            </a:r>
          </a:p>
        </p:txBody>
      </p:sp>
      <p:sp>
        <p:nvSpPr>
          <p:cNvPr id="73734" name="Text Box 6"/>
          <p:cNvSpPr txBox="1">
            <a:spLocks noChangeArrowheads="1"/>
          </p:cNvSpPr>
          <p:nvPr/>
        </p:nvSpPr>
        <p:spPr bwMode="auto">
          <a:xfrm>
            <a:off x="3946525" y="4327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endParaRPr lang="ru-RU" altLang="en-US" sz="2400">
              <a:solidFill>
                <a:prstClr val="black"/>
              </a:solidFill>
            </a:endParaRPr>
          </a:p>
        </p:txBody>
      </p:sp>
      <p:grpSp>
        <p:nvGrpSpPr>
          <p:cNvPr id="73735" name="Group 7"/>
          <p:cNvGrpSpPr>
            <a:grpSpLocks/>
          </p:cNvGrpSpPr>
          <p:nvPr/>
        </p:nvGrpSpPr>
        <p:grpSpPr bwMode="auto">
          <a:xfrm>
            <a:off x="3794125" y="4183063"/>
            <a:ext cx="2976563" cy="1314450"/>
            <a:chOff x="2390" y="2635"/>
            <a:chExt cx="1875" cy="828"/>
          </a:xfrm>
        </p:grpSpPr>
        <p:pic>
          <p:nvPicPr>
            <p:cNvPr id="7374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 y="2635"/>
              <a:ext cx="1872"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5" name="Text Box 9"/>
            <p:cNvSpPr txBox="1">
              <a:spLocks noChangeArrowheads="1"/>
            </p:cNvSpPr>
            <p:nvPr/>
          </p:nvSpPr>
          <p:spPr bwMode="auto">
            <a:xfrm>
              <a:off x="2390" y="2770"/>
              <a:ext cx="5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00FFFF"/>
                  </a:solidFill>
                  <a:latin typeface="Helvetica" panose="020B0604020202020204" pitchFamily="34" charset="0"/>
                </a:rPr>
                <a:t>area</a:t>
              </a:r>
            </a:p>
          </p:txBody>
        </p:sp>
      </p:grpSp>
      <p:pic>
        <p:nvPicPr>
          <p:cNvPr id="7373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4064000"/>
            <a:ext cx="58483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7" name="Group 11"/>
          <p:cNvGrpSpPr>
            <a:grpSpLocks/>
          </p:cNvGrpSpPr>
          <p:nvPr/>
        </p:nvGrpSpPr>
        <p:grpSpPr bwMode="auto">
          <a:xfrm>
            <a:off x="4833938" y="3538538"/>
            <a:ext cx="947737" cy="1947862"/>
            <a:chOff x="3038" y="2229"/>
            <a:chExt cx="597" cy="1227"/>
          </a:xfrm>
        </p:grpSpPr>
        <p:sp>
          <p:nvSpPr>
            <p:cNvPr id="73742" name="Line 12"/>
            <p:cNvSpPr>
              <a:spLocks noChangeShapeType="1"/>
            </p:cNvSpPr>
            <p:nvPr/>
          </p:nvSpPr>
          <p:spPr bwMode="auto">
            <a:xfrm>
              <a:off x="3333" y="2496"/>
              <a:ext cx="0" cy="96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3743" name="Text Box 13"/>
            <p:cNvSpPr txBox="1">
              <a:spLocks noChangeArrowheads="1"/>
            </p:cNvSpPr>
            <p:nvPr/>
          </p:nvSpPr>
          <p:spPr bwMode="auto">
            <a:xfrm>
              <a:off x="3038" y="2229"/>
              <a:ext cx="5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FFFF00"/>
                  </a:solidFill>
                  <a:latin typeface="Helvetica" panose="020B0604020202020204" pitchFamily="34" charset="0"/>
                </a:rPr>
                <a:t>mean</a:t>
              </a:r>
            </a:p>
          </p:txBody>
        </p:sp>
      </p:grpSp>
      <p:grpSp>
        <p:nvGrpSpPr>
          <p:cNvPr id="73738" name="Group 14"/>
          <p:cNvGrpSpPr>
            <a:grpSpLocks/>
          </p:cNvGrpSpPr>
          <p:nvPr/>
        </p:nvGrpSpPr>
        <p:grpSpPr bwMode="auto">
          <a:xfrm>
            <a:off x="4887913" y="4616450"/>
            <a:ext cx="2209800" cy="457200"/>
            <a:chOff x="3072" y="2908"/>
            <a:chExt cx="1392" cy="288"/>
          </a:xfrm>
        </p:grpSpPr>
        <p:sp>
          <p:nvSpPr>
            <p:cNvPr id="73740" name="Line 15"/>
            <p:cNvSpPr>
              <a:spLocks noChangeShapeType="1"/>
            </p:cNvSpPr>
            <p:nvPr/>
          </p:nvSpPr>
          <p:spPr bwMode="auto">
            <a:xfrm>
              <a:off x="3072" y="3072"/>
              <a:ext cx="528" cy="0"/>
            </a:xfrm>
            <a:prstGeom prst="line">
              <a:avLst/>
            </a:prstGeom>
            <a:noFill/>
            <a:ln w="38100">
              <a:solidFill>
                <a:srgbClr val="FF66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73741" name="Text Box 16"/>
            <p:cNvSpPr txBox="1">
              <a:spLocks noChangeArrowheads="1"/>
            </p:cNvSpPr>
            <p:nvPr/>
          </p:nvSpPr>
          <p:spPr bwMode="auto">
            <a:xfrm>
              <a:off x="3621" y="2908"/>
              <a:ext cx="8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400">
                  <a:solidFill>
                    <a:srgbClr val="FF66FF"/>
                  </a:solidFill>
                  <a:latin typeface="Helvetica" panose="020B0604020202020204" pitchFamily="34" charset="0"/>
                </a:rPr>
                <a:t>variance</a:t>
              </a:r>
            </a:p>
          </p:txBody>
        </p:sp>
      </p:grpSp>
      <p:sp>
        <p:nvSpPr>
          <p:cNvPr id="73739" name="Rectangle 17"/>
          <p:cNvSpPr>
            <a:spLocks noChangeArrowheads="1"/>
          </p:cNvSpPr>
          <p:nvPr/>
        </p:nvSpPr>
        <p:spPr bwMode="auto">
          <a:xfrm>
            <a:off x="7331075" y="6616700"/>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1000">
                <a:solidFill>
                  <a:prstClr val="white"/>
                </a:solidFill>
                <a:latin typeface="EngraversGothic BT Regular" charset="0"/>
              </a:rPr>
              <a:t>© Stephen E. Palmer, 2002</a:t>
            </a:r>
          </a:p>
        </p:txBody>
      </p:sp>
    </p:spTree>
    <p:extLst>
      <p:ext uri="{BB962C8B-B14F-4D97-AF65-F5344CB8AC3E}">
        <p14:creationId xmlns:p14="http://schemas.microsoft.com/office/powerpoint/2010/main" val="116310949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2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3"/>
          <p:cNvSpPr txBox="1">
            <a:spLocks noChangeArrowheads="1"/>
          </p:cNvSpPr>
          <p:nvPr/>
        </p:nvSpPr>
        <p:spPr bwMode="auto">
          <a:xfrm>
            <a:off x="1106488" y="182563"/>
            <a:ext cx="7419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lgn="ctr">
              <a:spcBef>
                <a:spcPct val="0"/>
              </a:spcBef>
              <a:buFontTx/>
              <a:buNone/>
            </a:pPr>
            <a:r>
              <a:rPr lang="en-US" altLang="en-US" b="1">
                <a:solidFill>
                  <a:srgbClr val="00FFFF"/>
                </a:solidFill>
                <a:latin typeface="Helvetica" panose="020B0604020202020204" pitchFamily="34" charset="0"/>
              </a:rPr>
              <a:t>The Psychophysical Correspondence</a:t>
            </a:r>
          </a:p>
        </p:txBody>
      </p:sp>
      <p:sp>
        <p:nvSpPr>
          <p:cNvPr id="74756" name="Text Box 4"/>
          <p:cNvSpPr txBox="1">
            <a:spLocks noChangeArrowheads="1"/>
          </p:cNvSpPr>
          <p:nvPr/>
        </p:nvSpPr>
        <p:spPr bwMode="auto">
          <a:xfrm>
            <a:off x="3316288" y="1630363"/>
            <a:ext cx="12207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b="1">
                <a:solidFill>
                  <a:srgbClr val="FFFF00"/>
                </a:solidFill>
                <a:latin typeface="Helvetica" panose="020B0604020202020204" pitchFamily="34" charset="0"/>
              </a:rPr>
              <a:t>Mean</a:t>
            </a:r>
          </a:p>
        </p:txBody>
      </p:sp>
      <p:sp>
        <p:nvSpPr>
          <p:cNvPr id="74757" name="Text Box 5"/>
          <p:cNvSpPr txBox="1">
            <a:spLocks noChangeArrowheads="1"/>
          </p:cNvSpPr>
          <p:nvPr/>
        </p:nvSpPr>
        <p:spPr bwMode="auto">
          <a:xfrm>
            <a:off x="5373688" y="1630363"/>
            <a:ext cx="950912" cy="579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b="1">
                <a:solidFill>
                  <a:srgbClr val="FFFF00"/>
                </a:solidFill>
                <a:latin typeface="Helvetica" panose="020B0604020202020204" pitchFamily="34" charset="0"/>
              </a:rPr>
              <a:t>Hue</a:t>
            </a:r>
          </a:p>
        </p:txBody>
      </p:sp>
      <p:sp>
        <p:nvSpPr>
          <p:cNvPr id="74758" name="AutoShape 6"/>
          <p:cNvSpPr>
            <a:spLocks noChangeArrowheads="1"/>
          </p:cNvSpPr>
          <p:nvPr/>
        </p:nvSpPr>
        <p:spPr bwMode="auto">
          <a:xfrm>
            <a:off x="4537075" y="1782763"/>
            <a:ext cx="762000" cy="228600"/>
          </a:xfrm>
          <a:prstGeom prst="leftRightArrow">
            <a:avLst>
              <a:gd name="adj1" fmla="val 50000"/>
              <a:gd name="adj2" fmla="val 66667"/>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endParaRPr lang="en-US" altLang="en-US" sz="2400">
              <a:solidFill>
                <a:prstClr val="black"/>
              </a:solidFill>
              <a:latin typeface="Arial" panose="020B0604020202020204" pitchFamily="34" charset="0"/>
            </a:endParaRPr>
          </a:p>
        </p:txBody>
      </p:sp>
      <p:grpSp>
        <p:nvGrpSpPr>
          <p:cNvPr id="74759" name="Group 7"/>
          <p:cNvGrpSpPr>
            <a:grpSpLocks/>
          </p:cNvGrpSpPr>
          <p:nvPr/>
        </p:nvGrpSpPr>
        <p:grpSpPr bwMode="auto">
          <a:xfrm>
            <a:off x="1600200" y="2998788"/>
            <a:ext cx="6611938" cy="3317875"/>
            <a:chOff x="1008" y="1889"/>
            <a:chExt cx="4165" cy="2090"/>
          </a:xfrm>
        </p:grpSpPr>
        <p:pic>
          <p:nvPicPr>
            <p:cNvPr id="7476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 y="1889"/>
              <a:ext cx="3685"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2" name="Text Box 9"/>
            <p:cNvSpPr txBox="1">
              <a:spLocks noChangeArrowheads="1"/>
            </p:cNvSpPr>
            <p:nvPr/>
          </p:nvSpPr>
          <p:spPr bwMode="auto">
            <a:xfrm rot="-5400000">
              <a:off x="609" y="2548"/>
              <a:ext cx="112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800">
                  <a:solidFill>
                    <a:srgbClr val="FFFF00"/>
                  </a:solidFill>
                  <a:latin typeface="Helvetica" panose="020B0604020202020204" pitchFamily="34" charset="0"/>
                </a:rPr>
                <a:t># Photons</a:t>
              </a:r>
            </a:p>
          </p:txBody>
        </p:sp>
        <p:sp>
          <p:nvSpPr>
            <p:cNvPr id="74763" name="Text Box 10"/>
            <p:cNvSpPr txBox="1">
              <a:spLocks noChangeArrowheads="1"/>
            </p:cNvSpPr>
            <p:nvPr/>
          </p:nvSpPr>
          <p:spPr bwMode="auto">
            <a:xfrm>
              <a:off x="2592" y="3652"/>
              <a:ext cx="13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800">
                  <a:solidFill>
                    <a:srgbClr val="FFFF00"/>
                  </a:solidFill>
                  <a:latin typeface="Helvetica" panose="020B0604020202020204" pitchFamily="34" charset="0"/>
                </a:rPr>
                <a:t>Wavelength</a:t>
              </a:r>
            </a:p>
          </p:txBody>
        </p:sp>
      </p:grpSp>
      <p:sp>
        <p:nvSpPr>
          <p:cNvPr id="74760" name="Rectangle 11"/>
          <p:cNvSpPr>
            <a:spLocks noChangeArrowheads="1"/>
          </p:cNvSpPr>
          <p:nvPr/>
        </p:nvSpPr>
        <p:spPr bwMode="auto">
          <a:xfrm>
            <a:off x="7331075" y="6616700"/>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1000">
                <a:solidFill>
                  <a:prstClr val="white"/>
                </a:solidFill>
                <a:latin typeface="EngraversGothic BT Regular" charset="0"/>
              </a:rPr>
              <a:t>© Stephen E. Palmer, 2002</a:t>
            </a:r>
          </a:p>
        </p:txBody>
      </p:sp>
    </p:spTree>
    <p:extLst>
      <p:ext uri="{BB962C8B-B14F-4D97-AF65-F5344CB8AC3E}">
        <p14:creationId xmlns:p14="http://schemas.microsoft.com/office/powerpoint/2010/main" val="3310967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2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1106488" y="182563"/>
            <a:ext cx="7419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lgn="ctr">
              <a:spcBef>
                <a:spcPct val="0"/>
              </a:spcBef>
              <a:buFontTx/>
              <a:buNone/>
            </a:pPr>
            <a:r>
              <a:rPr lang="en-US" altLang="en-US" b="1">
                <a:solidFill>
                  <a:srgbClr val="00FFFF"/>
                </a:solidFill>
                <a:latin typeface="Helvetica" panose="020B0604020202020204" pitchFamily="34" charset="0"/>
              </a:rPr>
              <a:t>The Psychophysical Correspondence</a:t>
            </a:r>
          </a:p>
        </p:txBody>
      </p:sp>
      <p:sp>
        <p:nvSpPr>
          <p:cNvPr id="75780" name="Text Box 4"/>
          <p:cNvSpPr txBox="1">
            <a:spLocks noChangeArrowheads="1"/>
          </p:cNvSpPr>
          <p:nvPr/>
        </p:nvSpPr>
        <p:spPr bwMode="auto">
          <a:xfrm>
            <a:off x="2667000" y="1630363"/>
            <a:ext cx="1876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b="1">
                <a:solidFill>
                  <a:srgbClr val="FFFF00"/>
                </a:solidFill>
                <a:latin typeface="Helvetica" panose="020B0604020202020204" pitchFamily="34" charset="0"/>
              </a:rPr>
              <a:t>Variance</a:t>
            </a:r>
          </a:p>
        </p:txBody>
      </p:sp>
      <p:sp>
        <p:nvSpPr>
          <p:cNvPr id="75781" name="Text Box 5"/>
          <p:cNvSpPr txBox="1">
            <a:spLocks noChangeArrowheads="1"/>
          </p:cNvSpPr>
          <p:nvPr/>
        </p:nvSpPr>
        <p:spPr bwMode="auto">
          <a:xfrm>
            <a:off x="5373688" y="1630363"/>
            <a:ext cx="2190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b="1">
                <a:solidFill>
                  <a:srgbClr val="FFFF00"/>
                </a:solidFill>
                <a:latin typeface="Helvetica" panose="020B0604020202020204" pitchFamily="34" charset="0"/>
              </a:rPr>
              <a:t>Saturation</a:t>
            </a:r>
          </a:p>
        </p:txBody>
      </p:sp>
      <p:sp>
        <p:nvSpPr>
          <p:cNvPr id="75782" name="AutoShape 6"/>
          <p:cNvSpPr>
            <a:spLocks noChangeArrowheads="1"/>
          </p:cNvSpPr>
          <p:nvPr/>
        </p:nvSpPr>
        <p:spPr bwMode="auto">
          <a:xfrm>
            <a:off x="4537075" y="1782763"/>
            <a:ext cx="762000" cy="228600"/>
          </a:xfrm>
          <a:prstGeom prst="leftRightArrow">
            <a:avLst>
              <a:gd name="adj1" fmla="val 50000"/>
              <a:gd name="adj2" fmla="val 66667"/>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endParaRPr lang="en-US" altLang="en-US" sz="2400">
              <a:solidFill>
                <a:prstClr val="black"/>
              </a:solidFill>
              <a:latin typeface="Arial" panose="020B0604020202020204" pitchFamily="34" charset="0"/>
            </a:endParaRPr>
          </a:p>
        </p:txBody>
      </p:sp>
      <p:grpSp>
        <p:nvGrpSpPr>
          <p:cNvPr id="75783" name="Group 7"/>
          <p:cNvGrpSpPr>
            <a:grpSpLocks/>
          </p:cNvGrpSpPr>
          <p:nvPr/>
        </p:nvGrpSpPr>
        <p:grpSpPr bwMode="auto">
          <a:xfrm>
            <a:off x="1524000" y="2895600"/>
            <a:ext cx="7391400" cy="3421063"/>
            <a:chOff x="960" y="1824"/>
            <a:chExt cx="4656" cy="2155"/>
          </a:xfrm>
        </p:grpSpPr>
        <p:sp>
          <p:nvSpPr>
            <p:cNvPr id="75785" name="Text Box 8"/>
            <p:cNvSpPr txBox="1">
              <a:spLocks noChangeArrowheads="1"/>
            </p:cNvSpPr>
            <p:nvPr/>
          </p:nvSpPr>
          <p:spPr bwMode="auto">
            <a:xfrm>
              <a:off x="2592" y="3652"/>
              <a:ext cx="13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800">
                  <a:solidFill>
                    <a:srgbClr val="FFFF00"/>
                  </a:solidFill>
                  <a:latin typeface="Helvetica" panose="020B0604020202020204" pitchFamily="34" charset="0"/>
                </a:rPr>
                <a:t>Wavelength</a:t>
              </a:r>
            </a:p>
          </p:txBody>
        </p:sp>
        <p:pic>
          <p:nvPicPr>
            <p:cNvPr id="7578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1824"/>
              <a:ext cx="4656" cy="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7" name="Text Box 10"/>
            <p:cNvSpPr txBox="1">
              <a:spLocks noChangeArrowheads="1"/>
            </p:cNvSpPr>
            <p:nvPr/>
          </p:nvSpPr>
          <p:spPr bwMode="auto">
            <a:xfrm rot="-5400000">
              <a:off x="609" y="2548"/>
              <a:ext cx="112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800">
                  <a:solidFill>
                    <a:srgbClr val="FFFF00"/>
                  </a:solidFill>
                  <a:latin typeface="Helvetica" panose="020B0604020202020204" pitchFamily="34" charset="0"/>
                </a:rPr>
                <a:t># Photons</a:t>
              </a:r>
            </a:p>
          </p:txBody>
        </p:sp>
      </p:grpSp>
      <p:sp>
        <p:nvSpPr>
          <p:cNvPr id="75784" name="Rectangle 11"/>
          <p:cNvSpPr>
            <a:spLocks noChangeArrowheads="1"/>
          </p:cNvSpPr>
          <p:nvPr/>
        </p:nvSpPr>
        <p:spPr bwMode="auto">
          <a:xfrm>
            <a:off x="7331075" y="6616700"/>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1000">
                <a:solidFill>
                  <a:prstClr val="white"/>
                </a:solidFill>
                <a:latin typeface="EngraversGothic BT Regular" charset="0"/>
              </a:rPr>
              <a:t>© Stephen E. Palmer, 2002</a:t>
            </a:r>
          </a:p>
        </p:txBody>
      </p:sp>
    </p:spTree>
    <p:extLst>
      <p:ext uri="{BB962C8B-B14F-4D97-AF65-F5344CB8AC3E}">
        <p14:creationId xmlns:p14="http://schemas.microsoft.com/office/powerpoint/2010/main" val="2491825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2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1106488" y="182563"/>
            <a:ext cx="7419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lgn="ctr">
              <a:spcBef>
                <a:spcPct val="0"/>
              </a:spcBef>
              <a:buFontTx/>
              <a:buNone/>
            </a:pPr>
            <a:r>
              <a:rPr lang="en-US" altLang="en-US" b="1">
                <a:solidFill>
                  <a:srgbClr val="00FFFF"/>
                </a:solidFill>
                <a:latin typeface="Helvetica" panose="020B0604020202020204" pitchFamily="34" charset="0"/>
              </a:rPr>
              <a:t>The Psychophysical Correspondence</a:t>
            </a:r>
          </a:p>
        </p:txBody>
      </p:sp>
      <p:sp>
        <p:nvSpPr>
          <p:cNvPr id="76804" name="Text Box 4"/>
          <p:cNvSpPr txBox="1">
            <a:spLocks noChangeArrowheads="1"/>
          </p:cNvSpPr>
          <p:nvPr/>
        </p:nvSpPr>
        <p:spPr bwMode="auto">
          <a:xfrm>
            <a:off x="2819400" y="1630363"/>
            <a:ext cx="1087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b="1">
                <a:solidFill>
                  <a:srgbClr val="FFFF00"/>
                </a:solidFill>
                <a:latin typeface="Helvetica" panose="020B0604020202020204" pitchFamily="34" charset="0"/>
              </a:rPr>
              <a:t>Area</a:t>
            </a:r>
          </a:p>
        </p:txBody>
      </p:sp>
      <p:sp>
        <p:nvSpPr>
          <p:cNvPr id="76805" name="Text Box 5"/>
          <p:cNvSpPr txBox="1">
            <a:spLocks noChangeArrowheads="1"/>
          </p:cNvSpPr>
          <p:nvPr/>
        </p:nvSpPr>
        <p:spPr bwMode="auto">
          <a:xfrm>
            <a:off x="4876800" y="1630363"/>
            <a:ext cx="2303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b="1">
                <a:solidFill>
                  <a:srgbClr val="FFFF00"/>
                </a:solidFill>
                <a:latin typeface="Helvetica" panose="020B0604020202020204" pitchFamily="34" charset="0"/>
              </a:rPr>
              <a:t>Brightness</a:t>
            </a:r>
          </a:p>
        </p:txBody>
      </p:sp>
      <p:sp>
        <p:nvSpPr>
          <p:cNvPr id="76806" name="AutoShape 6"/>
          <p:cNvSpPr>
            <a:spLocks noChangeArrowheads="1"/>
          </p:cNvSpPr>
          <p:nvPr/>
        </p:nvSpPr>
        <p:spPr bwMode="auto">
          <a:xfrm>
            <a:off x="4040188" y="1782763"/>
            <a:ext cx="762000" cy="228600"/>
          </a:xfrm>
          <a:prstGeom prst="leftRightArrow">
            <a:avLst>
              <a:gd name="adj1" fmla="val 50000"/>
              <a:gd name="adj2" fmla="val 66667"/>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endParaRPr lang="en-US" altLang="en-US" sz="2400">
              <a:solidFill>
                <a:prstClr val="black"/>
              </a:solidFill>
              <a:latin typeface="Arial" panose="020B0604020202020204" pitchFamily="34" charset="0"/>
            </a:endParaRPr>
          </a:p>
        </p:txBody>
      </p:sp>
      <p:grpSp>
        <p:nvGrpSpPr>
          <p:cNvPr id="76807" name="Group 7"/>
          <p:cNvGrpSpPr>
            <a:grpSpLocks/>
          </p:cNvGrpSpPr>
          <p:nvPr/>
        </p:nvGrpSpPr>
        <p:grpSpPr bwMode="auto">
          <a:xfrm>
            <a:off x="1295400" y="2693988"/>
            <a:ext cx="6858000" cy="3622675"/>
            <a:chOff x="816" y="1697"/>
            <a:chExt cx="4320" cy="2282"/>
          </a:xfrm>
        </p:grpSpPr>
        <p:sp>
          <p:nvSpPr>
            <p:cNvPr id="76809" name="Text Box 8"/>
            <p:cNvSpPr txBox="1">
              <a:spLocks noChangeArrowheads="1"/>
            </p:cNvSpPr>
            <p:nvPr/>
          </p:nvSpPr>
          <p:spPr bwMode="auto">
            <a:xfrm rot="-5400000">
              <a:off x="417" y="2548"/>
              <a:ext cx="112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800">
                  <a:solidFill>
                    <a:srgbClr val="FFFF00"/>
                  </a:solidFill>
                  <a:latin typeface="Helvetica" panose="020B0604020202020204" pitchFamily="34" charset="0"/>
                </a:rPr>
                <a:t># Photons</a:t>
              </a:r>
            </a:p>
          </p:txBody>
        </p:sp>
        <p:sp>
          <p:nvSpPr>
            <p:cNvPr id="76810" name="Text Box 9"/>
            <p:cNvSpPr txBox="1">
              <a:spLocks noChangeArrowheads="1"/>
            </p:cNvSpPr>
            <p:nvPr/>
          </p:nvSpPr>
          <p:spPr bwMode="auto">
            <a:xfrm>
              <a:off x="2400" y="3652"/>
              <a:ext cx="13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800">
                  <a:solidFill>
                    <a:srgbClr val="FFFF00"/>
                  </a:solidFill>
                  <a:latin typeface="Helvetica" panose="020B0604020202020204" pitchFamily="34" charset="0"/>
                </a:rPr>
                <a:t>Wavelength</a:t>
              </a:r>
            </a:p>
          </p:txBody>
        </p:sp>
        <p:pic>
          <p:nvPicPr>
            <p:cNvPr id="768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1697"/>
              <a:ext cx="39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8" name="Rectangle 11"/>
          <p:cNvSpPr>
            <a:spLocks noChangeArrowheads="1"/>
          </p:cNvSpPr>
          <p:nvPr/>
        </p:nvSpPr>
        <p:spPr bwMode="auto">
          <a:xfrm>
            <a:off x="7331075" y="6616700"/>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1000">
                <a:solidFill>
                  <a:prstClr val="white"/>
                </a:solidFill>
                <a:latin typeface="EngraversGothic BT Regular" charset="0"/>
              </a:rPr>
              <a:t>© Stephen E. Palmer, 2002</a:t>
            </a:r>
          </a:p>
        </p:txBody>
      </p:sp>
    </p:spTree>
    <p:extLst>
      <p:ext uri="{BB962C8B-B14F-4D97-AF65-F5344CB8AC3E}">
        <p14:creationId xmlns:p14="http://schemas.microsoft.com/office/powerpoint/2010/main" val="1034021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2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p:cNvSpPr>
            <a:spLocks noChangeArrowheads="1"/>
          </p:cNvSpPr>
          <p:nvPr/>
        </p:nvSpPr>
        <p:spPr bwMode="auto">
          <a:xfrm>
            <a:off x="7331075" y="6613525"/>
            <a:ext cx="1808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1000" dirty="0">
                <a:solidFill>
                  <a:prstClr val="white"/>
                </a:solidFill>
                <a:latin typeface="EngraversGothic BT Regular" charset="0"/>
              </a:rPr>
              <a:t>© Stephen E. Palmer, 2002</a:t>
            </a:r>
          </a:p>
        </p:txBody>
      </p:sp>
      <p:pic>
        <p:nvPicPr>
          <p:cNvPr id="778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13429"/>
          <a:stretch>
            <a:fillRect/>
          </a:stretch>
        </p:blipFill>
        <p:spPr bwMode="auto">
          <a:xfrm>
            <a:off x="990600" y="1595438"/>
            <a:ext cx="49530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p:cNvSpPr txBox="1">
            <a:spLocks noChangeArrowheads="1"/>
          </p:cNvSpPr>
          <p:nvPr/>
        </p:nvSpPr>
        <p:spPr bwMode="auto">
          <a:xfrm>
            <a:off x="1600200" y="1371600"/>
            <a:ext cx="3589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buFontTx/>
              <a:buNone/>
            </a:pPr>
            <a:r>
              <a:rPr lang="en-US" altLang="en-US" sz="2800">
                <a:solidFill>
                  <a:srgbClr val="FFFF00"/>
                </a:solidFill>
                <a:latin typeface="Helvetica" panose="020B0604020202020204" pitchFamily="34" charset="0"/>
              </a:rPr>
              <a:t>Three kinds of cones:</a:t>
            </a:r>
          </a:p>
        </p:txBody>
      </p:sp>
      <p:sp>
        <p:nvSpPr>
          <p:cNvPr id="77830" name="Text Box 7"/>
          <p:cNvSpPr txBox="1">
            <a:spLocks noChangeArrowheads="1"/>
          </p:cNvSpPr>
          <p:nvPr/>
        </p:nvSpPr>
        <p:spPr bwMode="auto">
          <a:xfrm>
            <a:off x="2163763" y="228600"/>
            <a:ext cx="5346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lgn="ctr">
              <a:spcBef>
                <a:spcPct val="0"/>
              </a:spcBef>
              <a:buFontTx/>
              <a:buNone/>
            </a:pPr>
            <a:r>
              <a:rPr lang="en-US" altLang="en-US" b="1">
                <a:solidFill>
                  <a:srgbClr val="00FF99"/>
                </a:solidFill>
                <a:latin typeface="Helvetica" panose="020B0604020202020204" pitchFamily="34" charset="0"/>
              </a:rPr>
              <a:t>Physiology of Color Vision</a:t>
            </a:r>
            <a:endParaRPr lang="en-US" altLang="en-US" sz="2400">
              <a:solidFill>
                <a:srgbClr val="00FF99"/>
              </a:solidFill>
            </a:endParaRPr>
          </a:p>
        </p:txBody>
      </p:sp>
      <p:pic>
        <p:nvPicPr>
          <p:cNvPr id="7783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828800"/>
            <a:ext cx="32607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 Box 10"/>
          <p:cNvSpPr txBox="1">
            <a:spLocks noChangeArrowheads="1"/>
          </p:cNvSpPr>
          <p:nvPr/>
        </p:nvSpPr>
        <p:spPr bwMode="auto">
          <a:xfrm>
            <a:off x="2957513" y="5943600"/>
            <a:ext cx="49672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cs typeface="Arial" panose="020B0604020202020204" pitchFamily="34" charset="0"/>
              </a:defRPr>
            </a:lvl9pPr>
          </a:lstStyle>
          <a:p>
            <a:pPr>
              <a:spcBef>
                <a:spcPct val="0"/>
              </a:spcBef>
            </a:pPr>
            <a:r>
              <a:rPr lang="en-US" altLang="en-US" sz="2400" dirty="0">
                <a:solidFill>
                  <a:prstClr val="white"/>
                </a:solidFill>
                <a:latin typeface="Arial" panose="020B0604020202020204" pitchFamily="34" charset="0"/>
              </a:rPr>
              <a:t> Why are M and L cones so close?</a:t>
            </a:r>
          </a:p>
          <a:p>
            <a:pPr>
              <a:spcBef>
                <a:spcPct val="0"/>
              </a:spcBef>
            </a:pPr>
            <a:r>
              <a:rPr lang="en-US" altLang="en-US" sz="2400" dirty="0">
                <a:solidFill>
                  <a:prstClr val="white"/>
                </a:solidFill>
                <a:latin typeface="Arial" panose="020B0604020202020204" pitchFamily="34" charset="0"/>
              </a:rPr>
              <a:t> Why are there 3?</a:t>
            </a:r>
          </a:p>
        </p:txBody>
      </p:sp>
    </p:spTree>
    <p:extLst>
      <p:ext uri="{BB962C8B-B14F-4D97-AF65-F5344CB8AC3E}">
        <p14:creationId xmlns:p14="http://schemas.microsoft.com/office/powerpoint/2010/main" val="386055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0"/>
            <a:ext cx="8229600" cy="1143000"/>
          </a:xfrm>
        </p:spPr>
        <p:txBody>
          <a:bodyPr/>
          <a:lstStyle/>
          <a:p>
            <a:r>
              <a:rPr lang="en-US" altLang="en-US" dirty="0"/>
              <a:t>4. Recent topics</a:t>
            </a:r>
          </a:p>
        </p:txBody>
      </p:sp>
      <p:pic>
        <p:nvPicPr>
          <p:cNvPr id="12" name="Shape 229"/>
          <p:cNvPicPr preferRelativeResize="0"/>
          <p:nvPr/>
        </p:nvPicPr>
        <p:blipFill>
          <a:blip r:embed="rId2">
            <a:alphaModFix/>
          </a:blip>
          <a:stretch>
            <a:fillRect/>
          </a:stretch>
        </p:blipFill>
        <p:spPr>
          <a:xfrm>
            <a:off x="1030675" y="1143000"/>
            <a:ext cx="7046525" cy="5486400"/>
          </a:xfrm>
          <a:prstGeom prst="rect">
            <a:avLst/>
          </a:prstGeom>
          <a:noFill/>
          <a:ln>
            <a:noFill/>
          </a:ln>
        </p:spPr>
      </p:pic>
    </p:spTree>
    <p:extLst>
      <p:ext uri="{BB962C8B-B14F-4D97-AF65-F5344CB8AC3E}">
        <p14:creationId xmlns:p14="http://schemas.microsoft.com/office/powerpoint/2010/main" val="383455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 are more different from the M and L</a:t>
            </a:r>
          </a:p>
        </p:txBody>
      </p:sp>
      <p:sp>
        <p:nvSpPr>
          <p:cNvPr id="3" name="Content Placeholder 2"/>
          <p:cNvSpPr>
            <a:spLocks noGrp="1"/>
          </p:cNvSpPr>
          <p:nvPr>
            <p:ph idx="1"/>
          </p:nvPr>
        </p:nvSpPr>
        <p:spPr/>
        <p:txBody>
          <a:bodyPr>
            <a:normAutofit/>
          </a:bodyPr>
          <a:lstStyle/>
          <a:p>
            <a:pPr lvl="1"/>
            <a:r>
              <a:rPr lang="en-US" dirty="0">
                <a:solidFill>
                  <a:srgbClr val="0070C0"/>
                </a:solidFill>
              </a:rPr>
              <a:t>S</a:t>
            </a:r>
            <a:r>
              <a:rPr lang="en-US" dirty="0"/>
              <a:t> cones  (peak at 420 nm, bluish-violet)</a:t>
            </a:r>
          </a:p>
          <a:p>
            <a:pPr lvl="1"/>
            <a:r>
              <a:rPr lang="en-US" dirty="0">
                <a:solidFill>
                  <a:srgbClr val="00B050"/>
                </a:solidFill>
              </a:rPr>
              <a:t>M</a:t>
            </a:r>
            <a:r>
              <a:rPr lang="en-US" dirty="0"/>
              <a:t> cones (peak at 534 nm, bluish-</a:t>
            </a:r>
            <a:r>
              <a:rPr lang="en-US" dirty="0">
                <a:solidFill>
                  <a:srgbClr val="00B050"/>
                </a:solidFill>
              </a:rPr>
              <a:t>green</a:t>
            </a:r>
            <a:r>
              <a:rPr lang="en-US" dirty="0"/>
              <a:t>)</a:t>
            </a:r>
          </a:p>
          <a:p>
            <a:pPr lvl="1"/>
            <a:r>
              <a:rPr lang="en-US" dirty="0">
                <a:solidFill>
                  <a:srgbClr val="FF0000"/>
                </a:solidFill>
              </a:rPr>
              <a:t>L</a:t>
            </a:r>
            <a:r>
              <a:rPr lang="en-US" dirty="0"/>
              <a:t> cones (peak at 564 nm, yellowish-</a:t>
            </a:r>
            <a:r>
              <a:rPr lang="en-US" dirty="0">
                <a:solidFill>
                  <a:srgbClr val="00B050"/>
                </a:solidFill>
              </a:rPr>
              <a:t>green</a:t>
            </a:r>
            <a:r>
              <a:rPr lang="en-US" dirty="0"/>
              <a:t>)</a:t>
            </a:r>
          </a:p>
          <a:p>
            <a:pPr marL="457200" lvl="1" indent="0">
              <a:buNone/>
            </a:pPr>
            <a:endParaRPr lang="en-US" dirty="0"/>
          </a:p>
          <a:p>
            <a:r>
              <a:rPr lang="en-US" dirty="0"/>
              <a:t>S cones and rods are totally absent in the foveal area </a:t>
            </a:r>
          </a:p>
          <a:p>
            <a:r>
              <a:rPr lang="en-US" dirty="0"/>
              <a:t>Note that both M and L are sensitive to </a:t>
            </a:r>
            <a:r>
              <a:rPr lang="en-US" dirty="0">
                <a:solidFill>
                  <a:srgbClr val="00B050"/>
                </a:solidFill>
              </a:rPr>
              <a:t>green</a:t>
            </a:r>
          </a:p>
          <a:p>
            <a:endParaRPr lang="en-US" dirty="0"/>
          </a:p>
        </p:txBody>
      </p:sp>
    </p:spTree>
    <p:extLst>
      <p:ext uri="{BB962C8B-B14F-4D97-AF65-F5344CB8AC3E}">
        <p14:creationId xmlns:p14="http://schemas.microsoft.com/office/powerpoint/2010/main" val="410342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 are more different from the M and L</a:t>
            </a:r>
          </a:p>
        </p:txBody>
      </p:sp>
      <p:sp>
        <p:nvSpPr>
          <p:cNvPr id="3" name="Content Placeholder 2"/>
          <p:cNvSpPr>
            <a:spLocks noGrp="1"/>
          </p:cNvSpPr>
          <p:nvPr>
            <p:ph idx="1"/>
          </p:nvPr>
        </p:nvSpPr>
        <p:spPr>
          <a:xfrm>
            <a:off x="457200" y="1828800"/>
            <a:ext cx="8229600" cy="4297363"/>
          </a:xfrm>
        </p:spPr>
        <p:txBody>
          <a:bodyPr>
            <a:normAutofit/>
          </a:bodyPr>
          <a:lstStyle/>
          <a:p>
            <a:pPr marL="0" indent="0">
              <a:buNone/>
            </a:pPr>
            <a:r>
              <a:rPr lang="en-US" sz="4000" dirty="0"/>
              <a:t>The genes of the photoreceptors lie on different chromosomes</a:t>
            </a:r>
          </a:p>
          <a:p>
            <a:pPr lvl="1"/>
            <a:r>
              <a:rPr lang="en-US" sz="3600" dirty="0"/>
              <a:t>rod lies on chromosome 8, </a:t>
            </a:r>
          </a:p>
          <a:p>
            <a:pPr lvl="1"/>
            <a:r>
              <a:rPr lang="en-US" sz="3600" dirty="0">
                <a:solidFill>
                  <a:srgbClr val="0070C0"/>
                </a:solidFill>
              </a:rPr>
              <a:t>S</a:t>
            </a:r>
            <a:r>
              <a:rPr lang="en-US" sz="3600" dirty="0"/>
              <a:t> cone lies on chromosome 7</a:t>
            </a:r>
          </a:p>
          <a:p>
            <a:pPr lvl="1"/>
            <a:r>
              <a:rPr lang="en-US" sz="3600" dirty="0"/>
              <a:t>Both </a:t>
            </a:r>
            <a:r>
              <a:rPr lang="en-US" sz="3600" dirty="0">
                <a:solidFill>
                  <a:srgbClr val="FF0000"/>
                </a:solidFill>
              </a:rPr>
              <a:t>L</a:t>
            </a:r>
            <a:r>
              <a:rPr lang="en-US" sz="3600" dirty="0"/>
              <a:t> and </a:t>
            </a:r>
            <a:r>
              <a:rPr lang="en-US" sz="3600" dirty="0">
                <a:solidFill>
                  <a:srgbClr val="00B050"/>
                </a:solidFill>
              </a:rPr>
              <a:t>M</a:t>
            </a:r>
            <a:r>
              <a:rPr lang="en-US" sz="3600" dirty="0"/>
              <a:t> cones lie on the X chromosome</a:t>
            </a:r>
            <a:endParaRPr lang="en-US" sz="4000" dirty="0"/>
          </a:p>
          <a:p>
            <a:endParaRPr lang="en-US" sz="4000" dirty="0"/>
          </a:p>
        </p:txBody>
      </p:sp>
    </p:spTree>
    <p:extLst>
      <p:ext uri="{BB962C8B-B14F-4D97-AF65-F5344CB8AC3E}">
        <p14:creationId xmlns:p14="http://schemas.microsoft.com/office/powerpoint/2010/main" val="226924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l="1186" t="9480" r="64444" b="45007"/>
          <a:stretch>
            <a:fillRect/>
          </a:stretch>
        </p:blipFill>
        <p:spPr bwMode="auto">
          <a:xfrm>
            <a:off x="2133600" y="1066800"/>
            <a:ext cx="4419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1"/>
          <p:cNvSpPr>
            <a:spLocks noGrp="1"/>
          </p:cNvSpPr>
          <p:nvPr>
            <p:ph type="title"/>
          </p:nvPr>
        </p:nvSpPr>
        <p:spPr/>
        <p:txBody>
          <a:bodyPr/>
          <a:lstStyle/>
          <a:p>
            <a:r>
              <a:rPr lang="en-US" altLang="en-US"/>
              <a:t>Tetrachromatism</a:t>
            </a:r>
          </a:p>
        </p:txBody>
      </p:sp>
      <p:sp>
        <p:nvSpPr>
          <p:cNvPr id="79876" name="Content Placeholder 2"/>
          <p:cNvSpPr>
            <a:spLocks noGrp="1"/>
          </p:cNvSpPr>
          <p:nvPr>
            <p:ph idx="1"/>
          </p:nvPr>
        </p:nvSpPr>
        <p:spPr>
          <a:xfrm>
            <a:off x="685800" y="4495800"/>
            <a:ext cx="7772400" cy="2209800"/>
          </a:xfrm>
        </p:spPr>
        <p:txBody>
          <a:bodyPr>
            <a:normAutofit fontScale="85000" lnSpcReduction="10000"/>
          </a:bodyPr>
          <a:lstStyle/>
          <a:p>
            <a:r>
              <a:rPr lang="en-US" altLang="en-US" dirty="0"/>
              <a:t>Most birds, and many other animals, have cones for ultraviolet light.</a:t>
            </a:r>
          </a:p>
          <a:p>
            <a:r>
              <a:rPr lang="en-US" altLang="en-US" dirty="0"/>
              <a:t>Some humans seem to have four cones (12% of females).</a:t>
            </a:r>
          </a:p>
          <a:p>
            <a:r>
              <a:rPr lang="en-US" altLang="en-US" dirty="0"/>
              <a:t>True </a:t>
            </a:r>
            <a:r>
              <a:rPr lang="en-US" altLang="en-US" dirty="0" err="1"/>
              <a:t>tetrachromatism</a:t>
            </a:r>
            <a:r>
              <a:rPr lang="en-US" altLang="en-US" dirty="0"/>
              <a:t> is </a:t>
            </a:r>
            <a:r>
              <a:rPr lang="en-US" altLang="en-US" i="1" dirty="0"/>
              <a:t>rare</a:t>
            </a:r>
            <a:r>
              <a:rPr lang="en-US" altLang="en-US" dirty="0"/>
              <a:t>; requires learning. </a:t>
            </a:r>
          </a:p>
        </p:txBody>
      </p:sp>
      <p:sp>
        <p:nvSpPr>
          <p:cNvPr id="79877" name="TextBox 4"/>
          <p:cNvSpPr txBox="1">
            <a:spLocks noChangeArrowheads="1"/>
          </p:cNvSpPr>
          <p:nvPr/>
        </p:nvSpPr>
        <p:spPr bwMode="auto">
          <a:xfrm>
            <a:off x="6019800" y="1981200"/>
            <a:ext cx="167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Bird cone responses</a:t>
            </a:r>
          </a:p>
        </p:txBody>
      </p:sp>
      <p:sp>
        <p:nvSpPr>
          <p:cNvPr id="6" name="Rectangle 5"/>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2641342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Bee vision</a:t>
            </a:r>
          </a:p>
        </p:txBody>
      </p:sp>
      <p:sp>
        <p:nvSpPr>
          <p:cNvPr id="6" name="Rectangle 5"/>
          <p:cNvSpPr/>
          <p:nvPr/>
        </p:nvSpPr>
        <p:spPr>
          <a:xfrm>
            <a:off x="4572000" y="1143000"/>
            <a:ext cx="4419600" cy="518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5425" y="1843881"/>
            <a:ext cx="6153150" cy="3429000"/>
          </a:xfrm>
        </p:spPr>
      </p:pic>
    </p:spTree>
    <p:extLst>
      <p:ext uri="{BB962C8B-B14F-4D97-AF65-F5344CB8AC3E}">
        <p14:creationId xmlns:p14="http://schemas.microsoft.com/office/powerpoint/2010/main" val="2082638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en-US"/>
              <a:t>More Spectra</a:t>
            </a:r>
          </a:p>
        </p:txBody>
      </p:sp>
      <p:pic>
        <p:nvPicPr>
          <p:cNvPr id="80899"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838200" y="1143000"/>
            <a:ext cx="7010400" cy="5507038"/>
          </a:xfrm>
          <a:noFill/>
        </p:spPr>
      </p:pic>
      <p:sp>
        <p:nvSpPr>
          <p:cNvPr id="400389" name="Text Box 5"/>
          <p:cNvSpPr txBox="1">
            <a:spLocks noChangeArrowheads="1"/>
          </p:cNvSpPr>
          <p:nvPr/>
        </p:nvSpPr>
        <p:spPr bwMode="auto">
          <a:xfrm>
            <a:off x="1812925" y="2209800"/>
            <a:ext cx="1539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metamers</a:t>
            </a:r>
          </a:p>
        </p:txBody>
      </p:sp>
      <p:sp>
        <p:nvSpPr>
          <p:cNvPr id="400390" name="Line 6"/>
          <p:cNvSpPr>
            <a:spLocks noChangeShapeType="1"/>
          </p:cNvSpPr>
          <p:nvPr/>
        </p:nvSpPr>
        <p:spPr bwMode="auto">
          <a:xfrm>
            <a:off x="2819400" y="2667000"/>
            <a:ext cx="19812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00391" name="Line 7"/>
          <p:cNvSpPr>
            <a:spLocks noChangeShapeType="1"/>
          </p:cNvSpPr>
          <p:nvPr/>
        </p:nvSpPr>
        <p:spPr bwMode="auto">
          <a:xfrm>
            <a:off x="2667000" y="2667000"/>
            <a:ext cx="16764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 name="Rectangle 6"/>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752513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0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0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P spid="400390" grpId="0" animBg="1"/>
      <p:bldP spid="40039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SENSING IN CAMERA</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9017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a:t>Color Sensing in Camera (RGB)</a:t>
            </a:r>
          </a:p>
        </p:txBody>
      </p:sp>
      <p:sp>
        <p:nvSpPr>
          <p:cNvPr id="394243" name="Rectangle 3"/>
          <p:cNvSpPr>
            <a:spLocks noGrp="1" noChangeArrowheads="1"/>
          </p:cNvSpPr>
          <p:nvPr>
            <p:ph type="body" idx="1"/>
          </p:nvPr>
        </p:nvSpPr>
        <p:spPr>
          <a:xfrm>
            <a:off x="393700" y="1084263"/>
            <a:ext cx="6832600" cy="3692525"/>
          </a:xfrm>
        </p:spPr>
        <p:txBody>
          <a:bodyPr/>
          <a:lstStyle/>
          <a:p>
            <a:r>
              <a:rPr lang="en-US" altLang="en-US" dirty="0"/>
              <a:t>3-chip vs. 1-chip: quality vs. cost</a:t>
            </a:r>
          </a:p>
          <a:p>
            <a:r>
              <a:rPr lang="en-US" altLang="en-US" dirty="0"/>
              <a:t>Why more green?</a:t>
            </a:r>
          </a:p>
        </p:txBody>
      </p:sp>
      <p:pic>
        <p:nvPicPr>
          <p:cNvPr id="82948" name="Picture 4" descr="ccd_prism"/>
          <p:cNvPicPr>
            <a:picLocks noChangeAspect="1" noChangeArrowheads="1"/>
          </p:cNvPicPr>
          <p:nvPr/>
        </p:nvPicPr>
        <p:blipFill>
          <a:blip r:embed="rId2">
            <a:lum bright="-36000" contrast="34000"/>
            <a:extLst>
              <a:ext uri="{28A0092B-C50C-407E-A947-70E740481C1C}">
                <a14:useLocalDpi xmlns:a14="http://schemas.microsoft.com/office/drawing/2010/main" val="0"/>
              </a:ext>
            </a:extLst>
          </a:blip>
          <a:srcRect/>
          <a:stretch>
            <a:fillRect/>
          </a:stretch>
        </p:blipFill>
        <p:spPr bwMode="auto">
          <a:xfrm>
            <a:off x="228600" y="2971800"/>
            <a:ext cx="46482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Rectangle 5"/>
          <p:cNvSpPr>
            <a:spLocks noChangeArrowheads="1"/>
          </p:cNvSpPr>
          <p:nvPr/>
        </p:nvSpPr>
        <p:spPr bwMode="auto">
          <a:xfrm>
            <a:off x="2667000" y="6248400"/>
            <a:ext cx="6054725" cy="369888"/>
          </a:xfrm>
          <a:prstGeom prst="rect">
            <a:avLst/>
          </a:prstGeom>
          <a:noFill/>
          <a:ln w="3175">
            <a:solidFill>
              <a:schemeClr val="accent1"/>
            </a:solidFill>
            <a:miter lim="800000"/>
            <a:headEnd/>
            <a:tailEnd type="none" w="lg" len="lg"/>
          </a:ln>
          <a:effectLst/>
        </p:spPr>
        <p:txBody>
          <a:bodyPr wrap="none">
            <a:spAutoFit/>
          </a:bodyPr>
          <a:lstStyle/>
          <a:p>
            <a:pPr>
              <a:defRPr/>
            </a:pPr>
            <a:r>
              <a:rPr lang="en-US" dirty="0">
                <a:solidFill>
                  <a:srgbClr val="4F81BD"/>
                </a:solidFill>
                <a:effectLst>
                  <a:outerShdw blurRad="38100" dist="38100" dir="2700000" algn="tl">
                    <a:srgbClr val="C0C0C0"/>
                  </a:outerShdw>
                </a:effectLst>
                <a:cs typeface="Arial" charset="0"/>
              </a:rPr>
              <a:t>http://www.cooldi</a:t>
            </a:r>
            <a:r>
              <a:rPr lang="en-US" dirty="0">
                <a:solidFill>
                  <a:srgbClr val="4F81BD"/>
                </a:solidFill>
                <a:cs typeface="Arial" charset="0"/>
              </a:rPr>
              <a:t>c</a:t>
            </a:r>
            <a:r>
              <a:rPr lang="en-US" dirty="0">
                <a:solidFill>
                  <a:srgbClr val="4F81BD"/>
                </a:solidFill>
                <a:effectLst>
                  <a:outerShdw blurRad="38100" dist="38100" dir="2700000" algn="tl">
                    <a:srgbClr val="C0C0C0"/>
                  </a:outerShdw>
                </a:effectLst>
                <a:cs typeface="Arial" charset="0"/>
              </a:rPr>
              <a:t>tionary.com/words/Bayer-filter.wikipedia</a:t>
            </a:r>
          </a:p>
        </p:txBody>
      </p:sp>
      <p:pic>
        <p:nvPicPr>
          <p:cNvPr id="394246" name="Picture 6" descr="digital-camera-b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514600"/>
            <a:ext cx="3352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7" name="Picture 7" descr="equilumin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3429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8" name="Rectangle 8"/>
          <p:cNvSpPr>
            <a:spLocks noChangeArrowheads="1"/>
          </p:cNvSpPr>
          <p:nvPr/>
        </p:nvSpPr>
        <p:spPr bwMode="auto">
          <a:xfrm>
            <a:off x="1143000" y="5576888"/>
            <a:ext cx="2667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r>
              <a:rPr lang="en-US" altLang="en-US">
                <a:solidFill>
                  <a:prstClr val="black"/>
                </a:solidFill>
              </a:rPr>
              <a:t>Why 3 colors?</a:t>
            </a:r>
          </a:p>
        </p:txBody>
      </p:sp>
      <p:sp>
        <p:nvSpPr>
          <p:cNvPr id="82953" name="Text Box 9"/>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rPr>
              <a:t>Slide by Steve Seitz</a:t>
            </a:r>
          </a:p>
        </p:txBody>
      </p:sp>
    </p:spTree>
    <p:extLst>
      <p:ext uri="{BB962C8B-B14F-4D97-AF65-F5344CB8AC3E}">
        <p14:creationId xmlns:p14="http://schemas.microsoft.com/office/powerpoint/2010/main" val="1625489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42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4243">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424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42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94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build="p"/>
      <p:bldP spid="394245" grpId="0" animBg="1"/>
      <p:bldP spid="394248"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sz="3000"/>
              <a:t>Practical Color Sensing: Bayer Grid</a:t>
            </a:r>
          </a:p>
        </p:txBody>
      </p:sp>
      <p:sp>
        <p:nvSpPr>
          <p:cNvPr id="36867" name="Rectangle 3"/>
          <p:cNvSpPr>
            <a:spLocks noGrp="1" noChangeArrowheads="1"/>
          </p:cNvSpPr>
          <p:nvPr>
            <p:ph type="body" idx="1"/>
          </p:nvPr>
        </p:nvSpPr>
        <p:spPr>
          <a:xfrm>
            <a:off x="6096000" y="3962400"/>
            <a:ext cx="3048000" cy="2052638"/>
          </a:xfrm>
        </p:spPr>
        <p:txBody>
          <a:bodyPr>
            <a:normAutofit fontScale="92500"/>
          </a:bodyPr>
          <a:lstStyle/>
          <a:p>
            <a:r>
              <a:rPr lang="en-US" altLang="en-US"/>
              <a:t>Estimate RGB</a:t>
            </a:r>
            <a:br>
              <a:rPr lang="en-US" altLang="en-US"/>
            </a:br>
            <a:r>
              <a:rPr lang="en-US" altLang="en-US"/>
              <a:t>at ‘G’ cells from neighboring values</a:t>
            </a:r>
          </a:p>
        </p:txBody>
      </p:sp>
      <p:pic>
        <p:nvPicPr>
          <p:cNvPr id="36868" name="Picture 4" descr="ccd_interp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371600"/>
            <a:ext cx="212725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descr="BayerPatternFil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56388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7"/>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rPr>
              <a:t>Slide by Steve Seitz</a:t>
            </a:r>
          </a:p>
        </p:txBody>
      </p:sp>
    </p:spTree>
    <p:extLst>
      <p:ext uri="{BB962C8B-B14F-4D97-AF65-F5344CB8AC3E}">
        <p14:creationId xmlns:p14="http://schemas.microsoft.com/office/powerpoint/2010/main" val="2777083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500"/>
                                        <p:tgtEl>
                                          <p:spTgt spid="368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867">
                                            <p:txEl>
                                              <p:pRg st="0" end="0"/>
                                            </p:txEl>
                                          </p:spTgt>
                                        </p:tgtEl>
                                        <p:attrNameLst>
                                          <p:attrName>style.visibility</p:attrName>
                                        </p:attrNameLst>
                                      </p:cBhvr>
                                      <p:to>
                                        <p:strVal val="visible"/>
                                      </p:to>
                                    </p:set>
                                    <p:animEffect transition="in" filter="fade">
                                      <p:cBhvr>
                                        <p:cTn id="10" dur="500"/>
                                        <p:tgtEl>
                                          <p:spTgt spid="36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Color Response</a:t>
            </a:r>
          </a:p>
        </p:txBody>
      </p:sp>
      <p:sp>
        <p:nvSpPr>
          <p:cNvPr id="4" name="Rectangle 3"/>
          <p:cNvSpPr/>
          <p:nvPr/>
        </p:nvSpPr>
        <p:spPr>
          <a:xfrm>
            <a:off x="8109037" y="6550521"/>
            <a:ext cx="1034963" cy="276999"/>
          </a:xfrm>
          <a:prstGeom prst="rect">
            <a:avLst/>
          </a:prstGeom>
        </p:spPr>
        <p:txBody>
          <a:bodyPr wrap="none">
            <a:spAutoFit/>
          </a:bodyPr>
          <a:lstStyle/>
          <a:p>
            <a:r>
              <a:rPr lang="en-US" sz="1200" dirty="0">
                <a:latin typeface="+mn-lt"/>
              </a:rPr>
              <a:t>MaxMax.com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14400"/>
            <a:ext cx="8686800" cy="5562600"/>
          </a:xfrm>
          <a:prstGeom prst="rect">
            <a:avLst/>
          </a:prstGeom>
        </p:spPr>
      </p:pic>
    </p:spTree>
    <p:extLst>
      <p:ext uri="{BB962C8B-B14F-4D97-AF65-F5344CB8AC3E}">
        <p14:creationId xmlns:p14="http://schemas.microsoft.com/office/powerpoint/2010/main" val="3142069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SPACES</a:t>
            </a:r>
          </a:p>
        </p:txBody>
      </p:sp>
      <p:sp>
        <p:nvSpPr>
          <p:cNvPr id="3" name="Text Placeholder 2"/>
          <p:cNvSpPr>
            <a:spLocks noGrp="1"/>
          </p:cNvSpPr>
          <p:nvPr>
            <p:ph type="body" idx="1"/>
          </p:nvPr>
        </p:nvSpPr>
        <p:spPr/>
        <p:txBody>
          <a:bodyPr/>
          <a:lstStyle/>
          <a:p>
            <a:endParaRPr lang="en-US" altLang="en-US" dirty="0">
              <a:solidFill>
                <a:schemeClr val="tx1">
                  <a:lumMod val="50000"/>
                  <a:lumOff val="50000"/>
                </a:schemeClr>
              </a:solidFill>
            </a:endParaRPr>
          </a:p>
        </p:txBody>
      </p:sp>
    </p:spTree>
    <p:extLst>
      <p:ext uri="{BB962C8B-B14F-4D97-AF65-F5344CB8AC3E}">
        <p14:creationId xmlns:p14="http://schemas.microsoft.com/office/powerpoint/2010/main" val="2515079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a:solidFill>
                  <a:srgbClr val="FF0000"/>
                </a:solidFill>
              </a:rPr>
              <a:t>ECE 4973: Lecture 2</a:t>
            </a:r>
            <a:br>
              <a:rPr lang="en-US" sz="6000" dirty="0">
                <a:solidFill>
                  <a:srgbClr val="FF0000"/>
                </a:solidFill>
              </a:rPr>
            </a:br>
            <a:r>
              <a:rPr lang="en-US" sz="6000" dirty="0">
                <a:solidFill>
                  <a:srgbClr val="FF0000"/>
                </a:solidFill>
              </a:rPr>
              <a:t>C</a:t>
            </a:r>
            <a:r>
              <a:rPr lang="en-US" sz="6000" dirty="0">
                <a:solidFill>
                  <a:srgbClr val="FFC000"/>
                </a:solidFill>
              </a:rPr>
              <a:t>o</a:t>
            </a:r>
            <a:r>
              <a:rPr lang="en-US" sz="6000" dirty="0">
                <a:solidFill>
                  <a:srgbClr val="92D050"/>
                </a:solidFill>
              </a:rPr>
              <a:t>l</a:t>
            </a:r>
            <a:r>
              <a:rPr lang="en-US" sz="6000" dirty="0">
                <a:solidFill>
                  <a:srgbClr val="00B050"/>
                </a:solidFill>
              </a:rPr>
              <a:t>o</a:t>
            </a:r>
            <a:r>
              <a:rPr lang="en-US" sz="6000" dirty="0">
                <a:solidFill>
                  <a:srgbClr val="002060"/>
                </a:solidFill>
              </a:rPr>
              <a:t>r and representation</a:t>
            </a:r>
          </a:p>
        </p:txBody>
      </p:sp>
      <p:sp>
        <p:nvSpPr>
          <p:cNvPr id="3" name="Subtitle 2"/>
          <p:cNvSpPr>
            <a:spLocks noGrp="1"/>
          </p:cNvSpPr>
          <p:nvPr>
            <p:ph type="subTitle" idx="1"/>
          </p:nvPr>
        </p:nvSpPr>
        <p:spPr/>
        <p:txBody>
          <a:bodyPr/>
          <a:lstStyle/>
          <a:p>
            <a:r>
              <a:rPr lang="en-US" dirty="0"/>
              <a:t>Samuel Cheng</a:t>
            </a:r>
          </a:p>
          <a:p>
            <a:r>
              <a:rPr lang="en-US" dirty="0"/>
              <a:t>Slide credits: James </a:t>
            </a:r>
            <a:r>
              <a:rPr lang="en-US" dirty="0" err="1"/>
              <a:t>Thompkin</a:t>
            </a:r>
            <a:r>
              <a:rPr lang="en-US" dirty="0"/>
              <a:t>, Juan Carlos </a:t>
            </a:r>
            <a:r>
              <a:rPr lang="en-US" dirty="0" err="1"/>
              <a:t>Niebles</a:t>
            </a:r>
            <a:r>
              <a:rPr lang="en-US" dirty="0"/>
              <a:t> and </a:t>
            </a:r>
            <a:r>
              <a:rPr lang="en-US" dirty="0" err="1"/>
              <a:t>Ranjay</a:t>
            </a:r>
            <a:r>
              <a:rPr lang="en-US" dirty="0"/>
              <a:t> Krishna</a:t>
            </a:r>
          </a:p>
          <a:p>
            <a:endParaRPr lang="en-US" dirty="0"/>
          </a:p>
        </p:txBody>
      </p:sp>
    </p:spTree>
    <p:extLst>
      <p:ext uri="{BB962C8B-B14F-4D97-AF65-F5344CB8AC3E}">
        <p14:creationId xmlns:p14="http://schemas.microsoft.com/office/powerpoint/2010/main" val="32696327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a:t>Color spaces</a:t>
            </a:r>
          </a:p>
        </p:txBody>
      </p:sp>
      <p:sp>
        <p:nvSpPr>
          <p:cNvPr id="87043" name="Content Placeholder 2"/>
          <p:cNvSpPr>
            <a:spLocks noGrp="1"/>
          </p:cNvSpPr>
          <p:nvPr>
            <p:ph idx="1"/>
          </p:nvPr>
        </p:nvSpPr>
        <p:spPr/>
        <p:txBody>
          <a:bodyPr/>
          <a:lstStyle/>
          <a:p>
            <a:r>
              <a:rPr lang="en-US" altLang="en-US"/>
              <a:t>How can we represent color?</a:t>
            </a:r>
          </a:p>
        </p:txBody>
      </p:sp>
      <p:pic>
        <p:nvPicPr>
          <p:cNvPr id="870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4"/>
          <p:cNvSpPr txBox="1">
            <a:spLocks noChangeArrowheads="1"/>
          </p:cNvSpPr>
          <p:nvPr/>
        </p:nvSpPr>
        <p:spPr bwMode="auto">
          <a:xfrm>
            <a:off x="5686425" y="6596063"/>
            <a:ext cx="3457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100">
                <a:solidFill>
                  <a:prstClr val="black"/>
                </a:solidFill>
              </a:rPr>
              <a:t>http://en.wikipedia.org/wiki/File:RGB_illumination.jpg</a:t>
            </a:r>
          </a:p>
        </p:txBody>
      </p:sp>
    </p:spTree>
    <p:extLst>
      <p:ext uri="{BB962C8B-B14F-4D97-AF65-F5344CB8AC3E}">
        <p14:creationId xmlns:p14="http://schemas.microsoft.com/office/powerpoint/2010/main" val="2896243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a:t>Color spaces: RGB</a:t>
            </a:r>
          </a:p>
        </p:txBody>
      </p:sp>
      <p:grpSp>
        <p:nvGrpSpPr>
          <p:cNvPr id="88067" name="Group 13"/>
          <p:cNvGrpSpPr>
            <a:grpSpLocks/>
          </p:cNvGrpSpPr>
          <p:nvPr/>
        </p:nvGrpSpPr>
        <p:grpSpPr bwMode="auto">
          <a:xfrm>
            <a:off x="609600" y="1371600"/>
            <a:ext cx="4029075" cy="4038600"/>
            <a:chOff x="609600" y="1371600"/>
            <a:chExt cx="4724400" cy="4953000"/>
          </a:xfrm>
        </p:grpSpPr>
        <p:pic>
          <p:nvPicPr>
            <p:cNvPr id="880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371600"/>
              <a:ext cx="46863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9" name="Group 37"/>
            <p:cNvGrpSpPr>
              <a:grpSpLocks/>
            </p:cNvGrpSpPr>
            <p:nvPr/>
          </p:nvGrpSpPr>
          <p:grpSpPr bwMode="auto">
            <a:xfrm>
              <a:off x="609600" y="4953000"/>
              <a:ext cx="1371600" cy="1371600"/>
              <a:chOff x="5486400" y="4648200"/>
              <a:chExt cx="1371600" cy="1371600"/>
            </a:xfrm>
          </p:grpSpPr>
          <p:cxnSp>
            <p:nvCxnSpPr>
              <p:cNvPr id="6" name="Straight Arrow Connector 5"/>
              <p:cNvCxnSpPr/>
              <p:nvPr/>
            </p:nvCxnSpPr>
            <p:spPr>
              <a:xfrm rot="10800000" flipV="1">
                <a:off x="5486400" y="5410411"/>
                <a:ext cx="837660" cy="22779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5905274" y="4991625"/>
                <a:ext cx="761251" cy="76320"/>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6286486" y="5447985"/>
                <a:ext cx="609389" cy="534241"/>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88080" name="TextBox 31"/>
            <p:cNvSpPr txBox="1">
              <a:spLocks noChangeArrowheads="1"/>
            </p:cNvSpPr>
            <p:nvPr/>
          </p:nvSpPr>
          <p:spPr bwMode="auto">
            <a:xfrm>
              <a:off x="3844056" y="1468976"/>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0,1,0</a:t>
              </a:r>
            </a:p>
          </p:txBody>
        </p:sp>
        <p:sp>
          <p:nvSpPr>
            <p:cNvPr id="88081" name="TextBox 32"/>
            <p:cNvSpPr txBox="1">
              <a:spLocks noChangeArrowheads="1"/>
            </p:cNvSpPr>
            <p:nvPr/>
          </p:nvSpPr>
          <p:spPr bwMode="auto">
            <a:xfrm>
              <a:off x="4201453" y="5487448"/>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0,0,1</a:t>
              </a:r>
            </a:p>
          </p:txBody>
        </p:sp>
        <p:sp>
          <p:nvSpPr>
            <p:cNvPr id="88082" name="TextBox 33"/>
            <p:cNvSpPr txBox="1">
              <a:spLocks noChangeArrowheads="1"/>
            </p:cNvSpPr>
            <p:nvPr/>
          </p:nvSpPr>
          <p:spPr bwMode="auto">
            <a:xfrm>
              <a:off x="609600" y="434340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1,0,0</a:t>
              </a:r>
            </a:p>
          </p:txBody>
        </p:sp>
      </p:grpSp>
      <p:sp>
        <p:nvSpPr>
          <p:cNvPr id="88068" name="TextBox 38"/>
          <p:cNvSpPr txBox="1">
            <a:spLocks noChangeArrowheads="1"/>
          </p:cNvSpPr>
          <p:nvPr/>
        </p:nvSpPr>
        <p:spPr bwMode="auto">
          <a:xfrm>
            <a:off x="4106863" y="6581775"/>
            <a:ext cx="503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200">
                <a:solidFill>
                  <a:prstClr val="black"/>
                </a:solidFill>
              </a:rPr>
              <a:t>Image from: http://en.wikipedia.org/wiki/File:RGB_color_solid_cube.png</a:t>
            </a:r>
          </a:p>
        </p:txBody>
      </p:sp>
      <p:sp>
        <p:nvSpPr>
          <p:cNvPr id="19465" name="TextBox 39"/>
          <p:cNvSpPr txBox="1">
            <a:spLocks noChangeArrowheads="1"/>
          </p:cNvSpPr>
          <p:nvPr/>
        </p:nvSpPr>
        <p:spPr bwMode="auto">
          <a:xfrm>
            <a:off x="228600" y="5486400"/>
            <a:ext cx="419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dirty="0">
                <a:solidFill>
                  <a:prstClr val="black"/>
                </a:solidFill>
              </a:rPr>
              <a:t>Any color = r*R + g*G + b*B</a:t>
            </a:r>
          </a:p>
          <a:p>
            <a:pPr>
              <a:spcBef>
                <a:spcPct val="0"/>
              </a:spcBef>
              <a:buFontTx/>
              <a:buChar char="•"/>
            </a:pPr>
            <a:r>
              <a:rPr lang="en-US" altLang="en-US" sz="2000" dirty="0">
                <a:solidFill>
                  <a:prstClr val="black"/>
                </a:solidFill>
              </a:rPr>
              <a:t> Strongly correlated channels</a:t>
            </a:r>
          </a:p>
          <a:p>
            <a:pPr>
              <a:spcBef>
                <a:spcPct val="0"/>
              </a:spcBef>
              <a:buFontTx/>
              <a:buChar char="•"/>
            </a:pPr>
            <a:r>
              <a:rPr lang="en-US" altLang="en-US" sz="2000" dirty="0">
                <a:solidFill>
                  <a:prstClr val="black"/>
                </a:solidFill>
              </a:rPr>
              <a:t> Non-perceptual </a:t>
            </a:r>
          </a:p>
        </p:txBody>
      </p:sp>
      <p:sp>
        <p:nvSpPr>
          <p:cNvPr id="88070" name="TextBox 12"/>
          <p:cNvSpPr txBox="1">
            <a:spLocks noChangeArrowheads="1"/>
          </p:cNvSpPr>
          <p:nvPr/>
        </p:nvSpPr>
        <p:spPr bwMode="auto">
          <a:xfrm>
            <a:off x="1066800" y="838200"/>
            <a:ext cx="2820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Default color space</a:t>
            </a:r>
          </a:p>
        </p:txBody>
      </p:sp>
      <p:pic>
        <p:nvPicPr>
          <p:cNvPr id="88071" name="Picture 2" descr="C:\Users\Hoiem\Documents\Classes\Spring11 - Computer Vision\figs\color spaces\neighborhood6_rgb_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04938"/>
            <a:ext cx="22860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3" descr="C:\Users\Hoiem\Documents\Classes\Spring11 - Computer Vision\figs\color spaces\neighborhood6_rgb_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6482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4" descr="C:\Users\Hoiem\Documents\Classes\Spring11 - Computer Vision\figs\color spaces\neighborhood6_rgb_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035300"/>
            <a:ext cx="22860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5" descr="C:\Users\Hoiem\Documents\Classes\Spring10 - Computer Vision\figs\nieghborhood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0"/>
            <a:ext cx="1676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5" name="TextBox 18"/>
          <p:cNvSpPr txBox="1">
            <a:spLocks noChangeArrowheads="1"/>
          </p:cNvSpPr>
          <p:nvPr/>
        </p:nvSpPr>
        <p:spPr bwMode="auto">
          <a:xfrm>
            <a:off x="7696200" y="2068513"/>
            <a:ext cx="92845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dirty="0">
                <a:solidFill>
                  <a:prstClr val="black"/>
                </a:solidFill>
              </a:rPr>
              <a:t>R = 1</a:t>
            </a:r>
          </a:p>
          <a:p>
            <a:pPr>
              <a:spcBef>
                <a:spcPct val="0"/>
              </a:spcBef>
            </a:pPr>
            <a:r>
              <a:rPr lang="en-US" altLang="en-US" sz="1100" dirty="0">
                <a:solidFill>
                  <a:prstClr val="black"/>
                </a:solidFill>
              </a:rPr>
              <a:t>(G=0,B=0)</a:t>
            </a:r>
          </a:p>
        </p:txBody>
      </p:sp>
      <p:sp>
        <p:nvSpPr>
          <p:cNvPr id="88076" name="TextBox 19"/>
          <p:cNvSpPr txBox="1">
            <a:spLocks noChangeArrowheads="1"/>
          </p:cNvSpPr>
          <p:nvPr/>
        </p:nvSpPr>
        <p:spPr bwMode="auto">
          <a:xfrm>
            <a:off x="7696200" y="3657600"/>
            <a:ext cx="94448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dirty="0">
                <a:solidFill>
                  <a:prstClr val="black"/>
                </a:solidFill>
              </a:rPr>
              <a:t>G = 1</a:t>
            </a:r>
          </a:p>
          <a:p>
            <a:pPr>
              <a:spcBef>
                <a:spcPct val="0"/>
              </a:spcBef>
            </a:pPr>
            <a:r>
              <a:rPr lang="en-US" altLang="en-US" sz="1100" dirty="0">
                <a:solidFill>
                  <a:prstClr val="black"/>
                </a:solidFill>
              </a:rPr>
              <a:t>(R=0,B=0)</a:t>
            </a:r>
            <a:endParaRPr lang="en-US" altLang="en-US" sz="1100" b="1" dirty="0">
              <a:solidFill>
                <a:prstClr val="black"/>
              </a:solidFill>
            </a:endParaRPr>
          </a:p>
        </p:txBody>
      </p:sp>
      <p:sp>
        <p:nvSpPr>
          <p:cNvPr id="88077" name="TextBox 20"/>
          <p:cNvSpPr txBox="1">
            <a:spLocks noChangeArrowheads="1"/>
          </p:cNvSpPr>
          <p:nvPr/>
        </p:nvSpPr>
        <p:spPr bwMode="auto">
          <a:xfrm>
            <a:off x="7696200" y="5257800"/>
            <a:ext cx="92845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dirty="0">
                <a:solidFill>
                  <a:prstClr val="black"/>
                </a:solidFill>
              </a:rPr>
              <a:t>B = 1</a:t>
            </a:r>
          </a:p>
          <a:p>
            <a:pPr>
              <a:spcBef>
                <a:spcPct val="0"/>
              </a:spcBef>
            </a:pPr>
            <a:r>
              <a:rPr lang="en-US" altLang="en-US" sz="1100" dirty="0">
                <a:solidFill>
                  <a:prstClr val="black"/>
                </a:solidFill>
              </a:rPr>
              <a:t>(R=0,G=0)</a:t>
            </a:r>
          </a:p>
        </p:txBody>
      </p:sp>
    </p:spTree>
    <p:extLst>
      <p:ext uri="{BB962C8B-B14F-4D97-AF65-F5344CB8AC3E}">
        <p14:creationId xmlns:p14="http://schemas.microsoft.com/office/powerpoint/2010/main" val="2465814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a:t>Color spaces: HSV</a:t>
            </a:r>
          </a:p>
        </p:txBody>
      </p:sp>
      <p:pic>
        <p:nvPicPr>
          <p:cNvPr id="8909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495300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3"/>
          <p:cNvSpPr txBox="1">
            <a:spLocks noChangeArrowheads="1"/>
          </p:cNvSpPr>
          <p:nvPr/>
        </p:nvSpPr>
        <p:spPr bwMode="auto">
          <a:xfrm>
            <a:off x="1143000" y="1143000"/>
            <a:ext cx="336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dirty="0">
                <a:solidFill>
                  <a:prstClr val="black"/>
                </a:solidFill>
              </a:rPr>
              <a:t>Intuitive color space</a:t>
            </a:r>
          </a:p>
        </p:txBody>
      </p:sp>
    </p:spTree>
    <p:extLst>
      <p:ext uri="{BB962C8B-B14F-4D97-AF65-F5344CB8AC3E}">
        <p14:creationId xmlns:p14="http://schemas.microsoft.com/office/powerpoint/2010/main" val="17769315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477000"/>
          </a:xfrm>
        </p:spPr>
        <p:txBody>
          <a:bodyPr>
            <a:normAutofit/>
          </a:bodyPr>
          <a:lstStyle/>
          <a:p>
            <a:pPr>
              <a:defRPr/>
            </a:pPr>
            <a:br>
              <a:rPr lang="en-US" dirty="0"/>
            </a:br>
            <a:r>
              <a:rPr lang="en-US" dirty="0"/>
              <a:t>If you had to choose, would you rather go without:</a:t>
            </a:r>
            <a:br>
              <a:rPr lang="en-US" dirty="0"/>
            </a:br>
            <a:r>
              <a:rPr lang="en-US" dirty="0"/>
              <a:t>- intensity (‘value’), or</a:t>
            </a:r>
            <a:br>
              <a:rPr lang="en-US" dirty="0"/>
            </a:br>
            <a:r>
              <a:rPr lang="en-US" dirty="0"/>
              <a:t>- hue + saturation (‘</a:t>
            </a:r>
            <a:r>
              <a:rPr lang="en-US" dirty="0" err="1"/>
              <a:t>chroma</a:t>
            </a:r>
            <a:r>
              <a:rPr lang="en-US" dirty="0"/>
              <a:t>’)?</a:t>
            </a:r>
            <a:br>
              <a:rPr lang="en-US" dirty="0"/>
            </a:br>
            <a:br>
              <a:rPr lang="en-US" dirty="0"/>
            </a:br>
            <a:r>
              <a:rPr lang="en-US" dirty="0"/>
              <a:t>Think-Pair-Share</a:t>
            </a:r>
          </a:p>
        </p:txBody>
      </p:sp>
      <p:sp>
        <p:nvSpPr>
          <p:cNvPr id="3" name="Rectangle 2"/>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1217759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CB6B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381000" y="2971800"/>
            <a:ext cx="8229600" cy="914400"/>
          </a:xfrm>
        </p:spPr>
        <p:txBody>
          <a:bodyPr>
            <a:normAutofit fontScale="90000"/>
          </a:bodyPr>
          <a:lstStyle/>
          <a:p>
            <a:pPr>
              <a:defRPr/>
            </a:pPr>
            <a:r>
              <a:rPr lang="en-US" dirty="0">
                <a:solidFill>
                  <a:srgbClr val="FF4A7E"/>
                </a:solidFill>
              </a:rPr>
              <a:t>If you had to choose, would you rather go without </a:t>
            </a:r>
            <a:r>
              <a:rPr lang="en-US" dirty="0">
                <a:solidFill>
                  <a:srgbClr val="32000C"/>
                </a:solidFill>
              </a:rPr>
              <a:t>luminance</a:t>
            </a:r>
            <a:r>
              <a:rPr lang="en-US" dirty="0">
                <a:solidFill>
                  <a:srgbClr val="FF4A7E"/>
                </a:solidFill>
              </a:rPr>
              <a:t> or chrominance?</a:t>
            </a:r>
          </a:p>
        </p:txBody>
      </p:sp>
    </p:spTree>
    <p:extLst>
      <p:ext uri="{BB962C8B-B14F-4D97-AF65-F5344CB8AC3E}">
        <p14:creationId xmlns:p14="http://schemas.microsoft.com/office/powerpoint/2010/main" val="13294037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a:t>Most information in intensity</a:t>
            </a:r>
          </a:p>
        </p:txBody>
      </p:sp>
      <p:pic>
        <p:nvPicPr>
          <p:cNvPr id="94211" name="Picture 2" descr="C:\Documents and Settings\Derek Hoiem\My Documents\Classes\Spring09 - Visual Scene Understanding\material\figs\neighborhood6_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6018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4"/>
          <p:cNvSpPr txBox="1">
            <a:spLocks noChangeArrowheads="1"/>
          </p:cNvSpPr>
          <p:nvPr/>
        </p:nvSpPr>
        <p:spPr bwMode="auto">
          <a:xfrm>
            <a:off x="2743200" y="5938837"/>
            <a:ext cx="5267325" cy="461963"/>
          </a:xfrm>
          <a:prstGeom prst="rect">
            <a:avLst/>
          </a:prstGeom>
          <a:noFill/>
          <a:ln w="9525">
            <a:noFill/>
            <a:miter lim="800000"/>
            <a:headEnd/>
            <a:tailEnd/>
          </a:ln>
        </p:spPr>
        <p:txBody>
          <a:bodyPr wrap="none">
            <a:spAutoFit/>
          </a:bodyPr>
          <a:lstStyle/>
          <a:p>
            <a:pPr>
              <a:defRPr/>
            </a:pPr>
            <a:r>
              <a:rPr lang="en-US" dirty="0">
                <a:solidFill>
                  <a:prstClr val="black"/>
                </a:solidFill>
              </a:rPr>
              <a:t>Only color shown – constant intensity</a:t>
            </a:r>
          </a:p>
        </p:txBody>
      </p:sp>
      <p:sp>
        <p:nvSpPr>
          <p:cNvPr id="5" name="Rectangle 4"/>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812431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a:t>Most information in intensity</a:t>
            </a:r>
          </a:p>
        </p:txBody>
      </p:sp>
      <p:sp>
        <p:nvSpPr>
          <p:cNvPr id="30723" name="TextBox 4"/>
          <p:cNvSpPr txBox="1">
            <a:spLocks noChangeArrowheads="1"/>
          </p:cNvSpPr>
          <p:nvPr/>
        </p:nvSpPr>
        <p:spPr bwMode="auto">
          <a:xfrm>
            <a:off x="2590800" y="5938837"/>
            <a:ext cx="5267325" cy="461963"/>
          </a:xfrm>
          <a:prstGeom prst="rect">
            <a:avLst/>
          </a:prstGeom>
          <a:noFill/>
          <a:ln w="9525">
            <a:noFill/>
            <a:miter lim="800000"/>
            <a:headEnd/>
            <a:tailEnd/>
          </a:ln>
        </p:spPr>
        <p:txBody>
          <a:bodyPr wrap="none">
            <a:spAutoFit/>
          </a:bodyPr>
          <a:lstStyle/>
          <a:p>
            <a:pPr>
              <a:defRPr/>
            </a:pPr>
            <a:r>
              <a:rPr lang="en-US">
                <a:solidFill>
                  <a:prstClr val="black"/>
                </a:solidFill>
              </a:rPr>
              <a:t>Only intensity shown – constant color</a:t>
            </a:r>
          </a:p>
        </p:txBody>
      </p:sp>
      <p:pic>
        <p:nvPicPr>
          <p:cNvPr id="95236" name="Picture 2" descr="C:\Documents and Settings\Derek Hoiem\My Documents\Classes\Spring09 - Visual Scene Understanding\material\figs\neighborhood6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091279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a:t>Most information in intensity</a:t>
            </a:r>
          </a:p>
        </p:txBody>
      </p:sp>
      <p:sp>
        <p:nvSpPr>
          <p:cNvPr id="31747" name="TextBox 4"/>
          <p:cNvSpPr txBox="1">
            <a:spLocks noChangeArrowheads="1"/>
          </p:cNvSpPr>
          <p:nvPr/>
        </p:nvSpPr>
        <p:spPr bwMode="auto">
          <a:xfrm>
            <a:off x="3886200" y="5867400"/>
            <a:ext cx="1809750" cy="369332"/>
          </a:xfrm>
          <a:prstGeom prst="rect">
            <a:avLst/>
          </a:prstGeom>
          <a:noFill/>
          <a:ln w="9525">
            <a:noFill/>
            <a:miter lim="800000"/>
            <a:headEnd/>
            <a:tailEnd/>
          </a:ln>
        </p:spPr>
        <p:txBody>
          <a:bodyPr wrap="square">
            <a:spAutoFit/>
          </a:bodyPr>
          <a:lstStyle/>
          <a:p>
            <a:pPr>
              <a:defRPr/>
            </a:pPr>
            <a:r>
              <a:rPr lang="en-US" dirty="0">
                <a:solidFill>
                  <a:prstClr val="black"/>
                </a:solidFill>
              </a:rPr>
              <a:t>Original image</a:t>
            </a:r>
          </a:p>
        </p:txBody>
      </p:sp>
      <p:pic>
        <p:nvPicPr>
          <p:cNvPr id="96260" name="Picture 2" descr="C:\Documents and Settings\Derek Hoiem\My Documents\Classes\Spring09 - Visual Scene Understanding\material\figs\nieghborhoo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1528239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a:t>Color spaces: HSV</a:t>
            </a:r>
          </a:p>
        </p:txBody>
      </p:sp>
      <p:pic>
        <p:nvPicPr>
          <p:cNvPr id="890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495300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3"/>
          <p:cNvSpPr txBox="1">
            <a:spLocks noChangeArrowheads="1"/>
          </p:cNvSpPr>
          <p:nvPr/>
        </p:nvSpPr>
        <p:spPr bwMode="auto">
          <a:xfrm>
            <a:off x="1143000" y="1143000"/>
            <a:ext cx="336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dirty="0">
                <a:solidFill>
                  <a:prstClr val="black"/>
                </a:solidFill>
              </a:rPr>
              <a:t>Intuitive color space</a:t>
            </a:r>
          </a:p>
        </p:txBody>
      </p:sp>
      <p:pic>
        <p:nvPicPr>
          <p:cNvPr id="89093" name="Picture 2" descr="C:\Users\Hoiem\Documents\Classes\Spring11 - Computer Vision\figs\color spaces\neighborhood6_hsv_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9911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3" descr="C:\Users\Hoiem\Documents\Classes\Spring11 - Computer Vision\figs\color spaces\neighborhood6_hsv_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15621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4" descr="C:\Users\Hoiem\Documents\Classes\Spring11 - Computer Vision\figs\color spaces\neighborhood6_hsv_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32385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5" descr="C:\Users\Hoiem\Documents\Classes\Spring10 - Computer Vision\figs\nieghborhood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0"/>
            <a:ext cx="1676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TextBox 8"/>
          <p:cNvSpPr txBox="1">
            <a:spLocks noChangeArrowheads="1"/>
          </p:cNvSpPr>
          <p:nvPr/>
        </p:nvSpPr>
        <p:spPr bwMode="auto">
          <a:xfrm>
            <a:off x="7907338" y="2057400"/>
            <a:ext cx="8255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H</a:t>
            </a:r>
          </a:p>
          <a:p>
            <a:pPr>
              <a:spcBef>
                <a:spcPct val="0"/>
              </a:spcBef>
            </a:pPr>
            <a:r>
              <a:rPr lang="en-US" altLang="en-US" sz="1100">
                <a:solidFill>
                  <a:prstClr val="black"/>
                </a:solidFill>
              </a:rPr>
              <a:t>(S=1,V=1)</a:t>
            </a:r>
          </a:p>
        </p:txBody>
      </p:sp>
      <p:sp>
        <p:nvSpPr>
          <p:cNvPr id="89098" name="TextBox 9"/>
          <p:cNvSpPr txBox="1">
            <a:spLocks noChangeArrowheads="1"/>
          </p:cNvSpPr>
          <p:nvPr/>
        </p:nvSpPr>
        <p:spPr bwMode="auto">
          <a:xfrm>
            <a:off x="7948613" y="3733800"/>
            <a:ext cx="83343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S</a:t>
            </a:r>
          </a:p>
          <a:p>
            <a:pPr>
              <a:spcBef>
                <a:spcPct val="0"/>
              </a:spcBef>
            </a:pPr>
            <a:r>
              <a:rPr lang="en-US" altLang="en-US" sz="1100">
                <a:solidFill>
                  <a:prstClr val="black"/>
                </a:solidFill>
              </a:rPr>
              <a:t>(H=1,V=1)</a:t>
            </a:r>
          </a:p>
        </p:txBody>
      </p:sp>
      <p:sp>
        <p:nvSpPr>
          <p:cNvPr id="89099" name="TextBox 10"/>
          <p:cNvSpPr txBox="1">
            <a:spLocks noChangeArrowheads="1"/>
          </p:cNvSpPr>
          <p:nvPr/>
        </p:nvSpPr>
        <p:spPr bwMode="auto">
          <a:xfrm>
            <a:off x="7924800" y="5562600"/>
            <a:ext cx="8334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V</a:t>
            </a:r>
          </a:p>
          <a:p>
            <a:pPr>
              <a:spcBef>
                <a:spcPct val="0"/>
              </a:spcBef>
            </a:pPr>
            <a:r>
              <a:rPr lang="en-US" altLang="en-US" sz="1100">
                <a:solidFill>
                  <a:prstClr val="black"/>
                </a:solidFill>
              </a:rPr>
              <a:t>(H=1,S=0)</a:t>
            </a:r>
          </a:p>
        </p:txBody>
      </p:sp>
      <p:sp>
        <p:nvSpPr>
          <p:cNvPr id="12" name="Rectangle 11"/>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816178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en-US"/>
              <a:t>Color spaces: YCbCr</a:t>
            </a:r>
          </a:p>
        </p:txBody>
      </p:sp>
      <p:pic>
        <p:nvPicPr>
          <p:cNvPr id="90115" name="Picture 3" descr="C:\Users\Hoiem\Documents\Classes\Spring11 - Computer Vision\figs\color spaces\neighborhood6_ycbcr_c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1623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C:\Users\Hoiem\Documents\Classes\Spring11 - Computer Vision\figs\color spaces\neighborhood6_ycbcr_c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48387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C:\Users\Hoiem\Documents\Classes\Spring11 - Computer Vision\figs\color spaces\neighborhood6_ycbcr_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4859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7"/>
          <p:cNvSpPr txBox="1">
            <a:spLocks noChangeArrowheads="1"/>
          </p:cNvSpPr>
          <p:nvPr/>
        </p:nvSpPr>
        <p:spPr bwMode="auto">
          <a:xfrm>
            <a:off x="7907338" y="2057400"/>
            <a:ext cx="120173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Y</a:t>
            </a:r>
          </a:p>
          <a:p>
            <a:pPr>
              <a:spcBef>
                <a:spcPct val="0"/>
              </a:spcBef>
            </a:pPr>
            <a:r>
              <a:rPr lang="en-US" altLang="en-US" sz="1100">
                <a:solidFill>
                  <a:prstClr val="black"/>
                </a:solidFill>
              </a:rPr>
              <a:t>(Cb=0.5,Cr=0.5)</a:t>
            </a:r>
          </a:p>
        </p:txBody>
      </p:sp>
      <p:sp>
        <p:nvSpPr>
          <p:cNvPr id="90119" name="TextBox 8"/>
          <p:cNvSpPr txBox="1">
            <a:spLocks noChangeArrowheads="1"/>
          </p:cNvSpPr>
          <p:nvPr/>
        </p:nvSpPr>
        <p:spPr bwMode="auto">
          <a:xfrm>
            <a:off x="7948613" y="3733800"/>
            <a:ext cx="11144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Cb</a:t>
            </a:r>
          </a:p>
          <a:p>
            <a:pPr>
              <a:spcBef>
                <a:spcPct val="0"/>
              </a:spcBef>
            </a:pPr>
            <a:r>
              <a:rPr lang="en-US" altLang="en-US" sz="1100">
                <a:solidFill>
                  <a:prstClr val="black"/>
                </a:solidFill>
              </a:rPr>
              <a:t>(Y=0.5,Cr=0.5)</a:t>
            </a:r>
          </a:p>
        </p:txBody>
      </p:sp>
      <p:sp>
        <p:nvSpPr>
          <p:cNvPr id="90120" name="TextBox 9"/>
          <p:cNvSpPr txBox="1">
            <a:spLocks noChangeArrowheads="1"/>
          </p:cNvSpPr>
          <p:nvPr/>
        </p:nvSpPr>
        <p:spPr bwMode="auto">
          <a:xfrm>
            <a:off x="7924800" y="5410200"/>
            <a:ext cx="110807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Cr</a:t>
            </a:r>
          </a:p>
          <a:p>
            <a:pPr>
              <a:spcBef>
                <a:spcPct val="0"/>
              </a:spcBef>
            </a:pPr>
            <a:r>
              <a:rPr lang="en-US" altLang="en-US" sz="1100">
                <a:solidFill>
                  <a:prstClr val="black"/>
                </a:solidFill>
              </a:rPr>
              <a:t>(Y=0.5,Cb=05)</a:t>
            </a:r>
          </a:p>
        </p:txBody>
      </p:sp>
      <p:pic>
        <p:nvPicPr>
          <p:cNvPr id="90121" name="Picture 5" descr="C:\Users\Hoiem\Documents\Classes\Spring10 - Computer Vision\figs\nieghborhood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0"/>
            <a:ext cx="1676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7" descr="http://upload.wikimedia.org/wikipedia/commons/thumb/5/53/YCbCr-CbCr_Y0.png/120px-YCbCr-CbCr_Y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9" descr="http://upload.wikimedia.org/wikipedia/commons/thumb/9/91/YCbCr-CbCr_Y50.png/120px-YCbCr-CbCr_Y5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1" descr="http://upload.wikimedia.org/wikipedia/commons/thumb/0/08/YCbCr-CbCr_Y100.png/120px-YCbCr-CbCr_Y1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64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5" name="TextBox 14"/>
          <p:cNvSpPr txBox="1">
            <a:spLocks noChangeArrowheads="1"/>
          </p:cNvSpPr>
          <p:nvPr/>
        </p:nvSpPr>
        <p:spPr bwMode="auto">
          <a:xfrm>
            <a:off x="1303338" y="1676400"/>
            <a:ext cx="601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Y=0</a:t>
            </a:r>
          </a:p>
        </p:txBody>
      </p:sp>
      <p:sp>
        <p:nvSpPr>
          <p:cNvPr id="90126" name="TextBox 15"/>
          <p:cNvSpPr txBox="1">
            <a:spLocks noChangeArrowheads="1"/>
          </p:cNvSpPr>
          <p:nvPr/>
        </p:nvSpPr>
        <p:spPr bwMode="auto">
          <a:xfrm>
            <a:off x="3352800" y="1676400"/>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Y=0.5</a:t>
            </a:r>
          </a:p>
        </p:txBody>
      </p:sp>
      <p:sp>
        <p:nvSpPr>
          <p:cNvPr id="90127" name="TextBox 16"/>
          <p:cNvSpPr txBox="1">
            <a:spLocks noChangeArrowheads="1"/>
          </p:cNvSpPr>
          <p:nvPr/>
        </p:nvSpPr>
        <p:spPr bwMode="auto">
          <a:xfrm>
            <a:off x="2362200" y="4267200"/>
            <a:ext cx="601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Y=1</a:t>
            </a:r>
          </a:p>
        </p:txBody>
      </p:sp>
      <p:cxnSp>
        <p:nvCxnSpPr>
          <p:cNvPr id="19" name="Straight Arrow Connector 18"/>
          <p:cNvCxnSpPr/>
          <p:nvPr/>
        </p:nvCxnSpPr>
        <p:spPr>
          <a:xfrm>
            <a:off x="685800" y="4038600"/>
            <a:ext cx="1752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129" name="TextBox 19"/>
          <p:cNvSpPr txBox="1">
            <a:spLocks noChangeArrowheads="1"/>
          </p:cNvSpPr>
          <p:nvPr/>
        </p:nvSpPr>
        <p:spPr bwMode="auto">
          <a:xfrm>
            <a:off x="1295400" y="4038600"/>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Cb</a:t>
            </a:r>
          </a:p>
        </p:txBody>
      </p:sp>
      <p:cxnSp>
        <p:nvCxnSpPr>
          <p:cNvPr id="21" name="Straight Arrow Connector 20"/>
          <p:cNvCxnSpPr/>
          <p:nvPr/>
        </p:nvCxnSpPr>
        <p:spPr>
          <a:xfrm rot="5400000" flipH="1" flipV="1">
            <a:off x="-342106" y="2934494"/>
            <a:ext cx="1752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131" name="TextBox 22"/>
          <p:cNvSpPr txBox="1">
            <a:spLocks noChangeArrowheads="1"/>
          </p:cNvSpPr>
          <p:nvPr/>
        </p:nvSpPr>
        <p:spPr bwMode="auto">
          <a:xfrm>
            <a:off x="104775" y="28194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Cr</a:t>
            </a:r>
          </a:p>
        </p:txBody>
      </p:sp>
      <p:sp>
        <p:nvSpPr>
          <p:cNvPr id="90132" name="TextBox 23"/>
          <p:cNvSpPr txBox="1">
            <a:spLocks noChangeArrowheads="1"/>
          </p:cNvSpPr>
          <p:nvPr/>
        </p:nvSpPr>
        <p:spPr bwMode="auto">
          <a:xfrm>
            <a:off x="609600" y="8382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Fast to compute, good for compression, used by TV</a:t>
            </a:r>
          </a:p>
        </p:txBody>
      </p:sp>
      <p:sp>
        <p:nvSpPr>
          <p:cNvPr id="22" name="Rectangle 21"/>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1591906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Image?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26826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908" y="914400"/>
            <a:ext cx="5486400" cy="914400"/>
          </a:xfrm>
        </p:spPr>
        <p:txBody>
          <a:bodyPr>
            <a:normAutofit fontScale="90000"/>
          </a:bodyPr>
          <a:lstStyle/>
          <a:p>
            <a:pPr algn="ctr"/>
            <a:r>
              <a:rPr lang="en-US" dirty="0"/>
              <a:t>Most JPEG images &amp; videos </a:t>
            </a:r>
            <a:br>
              <a:rPr lang="en-US" dirty="0"/>
            </a:br>
            <a:r>
              <a:rPr lang="en-US" dirty="0"/>
              <a:t>subsample </a:t>
            </a:r>
            <a:r>
              <a:rPr lang="en-US" dirty="0" err="1"/>
              <a:t>chroma</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33333"/>
          <a:stretch/>
        </p:blipFill>
        <p:spPr>
          <a:xfrm>
            <a:off x="1219200" y="2133600"/>
            <a:ext cx="6729816" cy="3200400"/>
          </a:xfrm>
        </p:spPr>
      </p:pic>
    </p:spTree>
    <p:extLst>
      <p:ext uri="{BB962C8B-B14F-4D97-AF65-F5344CB8AC3E}">
        <p14:creationId xmlns:p14="http://schemas.microsoft.com/office/powerpoint/2010/main" val="2763547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4692"/>
          <a:stretch/>
        </p:blipFill>
        <p:spPr>
          <a:xfrm>
            <a:off x="381000" y="2209800"/>
            <a:ext cx="8430683" cy="2133600"/>
          </a:xfrm>
          <a:prstGeom prst="rect">
            <a:avLst/>
          </a:prstGeom>
        </p:spPr>
      </p:pic>
    </p:spTree>
    <p:extLst>
      <p:ext uri="{BB962C8B-B14F-4D97-AF65-F5344CB8AC3E}">
        <p14:creationId xmlns:p14="http://schemas.microsoft.com/office/powerpoint/2010/main" val="38625095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1200" y="1295400"/>
            <a:ext cx="5419725" cy="5419725"/>
          </a:xfrm>
          <a:prstGeom prst="rect">
            <a:avLst/>
          </a:prstGeom>
        </p:spPr>
      </p:pic>
      <p:sp>
        <p:nvSpPr>
          <p:cNvPr id="7" name="Title 1"/>
          <p:cNvSpPr txBox="1">
            <a:spLocks/>
          </p:cNvSpPr>
          <p:nvPr/>
        </p:nvSpPr>
        <p:spPr bwMode="auto">
          <a:xfrm>
            <a:off x="722313" y="228600"/>
            <a:ext cx="82296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kern="1200" cap="all">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r>
              <a:rPr lang="en-US" altLang="en-US" sz="3600" cap="none" dirty="0"/>
              <a:t>Rainbow color map considered harmful</a:t>
            </a:r>
          </a:p>
        </p:txBody>
      </p:sp>
      <p:sp>
        <p:nvSpPr>
          <p:cNvPr id="8" name="TextBox 7"/>
          <p:cNvSpPr txBox="1"/>
          <p:nvPr/>
        </p:nvSpPr>
        <p:spPr>
          <a:xfrm>
            <a:off x="6818313" y="838200"/>
            <a:ext cx="2133600" cy="381000"/>
          </a:xfrm>
          <a:prstGeom prst="rect">
            <a:avLst/>
          </a:prstGeom>
          <a:noFill/>
        </p:spPr>
        <p:txBody>
          <a:bodyPr wrap="square" rtlCol="0">
            <a:spAutoFit/>
          </a:bodyPr>
          <a:lstStyle/>
          <a:p>
            <a:r>
              <a:rPr lang="en-US" dirty="0"/>
              <a:t>Borland and Taylor</a:t>
            </a:r>
          </a:p>
        </p:txBody>
      </p:sp>
    </p:spTree>
    <p:extLst>
      <p:ext uri="{BB962C8B-B14F-4D97-AF65-F5344CB8AC3E}">
        <p14:creationId xmlns:p14="http://schemas.microsoft.com/office/powerpoint/2010/main" val="7748773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dirty="0"/>
              <a:t>Color spaces: L*a*b*</a:t>
            </a:r>
          </a:p>
        </p:txBody>
      </p:sp>
      <p:sp>
        <p:nvSpPr>
          <p:cNvPr id="91139" name="TextBox 4"/>
          <p:cNvSpPr txBox="1">
            <a:spLocks noChangeArrowheads="1"/>
          </p:cNvSpPr>
          <p:nvPr/>
        </p:nvSpPr>
        <p:spPr bwMode="auto">
          <a:xfrm>
            <a:off x="609600" y="991076"/>
            <a:ext cx="5783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dirty="0">
                <a:solidFill>
                  <a:prstClr val="black"/>
                </a:solidFill>
              </a:rPr>
              <a:t>“Perceptually uniform”</a:t>
            </a:r>
            <a:r>
              <a:rPr lang="en-US" altLang="en-US" dirty="0">
                <a:solidFill>
                  <a:srgbClr val="FF0000"/>
                </a:solidFill>
              </a:rPr>
              <a:t>*</a:t>
            </a:r>
            <a:r>
              <a:rPr lang="en-US" altLang="en-US" dirty="0">
                <a:solidFill>
                  <a:prstClr val="black"/>
                </a:solidFill>
              </a:rPr>
              <a:t> color space</a:t>
            </a:r>
          </a:p>
        </p:txBody>
      </p:sp>
      <p:pic>
        <p:nvPicPr>
          <p:cNvPr id="911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37338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1" descr="C:\Users\Hoiem\Documents\Classes\Spring11 - Computer Vision\figs\color spaces\neighborhood6_lab_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9911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2" descr="C:\Users\Hoiem\Documents\Classes\Spring11 - Computer Vision\figs\color spaces\neighborhood6_lab_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652588"/>
            <a:ext cx="22860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3" descr="C:\Users\Hoiem\Documents\Classes\Spring11 - Computer Vision\figs\color spaces\neighborhood6_lab_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3328988"/>
            <a:ext cx="22860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5" descr="C:\Users\Hoiem\Documents\Classes\Spring10 - Computer Vision\figs\nieghborhood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0"/>
            <a:ext cx="1676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TextBox 8"/>
          <p:cNvSpPr txBox="1">
            <a:spLocks noChangeArrowheads="1"/>
          </p:cNvSpPr>
          <p:nvPr/>
        </p:nvSpPr>
        <p:spPr bwMode="auto">
          <a:xfrm>
            <a:off x="7907338" y="2057400"/>
            <a:ext cx="7937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L</a:t>
            </a:r>
          </a:p>
          <a:p>
            <a:pPr>
              <a:spcBef>
                <a:spcPct val="0"/>
              </a:spcBef>
            </a:pPr>
            <a:r>
              <a:rPr lang="en-US" altLang="en-US" sz="1100">
                <a:solidFill>
                  <a:prstClr val="black"/>
                </a:solidFill>
              </a:rPr>
              <a:t>(a=0,b=0)</a:t>
            </a:r>
          </a:p>
        </p:txBody>
      </p:sp>
      <p:sp>
        <p:nvSpPr>
          <p:cNvPr id="91146" name="TextBox 9"/>
          <p:cNvSpPr txBox="1">
            <a:spLocks noChangeArrowheads="1"/>
          </p:cNvSpPr>
          <p:nvPr/>
        </p:nvSpPr>
        <p:spPr bwMode="auto">
          <a:xfrm>
            <a:off x="7948613" y="3733800"/>
            <a:ext cx="8731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a</a:t>
            </a:r>
          </a:p>
          <a:p>
            <a:pPr>
              <a:spcBef>
                <a:spcPct val="0"/>
              </a:spcBef>
            </a:pPr>
            <a:r>
              <a:rPr lang="en-US" altLang="en-US" sz="1100">
                <a:solidFill>
                  <a:prstClr val="black"/>
                </a:solidFill>
              </a:rPr>
              <a:t>(L=65,b=0)</a:t>
            </a:r>
          </a:p>
        </p:txBody>
      </p:sp>
      <p:sp>
        <p:nvSpPr>
          <p:cNvPr id="91147" name="TextBox 10"/>
          <p:cNvSpPr txBox="1">
            <a:spLocks noChangeArrowheads="1"/>
          </p:cNvSpPr>
          <p:nvPr/>
        </p:nvSpPr>
        <p:spPr bwMode="auto">
          <a:xfrm>
            <a:off x="7924800" y="5562600"/>
            <a:ext cx="8731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b</a:t>
            </a:r>
          </a:p>
          <a:p>
            <a:pPr>
              <a:spcBef>
                <a:spcPct val="0"/>
              </a:spcBef>
            </a:pPr>
            <a:r>
              <a:rPr lang="en-US" altLang="en-US" sz="1100">
                <a:solidFill>
                  <a:prstClr val="black"/>
                </a:solidFill>
              </a:rPr>
              <a:t>(L=65,a=0)</a:t>
            </a:r>
          </a:p>
        </p:txBody>
      </p:sp>
      <p:sp>
        <p:nvSpPr>
          <p:cNvPr id="12" name="Rectangle 11"/>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10846229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5702-5B13-4AB1-A5F6-6BA13F6CA4B3}"/>
              </a:ext>
            </a:extLst>
          </p:cNvPr>
          <p:cNvSpPr>
            <a:spLocks noGrp="1"/>
          </p:cNvSpPr>
          <p:nvPr>
            <p:ph type="title"/>
          </p:nvPr>
        </p:nvSpPr>
        <p:spPr>
          <a:xfrm>
            <a:off x="533400" y="4810125"/>
            <a:ext cx="8256270" cy="1362075"/>
          </a:xfrm>
        </p:spPr>
        <p:txBody>
          <a:bodyPr/>
          <a:lstStyle/>
          <a:p>
            <a:r>
              <a:rPr lang="en-US" dirty="0"/>
              <a:t>Why Does color look like it </a:t>
            </a:r>
            <a:br>
              <a:rPr lang="en-US" dirty="0"/>
            </a:br>
            <a:r>
              <a:rPr lang="en-US" dirty="0"/>
              <a:t>Maps smoothly to a circle?</a:t>
            </a:r>
          </a:p>
        </p:txBody>
      </p:sp>
      <p:sp>
        <p:nvSpPr>
          <p:cNvPr id="3" name="Text Placeholder 2">
            <a:extLst>
              <a:ext uri="{FF2B5EF4-FFF2-40B4-BE49-F238E27FC236}">
                <a16:creationId xmlns:a16="http://schemas.microsoft.com/office/drawing/2014/main" id="{FA242015-C7E1-4FF3-9EBD-A5F298367844}"/>
              </a:ext>
            </a:extLst>
          </p:cNvPr>
          <p:cNvSpPr>
            <a:spLocks noGrp="1"/>
          </p:cNvSpPr>
          <p:nvPr>
            <p:ph type="body" idx="1"/>
          </p:nvPr>
        </p:nvSpPr>
        <p:spPr>
          <a:xfrm>
            <a:off x="533400" y="3309938"/>
            <a:ext cx="7772400" cy="1500187"/>
          </a:xfrm>
        </p:spPr>
        <p:txBody>
          <a:bodyPr/>
          <a:lstStyle/>
          <a:p>
            <a:r>
              <a:rPr lang="en-US" dirty="0"/>
              <a:t>Wait a minute…</a:t>
            </a:r>
          </a:p>
        </p:txBody>
      </p:sp>
      <p:pic>
        <p:nvPicPr>
          <p:cNvPr id="4" name="Picture 6">
            <a:extLst>
              <a:ext uri="{FF2B5EF4-FFF2-40B4-BE49-F238E27FC236}">
                <a16:creationId xmlns:a16="http://schemas.microsoft.com/office/drawing/2014/main" id="{1A702665-A9AA-4688-BBA9-3B34C15E5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664368"/>
            <a:ext cx="3396292"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quiluminant">
            <a:extLst>
              <a:ext uri="{FF2B5EF4-FFF2-40B4-BE49-F238E27FC236}">
                <a16:creationId xmlns:a16="http://schemas.microsoft.com/office/drawing/2014/main" id="{5644DBCD-E015-4158-9DF8-9763896DB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39" y="1545432"/>
            <a:ext cx="4163961"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a:extLst>
              <a:ext uri="{FF2B5EF4-FFF2-40B4-BE49-F238E27FC236}">
                <a16:creationId xmlns:a16="http://schemas.microsoft.com/office/drawing/2014/main" id="{1CDC91A8-C89A-4B5C-A5A0-00521DB65F4F}"/>
              </a:ext>
            </a:extLst>
          </p:cNvPr>
          <p:cNvSpPr txBox="1">
            <a:spLocks noChangeArrowheads="1"/>
          </p:cNvSpPr>
          <p:nvPr/>
        </p:nvSpPr>
        <p:spPr bwMode="auto">
          <a:xfrm>
            <a:off x="5086350" y="68580"/>
            <a:ext cx="38042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dirty="0">
                <a:solidFill>
                  <a:prstClr val="black"/>
                </a:solidFill>
              </a:rPr>
              <a:t>“Intuitive” color space?</a:t>
            </a:r>
          </a:p>
        </p:txBody>
      </p:sp>
    </p:spTree>
    <p:extLst>
      <p:ext uri="{BB962C8B-B14F-4D97-AF65-F5344CB8AC3E}">
        <p14:creationId xmlns:p14="http://schemas.microsoft.com/office/powerpoint/2010/main" val="2726371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112C47-D59F-40DC-A7B0-DAF636E07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362" y="376237"/>
            <a:ext cx="4867275" cy="6105525"/>
          </a:xfrm>
          <a:prstGeom prst="rect">
            <a:avLst/>
          </a:prstGeom>
        </p:spPr>
      </p:pic>
      <p:sp>
        <p:nvSpPr>
          <p:cNvPr id="6" name="TextBox 5">
            <a:extLst>
              <a:ext uri="{FF2B5EF4-FFF2-40B4-BE49-F238E27FC236}">
                <a16:creationId xmlns:a16="http://schemas.microsoft.com/office/drawing/2014/main" id="{D7C5BAE2-252B-4AD6-AA2D-93F4EECC7838}"/>
              </a:ext>
            </a:extLst>
          </p:cNvPr>
          <p:cNvSpPr txBox="1"/>
          <p:nvPr/>
        </p:nvSpPr>
        <p:spPr>
          <a:xfrm>
            <a:off x="8305800" y="6481762"/>
            <a:ext cx="838200" cy="376238"/>
          </a:xfrm>
          <a:prstGeom prst="rect">
            <a:avLst/>
          </a:prstGeom>
          <a:noFill/>
        </p:spPr>
        <p:txBody>
          <a:bodyPr wrap="square" rtlCol="0">
            <a:spAutoFit/>
          </a:bodyPr>
          <a:lstStyle/>
          <a:p>
            <a:r>
              <a:rPr lang="en-US" dirty="0"/>
              <a:t>XKCD</a:t>
            </a:r>
          </a:p>
        </p:txBody>
      </p:sp>
    </p:spTree>
    <p:extLst>
      <p:ext uri="{BB962C8B-B14F-4D97-AF65-F5344CB8AC3E}">
        <p14:creationId xmlns:p14="http://schemas.microsoft.com/office/powerpoint/2010/main" val="3457420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D60739C-294C-4B8B-B2A4-115E4DE560A9}"/>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eaLnBrk="1" hangingPunct="1">
              <a:lnSpc>
                <a:spcPct val="90000"/>
              </a:lnSpc>
            </a:pPr>
            <a:r>
              <a:rPr lang="en-US" sz="4700" kern="1200" dirty="0">
                <a:solidFill>
                  <a:srgbClr val="FFFFFF"/>
                </a:solidFill>
                <a:latin typeface="+mj-lt"/>
                <a:ea typeface="+mj-ea"/>
                <a:cs typeface="+mj-cs"/>
              </a:rPr>
              <a:t>Image histograms</a:t>
            </a:r>
          </a:p>
        </p:txBody>
      </p:sp>
    </p:spTree>
    <p:extLst>
      <p:ext uri="{BB962C8B-B14F-4D97-AF65-F5344CB8AC3E}">
        <p14:creationId xmlns:p14="http://schemas.microsoft.com/office/powerpoint/2010/main" val="3020235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4246"/>
            <a:ext cx="8229600" cy="4477870"/>
          </a:xfrm>
        </p:spPr>
      </p:pic>
      <p:sp>
        <p:nvSpPr>
          <p:cNvPr id="4" name="Date Placeholder 3"/>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77</a:t>
            </a:fld>
            <a:endParaRPr lang="en-US" dirty="0"/>
          </a:p>
        </p:txBody>
      </p:sp>
      <p:sp>
        <p:nvSpPr>
          <p:cNvPr id="7" name="TextBox 6"/>
          <p:cNvSpPr txBox="1"/>
          <p:nvPr/>
        </p:nvSpPr>
        <p:spPr>
          <a:xfrm>
            <a:off x="6019801" y="6014503"/>
            <a:ext cx="3048000" cy="369332"/>
          </a:xfrm>
          <a:prstGeom prst="rect">
            <a:avLst/>
          </a:prstGeom>
          <a:noFill/>
        </p:spPr>
        <p:txBody>
          <a:bodyPr wrap="square" rtlCol="0">
            <a:spAutoFit/>
          </a:bodyPr>
          <a:lstStyle/>
          <a:p>
            <a:r>
              <a:rPr lang="en-US" dirty="0"/>
              <a:t>Slide credit</a:t>
            </a:r>
            <a:r>
              <a:rPr lang="en-US"/>
              <a:t>: Dr. </a:t>
            </a:r>
            <a:r>
              <a:rPr lang="en-US" dirty="0"/>
              <a:t>Mubarak Shah</a:t>
            </a:r>
          </a:p>
        </p:txBody>
      </p:sp>
    </p:spTree>
    <p:extLst>
      <p:ext uri="{BB962C8B-B14F-4D97-AF65-F5344CB8AC3E}">
        <p14:creationId xmlns:p14="http://schemas.microsoft.com/office/powerpoint/2010/main" val="3527191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a:xfrm>
            <a:off x="290945" y="889102"/>
            <a:ext cx="8229600" cy="1828800"/>
          </a:xfrm>
        </p:spPr>
        <p:txBody>
          <a:bodyPr/>
          <a:lstStyle/>
          <a:p>
            <a:r>
              <a:rPr lang="en-US" dirty="0"/>
              <a:t>Histogram of an image provides the frequency of the brightness (intensity) value in the image. </a:t>
            </a:r>
          </a:p>
          <a:p>
            <a:endParaRPr lang="en-US" dirty="0"/>
          </a:p>
          <a:p>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78</a:t>
            </a:fld>
            <a:endParaRPr lang="en-US" dirty="0"/>
          </a:p>
        </p:txBody>
      </p:sp>
      <p:sp>
        <p:nvSpPr>
          <p:cNvPr id="6" name="TextBox 5"/>
          <p:cNvSpPr txBox="1"/>
          <p:nvPr/>
        </p:nvSpPr>
        <p:spPr>
          <a:xfrm>
            <a:off x="4742329" y="2925764"/>
            <a:ext cx="4267200" cy="2308324"/>
          </a:xfrm>
          <a:prstGeom prst="rect">
            <a:avLst/>
          </a:prstGeom>
          <a:solidFill>
            <a:schemeClr val="bg1">
              <a:lumMod val="85000"/>
            </a:schemeClr>
          </a:solidFill>
        </p:spPr>
        <p:txBody>
          <a:bodyPr wrap="square" rtlCol="0">
            <a:spAutoFit/>
          </a:bodyPr>
          <a:lstStyle/>
          <a:p>
            <a:r>
              <a:rPr lang="en-US" sz="2400" dirty="0" err="1"/>
              <a:t>def</a:t>
            </a:r>
            <a:r>
              <a:rPr lang="en-US" sz="2400" dirty="0"/>
              <a:t> histogram(</a:t>
            </a:r>
            <a:r>
              <a:rPr lang="en-US" sz="2400" dirty="0" err="1"/>
              <a:t>im</a:t>
            </a:r>
            <a:r>
              <a:rPr lang="en-US" sz="2400" dirty="0"/>
              <a:t>):</a:t>
            </a:r>
          </a:p>
          <a:p>
            <a:r>
              <a:rPr lang="en-US" sz="2400" dirty="0"/>
              <a:t>      h = </a:t>
            </a:r>
            <a:r>
              <a:rPr lang="en-US" sz="2400" dirty="0" err="1"/>
              <a:t>np.zeros</a:t>
            </a:r>
            <a:r>
              <a:rPr lang="en-US" sz="2400" dirty="0"/>
              <a:t>(255)</a:t>
            </a:r>
          </a:p>
          <a:p>
            <a:r>
              <a:rPr lang="en-US" sz="2400" dirty="0"/>
              <a:t>      for row in </a:t>
            </a:r>
            <a:r>
              <a:rPr lang="en-US" sz="2400" dirty="0" err="1"/>
              <a:t>im.shape</a:t>
            </a:r>
            <a:r>
              <a:rPr lang="en-US" sz="2400" dirty="0"/>
              <a:t>[0]:</a:t>
            </a:r>
          </a:p>
          <a:p>
            <a:r>
              <a:rPr lang="en-US" sz="2400" dirty="0"/>
              <a:t>            for col in </a:t>
            </a:r>
            <a:r>
              <a:rPr lang="en-US" sz="2400" dirty="0" err="1"/>
              <a:t>im.shape</a:t>
            </a:r>
            <a:r>
              <a:rPr lang="en-US" sz="2400" dirty="0"/>
              <a:t>[1]:</a:t>
            </a:r>
          </a:p>
          <a:p>
            <a:r>
              <a:rPr lang="en-US" sz="2400" dirty="0"/>
              <a:t>                 </a:t>
            </a:r>
            <a:r>
              <a:rPr lang="en-US" sz="2400" dirty="0" err="1"/>
              <a:t>val</a:t>
            </a:r>
            <a:r>
              <a:rPr lang="en-US" sz="2400" dirty="0"/>
              <a:t> = </a:t>
            </a:r>
            <a:r>
              <a:rPr lang="en-US" sz="2400" dirty="0" err="1"/>
              <a:t>im</a:t>
            </a:r>
            <a:r>
              <a:rPr lang="en-US" sz="2400" dirty="0"/>
              <a:t>[row, col]</a:t>
            </a:r>
          </a:p>
          <a:p>
            <a:r>
              <a:rPr lang="en-US" sz="2400" dirty="0"/>
              <a:t>                 h[</a:t>
            </a:r>
            <a:r>
              <a:rPr lang="en-US" sz="2400" dirty="0" err="1"/>
              <a:t>val</a:t>
            </a:r>
            <a:r>
              <a:rPr lang="en-US" sz="2400" dirty="0"/>
              <a:t>] += 1</a:t>
            </a:r>
          </a:p>
        </p:txBody>
      </p:sp>
      <p:sp>
        <p:nvSpPr>
          <p:cNvPr id="7" name="TextBox 6"/>
          <p:cNvSpPr txBox="1"/>
          <p:nvPr/>
        </p:nvSpPr>
        <p:spPr>
          <a:xfrm>
            <a:off x="304800" y="2925764"/>
            <a:ext cx="4267200" cy="3416320"/>
          </a:xfrm>
          <a:prstGeom prst="rect">
            <a:avLst/>
          </a:prstGeom>
          <a:solidFill>
            <a:schemeClr val="bg1">
              <a:lumMod val="85000"/>
            </a:schemeClr>
          </a:solidFill>
        </p:spPr>
        <p:txBody>
          <a:bodyPr wrap="square" rtlCol="0">
            <a:spAutoFit/>
          </a:bodyPr>
          <a:lstStyle/>
          <a:p>
            <a:r>
              <a:rPr lang="en-US" sz="2400" dirty="0"/>
              <a:t>function h=histogram(</a:t>
            </a:r>
            <a:r>
              <a:rPr lang="en-US" sz="2400" dirty="0" err="1"/>
              <a:t>im</a:t>
            </a:r>
            <a:r>
              <a:rPr lang="en-US" sz="2400" dirty="0"/>
              <a:t>)</a:t>
            </a:r>
          </a:p>
          <a:p>
            <a:r>
              <a:rPr lang="en-US" sz="2400" dirty="0"/>
              <a:t>      h=</a:t>
            </a:r>
            <a:r>
              <a:rPr lang="en-US" sz="2400" dirty="0" err="1"/>
              <a:t>zeros</a:t>
            </a:r>
            <a:r>
              <a:rPr lang="en-US" sz="2400" dirty="0"/>
              <a:t>(1,255);</a:t>
            </a:r>
          </a:p>
          <a:p>
            <a:r>
              <a:rPr lang="en-US" sz="2400" dirty="0"/>
              <a:t>      for row=1:size(im,1)</a:t>
            </a:r>
          </a:p>
          <a:p>
            <a:r>
              <a:rPr lang="en-US" sz="2400" dirty="0"/>
              <a:t>            for col=1:size(im,2)</a:t>
            </a:r>
          </a:p>
          <a:p>
            <a:r>
              <a:rPr lang="en-US" sz="2400" dirty="0"/>
              <a:t>                 </a:t>
            </a:r>
            <a:r>
              <a:rPr lang="en-US" sz="2400" dirty="0" err="1"/>
              <a:t>val</a:t>
            </a:r>
            <a:r>
              <a:rPr lang="en-US" sz="2400" dirty="0"/>
              <a:t> = </a:t>
            </a:r>
            <a:r>
              <a:rPr lang="en-US" sz="2400" dirty="0" err="1"/>
              <a:t>im</a:t>
            </a:r>
            <a:r>
              <a:rPr lang="en-US" sz="2400" dirty="0"/>
              <a:t>(</a:t>
            </a:r>
            <a:r>
              <a:rPr lang="en-US" sz="2400" dirty="0" err="1"/>
              <a:t>row,col</a:t>
            </a:r>
            <a:r>
              <a:rPr lang="en-US" sz="2400" dirty="0"/>
              <a:t>)+1;</a:t>
            </a:r>
          </a:p>
          <a:p>
            <a:r>
              <a:rPr lang="en-US" sz="2400" dirty="0"/>
              <a:t>                 h(</a:t>
            </a:r>
            <a:r>
              <a:rPr lang="en-US" sz="2400" dirty="0" err="1"/>
              <a:t>val</a:t>
            </a:r>
            <a:r>
              <a:rPr lang="en-US" sz="2400" dirty="0"/>
              <a:t>)=h(</a:t>
            </a:r>
            <a:r>
              <a:rPr lang="en-US" sz="2400" dirty="0" err="1"/>
              <a:t>val</a:t>
            </a:r>
            <a:r>
              <a:rPr lang="en-US" sz="2400" dirty="0"/>
              <a:t>)+1;</a:t>
            </a:r>
          </a:p>
          <a:p>
            <a:r>
              <a:rPr lang="en-US" sz="2400" dirty="0"/>
              <a:t>            end</a:t>
            </a:r>
          </a:p>
          <a:p>
            <a:r>
              <a:rPr lang="en-US" sz="2400" dirty="0"/>
              <a:t>      end</a:t>
            </a:r>
          </a:p>
          <a:p>
            <a:r>
              <a:rPr lang="en-US" sz="2400" dirty="0"/>
              <a:t>end</a:t>
            </a:r>
          </a:p>
        </p:txBody>
      </p:sp>
    </p:spTree>
    <p:extLst>
      <p:ext uri="{BB962C8B-B14F-4D97-AF65-F5344CB8AC3E}">
        <p14:creationId xmlns:p14="http://schemas.microsoft.com/office/powerpoint/2010/main" val="38043134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3" y="221691"/>
            <a:ext cx="8085044" cy="1325563"/>
          </a:xfrm>
        </p:spPr>
        <p:txBody>
          <a:bodyPr/>
          <a:lstStyle/>
          <a:p>
            <a:r>
              <a:rPr lang="en-US" dirty="0"/>
              <a:t>A use case: histogram equalization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132" y="4274785"/>
            <a:ext cx="3536630" cy="247564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525" y="1277052"/>
            <a:ext cx="6194676" cy="30921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427" y="4258427"/>
            <a:ext cx="3541528" cy="2479069"/>
          </a:xfrm>
          <a:prstGeom prst="rect">
            <a:avLst/>
          </a:prstGeom>
        </p:spPr>
      </p:pic>
    </p:spTree>
    <p:extLst>
      <p:ext uri="{BB962C8B-B14F-4D97-AF65-F5344CB8AC3E}">
        <p14:creationId xmlns:p14="http://schemas.microsoft.com/office/powerpoint/2010/main" val="3844575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as a 2D sampling of signal</a:t>
            </a:r>
          </a:p>
        </p:txBody>
      </p:sp>
      <p:sp>
        <p:nvSpPr>
          <p:cNvPr id="3" name="Content Placeholder 2"/>
          <p:cNvSpPr>
            <a:spLocks noGrp="1"/>
          </p:cNvSpPr>
          <p:nvPr>
            <p:ph idx="1"/>
          </p:nvPr>
        </p:nvSpPr>
        <p:spPr/>
        <p:txBody>
          <a:bodyPr>
            <a:normAutofit fontScale="92500"/>
          </a:bodyPr>
          <a:lstStyle/>
          <a:p>
            <a:r>
              <a:rPr lang="en-US" dirty="0"/>
              <a:t>Signal: function depending on some variable with physical meaning.</a:t>
            </a:r>
          </a:p>
          <a:p>
            <a:endParaRPr lang="en-US" dirty="0"/>
          </a:p>
          <a:p>
            <a:r>
              <a:rPr lang="en-US" dirty="0"/>
              <a:t>Image: sampling of that function.</a:t>
            </a:r>
          </a:p>
          <a:p>
            <a:pPr lvl="1"/>
            <a:r>
              <a:rPr lang="en-US" dirty="0"/>
              <a:t>2 variables: </a:t>
            </a:r>
            <a:r>
              <a:rPr lang="en-US" dirty="0" err="1"/>
              <a:t>xy</a:t>
            </a:r>
            <a:r>
              <a:rPr lang="en-US" dirty="0"/>
              <a:t> coordinates</a:t>
            </a:r>
          </a:p>
          <a:p>
            <a:pPr lvl="1"/>
            <a:r>
              <a:rPr lang="en-US" dirty="0"/>
              <a:t>3 variables: </a:t>
            </a:r>
            <a:r>
              <a:rPr lang="en-US" dirty="0" err="1"/>
              <a:t>xy</a:t>
            </a:r>
            <a:r>
              <a:rPr lang="en-US" dirty="0"/>
              <a:t> + time (video)</a:t>
            </a:r>
          </a:p>
          <a:p>
            <a:pPr lvl="1"/>
            <a:r>
              <a:rPr lang="en-US" dirty="0"/>
              <a:t>‘Brightness’ is the value of the function for visible light</a:t>
            </a:r>
          </a:p>
          <a:p>
            <a:endParaRPr lang="en-US" dirty="0"/>
          </a:p>
          <a:p>
            <a:r>
              <a:rPr lang="en-US" dirty="0"/>
              <a:t>Can be other physical values too: temperature, pressure, depth …</a:t>
            </a:r>
          </a:p>
        </p:txBody>
      </p:sp>
      <p:sp>
        <p:nvSpPr>
          <p:cNvPr id="4" name="Rectangle 3"/>
          <p:cNvSpPr/>
          <p:nvPr/>
        </p:nvSpPr>
        <p:spPr>
          <a:xfrm>
            <a:off x="7901288" y="6581001"/>
            <a:ext cx="1242712" cy="276999"/>
          </a:xfrm>
          <a:prstGeom prst="rect">
            <a:avLst/>
          </a:prstGeom>
        </p:spPr>
        <p:txBody>
          <a:bodyPr wrap="none">
            <a:spAutoFit/>
          </a:bodyPr>
          <a:lstStyle/>
          <a:p>
            <a:r>
              <a:rPr lang="en-US" sz="1200" dirty="0">
                <a:latin typeface="+mn-lt"/>
              </a:rPr>
              <a:t>Danny Alexander</a:t>
            </a:r>
          </a:p>
        </p:txBody>
      </p:sp>
    </p:spTree>
    <p:extLst>
      <p:ext uri="{BB962C8B-B14F-4D97-AF65-F5344CB8AC3E}">
        <p14:creationId xmlns:p14="http://schemas.microsoft.com/office/powerpoint/2010/main" val="35270735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BALANCING</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765235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t>White balance</a:t>
            </a:r>
          </a:p>
        </p:txBody>
      </p:sp>
      <p:sp>
        <p:nvSpPr>
          <p:cNvPr id="175107" name="Rectangle 3"/>
          <p:cNvSpPr>
            <a:spLocks noGrp="1" noChangeArrowheads="1"/>
          </p:cNvSpPr>
          <p:nvPr>
            <p:ph type="body" idx="1"/>
          </p:nvPr>
        </p:nvSpPr>
        <p:spPr>
          <a:xfrm>
            <a:off x="381000" y="914400"/>
            <a:ext cx="8458200" cy="2895600"/>
          </a:xfrm>
        </p:spPr>
        <p:txBody>
          <a:bodyPr/>
          <a:lstStyle/>
          <a:p>
            <a:r>
              <a:rPr lang="en-US" sz="2400"/>
              <a:t>When looking at a picture on screen or print, we adapt to the illuminant of the room, not to that of the scene in the picture</a:t>
            </a:r>
          </a:p>
          <a:p>
            <a:r>
              <a:rPr lang="en-US" sz="2400"/>
              <a:t>When the white balance is not correct, the picture will have an unnatural color “cast”</a:t>
            </a:r>
          </a:p>
        </p:txBody>
      </p:sp>
      <p:sp>
        <p:nvSpPr>
          <p:cNvPr id="175108" name="Rectangle 6"/>
          <p:cNvSpPr>
            <a:spLocks noChangeArrowheads="1"/>
          </p:cNvSpPr>
          <p:nvPr/>
        </p:nvSpPr>
        <p:spPr bwMode="auto">
          <a:xfrm>
            <a:off x="1238250" y="6400800"/>
            <a:ext cx="64579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cs typeface="Arial" pitchFamily="34" charset="0"/>
                <a:hlinkClick r:id="rId3"/>
              </a:rPr>
              <a:t>http://www.cambridgeincolour.com/tutorials/white-balance.htm</a:t>
            </a:r>
            <a:endParaRPr lang="en-US" dirty="0">
              <a:solidFill>
                <a:srgbClr val="000000"/>
              </a:solidFill>
              <a:cs typeface="Arial" pitchFamily="34" charset="0"/>
            </a:endParaRPr>
          </a:p>
        </p:txBody>
      </p:sp>
      <p:pic>
        <p:nvPicPr>
          <p:cNvPr id="175109" name="Picture 4"/>
          <p:cNvPicPr>
            <a:picLocks noChangeAspect="1" noChangeArrowheads="1"/>
          </p:cNvPicPr>
          <p:nvPr/>
        </p:nvPicPr>
        <p:blipFill>
          <a:blip r:embed="rId4" cstate="print"/>
          <a:srcRect/>
          <a:stretch>
            <a:fillRect/>
          </a:stretch>
        </p:blipFill>
        <p:spPr bwMode="auto">
          <a:xfrm>
            <a:off x="1466850" y="3429000"/>
            <a:ext cx="2970213" cy="2971800"/>
          </a:xfrm>
          <a:prstGeom prst="rect">
            <a:avLst/>
          </a:prstGeom>
          <a:noFill/>
          <a:ln w="9525">
            <a:noFill/>
            <a:miter lim="800000"/>
            <a:headEnd/>
            <a:tailEnd/>
          </a:ln>
        </p:spPr>
      </p:pic>
      <p:pic>
        <p:nvPicPr>
          <p:cNvPr id="175110" name="Picture 5"/>
          <p:cNvPicPr>
            <a:picLocks noChangeAspect="1" noChangeArrowheads="1"/>
          </p:cNvPicPr>
          <p:nvPr/>
        </p:nvPicPr>
        <p:blipFill>
          <a:blip r:embed="rId5" cstate="print"/>
          <a:srcRect/>
          <a:stretch>
            <a:fillRect/>
          </a:stretch>
        </p:blipFill>
        <p:spPr bwMode="auto">
          <a:xfrm>
            <a:off x="4603750" y="3429000"/>
            <a:ext cx="2970213" cy="2971800"/>
          </a:xfrm>
          <a:prstGeom prst="rect">
            <a:avLst/>
          </a:prstGeom>
          <a:noFill/>
          <a:ln w="9525">
            <a:noFill/>
            <a:miter lim="800000"/>
            <a:headEnd/>
            <a:tailEnd/>
          </a:ln>
        </p:spPr>
      </p:pic>
      <p:sp>
        <p:nvSpPr>
          <p:cNvPr id="175111" name="Text Box 7"/>
          <p:cNvSpPr txBox="1">
            <a:spLocks noChangeArrowheads="1"/>
          </p:cNvSpPr>
          <p:nvPr/>
        </p:nvSpPr>
        <p:spPr bwMode="auto">
          <a:xfrm>
            <a:off x="1695450" y="2986088"/>
            <a:ext cx="2590800" cy="36671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a:solidFill>
                  <a:srgbClr val="000000"/>
                </a:solidFill>
                <a:cs typeface="Arial" pitchFamily="34" charset="0"/>
              </a:rPr>
              <a:t>incorrect white balance</a:t>
            </a:r>
          </a:p>
        </p:txBody>
      </p:sp>
      <p:sp>
        <p:nvSpPr>
          <p:cNvPr id="175112" name="Text Box 8"/>
          <p:cNvSpPr txBox="1">
            <a:spLocks noChangeArrowheads="1"/>
          </p:cNvSpPr>
          <p:nvPr/>
        </p:nvSpPr>
        <p:spPr bwMode="auto">
          <a:xfrm>
            <a:off x="4667250" y="2971800"/>
            <a:ext cx="2819400" cy="36671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a:solidFill>
                  <a:srgbClr val="000000"/>
                </a:solidFill>
                <a:cs typeface="Arial" pitchFamily="34" charset="0"/>
              </a:rPr>
              <a:t>correct white balance</a:t>
            </a:r>
          </a:p>
        </p:txBody>
      </p:sp>
    </p:spTree>
    <p:extLst>
      <p:ext uri="{BB962C8B-B14F-4D97-AF65-F5344CB8AC3E}">
        <p14:creationId xmlns:p14="http://schemas.microsoft.com/office/powerpoint/2010/main" val="3591321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t>White balance</a:t>
            </a:r>
          </a:p>
        </p:txBody>
      </p:sp>
      <p:sp>
        <p:nvSpPr>
          <p:cNvPr id="6148" name="Rectangle 3"/>
          <p:cNvSpPr>
            <a:spLocks noGrp="1" noChangeArrowheads="1"/>
          </p:cNvSpPr>
          <p:nvPr>
            <p:ph type="body" idx="1"/>
          </p:nvPr>
        </p:nvSpPr>
        <p:spPr/>
        <p:txBody>
          <a:bodyPr/>
          <a:lstStyle/>
          <a:p>
            <a:r>
              <a:rPr lang="en-US"/>
              <a:t>Film cameras: </a:t>
            </a:r>
          </a:p>
          <a:p>
            <a:pPr lvl="1"/>
            <a:r>
              <a:rPr lang="en-US"/>
              <a:t>Different types of film or different filters for different illumination conditions</a:t>
            </a:r>
            <a:br>
              <a:rPr lang="en-US"/>
            </a:br>
            <a:endParaRPr lang="en-US"/>
          </a:p>
          <a:p>
            <a:r>
              <a:rPr lang="en-US"/>
              <a:t>Digital cameras: </a:t>
            </a:r>
          </a:p>
          <a:p>
            <a:pPr lvl="1"/>
            <a:r>
              <a:rPr lang="en-US"/>
              <a:t>Automatic white balance</a:t>
            </a:r>
          </a:p>
          <a:p>
            <a:pPr lvl="1"/>
            <a:r>
              <a:rPr lang="en-US"/>
              <a:t>White balance settings corresponding to </a:t>
            </a:r>
            <a:br>
              <a:rPr lang="en-US"/>
            </a:br>
            <a:r>
              <a:rPr lang="en-US"/>
              <a:t>several common illuminants</a:t>
            </a:r>
          </a:p>
          <a:p>
            <a:pPr lvl="1"/>
            <a:r>
              <a:rPr lang="en-US"/>
              <a:t>Custom white balance using a reference </a:t>
            </a:r>
            <a:br>
              <a:rPr lang="en-US"/>
            </a:br>
            <a:r>
              <a:rPr lang="en-US"/>
              <a:t>object</a:t>
            </a:r>
          </a:p>
        </p:txBody>
      </p:sp>
      <p:sp>
        <p:nvSpPr>
          <p:cNvPr id="6149" name="Rectangle 6"/>
          <p:cNvSpPr>
            <a:spLocks noChangeArrowheads="1"/>
          </p:cNvSpPr>
          <p:nvPr/>
        </p:nvSpPr>
        <p:spPr bwMode="auto">
          <a:xfrm>
            <a:off x="304800" y="6400800"/>
            <a:ext cx="64579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cs typeface="Arial" pitchFamily="34" charset="0"/>
                <a:hlinkClick r:id="rId4"/>
              </a:rPr>
              <a:t>http://www.cambridgeincolour.com/tutorials/white-balance.htm</a:t>
            </a:r>
            <a:endParaRPr lang="en-US">
              <a:solidFill>
                <a:srgbClr val="000000"/>
              </a:solidFill>
              <a:cs typeface="Arial" pitchFamily="34" charset="0"/>
            </a:endParaRPr>
          </a:p>
        </p:txBody>
      </p:sp>
      <p:graphicFrame>
        <p:nvGraphicFramePr>
          <p:cNvPr id="6146" name="Object 10"/>
          <p:cNvGraphicFramePr>
            <a:graphicFrameLocks noGrp="1" noChangeAspect="1"/>
          </p:cNvGraphicFramePr>
          <p:nvPr>
            <p:ph sz="half" idx="4294967295"/>
          </p:nvPr>
        </p:nvGraphicFramePr>
        <p:xfrm>
          <a:off x="6858000" y="2590800"/>
          <a:ext cx="1527175" cy="2590800"/>
        </p:xfrm>
        <a:graphic>
          <a:graphicData uri="http://schemas.openxmlformats.org/presentationml/2006/ole">
            <mc:AlternateContent xmlns:mc="http://schemas.openxmlformats.org/markup-compatibility/2006">
              <mc:Choice xmlns:v="urn:schemas-microsoft-com:vml" Requires="v">
                <p:oleObj spid="_x0000_s2101" name="Image" r:id="rId5" imgW="2209524" imgH="3746032" progId="Photoshop.Image.10">
                  <p:embed/>
                </p:oleObj>
              </mc:Choice>
              <mc:Fallback>
                <p:oleObj name="Image" r:id="rId5" imgW="2209524" imgH="3746032"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590800"/>
                        <a:ext cx="15271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50" name="Rectangle 5"/>
          <p:cNvSpPr>
            <a:spLocks noChangeArrowheads="1"/>
          </p:cNvSpPr>
          <p:nvPr/>
        </p:nvSpPr>
        <p:spPr bwMode="auto">
          <a:xfrm>
            <a:off x="4572000" y="6488113"/>
            <a:ext cx="4572000" cy="369887"/>
          </a:xfrm>
          <a:prstGeom prst="rect">
            <a:avLst/>
          </a:prstGeom>
          <a:noFill/>
          <a:ln w="9525">
            <a:noFill/>
            <a:miter lim="800000"/>
            <a:headEnd/>
            <a:tailEnd/>
          </a:ln>
        </p:spPr>
        <p:txBody>
          <a:bodyPr>
            <a:spAutoFit/>
          </a:bodyPr>
          <a:lstStyle/>
          <a:p>
            <a:pPr algn="r" fontAlgn="base">
              <a:spcBef>
                <a:spcPct val="0"/>
              </a:spcBef>
              <a:spcAft>
                <a:spcPct val="0"/>
              </a:spcAft>
            </a:pPr>
            <a:r>
              <a:rPr lang="en-US">
                <a:solidFill>
                  <a:srgbClr val="000000"/>
                </a:solidFill>
                <a:cs typeface="Arial" pitchFamily="34" charset="0"/>
              </a:rPr>
              <a:t>Slide: F. Durand</a:t>
            </a:r>
          </a:p>
        </p:txBody>
      </p:sp>
    </p:spTree>
    <p:extLst>
      <p:ext uri="{BB962C8B-B14F-4D97-AF65-F5344CB8AC3E}">
        <p14:creationId xmlns:p14="http://schemas.microsoft.com/office/powerpoint/2010/main" val="3022939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t>White balance</a:t>
            </a:r>
          </a:p>
        </p:txBody>
      </p:sp>
      <p:sp>
        <p:nvSpPr>
          <p:cNvPr id="176131" name="Rectangle 3"/>
          <p:cNvSpPr>
            <a:spLocks noGrp="1" noChangeArrowheads="1"/>
          </p:cNvSpPr>
          <p:nvPr>
            <p:ph type="body" idx="1"/>
          </p:nvPr>
        </p:nvSpPr>
        <p:spPr>
          <a:xfrm>
            <a:off x="228600" y="838200"/>
            <a:ext cx="8915400" cy="6019800"/>
          </a:xfrm>
        </p:spPr>
        <p:txBody>
          <a:bodyPr/>
          <a:lstStyle/>
          <a:p>
            <a:pPr marL="533400" indent="-533400"/>
            <a:r>
              <a:rPr lang="en-US"/>
              <a:t>Von Kries adaptation</a:t>
            </a:r>
          </a:p>
          <a:p>
            <a:pPr marL="838200" lvl="1" indent="-381000"/>
            <a:r>
              <a:rPr lang="en-US"/>
              <a:t>Multiply each channel by a gain factor</a:t>
            </a:r>
          </a:p>
          <a:p>
            <a:pPr marL="838200" lvl="1" indent="-381000"/>
            <a:r>
              <a:rPr lang="en-US"/>
              <a:t>A more general transformation would correspond to an arbitrary 3x3 matrix</a:t>
            </a:r>
          </a:p>
        </p:txBody>
      </p:sp>
      <p:sp>
        <p:nvSpPr>
          <p:cNvPr id="176132" name="Rectangle 3"/>
          <p:cNvSpPr>
            <a:spLocks noChangeArrowheads="1"/>
          </p:cNvSpPr>
          <p:nvPr/>
        </p:nvSpPr>
        <p:spPr bwMode="auto">
          <a:xfrm>
            <a:off x="4572000" y="6488113"/>
            <a:ext cx="4572000" cy="369887"/>
          </a:xfrm>
          <a:prstGeom prst="rect">
            <a:avLst/>
          </a:prstGeom>
          <a:noFill/>
          <a:ln w="9525">
            <a:noFill/>
            <a:miter lim="800000"/>
            <a:headEnd/>
            <a:tailEnd/>
          </a:ln>
        </p:spPr>
        <p:txBody>
          <a:bodyPr>
            <a:spAutoFit/>
          </a:bodyPr>
          <a:lstStyle/>
          <a:p>
            <a:pPr algn="r" fontAlgn="base">
              <a:spcBef>
                <a:spcPct val="0"/>
              </a:spcBef>
              <a:spcAft>
                <a:spcPct val="0"/>
              </a:spcAft>
            </a:pPr>
            <a:r>
              <a:rPr lang="en-US">
                <a:solidFill>
                  <a:srgbClr val="000000"/>
                </a:solidFill>
                <a:cs typeface="Arial" pitchFamily="34" charset="0"/>
              </a:rPr>
              <a:t>Slide: F. Durand</a:t>
            </a:r>
          </a:p>
        </p:txBody>
      </p:sp>
    </p:spTree>
    <p:extLst>
      <p:ext uri="{BB962C8B-B14F-4D97-AF65-F5344CB8AC3E}">
        <p14:creationId xmlns:p14="http://schemas.microsoft.com/office/powerpoint/2010/main" val="38948383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t>White balance</a:t>
            </a:r>
          </a:p>
        </p:txBody>
      </p:sp>
      <p:sp>
        <p:nvSpPr>
          <p:cNvPr id="177155" name="Rectangle 3"/>
          <p:cNvSpPr>
            <a:spLocks noGrp="1" noChangeArrowheads="1"/>
          </p:cNvSpPr>
          <p:nvPr>
            <p:ph type="body" idx="1"/>
          </p:nvPr>
        </p:nvSpPr>
        <p:spPr>
          <a:xfrm>
            <a:off x="228600" y="838200"/>
            <a:ext cx="8915400" cy="6019800"/>
          </a:xfrm>
        </p:spPr>
        <p:txBody>
          <a:bodyPr/>
          <a:lstStyle/>
          <a:p>
            <a:pPr marL="533400" indent="-533400"/>
            <a:r>
              <a:rPr lang="en-US"/>
              <a:t>Von Kries adaptation</a:t>
            </a:r>
          </a:p>
          <a:p>
            <a:pPr marL="838200" lvl="1" indent="-381000"/>
            <a:r>
              <a:rPr lang="en-US"/>
              <a:t>Multiply each channel by a gain factor</a:t>
            </a:r>
          </a:p>
          <a:p>
            <a:pPr marL="838200" lvl="1" indent="-381000"/>
            <a:r>
              <a:rPr lang="en-US"/>
              <a:t>A more general transformation would correspond to an arbitrary 3x3 matrix</a:t>
            </a:r>
          </a:p>
          <a:p>
            <a:pPr marL="533400" indent="-533400"/>
            <a:r>
              <a:rPr lang="en-US"/>
              <a:t>Best way: gray card</a:t>
            </a:r>
          </a:p>
          <a:p>
            <a:pPr marL="838200" lvl="1" indent="-381000"/>
            <a:r>
              <a:rPr lang="en-US"/>
              <a:t>Take a picture of a neutral object  (white or gray)</a:t>
            </a:r>
          </a:p>
          <a:p>
            <a:pPr marL="838200" lvl="1" indent="-381000"/>
            <a:r>
              <a:rPr lang="en-US"/>
              <a:t>Deduce the weight of each channel</a:t>
            </a:r>
          </a:p>
          <a:p>
            <a:pPr marL="1257300" lvl="2" indent="-342900"/>
            <a:r>
              <a:rPr lang="en-US" sz="1800"/>
              <a:t>If the object is recoded as r</a:t>
            </a:r>
            <a:r>
              <a:rPr lang="en-US" sz="1800" baseline="-25000"/>
              <a:t>w</a:t>
            </a:r>
            <a:r>
              <a:rPr lang="en-US" sz="1800"/>
              <a:t>, g</a:t>
            </a:r>
            <a:r>
              <a:rPr lang="en-US" sz="1800" baseline="-25000"/>
              <a:t>w</a:t>
            </a:r>
            <a:r>
              <a:rPr lang="en-US" sz="1800"/>
              <a:t>, b</a:t>
            </a:r>
            <a:r>
              <a:rPr lang="en-US" sz="1800" baseline="-25000"/>
              <a:t>w</a:t>
            </a:r>
            <a:r>
              <a:rPr lang="en-US" sz="1800"/>
              <a:t> </a:t>
            </a:r>
            <a:br>
              <a:rPr lang="en-US" sz="1800"/>
            </a:br>
            <a:r>
              <a:rPr lang="en-US" sz="1800"/>
              <a:t>use weights 1/r</a:t>
            </a:r>
            <a:r>
              <a:rPr lang="en-US" sz="1800" baseline="-25000"/>
              <a:t>w</a:t>
            </a:r>
            <a:r>
              <a:rPr lang="en-US" sz="1800"/>
              <a:t>, 1/g</a:t>
            </a:r>
            <a:r>
              <a:rPr lang="en-US" sz="1800" baseline="-25000"/>
              <a:t>w</a:t>
            </a:r>
            <a:r>
              <a:rPr lang="en-US" sz="1800"/>
              <a:t>, 1/b</a:t>
            </a:r>
            <a:r>
              <a:rPr lang="en-US" sz="1800" baseline="-25000"/>
              <a:t>w</a:t>
            </a:r>
          </a:p>
        </p:txBody>
      </p:sp>
      <p:pic>
        <p:nvPicPr>
          <p:cNvPr id="177156" name="Picture 4"/>
          <p:cNvPicPr>
            <a:picLocks noChangeAspect="1" noChangeArrowheads="1"/>
          </p:cNvPicPr>
          <p:nvPr/>
        </p:nvPicPr>
        <p:blipFill>
          <a:blip r:embed="rId3" cstate="print"/>
          <a:srcRect/>
          <a:stretch>
            <a:fillRect/>
          </a:stretch>
        </p:blipFill>
        <p:spPr bwMode="auto">
          <a:xfrm>
            <a:off x="5372100" y="4506913"/>
            <a:ext cx="2971800" cy="1981200"/>
          </a:xfrm>
          <a:prstGeom prst="rect">
            <a:avLst/>
          </a:prstGeom>
          <a:noFill/>
          <a:ln w="9525">
            <a:noFill/>
            <a:miter lim="800000"/>
            <a:headEnd/>
            <a:tailEnd/>
          </a:ln>
        </p:spPr>
      </p:pic>
      <p:sp>
        <p:nvSpPr>
          <p:cNvPr id="177157" name="Rectangle 4"/>
          <p:cNvSpPr>
            <a:spLocks noChangeArrowheads="1"/>
          </p:cNvSpPr>
          <p:nvPr/>
        </p:nvSpPr>
        <p:spPr bwMode="auto">
          <a:xfrm>
            <a:off x="4572000" y="6488113"/>
            <a:ext cx="4572000" cy="369887"/>
          </a:xfrm>
          <a:prstGeom prst="rect">
            <a:avLst/>
          </a:prstGeom>
          <a:noFill/>
          <a:ln w="9525">
            <a:noFill/>
            <a:miter lim="800000"/>
            <a:headEnd/>
            <a:tailEnd/>
          </a:ln>
        </p:spPr>
        <p:txBody>
          <a:bodyPr>
            <a:spAutoFit/>
          </a:bodyPr>
          <a:lstStyle/>
          <a:p>
            <a:pPr algn="r" fontAlgn="base">
              <a:spcBef>
                <a:spcPct val="0"/>
              </a:spcBef>
              <a:spcAft>
                <a:spcPct val="0"/>
              </a:spcAft>
            </a:pPr>
            <a:r>
              <a:rPr lang="en-US">
                <a:solidFill>
                  <a:srgbClr val="000000"/>
                </a:solidFill>
                <a:cs typeface="Arial" pitchFamily="34" charset="0"/>
              </a:rPr>
              <a:t>Slide: F. Durand</a:t>
            </a:r>
          </a:p>
        </p:txBody>
      </p:sp>
    </p:spTree>
    <p:extLst>
      <p:ext uri="{BB962C8B-B14F-4D97-AF65-F5344CB8AC3E}">
        <p14:creationId xmlns:p14="http://schemas.microsoft.com/office/powerpoint/2010/main" val="510641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2D Images</a:t>
            </a:r>
          </a:p>
        </p:txBody>
      </p:sp>
      <p:pic>
        <p:nvPicPr>
          <p:cNvPr id="4" name="Picture 3"/>
          <p:cNvPicPr>
            <a:picLocks noChangeAspect="1"/>
          </p:cNvPicPr>
          <p:nvPr/>
        </p:nvPicPr>
        <p:blipFill>
          <a:blip r:embed="rId3"/>
          <a:stretch>
            <a:fillRect/>
          </a:stretch>
        </p:blipFill>
        <p:spPr>
          <a:xfrm>
            <a:off x="5826354" y="1147820"/>
            <a:ext cx="2647413" cy="2501699"/>
          </a:xfrm>
          <a:prstGeom prst="rect">
            <a:avLst/>
          </a:prstGeom>
        </p:spPr>
      </p:pic>
      <p:pic>
        <p:nvPicPr>
          <p:cNvPr id="5" name="Picture 4"/>
          <p:cNvPicPr>
            <a:picLocks noChangeAspect="1"/>
          </p:cNvPicPr>
          <p:nvPr/>
        </p:nvPicPr>
        <p:blipFill>
          <a:blip r:embed="rId4"/>
          <a:stretch>
            <a:fillRect/>
          </a:stretch>
        </p:blipFill>
        <p:spPr>
          <a:xfrm>
            <a:off x="609599" y="3791802"/>
            <a:ext cx="4291901" cy="2565198"/>
          </a:xfrm>
          <a:prstGeom prst="rect">
            <a:avLst/>
          </a:prstGeom>
        </p:spPr>
      </p:pic>
      <p:pic>
        <p:nvPicPr>
          <p:cNvPr id="6" name="Picture 5"/>
          <p:cNvPicPr>
            <a:picLocks noChangeAspect="1"/>
          </p:cNvPicPr>
          <p:nvPr/>
        </p:nvPicPr>
        <p:blipFill>
          <a:blip r:embed="rId5"/>
          <a:stretch>
            <a:fillRect/>
          </a:stretch>
        </p:blipFill>
        <p:spPr>
          <a:xfrm>
            <a:off x="609600" y="1147821"/>
            <a:ext cx="3418800" cy="24105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354" y="3728100"/>
            <a:ext cx="2647413" cy="2628900"/>
          </a:xfrm>
          <a:prstGeom prst="rect">
            <a:avLst/>
          </a:prstGeom>
        </p:spPr>
      </p:pic>
      <p:sp>
        <p:nvSpPr>
          <p:cNvPr id="7" name="Rectangle 6"/>
          <p:cNvSpPr/>
          <p:nvPr/>
        </p:nvSpPr>
        <p:spPr>
          <a:xfrm>
            <a:off x="8071270" y="6611779"/>
            <a:ext cx="1072730" cy="246221"/>
          </a:xfrm>
          <a:prstGeom prst="rect">
            <a:avLst/>
          </a:prstGeom>
        </p:spPr>
        <p:txBody>
          <a:bodyPr wrap="none">
            <a:spAutoFit/>
          </a:bodyPr>
          <a:lstStyle/>
          <a:p>
            <a:r>
              <a:rPr lang="en-US" sz="1000" dirty="0">
                <a:latin typeface="+mn-lt"/>
              </a:rPr>
              <a:t>Danny Alexander</a:t>
            </a:r>
          </a:p>
        </p:txBody>
      </p:sp>
    </p:spTree>
    <p:extLst>
      <p:ext uri="{BB962C8B-B14F-4D97-AF65-F5344CB8AC3E}">
        <p14:creationId xmlns:p14="http://schemas.microsoft.com/office/powerpoint/2010/main" val="12083720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1315</TotalTime>
  <Words>3743</Words>
  <Application>Microsoft Office PowerPoint</Application>
  <PresentationFormat>On-screen Show (4:3)</PresentationFormat>
  <Paragraphs>880</Paragraphs>
  <Slides>84</Slides>
  <Notes>42</Notes>
  <HiddenSlides>30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3" baseType="lpstr">
      <vt:lpstr>Adobe Caslon Pro</vt:lpstr>
      <vt:lpstr>Albertus Extra Bold</vt:lpstr>
      <vt:lpstr>EngraversGothic BT Regular</vt:lpstr>
      <vt:lpstr>Arial</vt:lpstr>
      <vt:lpstr>Calibri</vt:lpstr>
      <vt:lpstr>Helvetica</vt:lpstr>
      <vt:lpstr>Times</vt:lpstr>
      <vt:lpstr>Office Theme</vt:lpstr>
      <vt:lpstr>Image</vt:lpstr>
      <vt:lpstr>Course overview</vt:lpstr>
      <vt:lpstr>1. Low-level vision</vt:lpstr>
      <vt:lpstr>2. Geometry</vt:lpstr>
      <vt:lpstr>3. Recognition</vt:lpstr>
      <vt:lpstr>4. Recent topics</vt:lpstr>
      <vt:lpstr>ECE 4973: Lecture 2 Color and representation</vt:lpstr>
      <vt:lpstr>What Is an Image?</vt:lpstr>
      <vt:lpstr>Image as a 2D sampling of signal</vt:lpstr>
      <vt:lpstr>Example 2D Images</vt:lpstr>
      <vt:lpstr>What is each part of a photograph?</vt:lpstr>
      <vt:lpstr>What is each part of a greyscale image?</vt:lpstr>
      <vt:lpstr>What is each part of a greyscale image?</vt:lpstr>
      <vt:lpstr>Another example: Lena</vt:lpstr>
      <vt:lpstr>Computer vision as making sense of an extremely high-dimensional space</vt:lpstr>
      <vt:lpstr>Quantization Effects – Radiometric Resolution</vt:lpstr>
      <vt:lpstr>Color image representation</vt:lpstr>
      <vt:lpstr>Images in Matlab</vt:lpstr>
      <vt:lpstr>PowerPoint Presentation</vt:lpstr>
      <vt:lpstr>PowerPoint Presentation</vt:lpstr>
      <vt:lpstr>Sensor Array</vt:lpstr>
      <vt:lpstr>Anatomy</vt:lpstr>
      <vt:lpstr>PowerPoint Presentation</vt:lpstr>
      <vt:lpstr>PowerPoint Presentation</vt:lpstr>
      <vt:lpstr>The Eye</vt:lpstr>
      <vt:lpstr>The Retina</vt:lpstr>
      <vt:lpstr>Retina up-close</vt:lpstr>
      <vt:lpstr>Wait, the blood vessels are in front of the photoreceptors??</vt:lpstr>
      <vt:lpstr>What humans don’t have: tapetum lucidum </vt:lpstr>
      <vt:lpstr>PowerPoint Presentation</vt:lpstr>
      <vt:lpstr>PowerPoint Presentation</vt:lpstr>
      <vt:lpstr>Rod / Cone sensitivity</vt:lpstr>
      <vt:lpstr>Eye Movements</vt:lpstr>
      <vt:lpstr>Electromagnetic Spectrum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Magenta is a ``fake” color</vt:lpstr>
      <vt:lpstr>Interaction of light and surfaces</vt:lpstr>
      <vt:lpstr>Under monochromatic light</vt:lpstr>
      <vt:lpstr>PowerPoint Presentation</vt:lpstr>
      <vt:lpstr>PowerPoint Presentation</vt:lpstr>
      <vt:lpstr>PowerPoint Presentation</vt:lpstr>
      <vt:lpstr>PowerPoint Presentation</vt:lpstr>
      <vt:lpstr>PowerPoint Presentation</vt:lpstr>
      <vt:lpstr>PowerPoint Presentation</vt:lpstr>
      <vt:lpstr>S are more different from the M and L</vt:lpstr>
      <vt:lpstr>S are more different from the M and L</vt:lpstr>
      <vt:lpstr>Tetrachromatism</vt:lpstr>
      <vt:lpstr>Bee vision</vt:lpstr>
      <vt:lpstr>More Spectra</vt:lpstr>
      <vt:lpstr>COLOR SENSING IN CAMERA</vt:lpstr>
      <vt:lpstr>Color Sensing in Camera (RGB)</vt:lpstr>
      <vt:lpstr>Practical Color Sensing: Bayer Grid</vt:lpstr>
      <vt:lpstr>Camera Color Response</vt:lpstr>
      <vt:lpstr>color SPACES</vt:lpstr>
      <vt:lpstr>Color spaces</vt:lpstr>
      <vt:lpstr>Color spaces: RGB</vt:lpstr>
      <vt:lpstr>Color spaces: HSV</vt:lpstr>
      <vt:lpstr> If you had to choose, would you rather go without: - intensity (‘value’), or - hue + saturation (‘chroma’)?  Think-Pair-Share</vt:lpstr>
      <vt:lpstr>If you had to choose, would you rather go without luminance or chrominance?</vt:lpstr>
      <vt:lpstr>Most information in intensity</vt:lpstr>
      <vt:lpstr>Most information in intensity</vt:lpstr>
      <vt:lpstr>Most information in intensity</vt:lpstr>
      <vt:lpstr>Color spaces: HSV</vt:lpstr>
      <vt:lpstr>Color spaces: YCbCr</vt:lpstr>
      <vt:lpstr>Most JPEG images &amp; videos  subsample chroma</vt:lpstr>
      <vt:lpstr>PowerPoint Presentation</vt:lpstr>
      <vt:lpstr>PowerPoint Presentation</vt:lpstr>
      <vt:lpstr>Color spaces: L*a*b*</vt:lpstr>
      <vt:lpstr>Why Does color look like it  Maps smoothly to a circle?</vt:lpstr>
      <vt:lpstr>PowerPoint Presentation</vt:lpstr>
      <vt:lpstr>Image histograms</vt:lpstr>
      <vt:lpstr>Histogram</vt:lpstr>
      <vt:lpstr>Histogram</vt:lpstr>
      <vt:lpstr>A use case: histogram equalization</vt:lpstr>
      <vt:lpstr>White BALANCING</vt:lpstr>
      <vt:lpstr>White balance</vt:lpstr>
      <vt:lpstr>White balance</vt:lpstr>
      <vt:lpstr>White balance</vt:lpstr>
      <vt:lpstr>White balance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overview</dc:title>
  <dc:creator>Cheng, Samuel</dc:creator>
  <cp:lastModifiedBy>Cheng, Samuel</cp:lastModifiedBy>
  <cp:revision>6</cp:revision>
  <dcterms:created xsi:type="dcterms:W3CDTF">2021-02-03T20:33:28Z</dcterms:created>
  <dcterms:modified xsi:type="dcterms:W3CDTF">2022-01-01T00:52:31Z</dcterms:modified>
</cp:coreProperties>
</file>