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Lst>
  <p:notesMasterIdLst>
    <p:notesMasterId r:id="rId74"/>
  </p:notesMasterIdLst>
  <p:sldIdLst>
    <p:sldId id="665" r:id="rId3"/>
    <p:sldId id="618" r:id="rId4"/>
    <p:sldId id="736" r:id="rId5"/>
    <p:sldId id="738" r:id="rId6"/>
    <p:sldId id="682" r:id="rId7"/>
    <p:sldId id="670" r:id="rId8"/>
    <p:sldId id="671" r:id="rId9"/>
    <p:sldId id="672" r:id="rId10"/>
    <p:sldId id="673" r:id="rId11"/>
    <p:sldId id="674" r:id="rId12"/>
    <p:sldId id="675" r:id="rId13"/>
    <p:sldId id="733" r:id="rId14"/>
    <p:sldId id="734" r:id="rId15"/>
    <p:sldId id="676" r:id="rId16"/>
    <p:sldId id="677" r:id="rId17"/>
    <p:sldId id="678" r:id="rId18"/>
    <p:sldId id="679" r:id="rId19"/>
    <p:sldId id="680" r:id="rId20"/>
    <p:sldId id="681" r:id="rId21"/>
    <p:sldId id="683" r:id="rId22"/>
    <p:sldId id="705" r:id="rId23"/>
    <p:sldId id="708" r:id="rId24"/>
    <p:sldId id="740" r:id="rId25"/>
    <p:sldId id="692" r:id="rId26"/>
    <p:sldId id="693" r:id="rId27"/>
    <p:sldId id="694" r:id="rId28"/>
    <p:sldId id="695" r:id="rId29"/>
    <p:sldId id="739" r:id="rId30"/>
    <p:sldId id="706" r:id="rId31"/>
    <p:sldId id="707" r:id="rId32"/>
    <p:sldId id="709" r:id="rId33"/>
    <p:sldId id="710" r:id="rId34"/>
    <p:sldId id="712" r:id="rId35"/>
    <p:sldId id="714" r:id="rId36"/>
    <p:sldId id="737" r:id="rId37"/>
    <p:sldId id="729" r:id="rId38"/>
    <p:sldId id="731" r:id="rId39"/>
    <p:sldId id="726" r:id="rId40"/>
    <p:sldId id="727" r:id="rId41"/>
    <p:sldId id="728" r:id="rId42"/>
    <p:sldId id="720" r:id="rId43"/>
    <p:sldId id="704" r:id="rId44"/>
    <p:sldId id="715" r:id="rId45"/>
    <p:sldId id="716" r:id="rId46"/>
    <p:sldId id="717" r:id="rId47"/>
    <p:sldId id="718" r:id="rId48"/>
    <p:sldId id="730" r:id="rId49"/>
    <p:sldId id="719" r:id="rId50"/>
    <p:sldId id="721" r:id="rId51"/>
    <p:sldId id="722" r:id="rId52"/>
    <p:sldId id="723" r:id="rId53"/>
    <p:sldId id="735" r:id="rId54"/>
    <p:sldId id="644" r:id="rId55"/>
    <p:sldId id="645" r:id="rId56"/>
    <p:sldId id="646" r:id="rId57"/>
    <p:sldId id="647" r:id="rId58"/>
    <p:sldId id="648" r:id="rId59"/>
    <p:sldId id="649" r:id="rId60"/>
    <p:sldId id="650" r:id="rId61"/>
    <p:sldId id="651" r:id="rId62"/>
    <p:sldId id="652" r:id="rId63"/>
    <p:sldId id="653" r:id="rId64"/>
    <p:sldId id="654" r:id="rId65"/>
    <p:sldId id="655" r:id="rId66"/>
    <p:sldId id="656" r:id="rId67"/>
    <p:sldId id="658" r:id="rId68"/>
    <p:sldId id="657" r:id="rId69"/>
    <p:sldId id="659" r:id="rId70"/>
    <p:sldId id="660" r:id="rId71"/>
    <p:sldId id="661" r:id="rId72"/>
    <p:sldId id="732" r:id="rId7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Default Section" id="{4DBADB0F-FB33-4AE0-9654-A24FEBD62C70}">
          <p14:sldIdLst>
            <p14:sldId id="665"/>
            <p14:sldId id="618"/>
            <p14:sldId id="736"/>
            <p14:sldId id="738"/>
            <p14:sldId id="682"/>
            <p14:sldId id="670"/>
            <p14:sldId id="671"/>
            <p14:sldId id="672"/>
            <p14:sldId id="673"/>
            <p14:sldId id="674"/>
            <p14:sldId id="675"/>
            <p14:sldId id="733"/>
            <p14:sldId id="734"/>
            <p14:sldId id="676"/>
            <p14:sldId id="677"/>
            <p14:sldId id="678"/>
            <p14:sldId id="679"/>
            <p14:sldId id="680"/>
            <p14:sldId id="681"/>
            <p14:sldId id="683"/>
            <p14:sldId id="705"/>
            <p14:sldId id="708"/>
            <p14:sldId id="740"/>
            <p14:sldId id="692"/>
            <p14:sldId id="693"/>
            <p14:sldId id="694"/>
            <p14:sldId id="695"/>
            <p14:sldId id="739"/>
            <p14:sldId id="706"/>
            <p14:sldId id="707"/>
            <p14:sldId id="709"/>
            <p14:sldId id="710"/>
            <p14:sldId id="712"/>
            <p14:sldId id="714"/>
            <p14:sldId id="737"/>
            <p14:sldId id="729"/>
            <p14:sldId id="731"/>
            <p14:sldId id="726"/>
            <p14:sldId id="727"/>
            <p14:sldId id="728"/>
            <p14:sldId id="720"/>
            <p14:sldId id="704"/>
            <p14:sldId id="715"/>
            <p14:sldId id="716"/>
            <p14:sldId id="717"/>
            <p14:sldId id="718"/>
            <p14:sldId id="730"/>
            <p14:sldId id="719"/>
            <p14:sldId id="721"/>
            <p14:sldId id="722"/>
            <p14:sldId id="723"/>
            <p14:sldId id="735"/>
          </p14:sldIdLst>
        </p14:section>
        <p14:section name="Canny" id="{60CAECF9-5B2D-4FAF-A652-8AFE05621E12}">
          <p14:sldIdLst>
            <p14:sldId id="644"/>
            <p14:sldId id="645"/>
            <p14:sldId id="646"/>
            <p14:sldId id="647"/>
            <p14:sldId id="648"/>
            <p14:sldId id="649"/>
            <p14:sldId id="650"/>
            <p14:sldId id="651"/>
            <p14:sldId id="652"/>
            <p14:sldId id="653"/>
            <p14:sldId id="654"/>
            <p14:sldId id="655"/>
            <p14:sldId id="656"/>
            <p14:sldId id="658"/>
            <p14:sldId id="657"/>
            <p14:sldId id="659"/>
            <p14:sldId id="660"/>
            <p14:sldId id="661"/>
            <p14:sldId id="73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365A"/>
    <a:srgbClr val="0AA676"/>
    <a:srgbClr val="32000C"/>
    <a:srgbClr val="CB6B30"/>
    <a:srgbClr val="E36243"/>
    <a:srgbClr val="FF4A7E"/>
    <a:srgbClr val="0B0B0B"/>
    <a:srgbClr val="00FF00"/>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65037" autoAdjust="0"/>
  </p:normalViewPr>
  <p:slideViewPr>
    <p:cSldViewPr>
      <p:cViewPr varScale="1">
        <p:scale>
          <a:sx n="54" d="100"/>
          <a:sy n="54" d="100"/>
        </p:scale>
        <p:origin x="236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 Id="rId5" Type="http://schemas.openxmlformats.org/officeDocument/2006/relationships/image" Target="../media/image7.wmf"/><Relationship Id="rId4"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media/image7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png"/><Relationship Id="rId1" Type="http://schemas.openxmlformats.org/officeDocument/2006/relationships/image" Target="../media/image83.wmf"/><Relationship Id="rId5" Type="http://schemas.openxmlformats.org/officeDocument/2006/relationships/image" Target="../media/image87.wmf"/><Relationship Id="rId4" Type="http://schemas.openxmlformats.org/officeDocument/2006/relationships/image" Target="../media/image8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image" Target="../media/image8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AEF8250C-B05A-4F46-B4E4-AEAC7BB83016}" type="datetimeFigureOut">
              <a:rPr lang="en-US"/>
              <a:pPr>
                <a:defRPr/>
              </a:pPr>
              <a:t>12/31/2021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22BD607-953E-44E2-9B6F-065F59282882}" type="slidenum">
              <a:rPr lang="en-US" altLang="en-US"/>
              <a:pPr>
                <a:defRPr/>
              </a:pPr>
              <a:t>‹#›</a:t>
            </a:fld>
            <a:endParaRPr lang="en-US" altLang="en-US"/>
          </a:p>
        </p:txBody>
      </p:sp>
    </p:spTree>
    <p:extLst>
      <p:ext uri="{BB962C8B-B14F-4D97-AF65-F5344CB8AC3E}">
        <p14:creationId xmlns:p14="http://schemas.microsoft.com/office/powerpoint/2010/main" val="20310469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lickr.com/photos/131794563@N05/18045025168"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creativecommons.org/licenses/by/2.0" TargetMode="External"/><Relationship Id="rId4" Type="http://schemas.openxmlformats.org/officeDocument/2006/relationships/hyperlink" Target="https://www.flickr.com/people/131794563@N05/"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22BD607-953E-44E2-9B6F-065F59282882}" type="slidenum">
              <a:rPr lang="en-US" altLang="en-US" smtClean="0"/>
              <a:pPr>
                <a:defRPr/>
              </a:pPr>
              <a:t>1</a:t>
            </a:fld>
            <a:endParaRPr lang="en-US" altLang="en-US"/>
          </a:p>
        </p:txBody>
      </p:sp>
    </p:spTree>
    <p:extLst>
      <p:ext uri="{BB962C8B-B14F-4D97-AF65-F5344CB8AC3E}">
        <p14:creationId xmlns:p14="http://schemas.microsoft.com/office/powerpoint/2010/main" val="2439538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ED9F47C9-379C-4F6D-A2A6-E5A3EDA62604}" type="slidenum">
              <a:rPr lang="en-US" sz="1100"/>
              <a:pPr/>
              <a:t>21</a:t>
            </a:fld>
            <a:endParaRPr lang="en-US" sz="11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099885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22BD607-953E-44E2-9B6F-065F59282882}" type="slidenum">
              <a:rPr lang="en-US" altLang="en-US" smtClean="0"/>
              <a:pPr>
                <a:defRPr/>
              </a:pPr>
              <a:t>26</a:t>
            </a:fld>
            <a:endParaRPr lang="en-US" altLang="en-US"/>
          </a:p>
        </p:txBody>
      </p:sp>
    </p:spTree>
    <p:extLst>
      <p:ext uri="{BB962C8B-B14F-4D97-AF65-F5344CB8AC3E}">
        <p14:creationId xmlns:p14="http://schemas.microsoft.com/office/powerpoint/2010/main" val="3103989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438ED096-7789-4133-BFC7-EBE092DEBBD1}" type="slidenum">
              <a:rPr lang="en-US" sz="1100"/>
              <a:pPr/>
              <a:t>29</a:t>
            </a:fld>
            <a:endParaRPr lang="en-US" sz="1100"/>
          </a:p>
        </p:txBody>
      </p:sp>
      <p:sp>
        <p:nvSpPr>
          <p:cNvPr id="36867" name="Rectangle 2"/>
          <p:cNvSpPr>
            <a:spLocks noGrp="1" noRot="1" noChangeAspect="1" noChangeArrowheads="1" noTextEdit="1"/>
          </p:cNvSpPr>
          <p:nvPr>
            <p:ph type="sldImg"/>
          </p:nvPr>
        </p:nvSpPr>
        <p:spPr>
          <a:xfrm>
            <a:off x="1252538" y="717550"/>
            <a:ext cx="4779962" cy="3584575"/>
          </a:xfrm>
          <a:ln/>
        </p:spPr>
      </p:sp>
      <p:sp>
        <p:nvSpPr>
          <p:cNvPr id="36868" name="Rectangle 3"/>
          <p:cNvSpPr>
            <a:spLocks noGrp="1" noChangeArrowheads="1"/>
          </p:cNvSpPr>
          <p:nvPr>
            <p:ph type="body" idx="1"/>
          </p:nvPr>
        </p:nvSpPr>
        <p:spPr>
          <a:xfrm>
            <a:off x="949324" y="4540252"/>
            <a:ext cx="5384800" cy="4379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give definition of partial derivative:  </a:t>
            </a:r>
            <a:r>
              <a:rPr lang="en-US" dirty="0" err="1"/>
              <a:t>lim</a:t>
            </a:r>
            <a:r>
              <a:rPr lang="en-US" dirty="0"/>
              <a:t> h-&gt;0 [f(</a:t>
            </a:r>
            <a:r>
              <a:rPr lang="en-US" dirty="0" err="1"/>
              <a:t>x+h,y</a:t>
            </a:r>
            <a:r>
              <a:rPr lang="en-US" dirty="0"/>
              <a:t>) – f(</a:t>
            </a:r>
            <a:r>
              <a:rPr lang="en-US" dirty="0" err="1"/>
              <a:t>x,y</a:t>
            </a:r>
            <a:r>
              <a:rPr lang="en-US" dirty="0"/>
              <a:t>)]/h</a:t>
            </a:r>
          </a:p>
        </p:txBody>
      </p:sp>
    </p:spTree>
    <p:extLst>
      <p:ext uri="{BB962C8B-B14F-4D97-AF65-F5344CB8AC3E}">
        <p14:creationId xmlns:p14="http://schemas.microsoft.com/office/powerpoint/2010/main" val="3990690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E5B6227C-3339-488B-8C7D-631526373070}" type="slidenum">
              <a:rPr lang="en-US" sz="1100"/>
              <a:pPr/>
              <a:t>30</a:t>
            </a:fld>
            <a:endParaRPr lang="en-US" sz="11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321737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6A166ABE-6BD2-49DF-BC73-88639CF9E396}" type="slidenum">
              <a:rPr lang="en-US" sz="1100"/>
              <a:pPr/>
              <a:t>31</a:t>
            </a:fld>
            <a:endParaRPr lang="en-US" sz="1100"/>
          </a:p>
        </p:txBody>
      </p:sp>
      <p:sp>
        <p:nvSpPr>
          <p:cNvPr id="40963" name="Rectangle 2"/>
          <p:cNvSpPr>
            <a:spLocks noGrp="1" noRot="1" noChangeAspect="1" noChangeArrowheads="1" noTextEdit="1"/>
          </p:cNvSpPr>
          <p:nvPr>
            <p:ph type="sldImg"/>
          </p:nvPr>
        </p:nvSpPr>
        <p:spPr>
          <a:xfrm>
            <a:off x="1252538" y="717550"/>
            <a:ext cx="4779962" cy="3584575"/>
          </a:xfrm>
          <a:ln/>
        </p:spPr>
      </p:sp>
      <p:sp>
        <p:nvSpPr>
          <p:cNvPr id="40964" name="Rectangle 3"/>
          <p:cNvSpPr>
            <a:spLocks noGrp="1" noChangeArrowheads="1"/>
          </p:cNvSpPr>
          <p:nvPr>
            <p:ph type="body" idx="1"/>
          </p:nvPr>
        </p:nvSpPr>
        <p:spPr>
          <a:xfrm>
            <a:off x="949324" y="4540252"/>
            <a:ext cx="5384800" cy="4379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How to fix?</a:t>
            </a:r>
          </a:p>
        </p:txBody>
      </p:sp>
    </p:spTree>
    <p:extLst>
      <p:ext uri="{BB962C8B-B14F-4D97-AF65-F5344CB8AC3E}">
        <p14:creationId xmlns:p14="http://schemas.microsoft.com/office/powerpoint/2010/main" val="660746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6A166ABE-6BD2-49DF-BC73-88639CF9E396}" type="slidenum">
              <a:rPr lang="en-US" sz="1100"/>
              <a:pPr/>
              <a:t>32</a:t>
            </a:fld>
            <a:endParaRPr lang="en-US" sz="1100"/>
          </a:p>
        </p:txBody>
      </p:sp>
      <p:sp>
        <p:nvSpPr>
          <p:cNvPr id="40963" name="Rectangle 2"/>
          <p:cNvSpPr>
            <a:spLocks noGrp="1" noRot="1" noChangeAspect="1" noChangeArrowheads="1" noTextEdit="1"/>
          </p:cNvSpPr>
          <p:nvPr>
            <p:ph type="sldImg"/>
          </p:nvPr>
        </p:nvSpPr>
        <p:spPr>
          <a:xfrm>
            <a:off x="1252538" y="717550"/>
            <a:ext cx="4779962" cy="3584575"/>
          </a:xfrm>
          <a:ln/>
        </p:spPr>
      </p:sp>
      <p:sp>
        <p:nvSpPr>
          <p:cNvPr id="40964" name="Rectangle 3"/>
          <p:cNvSpPr>
            <a:spLocks noGrp="1" noChangeArrowheads="1"/>
          </p:cNvSpPr>
          <p:nvPr>
            <p:ph type="body" idx="1"/>
          </p:nvPr>
        </p:nvSpPr>
        <p:spPr>
          <a:xfrm>
            <a:off x="949324" y="4540252"/>
            <a:ext cx="5384800" cy="4379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How to fix?</a:t>
            </a:r>
          </a:p>
        </p:txBody>
      </p:sp>
    </p:spTree>
    <p:extLst>
      <p:ext uri="{BB962C8B-B14F-4D97-AF65-F5344CB8AC3E}">
        <p14:creationId xmlns:p14="http://schemas.microsoft.com/office/powerpoint/2010/main" val="727238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01E7F72B-0292-4F42-91AC-B3C54BAFBCA8}" type="slidenum">
              <a:rPr lang="en-US" sz="1100"/>
              <a:pPr/>
              <a:t>33</a:t>
            </a:fld>
            <a:endParaRPr lang="en-US" sz="11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74726" y="4560891"/>
            <a:ext cx="5365750" cy="431958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68431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x-none" dirty="0"/>
          </a:p>
        </p:txBody>
      </p:sp>
      <p:sp>
        <p:nvSpPr>
          <p:cNvPr id="4" name="灯片编号占位符 3"/>
          <p:cNvSpPr>
            <a:spLocks noGrp="1"/>
          </p:cNvSpPr>
          <p:nvPr>
            <p:ph type="sldNum" sz="quarter" idx="10"/>
          </p:nvPr>
        </p:nvSpPr>
        <p:spPr/>
        <p:txBody>
          <a:bodyPr/>
          <a:lstStyle/>
          <a:p>
            <a:pPr>
              <a:defRPr/>
            </a:pPr>
            <a:fld id="{322BD607-953E-44E2-9B6F-065F59282882}" type="slidenum">
              <a:rPr lang="en-US" altLang="en-US" smtClean="0"/>
              <a:pPr>
                <a:defRPr/>
              </a:pPr>
              <a:t>35</a:t>
            </a:fld>
            <a:endParaRPr lang="en-US" altLang="en-US"/>
          </a:p>
        </p:txBody>
      </p:sp>
    </p:spTree>
    <p:extLst>
      <p:ext uri="{BB962C8B-B14F-4D97-AF65-F5344CB8AC3E}">
        <p14:creationId xmlns:p14="http://schemas.microsoft.com/office/powerpoint/2010/main" val="20831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Gradient</a:t>
            </a:r>
            <a:r>
              <a:rPr lang="en-US" baseline="0"/>
              <a:t> is a vector!</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38</a:t>
            </a:fld>
            <a:endParaRPr lang="en-US"/>
          </a:p>
        </p:txBody>
      </p:sp>
    </p:spTree>
    <p:extLst>
      <p:ext uri="{BB962C8B-B14F-4D97-AF65-F5344CB8AC3E}">
        <p14:creationId xmlns:p14="http://schemas.microsoft.com/office/powerpoint/2010/main" val="3854726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t>
            </a:r>
            <a:r>
              <a:rPr lang="en-US" baseline="0"/>
              <a:t> can threshold the gradient map, and choose edges to be the pixels above T.</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39</a:t>
            </a:fld>
            <a:endParaRPr lang="en-US"/>
          </a:p>
        </p:txBody>
      </p:sp>
    </p:spTree>
    <p:extLst>
      <p:ext uri="{BB962C8B-B14F-4D97-AF65-F5344CB8AC3E}">
        <p14:creationId xmlns:p14="http://schemas.microsoft.com/office/powerpoint/2010/main" val="252100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Courier New" panose="02070309020205020404" pitchFamily="49" charset="0"/>
                <a:cs typeface="Courier New" panose="02070309020205020404" pitchFamily="49" charset="0"/>
              </a:rPr>
              <a:t>a) G = D * B </a:t>
            </a:r>
          </a:p>
          <a:p>
            <a:r>
              <a:rPr lang="en-US" altLang="en-US">
                <a:latin typeface="Courier New" panose="02070309020205020404" pitchFamily="49" charset="0"/>
                <a:cs typeface="Courier New" panose="02070309020205020404" pitchFamily="49" charset="0"/>
              </a:rPr>
              <a:t>b) A = B * C</a:t>
            </a:r>
          </a:p>
          <a:p>
            <a:r>
              <a:rPr lang="en-US" altLang="en-US">
                <a:latin typeface="Courier New" panose="02070309020205020404" pitchFamily="49" charset="0"/>
                <a:cs typeface="Courier New" panose="02070309020205020404" pitchFamily="49" charset="0"/>
              </a:rPr>
              <a:t>c) F = D * E</a:t>
            </a:r>
          </a:p>
          <a:p>
            <a:r>
              <a:rPr lang="en-US" altLang="en-US">
                <a:latin typeface="Courier New" panose="02070309020205020404" pitchFamily="49" charset="0"/>
                <a:cs typeface="Courier New" panose="02070309020205020404" pitchFamily="49" charset="0"/>
              </a:rPr>
              <a:t>d) I = D * D</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786616-772A-48C6-9053-A43813ECC321}" type="slidenum">
              <a:rPr lang="en-US" altLang="en-US" smtClean="0"/>
              <a:pPr>
                <a:spcBef>
                  <a:spcPct val="0"/>
                </a:spcBef>
              </a:pPr>
              <a:t>3</a:t>
            </a:fld>
            <a:endParaRPr lang="en-US" altLang="en-US"/>
          </a:p>
        </p:txBody>
      </p:sp>
    </p:spTree>
    <p:extLst>
      <p:ext uri="{BB962C8B-B14F-4D97-AF65-F5344CB8AC3E}">
        <p14:creationId xmlns:p14="http://schemas.microsoft.com/office/powerpoint/2010/main" val="2692294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Thresholding is….</a:t>
            </a:r>
          </a:p>
        </p:txBody>
      </p:sp>
      <p:sp>
        <p:nvSpPr>
          <p:cNvPr id="4" name="Slide Number Placeholder 3"/>
          <p:cNvSpPr>
            <a:spLocks noGrp="1"/>
          </p:cNvSpPr>
          <p:nvPr>
            <p:ph type="sldNum" sz="quarter" idx="10"/>
          </p:nvPr>
        </p:nvSpPr>
        <p:spPr/>
        <p:txBody>
          <a:bodyPr/>
          <a:lstStyle/>
          <a:p>
            <a:fld id="{2673916B-D2F7-E340-96C7-8D932FD23B54}" type="slidenum">
              <a:rPr lang="en-US" smtClean="0"/>
              <a:pPr/>
              <a:t>40</a:t>
            </a:fld>
            <a:endParaRPr lang="en-US"/>
          </a:p>
        </p:txBody>
      </p:sp>
    </p:spTree>
    <p:extLst>
      <p:ext uri="{BB962C8B-B14F-4D97-AF65-F5344CB8AC3E}">
        <p14:creationId xmlns:p14="http://schemas.microsoft.com/office/powerpoint/2010/main" val="4078303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1EB0CBBE-DA2D-4601-A976-78864C109024}" type="slidenum">
              <a:rPr lang="en-US" sz="1100"/>
              <a:pPr/>
              <a:t>41</a:t>
            </a:fld>
            <a:endParaRPr lang="en-US" sz="11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6" y="4560891"/>
            <a:ext cx="5365750" cy="431958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526675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38539DF-CD0A-4231-9026-A17E53EB9AEB}" type="slidenum">
              <a:rPr lang="en-US" sz="1100"/>
              <a:pPr/>
              <a:t>43</a:t>
            </a:fld>
            <a:endParaRPr lang="en-US" sz="1100"/>
          </a:p>
        </p:txBody>
      </p:sp>
      <p:sp>
        <p:nvSpPr>
          <p:cNvPr id="44035" name="Rectangle 2"/>
          <p:cNvSpPr>
            <a:spLocks noGrp="1" noRot="1" noChangeAspect="1" noChangeArrowheads="1" noTextEdit="1"/>
          </p:cNvSpPr>
          <p:nvPr>
            <p:ph type="sldImg"/>
          </p:nvPr>
        </p:nvSpPr>
        <p:spPr>
          <a:xfrm>
            <a:off x="1252538" y="717550"/>
            <a:ext cx="4779962" cy="3584575"/>
          </a:xfrm>
          <a:ln/>
        </p:spPr>
      </p:sp>
      <p:sp>
        <p:nvSpPr>
          <p:cNvPr id="44036" name="Rectangle 3"/>
          <p:cNvSpPr>
            <a:spLocks noGrp="1" noChangeArrowheads="1"/>
          </p:cNvSpPr>
          <p:nvPr>
            <p:ph type="body" idx="1"/>
          </p:nvPr>
        </p:nvSpPr>
        <p:spPr>
          <a:xfrm>
            <a:off x="949324" y="4540252"/>
            <a:ext cx="5384800" cy="4379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365360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7478FB2F-77C9-4BD4-95C2-D2A899B7DBF8}" type="slidenum">
              <a:rPr lang="en-US" sz="1100"/>
              <a:pPr/>
              <a:t>44</a:t>
            </a:fld>
            <a:endParaRPr lang="en-US" sz="1100"/>
          </a:p>
        </p:txBody>
      </p:sp>
      <p:sp>
        <p:nvSpPr>
          <p:cNvPr id="45059" name="Rectangle 2"/>
          <p:cNvSpPr>
            <a:spLocks noGrp="1" noRot="1" noChangeAspect="1" noChangeArrowheads="1" noTextEdit="1"/>
          </p:cNvSpPr>
          <p:nvPr>
            <p:ph type="sldImg"/>
          </p:nvPr>
        </p:nvSpPr>
        <p:spPr>
          <a:xfrm>
            <a:off x="1252538" y="717550"/>
            <a:ext cx="4779962" cy="3584575"/>
          </a:xfrm>
          <a:ln/>
        </p:spPr>
      </p:sp>
      <p:sp>
        <p:nvSpPr>
          <p:cNvPr id="45060" name="Rectangle 3"/>
          <p:cNvSpPr>
            <a:spLocks noGrp="1" noChangeArrowheads="1"/>
          </p:cNvSpPr>
          <p:nvPr>
            <p:ph type="body" idx="1"/>
          </p:nvPr>
        </p:nvSpPr>
        <p:spPr>
          <a:xfrm>
            <a:off x="949324" y="4540252"/>
            <a:ext cx="5384800" cy="4379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731999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B8E46981-DF34-4C78-9207-EEF04578BAFA}" type="slidenum">
              <a:rPr lang="en-US" sz="1100"/>
              <a:pPr/>
              <a:t>45</a:t>
            </a:fld>
            <a:endParaRPr lang="en-US" sz="11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411516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1EBFFB0A-74E9-4770-81BA-4CCB1AC8EF6B}" type="slidenum">
              <a:rPr lang="en-US" sz="1100"/>
              <a:pPr/>
              <a:t>46</a:t>
            </a:fld>
            <a:endParaRPr lang="en-US" sz="11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32473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a:t>
            </a:r>
            <a:r>
              <a:rPr lang="en-US" dirty="0" err="1"/>
              <a:t>DoG</a:t>
            </a:r>
            <a:r>
              <a:rPr lang="en-US" dirty="0"/>
              <a:t> and Sobel can be interpreted as smoothing followed by derivative </a:t>
            </a:r>
          </a:p>
          <a:p>
            <a:r>
              <a:rPr lang="en-US" dirty="0"/>
              <a:t>But when computing x-component of a filter,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with the same x-component (i.e., neighbors orthogonal to the filter direction) </a:t>
            </a:r>
          </a:p>
          <a:p>
            <a:endParaRPr lang="en-US" dirty="0"/>
          </a:p>
        </p:txBody>
      </p:sp>
      <p:sp>
        <p:nvSpPr>
          <p:cNvPr id="4" name="Slide Number Placeholder 3"/>
          <p:cNvSpPr>
            <a:spLocks noGrp="1"/>
          </p:cNvSpPr>
          <p:nvPr>
            <p:ph type="sldNum" sz="quarter" idx="5"/>
          </p:nvPr>
        </p:nvSpPr>
        <p:spPr/>
        <p:txBody>
          <a:bodyPr/>
          <a:lstStyle/>
          <a:p>
            <a:pPr>
              <a:defRPr/>
            </a:pPr>
            <a:fld id="{322BD607-953E-44E2-9B6F-065F59282882}" type="slidenum">
              <a:rPr lang="en-US" altLang="en-US" smtClean="0"/>
              <a:pPr>
                <a:defRPr/>
              </a:pPr>
              <a:t>47</a:t>
            </a:fld>
            <a:endParaRPr lang="en-US" altLang="en-US"/>
          </a:p>
        </p:txBody>
      </p:sp>
    </p:spTree>
    <p:extLst>
      <p:ext uri="{BB962C8B-B14F-4D97-AF65-F5344CB8AC3E}">
        <p14:creationId xmlns:p14="http://schemas.microsoft.com/office/powerpoint/2010/main" val="3728975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1EBFFB0A-74E9-4770-81BA-4CCB1AC8EF6B}" type="slidenum">
              <a:rPr lang="en-US" sz="1100"/>
              <a:pPr/>
              <a:t>48</a:t>
            </a:fld>
            <a:endParaRPr lang="en-US" sz="11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86366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2ED90C5-33D0-4C3E-8D6C-D9BA1DF913C4}" type="slidenum">
              <a:rPr lang="en-US" sz="1100"/>
              <a:pPr/>
              <a:t>49</a:t>
            </a:fld>
            <a:endParaRPr lang="en-US" sz="11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527907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2ED90C5-33D0-4C3E-8D6C-D9BA1DF913C4}" type="slidenum">
              <a:rPr lang="en-US" sz="1100"/>
              <a:pPr/>
              <a:t>50</a:t>
            </a:fld>
            <a:endParaRPr lang="en-US" sz="11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302159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x-none" dirty="0"/>
          </a:p>
        </p:txBody>
      </p:sp>
      <p:sp>
        <p:nvSpPr>
          <p:cNvPr id="4" name="灯片编号占位符 3"/>
          <p:cNvSpPr>
            <a:spLocks noGrp="1"/>
          </p:cNvSpPr>
          <p:nvPr>
            <p:ph type="sldNum" sz="quarter" idx="10"/>
          </p:nvPr>
        </p:nvSpPr>
        <p:spPr/>
        <p:txBody>
          <a:bodyPr/>
          <a:lstStyle/>
          <a:p>
            <a:pPr>
              <a:defRPr/>
            </a:pPr>
            <a:fld id="{322BD607-953E-44E2-9B6F-065F59282882}" type="slidenum">
              <a:rPr lang="en-US" altLang="en-US" smtClean="0"/>
              <a:pPr>
                <a:defRPr/>
              </a:pPr>
              <a:t>5</a:t>
            </a:fld>
            <a:endParaRPr lang="en-US" altLang="en-US"/>
          </a:p>
        </p:txBody>
      </p:sp>
    </p:spTree>
    <p:extLst>
      <p:ext uri="{BB962C8B-B14F-4D97-AF65-F5344CB8AC3E}">
        <p14:creationId xmlns:p14="http://schemas.microsoft.com/office/powerpoint/2010/main" val="2002749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2ED90C5-33D0-4C3E-8D6C-D9BA1DF913C4}" type="slidenum">
              <a:rPr lang="en-US" sz="1100"/>
              <a:pPr/>
              <a:t>51</a:t>
            </a:fld>
            <a:endParaRPr lang="en-US" sz="11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106917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x-none" dirty="0"/>
          </a:p>
        </p:txBody>
      </p:sp>
      <p:sp>
        <p:nvSpPr>
          <p:cNvPr id="4" name="灯片编号占位符 3"/>
          <p:cNvSpPr>
            <a:spLocks noGrp="1"/>
          </p:cNvSpPr>
          <p:nvPr>
            <p:ph type="sldNum" sz="quarter" idx="10"/>
          </p:nvPr>
        </p:nvSpPr>
        <p:spPr/>
        <p:txBody>
          <a:bodyPr/>
          <a:lstStyle/>
          <a:p>
            <a:pPr>
              <a:defRPr/>
            </a:pPr>
            <a:fld id="{322BD607-953E-44E2-9B6F-065F59282882}" type="slidenum">
              <a:rPr lang="en-US" altLang="en-US" smtClean="0"/>
              <a:pPr>
                <a:defRPr/>
              </a:pPr>
              <a:t>52</a:t>
            </a:fld>
            <a:endParaRPr lang="en-US" altLang="en-US"/>
          </a:p>
        </p:txBody>
      </p:sp>
    </p:spTree>
    <p:extLst>
      <p:ext uri="{BB962C8B-B14F-4D97-AF65-F5344CB8AC3E}">
        <p14:creationId xmlns:p14="http://schemas.microsoft.com/office/powerpoint/2010/main" val="3247304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145CA5-8781-4772-BB3A-65A6B484E7FC}" type="slidenum">
              <a:rPr lang="en-US" altLang="en-US" smtClean="0"/>
              <a:pPr>
                <a:spcBef>
                  <a:spcPct val="0"/>
                </a:spcBef>
              </a:pPr>
              <a:t>53</a:t>
            </a:fld>
            <a:endParaRPr lang="en-US" altLang="en-US"/>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3479992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“Asian Business Woman 2”</a:t>
            </a:r>
            <a:r>
              <a:rPr lang="en-US" dirty="0"/>
              <a:t> by </a:t>
            </a:r>
            <a:r>
              <a:rPr lang="en-US" i="1" dirty="0">
                <a:hlinkClick r:id="rId4"/>
              </a:rPr>
              <a:t>Bold Content</a:t>
            </a:r>
            <a:r>
              <a:rPr lang="en-US" i="1" dirty="0"/>
              <a:t> </a:t>
            </a:r>
            <a:r>
              <a:rPr lang="en-US" dirty="0"/>
              <a:t>is licensed under </a:t>
            </a:r>
            <a:r>
              <a:rPr lang="en-US" dirty="0">
                <a:hlinkClick r:id="rId5"/>
              </a:rPr>
              <a:t>CC BY 2.0</a:t>
            </a:r>
            <a:r>
              <a:rPr lang="en-US" dirty="0"/>
              <a:t> </a:t>
            </a:r>
          </a:p>
        </p:txBody>
      </p:sp>
      <p:sp>
        <p:nvSpPr>
          <p:cNvPr id="4" name="Slide Number Placeholder 3"/>
          <p:cNvSpPr>
            <a:spLocks noGrp="1"/>
          </p:cNvSpPr>
          <p:nvPr>
            <p:ph type="sldNum" sz="quarter" idx="10"/>
          </p:nvPr>
        </p:nvSpPr>
        <p:spPr/>
        <p:txBody>
          <a:bodyPr/>
          <a:lstStyle/>
          <a:p>
            <a:pPr>
              <a:defRPr/>
            </a:pPr>
            <a:fld id="{7FC4744C-B88A-4DFA-B3AD-A8B4200667A4}" type="slidenum">
              <a:rPr lang="en-US" altLang="en-US" smtClean="0"/>
              <a:pPr>
                <a:defRPr/>
              </a:pPr>
              <a:t>54</a:t>
            </a:fld>
            <a:endParaRPr lang="en-US" altLang="en-US"/>
          </a:p>
        </p:txBody>
      </p:sp>
    </p:spTree>
    <p:extLst>
      <p:ext uri="{BB962C8B-B14F-4D97-AF65-F5344CB8AC3E}">
        <p14:creationId xmlns:p14="http://schemas.microsoft.com/office/powerpoint/2010/main" val="3487050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445C6-281F-4170-9742-026EA70DE70E}" type="slidenum">
              <a:rPr lang="en-US" altLang="en-US" smtClean="0"/>
              <a:pPr>
                <a:spcBef>
                  <a:spcPct val="0"/>
                </a:spcBef>
              </a:pPr>
              <a:t>55</a:t>
            </a:fld>
            <a:endParaRPr lang="en-US" alt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408745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71A3B8-F2FB-410A-991A-B070321327E1}" type="slidenum">
              <a:rPr lang="en-US" altLang="en-US" smtClean="0"/>
              <a:pPr>
                <a:spcBef>
                  <a:spcPct val="0"/>
                </a:spcBef>
              </a:pPr>
              <a:t>56</a:t>
            </a:fld>
            <a:endParaRPr lang="en-US" altLang="en-US"/>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2613241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445C6-281F-4170-9742-026EA70DE70E}" type="slidenum">
              <a:rPr lang="en-US" altLang="en-US" smtClean="0"/>
              <a:pPr>
                <a:spcBef>
                  <a:spcPct val="0"/>
                </a:spcBef>
              </a:pPr>
              <a:t>58</a:t>
            </a:fld>
            <a:endParaRPr lang="en-US" alt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009843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445C6-281F-4170-9742-026EA70DE70E}" type="slidenum">
              <a:rPr lang="en-US" altLang="en-US" smtClean="0"/>
              <a:pPr>
                <a:spcBef>
                  <a:spcPct val="0"/>
                </a:spcBef>
              </a:pPr>
              <a:t>61</a:t>
            </a:fld>
            <a:endParaRPr lang="en-US" alt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7199902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553611-7B3B-4E21-81D6-BCBF70077AA0}" type="slidenum">
              <a:rPr lang="en-US" altLang="en-US" smtClean="0"/>
              <a:pPr>
                <a:spcBef>
                  <a:spcPct val="0"/>
                </a:spcBef>
              </a:pPr>
              <a:t>62</a:t>
            </a:fld>
            <a:endParaRPr lang="en-US" altLang="en-US"/>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r>
              <a:rPr lang="en-US" altLang="en-US" sz="1200" dirty="0">
                <a:latin typeface="Arial" panose="020B0604020202020204" pitchFamily="34" charset="0"/>
              </a:rPr>
              <a:t>At pixel q: </a:t>
            </a:r>
          </a:p>
          <a:p>
            <a:pPr eaLnBrk="1" hangingPunct="1">
              <a:spcBef>
                <a:spcPct val="0"/>
              </a:spcBef>
              <a:buFontTx/>
              <a:buNone/>
            </a:pPr>
            <a:r>
              <a:rPr lang="en-US" altLang="en-US" sz="1200" dirty="0">
                <a:latin typeface="Arial" panose="020B0604020202020204" pitchFamily="34" charset="0"/>
              </a:rPr>
              <a:t>We have a maximum if the value is larger than those at both p and at r. </a:t>
            </a:r>
          </a:p>
          <a:p>
            <a:pPr eaLnBrk="1" hangingPunct="1">
              <a:spcBef>
                <a:spcPct val="0"/>
              </a:spcBef>
              <a:buFontTx/>
              <a:buNone/>
            </a:pPr>
            <a:endParaRPr lang="en-US" altLang="en-US" sz="1200" dirty="0">
              <a:latin typeface="Arial" panose="020B0604020202020204" pitchFamily="34" charset="0"/>
            </a:endParaRPr>
          </a:p>
          <a:p>
            <a:pPr eaLnBrk="1" hangingPunct="1">
              <a:spcBef>
                <a:spcPct val="0"/>
              </a:spcBef>
              <a:buFontTx/>
              <a:buNone/>
            </a:pPr>
            <a:r>
              <a:rPr lang="en-US" altLang="en-US" sz="1200" dirty="0">
                <a:latin typeface="Arial" panose="020B0604020202020204" pitchFamily="34" charset="0"/>
              </a:rPr>
              <a:t>Interpolate along gradient direction to get these values.</a:t>
            </a:r>
          </a:p>
          <a:p>
            <a:pPr eaLnBrk="1" hangingPunct="1"/>
            <a:endParaRPr lang="en-US" altLang="en-US" dirty="0"/>
          </a:p>
        </p:txBody>
      </p:sp>
    </p:spTree>
    <p:extLst>
      <p:ext uri="{BB962C8B-B14F-4D97-AF65-F5344CB8AC3E}">
        <p14:creationId xmlns:p14="http://schemas.microsoft.com/office/powerpoint/2010/main" val="24443797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445C6-281F-4170-9742-026EA70DE70E}" type="slidenum">
              <a:rPr lang="en-US" altLang="en-US" smtClean="0"/>
              <a:pPr>
                <a:spcBef>
                  <a:spcPct val="0"/>
                </a:spcBef>
              </a:pPr>
              <a:t>65</a:t>
            </a:fld>
            <a:endParaRPr lang="en-US" alt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dirty="0">
                <a:effectLst/>
              </a:rPr>
              <a:t>Hysteresis</a:t>
            </a:r>
            <a:r>
              <a:rPr lang="en-US" dirty="0">
                <a:effectLst/>
              </a:rPr>
              <a:t> is the dependence of the state of a system on its history -&gt; bad word to use in this sense (comes from engineering)</a:t>
            </a:r>
            <a:endParaRPr lang="en-US" altLang="en-US" dirty="0"/>
          </a:p>
        </p:txBody>
      </p:sp>
    </p:spTree>
    <p:extLst>
      <p:ext uri="{BB962C8B-B14F-4D97-AF65-F5344CB8AC3E}">
        <p14:creationId xmlns:p14="http://schemas.microsoft.com/office/powerpoint/2010/main" val="1125431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Edges</a:t>
            </a:r>
            <a:r>
              <a:rPr lang="en-US" sz="1200" b="0" i="0" kern="1200">
                <a:solidFill>
                  <a:schemeClr val="tx1"/>
                </a:solidFill>
                <a:effectLst/>
                <a:latin typeface="+mn-lt"/>
                <a:ea typeface="+mn-ea"/>
                <a:cs typeface="+mn-cs"/>
              </a:rPr>
              <a:t> are significant local changes in the image and are </a:t>
            </a:r>
            <a:r>
              <a:rPr lang="en-US" sz="1200" b="1" i="0" kern="1200">
                <a:solidFill>
                  <a:schemeClr val="tx1"/>
                </a:solidFill>
                <a:effectLst/>
                <a:latin typeface="+mn-lt"/>
                <a:ea typeface="+mn-ea"/>
                <a:cs typeface="+mn-cs"/>
              </a:rPr>
              <a:t>important</a:t>
            </a:r>
            <a:r>
              <a:rPr lang="en-US" sz="1200" b="0" i="0" kern="1200">
                <a:solidFill>
                  <a:schemeClr val="tx1"/>
                </a:solidFill>
                <a:effectLst/>
                <a:latin typeface="+mn-lt"/>
                <a:ea typeface="+mn-ea"/>
                <a:cs typeface="+mn-cs"/>
              </a:rPr>
              <a:t> features for analyzing images. </a:t>
            </a:r>
            <a:r>
              <a:rPr lang="en-US" sz="1200" b="1" i="0" kern="1200">
                <a:solidFill>
                  <a:schemeClr val="tx1"/>
                </a:solidFill>
                <a:effectLst/>
                <a:latin typeface="+mn-lt"/>
                <a:ea typeface="+mn-ea"/>
                <a:cs typeface="+mn-cs"/>
              </a:rPr>
              <a:t>Edges</a:t>
            </a:r>
            <a:r>
              <a:rPr lang="en-US" sz="1200" b="0" i="0" kern="1200">
                <a:solidFill>
                  <a:schemeClr val="tx1"/>
                </a:solidFill>
                <a:effectLst/>
                <a:latin typeface="+mn-lt"/>
                <a:ea typeface="+mn-ea"/>
                <a:cs typeface="+mn-cs"/>
              </a:rPr>
              <a:t> typically occur on the boundary between two different regions in an image.</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7</a:t>
            </a:fld>
            <a:endParaRPr lang="en-US"/>
          </a:p>
        </p:txBody>
      </p:sp>
    </p:spTree>
    <p:extLst>
      <p:ext uri="{BB962C8B-B14F-4D97-AF65-F5344CB8AC3E}">
        <p14:creationId xmlns:p14="http://schemas.microsoft.com/office/powerpoint/2010/main" val="2273710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30441849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807FEE-9543-43D2-80AD-C8DCC31332BC}" type="slidenum">
              <a:rPr lang="en-US" altLang="en-US" smtClean="0"/>
              <a:pPr>
                <a:spcBef>
                  <a:spcPct val="0"/>
                </a:spcBef>
              </a:pPr>
              <a:t>67</a:t>
            </a:fld>
            <a:endParaRPr lang="en-US" altLang="en-US"/>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Arial" panose="020B0604020202020204" pitchFamily="34" charset="0"/>
              </a:rPr>
              <a:t>Assume the marked point is an edge point.  Then we construct the tangent to the edge curve (which is normal to the gradient at that point) and use this to predict the next points (here either r or s). </a:t>
            </a:r>
          </a:p>
          <a:p>
            <a:pPr eaLnBrk="1" hangingPunct="1"/>
            <a:endParaRPr lang="en-US" altLang="en-US" dirty="0"/>
          </a:p>
        </p:txBody>
      </p:sp>
    </p:spTree>
    <p:extLst>
      <p:ext uri="{BB962C8B-B14F-4D97-AF65-F5344CB8AC3E}">
        <p14:creationId xmlns:p14="http://schemas.microsoft.com/office/powerpoint/2010/main" val="10952666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C10892-2C53-4DFD-9C95-DC6F4C426993}" type="slidenum">
              <a:rPr lang="en-US" altLang="en-US" smtClean="0"/>
              <a:pPr>
                <a:spcBef>
                  <a:spcPct val="0"/>
                </a:spcBef>
              </a:pPr>
              <a:t>69</a:t>
            </a:fld>
            <a:endParaRPr lang="en-US" altLang="en-US"/>
          </a:p>
        </p:txBody>
      </p:sp>
      <p:sp>
        <p:nvSpPr>
          <p:cNvPr id="71683"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8189670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445C6-281F-4170-9742-026EA70DE70E}" type="slidenum">
              <a:rPr lang="en-US" altLang="en-US" smtClean="0"/>
              <a:pPr>
                <a:spcBef>
                  <a:spcPct val="0"/>
                </a:spcBef>
              </a:pPr>
              <a:t>70</a:t>
            </a:fld>
            <a:endParaRPr lang="en-US" alt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88261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Hubel and Wiesel started out by trying to get neurons in the visual cortex to respond to traditional visual stimuli such as dots. They had little success. No matter the size or position of the circles, their neurons just couldn’t care less. Then one day while they were recording from yet another stubbornly silent neuron, it suddenly started firing like crazy as they changed the projection slide that they were using to present the stimuli. Turns out, the cell was responding to the edge of the slide. That’s when Hubel and Wiesel discovered that there are cells specialized for detecting lines—a basic feature of the visual world. </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9</a:t>
            </a:fld>
            <a:endParaRPr lang="en-US"/>
          </a:p>
        </p:txBody>
      </p:sp>
    </p:spTree>
    <p:extLst>
      <p:ext uri="{BB962C8B-B14F-4D97-AF65-F5344CB8AC3E}">
        <p14:creationId xmlns:p14="http://schemas.microsoft.com/office/powerpoint/2010/main" val="3431292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Part-deleted</a:t>
            </a:r>
            <a:r>
              <a:rPr lang="en-US" sz="1200" b="0" i="0" kern="1200" dirty="0">
                <a:solidFill>
                  <a:schemeClr val="tx1"/>
                </a:solidFill>
                <a:effectLst/>
                <a:latin typeface="+mn-lt"/>
                <a:ea typeface="+mn-ea"/>
                <a:cs typeface="+mn-cs"/>
              </a:rPr>
              <a:t> complementary images were created by deleting approximately half the components from each image. In this way each complementary images contained about 50% of the original contour. Put together the two complementary images would reproduce the intact line drawing. A same name, different exemplar image was also created (right column) to assess non-visual priming in a naming experiment (Biederman and Cooper, 1991).</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Performance of human subjects on identical and complement images was strikingly different indicating that complementary part-deleted image pairs were</a:t>
            </a:r>
            <a:r>
              <a:rPr lang="en-US" sz="1200" b="1" i="0" kern="1200" dirty="0">
                <a:solidFill>
                  <a:schemeClr val="tx1"/>
                </a:solidFill>
                <a:effectLst/>
                <a:latin typeface="+mn-lt"/>
                <a:ea typeface="+mn-ea"/>
                <a:cs typeface="+mn-cs"/>
              </a:rPr>
              <a:t> not equivalent to each other</a:t>
            </a:r>
            <a:r>
              <a:rPr lang="en-US" sz="1200" b="0" i="0" kern="1200" dirty="0">
                <a:solidFill>
                  <a:schemeClr val="tx1"/>
                </a:solidFill>
                <a:effectLst/>
                <a:latin typeface="+mn-lt"/>
                <a:ea typeface="+mn-ea"/>
                <a:cs typeface="+mn-cs"/>
              </a:rPr>
              <a:t> for human observers. In fact, the complement image was perceived as if it were a different exemplar of the same category.</a:t>
            </a:r>
          </a:p>
          <a:p>
            <a:br>
              <a:rPr lang="en-US" dirty="0"/>
            </a:br>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10</a:t>
            </a:fld>
            <a:endParaRPr lang="en-US"/>
          </a:p>
        </p:txBody>
      </p:sp>
    </p:spTree>
    <p:extLst>
      <p:ext uri="{BB962C8B-B14F-4D97-AF65-F5344CB8AC3E}">
        <p14:creationId xmlns:p14="http://schemas.microsoft.com/office/powerpoint/2010/main" val="57189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collected fMRI data while participants viewed photographs and line drawings of beaches, city streets, forests, highways, mountains, and offices. Despite the marked difference in scene statistics, we were able to decode scene category from fMRI data for line drawings just as well as from activity for color photographs,</a:t>
            </a:r>
          </a:p>
          <a:p>
            <a:endParaRPr lang="en-US" dirty="0"/>
          </a:p>
          <a:p>
            <a:r>
              <a:rPr lang="en-US" dirty="0"/>
              <a:t>global scene structure, which is preserved in line drawings, plays an integral part in representing scene categories</a:t>
            </a:r>
          </a:p>
        </p:txBody>
      </p:sp>
      <p:sp>
        <p:nvSpPr>
          <p:cNvPr id="4" name="Slide Number Placeholder 3"/>
          <p:cNvSpPr>
            <a:spLocks noGrp="1"/>
          </p:cNvSpPr>
          <p:nvPr>
            <p:ph type="sldNum" sz="quarter" idx="10"/>
          </p:nvPr>
        </p:nvSpPr>
        <p:spPr/>
        <p:txBody>
          <a:bodyPr/>
          <a:lstStyle/>
          <a:p>
            <a:fld id="{2673916B-D2F7-E340-96C7-8D932FD23B54}" type="slidenum">
              <a:rPr lang="en-US" smtClean="0"/>
              <a:pPr/>
              <a:t>11</a:t>
            </a:fld>
            <a:endParaRPr lang="en-US"/>
          </a:p>
        </p:txBody>
      </p:sp>
    </p:spTree>
    <p:extLst>
      <p:ext uri="{BB962C8B-B14F-4D97-AF65-F5344CB8AC3E}">
        <p14:creationId xmlns:p14="http://schemas.microsoft.com/office/powerpoint/2010/main" val="2115565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http://link.springer.com/article/10.1023%2FA%3A1008183703117</a:t>
            </a:r>
          </a:p>
        </p:txBody>
      </p:sp>
      <p:sp>
        <p:nvSpPr>
          <p:cNvPr id="4" name="Slide Number Placeholder 3"/>
          <p:cNvSpPr>
            <a:spLocks noGrp="1"/>
          </p:cNvSpPr>
          <p:nvPr>
            <p:ph type="sldNum" sz="quarter" idx="10"/>
          </p:nvPr>
        </p:nvSpPr>
        <p:spPr/>
        <p:txBody>
          <a:bodyPr/>
          <a:lstStyle/>
          <a:p>
            <a:pPr>
              <a:defRPr/>
            </a:pPr>
            <a:fld id="{322BD607-953E-44E2-9B6F-065F59282882}" type="slidenum">
              <a:rPr lang="en-US" altLang="en-US" smtClean="0"/>
              <a:pPr>
                <a:defRPr/>
              </a:pPr>
              <a:t>13</a:t>
            </a:fld>
            <a:endParaRPr lang="en-US" altLang="en-US"/>
          </a:p>
        </p:txBody>
      </p:sp>
    </p:spTree>
    <p:extLst>
      <p:ext uri="{BB962C8B-B14F-4D97-AF65-F5344CB8AC3E}">
        <p14:creationId xmlns:p14="http://schemas.microsoft.com/office/powerpoint/2010/main" val="2436872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233C0BDA-F529-486F-81C2-A078D397234D}" type="slidenum">
              <a:rPr lang="en-US" sz="1100"/>
              <a:pPr/>
              <a:t>14</a:t>
            </a:fld>
            <a:endParaRPr lang="en-US" sz="11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461830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48C8481-E127-4A5B-B102-69170B7B608F}"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C594DD-5FC9-4A0F-821E-3B98AE256D8A}" type="slidenum">
              <a:rPr lang="en-US" altLang="en-US"/>
              <a:pPr>
                <a:defRPr/>
              </a:pPr>
              <a:t>‹#›</a:t>
            </a:fld>
            <a:endParaRPr lang="en-US" altLang="en-US"/>
          </a:p>
        </p:txBody>
      </p:sp>
    </p:spTree>
    <p:extLst>
      <p:ext uri="{BB962C8B-B14F-4D97-AF65-F5344CB8AC3E}">
        <p14:creationId xmlns:p14="http://schemas.microsoft.com/office/powerpoint/2010/main" val="1215371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C1447A3-BDD6-4376-9DF9-877E3AF1D026}"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A316CF-E153-402C-B856-7BC364AA84AA}" type="slidenum">
              <a:rPr lang="en-US" altLang="en-US"/>
              <a:pPr>
                <a:defRPr/>
              </a:pPr>
              <a:t>‹#›</a:t>
            </a:fld>
            <a:endParaRPr lang="en-US" altLang="en-US"/>
          </a:p>
        </p:txBody>
      </p:sp>
    </p:spTree>
    <p:extLst>
      <p:ext uri="{BB962C8B-B14F-4D97-AF65-F5344CB8AC3E}">
        <p14:creationId xmlns:p14="http://schemas.microsoft.com/office/powerpoint/2010/main" val="893400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B5A5F9-6718-4DE0-89A9-E925E7AC3982}"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6DD150-62CE-4284-95A3-24734A1D8F86}" type="slidenum">
              <a:rPr lang="en-US" altLang="en-US"/>
              <a:pPr>
                <a:defRPr/>
              </a:pPr>
              <a:t>‹#›</a:t>
            </a:fld>
            <a:endParaRPr lang="en-US" altLang="en-US"/>
          </a:p>
        </p:txBody>
      </p:sp>
    </p:spTree>
    <p:extLst>
      <p:ext uri="{BB962C8B-B14F-4D97-AF65-F5344CB8AC3E}">
        <p14:creationId xmlns:p14="http://schemas.microsoft.com/office/powerpoint/2010/main" val="3405739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B8FBDCF-B473-4EE3-9D19-643F400A478E}"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499FC4-8702-4D29-B5E9-C6C040E7A835}" type="slidenum">
              <a:rPr lang="en-US" altLang="en-US"/>
              <a:pPr>
                <a:defRPr/>
              </a:pPr>
              <a:t>‹#›</a:t>
            </a:fld>
            <a:endParaRPr lang="en-US" altLang="en-US"/>
          </a:p>
        </p:txBody>
      </p:sp>
    </p:spTree>
    <p:extLst>
      <p:ext uri="{BB962C8B-B14F-4D97-AF65-F5344CB8AC3E}">
        <p14:creationId xmlns:p14="http://schemas.microsoft.com/office/powerpoint/2010/main" val="538506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A22D57-A83C-44A9-AD57-BD5638628526}"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7BB6A1-1025-4A6A-9D7C-835D565A6C6F}" type="slidenum">
              <a:rPr lang="en-US" altLang="en-US"/>
              <a:pPr>
                <a:defRPr/>
              </a:pPr>
              <a:t>‹#›</a:t>
            </a:fld>
            <a:endParaRPr lang="en-US" altLang="en-US"/>
          </a:p>
        </p:txBody>
      </p:sp>
    </p:spTree>
    <p:extLst>
      <p:ext uri="{BB962C8B-B14F-4D97-AF65-F5344CB8AC3E}">
        <p14:creationId xmlns:p14="http://schemas.microsoft.com/office/powerpoint/2010/main" val="1153189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3C266C4-FD03-4AA8-881F-4C7E1CF15BD1}"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76BB73-8F66-48CE-9F08-8AAD0EBAF4DB}" type="slidenum">
              <a:rPr lang="en-US" altLang="en-US"/>
              <a:pPr>
                <a:defRPr/>
              </a:pPr>
              <a:t>‹#›</a:t>
            </a:fld>
            <a:endParaRPr lang="en-US" altLang="en-US"/>
          </a:p>
        </p:txBody>
      </p:sp>
    </p:spTree>
    <p:extLst>
      <p:ext uri="{BB962C8B-B14F-4D97-AF65-F5344CB8AC3E}">
        <p14:creationId xmlns:p14="http://schemas.microsoft.com/office/powerpoint/2010/main" val="3095282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AC99155-9D69-40BD-87AA-169F9D03F750}" type="datetimeFigureOut">
              <a:rPr lang="en-US"/>
              <a:pPr>
                <a:defRPr/>
              </a:pPr>
              <a:t>12/31/2021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50C5CCF-03CA-4B20-A418-9E2274A6D921}" type="slidenum">
              <a:rPr lang="en-US" altLang="en-US"/>
              <a:pPr>
                <a:defRPr/>
              </a:pPr>
              <a:t>‹#›</a:t>
            </a:fld>
            <a:endParaRPr lang="en-US" altLang="en-US"/>
          </a:p>
        </p:txBody>
      </p:sp>
    </p:spTree>
    <p:extLst>
      <p:ext uri="{BB962C8B-B14F-4D97-AF65-F5344CB8AC3E}">
        <p14:creationId xmlns:p14="http://schemas.microsoft.com/office/powerpoint/2010/main" val="1373979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168E695-B87B-4B6C-A1C1-38B2D2922630}" type="datetimeFigureOut">
              <a:rPr lang="en-US"/>
              <a:pPr>
                <a:defRPr/>
              </a:pPr>
              <a:t>12/31/2021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F8C84CB-910C-45F1-AD97-6A9F82BCDEE2}" type="slidenum">
              <a:rPr lang="en-US" altLang="en-US"/>
              <a:pPr>
                <a:defRPr/>
              </a:pPr>
              <a:t>‹#›</a:t>
            </a:fld>
            <a:endParaRPr lang="en-US" altLang="en-US"/>
          </a:p>
        </p:txBody>
      </p:sp>
    </p:spTree>
    <p:extLst>
      <p:ext uri="{BB962C8B-B14F-4D97-AF65-F5344CB8AC3E}">
        <p14:creationId xmlns:p14="http://schemas.microsoft.com/office/powerpoint/2010/main" val="411113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6C10DB4-9702-419F-B117-1F5E0827798C}" type="datetimeFigureOut">
              <a:rPr lang="en-US"/>
              <a:pPr>
                <a:defRPr/>
              </a:pPr>
              <a:t>12/31/2021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CE850E4-039D-4ED0-8204-F0345A81C1AE}" type="slidenum">
              <a:rPr lang="en-US" altLang="en-US"/>
              <a:pPr>
                <a:defRPr/>
              </a:pPr>
              <a:t>‹#›</a:t>
            </a:fld>
            <a:endParaRPr lang="en-US" altLang="en-US"/>
          </a:p>
        </p:txBody>
      </p:sp>
    </p:spTree>
    <p:extLst>
      <p:ext uri="{BB962C8B-B14F-4D97-AF65-F5344CB8AC3E}">
        <p14:creationId xmlns:p14="http://schemas.microsoft.com/office/powerpoint/2010/main" val="2930292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212AE73-CD91-4037-830D-43226154AC23}" type="datetimeFigureOut">
              <a:rPr lang="en-US"/>
              <a:pPr>
                <a:defRPr/>
              </a:pPr>
              <a:t>12/31/2021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4FD80EF-1854-4757-9281-EA8626DFBD77}" type="slidenum">
              <a:rPr lang="en-US" altLang="en-US"/>
              <a:pPr>
                <a:defRPr/>
              </a:pPr>
              <a:t>‹#›</a:t>
            </a:fld>
            <a:endParaRPr lang="en-US" altLang="en-US"/>
          </a:p>
        </p:txBody>
      </p:sp>
    </p:spTree>
    <p:extLst>
      <p:ext uri="{BB962C8B-B14F-4D97-AF65-F5344CB8AC3E}">
        <p14:creationId xmlns:p14="http://schemas.microsoft.com/office/powerpoint/2010/main" val="3190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389D3F1-8AC5-4C82-AA90-B8055C7085CD}" type="datetimeFigureOut">
              <a:rPr lang="en-US"/>
              <a:pPr>
                <a:defRPr/>
              </a:pPr>
              <a:t>12/31/2021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4D5F91-C0CE-4303-BE1A-77001F90E112}" type="slidenum">
              <a:rPr lang="en-US" altLang="en-US"/>
              <a:pPr>
                <a:defRPr/>
              </a:pPr>
              <a:t>‹#›</a:t>
            </a:fld>
            <a:endParaRPr lang="en-US" altLang="en-US"/>
          </a:p>
        </p:txBody>
      </p:sp>
    </p:spTree>
    <p:extLst>
      <p:ext uri="{BB962C8B-B14F-4D97-AF65-F5344CB8AC3E}">
        <p14:creationId xmlns:p14="http://schemas.microsoft.com/office/powerpoint/2010/main" val="4236110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1A5A63C1-A408-4550-898A-11467C9BC4D9}"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B7035E-7F07-48E0-B6CD-AF661E7CEF08}" type="slidenum">
              <a:rPr lang="en-US" altLang="en-US"/>
              <a:pPr>
                <a:defRPr/>
              </a:pPr>
              <a:t>‹#›</a:t>
            </a:fld>
            <a:endParaRPr lang="en-US" altLang="en-US"/>
          </a:p>
        </p:txBody>
      </p:sp>
    </p:spTree>
    <p:extLst>
      <p:ext uri="{BB962C8B-B14F-4D97-AF65-F5344CB8AC3E}">
        <p14:creationId xmlns:p14="http://schemas.microsoft.com/office/powerpoint/2010/main" val="3897700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CA885F3-4C21-443D-ADF1-B98D03CED2AA}" type="datetimeFigureOut">
              <a:rPr lang="en-US"/>
              <a:pPr>
                <a:defRPr/>
              </a:pPr>
              <a:t>12/31/2021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F48054-1004-4D2B-93AA-5660DD591E7D}" type="slidenum">
              <a:rPr lang="en-US" altLang="en-US"/>
              <a:pPr>
                <a:defRPr/>
              </a:pPr>
              <a:t>‹#›</a:t>
            </a:fld>
            <a:endParaRPr lang="en-US" altLang="en-US"/>
          </a:p>
        </p:txBody>
      </p:sp>
    </p:spTree>
    <p:extLst>
      <p:ext uri="{BB962C8B-B14F-4D97-AF65-F5344CB8AC3E}">
        <p14:creationId xmlns:p14="http://schemas.microsoft.com/office/powerpoint/2010/main" val="2320710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42C5ECB-97A3-4E4A-8F31-3AEC85F33526}"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671F41-230A-498E-8451-B10DA4364456}" type="slidenum">
              <a:rPr lang="en-US" altLang="en-US"/>
              <a:pPr>
                <a:defRPr/>
              </a:pPr>
              <a:t>‹#›</a:t>
            </a:fld>
            <a:endParaRPr lang="en-US" altLang="en-US"/>
          </a:p>
        </p:txBody>
      </p:sp>
    </p:spTree>
    <p:extLst>
      <p:ext uri="{BB962C8B-B14F-4D97-AF65-F5344CB8AC3E}">
        <p14:creationId xmlns:p14="http://schemas.microsoft.com/office/powerpoint/2010/main" val="645632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97B1523-918D-4333-A87D-FAC33F9C117B}"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4728BC-BBD1-4245-8F38-FE9A6F5443C8}" type="slidenum">
              <a:rPr lang="en-US" altLang="en-US"/>
              <a:pPr>
                <a:defRPr/>
              </a:pPr>
              <a:t>‹#›</a:t>
            </a:fld>
            <a:endParaRPr lang="en-US" altLang="en-US"/>
          </a:p>
        </p:txBody>
      </p:sp>
    </p:spTree>
    <p:extLst>
      <p:ext uri="{BB962C8B-B14F-4D97-AF65-F5344CB8AC3E}">
        <p14:creationId xmlns:p14="http://schemas.microsoft.com/office/powerpoint/2010/main" val="3209268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C8B1333-993C-467C-B249-DDF635F5AFD5}"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7E0C5E-4F22-44AE-82CD-CD4C71025C1C}" type="slidenum">
              <a:rPr lang="en-US" altLang="en-US"/>
              <a:pPr>
                <a:defRPr/>
              </a:pPr>
              <a:t>‹#›</a:t>
            </a:fld>
            <a:endParaRPr lang="en-US" altLang="en-US"/>
          </a:p>
        </p:txBody>
      </p:sp>
    </p:spTree>
    <p:extLst>
      <p:ext uri="{BB962C8B-B14F-4D97-AF65-F5344CB8AC3E}">
        <p14:creationId xmlns:p14="http://schemas.microsoft.com/office/powerpoint/2010/main" val="908626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51F5938-C5F4-4493-9DCB-A1B54F7B68C4}" type="datetimeFigureOut">
              <a:rPr lang="en-US"/>
              <a:pPr>
                <a:defRPr/>
              </a:pPr>
              <a:t>12/31/2021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2A22E3-6B98-4EF0-9C0D-09FD4F90C5C8}" type="slidenum">
              <a:rPr lang="en-US" altLang="en-US"/>
              <a:pPr>
                <a:defRPr/>
              </a:pPr>
              <a:t>‹#›</a:t>
            </a:fld>
            <a:endParaRPr lang="en-US" altLang="en-US"/>
          </a:p>
        </p:txBody>
      </p:sp>
    </p:spTree>
    <p:extLst>
      <p:ext uri="{BB962C8B-B14F-4D97-AF65-F5344CB8AC3E}">
        <p14:creationId xmlns:p14="http://schemas.microsoft.com/office/powerpoint/2010/main" val="1500932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1928FBC-B263-4874-89ED-CEEB2CA1AF34}" type="datetimeFigureOut">
              <a:rPr lang="en-US"/>
              <a:pPr>
                <a:defRPr/>
              </a:pPr>
              <a:t>12/31/2021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8C0CDF8-BD26-4DEB-808C-B3E366351893}" type="slidenum">
              <a:rPr lang="en-US" altLang="en-US"/>
              <a:pPr>
                <a:defRPr/>
              </a:pPr>
              <a:t>‹#›</a:t>
            </a:fld>
            <a:endParaRPr lang="en-US" altLang="en-US"/>
          </a:p>
        </p:txBody>
      </p:sp>
    </p:spTree>
    <p:extLst>
      <p:ext uri="{BB962C8B-B14F-4D97-AF65-F5344CB8AC3E}">
        <p14:creationId xmlns:p14="http://schemas.microsoft.com/office/powerpoint/2010/main" val="3850802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F8F8D3B-4949-47E8-BBCA-3AF089B30046}" type="datetimeFigureOut">
              <a:rPr lang="en-US"/>
              <a:pPr>
                <a:defRPr/>
              </a:pPr>
              <a:t>12/31/2021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EF89315-E386-4877-A1F0-01B082BEB717}" type="slidenum">
              <a:rPr lang="en-US" altLang="en-US"/>
              <a:pPr>
                <a:defRPr/>
              </a:pPr>
              <a:t>‹#›</a:t>
            </a:fld>
            <a:endParaRPr lang="en-US" altLang="en-US"/>
          </a:p>
        </p:txBody>
      </p:sp>
    </p:spTree>
    <p:extLst>
      <p:ext uri="{BB962C8B-B14F-4D97-AF65-F5344CB8AC3E}">
        <p14:creationId xmlns:p14="http://schemas.microsoft.com/office/powerpoint/2010/main" val="3634352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E5E128F-F129-4218-83E4-461BA43B39BE}" type="datetimeFigureOut">
              <a:rPr lang="en-US"/>
              <a:pPr>
                <a:defRPr/>
              </a:pPr>
              <a:t>12/31/2021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5F51810-AB31-4D84-B94B-207DE3D5B9A4}" type="slidenum">
              <a:rPr lang="en-US" altLang="en-US"/>
              <a:pPr>
                <a:defRPr/>
              </a:pPr>
              <a:t>‹#›</a:t>
            </a:fld>
            <a:endParaRPr lang="en-US" altLang="en-US"/>
          </a:p>
        </p:txBody>
      </p:sp>
    </p:spTree>
    <p:extLst>
      <p:ext uri="{BB962C8B-B14F-4D97-AF65-F5344CB8AC3E}">
        <p14:creationId xmlns:p14="http://schemas.microsoft.com/office/powerpoint/2010/main" val="319527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57BD57-98AE-42A4-B06A-03A74D1A8E3E}" type="datetimeFigureOut">
              <a:rPr lang="en-US"/>
              <a:pPr>
                <a:defRPr/>
              </a:pPr>
              <a:t>12/31/2021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AF86A3-9CD9-4B5B-A8AC-C9E02589FD3E}" type="slidenum">
              <a:rPr lang="en-US" altLang="en-US"/>
              <a:pPr>
                <a:defRPr/>
              </a:pPr>
              <a:t>‹#›</a:t>
            </a:fld>
            <a:endParaRPr lang="en-US" altLang="en-US"/>
          </a:p>
        </p:txBody>
      </p:sp>
    </p:spTree>
    <p:extLst>
      <p:ext uri="{BB962C8B-B14F-4D97-AF65-F5344CB8AC3E}">
        <p14:creationId xmlns:p14="http://schemas.microsoft.com/office/powerpoint/2010/main" val="3556355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F3486D4-9F6F-46AC-BD35-63018E2C79EB}" type="datetimeFigureOut">
              <a:rPr lang="en-US"/>
              <a:pPr>
                <a:defRPr/>
              </a:pPr>
              <a:t>12/31/2021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60A3A0-A621-4B1D-9FDA-A406DB3AEE53}" type="slidenum">
              <a:rPr lang="en-US" altLang="en-US"/>
              <a:pPr>
                <a:defRPr/>
              </a:pPr>
              <a:t>‹#›</a:t>
            </a:fld>
            <a:endParaRPr lang="en-US" altLang="en-US"/>
          </a:p>
        </p:txBody>
      </p:sp>
    </p:spTree>
    <p:extLst>
      <p:ext uri="{BB962C8B-B14F-4D97-AF65-F5344CB8AC3E}">
        <p14:creationId xmlns:p14="http://schemas.microsoft.com/office/powerpoint/2010/main" val="3160241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87C126C-E4FE-4C10-8063-768C41374C73}" type="datetimeFigureOut">
              <a:rPr lang="en-US"/>
              <a:pPr>
                <a:defRPr/>
              </a:pPr>
              <a:t>12/31/2021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99E89F6-B254-4A40-9D97-9AB96584A8D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8AE0D683-25D2-4608-861A-ADBDB55AFAE4}" type="datetimeFigureOut">
              <a:rPr lang="en-US"/>
              <a:pPr>
                <a:defRPr/>
              </a:pPr>
              <a:t>12/31/2021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F9FA55C-A30D-4FFE-B9D4-951BFD21E99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29.png"/><Relationship Id="rId4" Type="http://schemas.openxmlformats.org/officeDocument/2006/relationships/oleObject" Target="../embeddings/oleObject6.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30.png"/><Relationship Id="rId5" Type="http://schemas.openxmlformats.org/officeDocument/2006/relationships/oleObject" Target="../embeddings/oleObject8.bin"/><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49.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4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46.png"/><Relationship Id="rId5" Type="http://schemas.openxmlformats.org/officeDocument/2006/relationships/tags" Target="../tags/tag6.xml"/><Relationship Id="rId15" Type="http://schemas.openxmlformats.org/officeDocument/2006/relationships/image" Target="../media/image53.png"/><Relationship Id="rId10" Type="http://schemas.openxmlformats.org/officeDocument/2006/relationships/image" Target="../media/image39.png"/><Relationship Id="rId4" Type="http://schemas.openxmlformats.org/officeDocument/2006/relationships/tags" Target="../tags/tag5.xml"/><Relationship Id="rId9" Type="http://schemas.openxmlformats.org/officeDocument/2006/relationships/notesSlide" Target="../notesSlides/notesSlide12.xml"/><Relationship Id="rId1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oleObject" Target="../embeddings/oleObject1.bin"/><Relationship Id="rId18" Type="http://schemas.openxmlformats.org/officeDocument/2006/relationships/image" Target="../media/image5.wmf"/><Relationship Id="rId3" Type="http://schemas.openxmlformats.org/officeDocument/2006/relationships/notesSlide" Target="../notesSlides/notesSlide2.xml"/><Relationship Id="rId21" Type="http://schemas.openxmlformats.org/officeDocument/2006/relationships/oleObject" Target="../embeddings/oleObject5.bin"/><Relationship Id="rId7" Type="http://schemas.openxmlformats.org/officeDocument/2006/relationships/image" Target="../media/image11.jpeg"/><Relationship Id="rId12" Type="http://schemas.openxmlformats.org/officeDocument/2006/relationships/image" Target="../media/image16.png"/><Relationship Id="rId17" Type="http://schemas.openxmlformats.org/officeDocument/2006/relationships/oleObject" Target="../embeddings/oleObject3.bin"/><Relationship Id="rId2" Type="http://schemas.openxmlformats.org/officeDocument/2006/relationships/slideLayout" Target="../slideLayouts/slideLayout13.xml"/><Relationship Id="rId16" Type="http://schemas.openxmlformats.org/officeDocument/2006/relationships/image" Target="../media/image4.wmf"/><Relationship Id="rId20" Type="http://schemas.openxmlformats.org/officeDocument/2006/relationships/image" Target="../media/image6.wmf"/><Relationship Id="rId1" Type="http://schemas.openxmlformats.org/officeDocument/2006/relationships/vmlDrawing" Target="../drawings/vmlDrawing1.v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oleObject" Target="../embeddings/oleObject2.bin"/><Relationship Id="rId10" Type="http://schemas.openxmlformats.org/officeDocument/2006/relationships/image" Target="../media/image14.jpeg"/><Relationship Id="rId19" Type="http://schemas.openxmlformats.org/officeDocument/2006/relationships/oleObject" Target="../embeddings/oleObject4.bin"/><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3.wmf"/><Relationship Id="rId22" Type="http://schemas.openxmlformats.org/officeDocument/2006/relationships/image" Target="../media/image7.wmf"/></Relationships>
</file>

<file path=ppt/slides/_rels/slide30.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tags" Target="../tags/tag10.xml"/><Relationship Id="rId7" Type="http://schemas.openxmlformats.org/officeDocument/2006/relationships/image" Target="../media/image55.png"/><Relationship Id="rId2" Type="http://schemas.openxmlformats.org/officeDocument/2006/relationships/tags" Target="../tags/tag9.xml"/><Relationship Id="rId1" Type="http://schemas.openxmlformats.org/officeDocument/2006/relationships/vmlDrawing" Target="../drawings/vmlDrawing4.vml"/><Relationship Id="rId6" Type="http://schemas.openxmlformats.org/officeDocument/2006/relationships/oleObject" Target="../embeddings/oleObject9.bin"/><Relationship Id="rId11" Type="http://schemas.openxmlformats.org/officeDocument/2006/relationships/image" Target="../media/image58.png"/><Relationship Id="rId5" Type="http://schemas.openxmlformats.org/officeDocument/2006/relationships/notesSlide" Target="../notesSlides/notesSlide14.xml"/><Relationship Id="rId10" Type="http://schemas.openxmlformats.org/officeDocument/2006/relationships/image" Target="../media/image56.png"/><Relationship Id="rId4" Type="http://schemas.openxmlformats.org/officeDocument/2006/relationships/slideLayout" Target="../slideLayouts/slideLayout13.xml"/><Relationship Id="rId9" Type="http://schemas.openxmlformats.org/officeDocument/2006/relationships/oleObject" Target="../embeddings/oleObject10.bin"/></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6" Type="http://schemas.openxmlformats.org/officeDocument/2006/relationships/image" Target="../media/image66.tiff"/><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69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72.tiff"/><Relationship Id="rId5" Type="http://schemas.openxmlformats.org/officeDocument/2006/relationships/image" Target="../media/image71.tiff"/><Relationship Id="rId4" Type="http://schemas.openxmlformats.org/officeDocument/2006/relationships/image" Target="../media/image70.tiff"/></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1vpsn2BJ1bE&amp;t=5s" TargetMode="Externa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22.xml"/><Relationship Id="rId7" Type="http://schemas.openxmlformats.org/officeDocument/2006/relationships/image" Target="../media/image80.png"/><Relationship Id="rId2" Type="http://schemas.openxmlformats.org/officeDocument/2006/relationships/slideLayout" Target="../slideLayouts/slideLayout15.xml"/><Relationship Id="rId1" Type="http://schemas.openxmlformats.org/officeDocument/2006/relationships/vmlDrawing" Target="../drawings/vmlDrawing5.vml"/><Relationship Id="rId6" Type="http://schemas.openxmlformats.org/officeDocument/2006/relationships/image" Target="../media/image79.png"/><Relationship Id="rId11" Type="http://schemas.openxmlformats.org/officeDocument/2006/relationships/image" Target="../media/image78.wmf"/><Relationship Id="rId5" Type="http://schemas.openxmlformats.org/officeDocument/2006/relationships/image" Target="../media/image77.wmf"/><Relationship Id="rId10" Type="http://schemas.openxmlformats.org/officeDocument/2006/relationships/oleObject" Target="../embeddings/oleObject12.bin"/><Relationship Id="rId4" Type="http://schemas.openxmlformats.org/officeDocument/2006/relationships/oleObject" Target="../embeddings/oleObject11.bin"/><Relationship Id="rId9" Type="http://schemas.openxmlformats.org/officeDocument/2006/relationships/image" Target="../media/image82.png"/></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87.wmf"/><Relationship Id="rId3" Type="http://schemas.openxmlformats.org/officeDocument/2006/relationships/notesSlide" Target="../notesSlides/notesSlide23.xml"/><Relationship Id="rId7" Type="http://schemas.openxmlformats.org/officeDocument/2006/relationships/image" Target="../media/image84.png"/><Relationship Id="rId12" Type="http://schemas.openxmlformats.org/officeDocument/2006/relationships/oleObject" Target="../embeddings/oleObject17.bin"/><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oleObject" Target="../embeddings/oleObject14.bin"/><Relationship Id="rId11" Type="http://schemas.openxmlformats.org/officeDocument/2006/relationships/image" Target="../media/image86.wmf"/><Relationship Id="rId5" Type="http://schemas.openxmlformats.org/officeDocument/2006/relationships/image" Target="../media/image83.w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85.wm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89.png"/><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oleObject" Target="../embeddings/oleObject19.bin"/><Relationship Id="rId5" Type="http://schemas.openxmlformats.org/officeDocument/2006/relationships/image" Target="../media/image88.png"/><Relationship Id="rId4" Type="http://schemas.openxmlformats.org/officeDocument/2006/relationships/oleObject" Target="../embeddings/oleObject18.bin"/></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96.png"/><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97.tiff"/></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ieeexplore.ieee.org/xpls/abs_all.jsp?isnumber=4767846&amp;arnumber=4767851&amp;count=16&amp;index=4"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6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68.xml.rels><?xml version="1.0" encoding="UTF-8" standalone="yes"?>
<Relationships xmlns="http://schemas.openxmlformats.org/package/2006/relationships"><Relationship Id="rId3" Type="http://schemas.openxmlformats.org/officeDocument/2006/relationships/image" Target="../media/image1050.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7.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1090.png"/><Relationship Id="rId5" Type="http://schemas.openxmlformats.org/officeDocument/2006/relationships/image" Target="../media/image116.png"/><Relationship Id="rId4" Type="http://schemas.openxmlformats.org/officeDocument/2006/relationships/image" Target="../media/image1070.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y_l4kQ5wjiw" TargetMode="Externa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Display stock market numbers">
            <a:extLst>
              <a:ext uri="{FF2B5EF4-FFF2-40B4-BE49-F238E27FC236}">
                <a16:creationId xmlns:a16="http://schemas.microsoft.com/office/drawing/2014/main" id="{5BB869E2-0947-4D35-81DD-07A7C0D9E433}"/>
              </a:ext>
            </a:extLst>
          </p:cNvPr>
          <p:cNvPicPr>
            <a:picLocks noChangeAspect="1"/>
          </p:cNvPicPr>
          <p:nvPr/>
        </p:nvPicPr>
        <p:blipFill rotWithShape="1">
          <a:blip r:embed="rId3">
            <a:alphaModFix amt="40000"/>
          </a:blip>
          <a:srcRect l="6081" r="4918" b="-1"/>
          <a:stretch/>
        </p:blipFill>
        <p:spPr>
          <a:xfrm>
            <a:off x="20" y="10"/>
            <a:ext cx="9143980" cy="6857990"/>
          </a:xfrm>
          <a:prstGeom prst="rect">
            <a:avLst/>
          </a:prstGeom>
        </p:spPr>
      </p:pic>
      <p:sp>
        <p:nvSpPr>
          <p:cNvPr id="2" name="Title 1"/>
          <p:cNvSpPr>
            <a:spLocks noGrp="1"/>
          </p:cNvSpPr>
          <p:nvPr>
            <p:ph type="ctrTitle"/>
          </p:nvPr>
        </p:nvSpPr>
        <p:spPr>
          <a:xfrm>
            <a:off x="723900" y="965200"/>
            <a:ext cx="7696200" cy="3564869"/>
          </a:xfrm>
        </p:spPr>
        <p:txBody>
          <a:bodyPr>
            <a:normAutofit fontScale="90000"/>
          </a:bodyPr>
          <a:lstStyle/>
          <a:p>
            <a:pPr algn="l"/>
            <a:r>
              <a:rPr lang="en-US" sz="10000" dirty="0">
                <a:ln w="22225">
                  <a:solidFill>
                    <a:schemeClr val="tx1"/>
                  </a:solidFill>
                  <a:miter lim="800000"/>
                </a:ln>
                <a:noFill/>
              </a:rPr>
              <a:t>ECE 4973: Lecture 6</a:t>
            </a:r>
            <a:br>
              <a:rPr lang="en-US" sz="10000" dirty="0">
                <a:ln w="22225">
                  <a:solidFill>
                    <a:schemeClr val="tx1"/>
                  </a:solidFill>
                  <a:miter lim="800000"/>
                </a:ln>
                <a:noFill/>
              </a:rPr>
            </a:br>
            <a:r>
              <a:rPr lang="en-US" sz="10000" dirty="0">
                <a:ln w="22225">
                  <a:solidFill>
                    <a:schemeClr val="tx1"/>
                  </a:solidFill>
                  <a:miter lim="800000"/>
                </a:ln>
                <a:noFill/>
              </a:rPr>
              <a:t>Edge Detection</a:t>
            </a:r>
          </a:p>
        </p:txBody>
      </p:sp>
      <p:sp>
        <p:nvSpPr>
          <p:cNvPr id="3" name="Subtitle 2"/>
          <p:cNvSpPr>
            <a:spLocks noGrp="1"/>
          </p:cNvSpPr>
          <p:nvPr>
            <p:ph type="subTitle" idx="1"/>
          </p:nvPr>
        </p:nvSpPr>
        <p:spPr>
          <a:xfrm>
            <a:off x="723900" y="5045405"/>
            <a:ext cx="7696200" cy="1202995"/>
          </a:xfrm>
        </p:spPr>
        <p:txBody>
          <a:bodyPr>
            <a:normAutofit/>
          </a:bodyPr>
          <a:lstStyle/>
          <a:p>
            <a:pPr algn="l">
              <a:lnSpc>
                <a:spcPct val="90000"/>
              </a:lnSpc>
            </a:pPr>
            <a:r>
              <a:rPr lang="en-US" sz="2400" dirty="0"/>
              <a:t>Samuel Cheng</a:t>
            </a:r>
          </a:p>
          <a:p>
            <a:pPr algn="l">
              <a:lnSpc>
                <a:spcPct val="90000"/>
              </a:lnSpc>
            </a:pPr>
            <a:r>
              <a:rPr lang="en-US" sz="2400" dirty="0"/>
              <a:t>Slide credits: James Hays, Lana </a:t>
            </a:r>
            <a:r>
              <a:rPr lang="en-US" sz="2400" dirty="0" err="1"/>
              <a:t>Lazebnik</a:t>
            </a:r>
            <a:r>
              <a:rPr lang="en-US" sz="2400" dirty="0"/>
              <a:t>, Steve Seitz, David Forsyth, David Lowe, Fei-Fei Li, and Derek </a:t>
            </a:r>
            <a:r>
              <a:rPr lang="en-US" sz="2400" dirty="0" err="1"/>
              <a:t>Hoiem</a:t>
            </a:r>
            <a:endParaRPr lang="en-US" sz="2400" dirty="0"/>
          </a:p>
          <a:p>
            <a:pPr algn="l">
              <a:lnSpc>
                <a:spcPct val="90000"/>
              </a:lnSpc>
            </a:pPr>
            <a:endParaRPr lang="en-US" sz="2400" dirty="0"/>
          </a:p>
        </p:txBody>
      </p:sp>
    </p:spTree>
    <p:extLst>
      <p:ext uri="{BB962C8B-B14F-4D97-AF65-F5344CB8AC3E}">
        <p14:creationId xmlns:p14="http://schemas.microsoft.com/office/powerpoint/2010/main" val="376864591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a:t>We know edges are special from human </a:t>
            </a:r>
            <a:r>
              <a:rPr lang="en-US" sz="2700"/>
              <a:t>(mammalian)</a:t>
            </a:r>
            <a:r>
              <a:rPr lang="en-US"/>
              <a:t> vision studies</a:t>
            </a:r>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10</a:t>
            </a:fld>
            <a:endParaRPr lang="en-US"/>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0"/>
            <a:ext cx="6858000" cy="45396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630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11</a:t>
            </a:fld>
            <a:endParaRPr lang="en-US"/>
          </a:p>
        </p:txBody>
      </p:sp>
      <p:pic>
        <p:nvPicPr>
          <p:cNvPr id="27650" name="Picture 2" descr="exampleImage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32" y="517525"/>
            <a:ext cx="5149417"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1" name="Picture 3" descr="DecodingAccurac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3401485"/>
            <a:ext cx="3352800" cy="2465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962400" y="6019800"/>
            <a:ext cx="4491038" cy="338554"/>
          </a:xfrm>
          <a:prstGeom prst="rect">
            <a:avLst/>
          </a:prstGeom>
          <a:noFill/>
        </p:spPr>
        <p:txBody>
          <a:bodyPr wrap="none" rtlCol="0">
            <a:spAutoFit/>
          </a:bodyPr>
          <a:lstStyle/>
          <a:p>
            <a:r>
              <a:rPr lang="en-US" sz="1600"/>
              <a:t>Walther, Chai, </a:t>
            </a:r>
            <a:r>
              <a:rPr lang="en-US" sz="1600" err="1"/>
              <a:t>Caddigan</a:t>
            </a:r>
            <a:r>
              <a:rPr lang="en-US" sz="1600"/>
              <a:t>, Beck &amp; </a:t>
            </a:r>
            <a:r>
              <a:rPr lang="en-US" sz="1600" err="1"/>
              <a:t>Fei-Fei</a:t>
            </a:r>
            <a:r>
              <a:rPr lang="en-US" sz="1600"/>
              <a:t>, </a:t>
            </a:r>
            <a:r>
              <a:rPr lang="en-US" sz="1600" i="1"/>
              <a:t>PNAS, 2011</a:t>
            </a:r>
            <a:endParaRPr lang="en-US" sz="1600"/>
          </a:p>
        </p:txBody>
      </p:sp>
      <p:pic>
        <p:nvPicPr>
          <p:cNvPr id="276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54025"/>
            <a:ext cx="2498452" cy="282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3551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 Are Edges Incomplete? 1999</a:t>
            </a:r>
          </a:p>
        </p:txBody>
      </p:sp>
      <p:pic>
        <p:nvPicPr>
          <p:cNvPr id="4" name="Picture 3"/>
          <p:cNvPicPr>
            <a:picLocks noChangeAspect="1"/>
          </p:cNvPicPr>
          <p:nvPr/>
        </p:nvPicPr>
        <p:blipFill>
          <a:blip r:embed="rId2"/>
          <a:stretch>
            <a:fillRect/>
          </a:stretch>
        </p:blipFill>
        <p:spPr>
          <a:xfrm>
            <a:off x="115641" y="1524000"/>
            <a:ext cx="8912718" cy="3733800"/>
          </a:xfrm>
          <a:prstGeom prst="rect">
            <a:avLst/>
          </a:prstGeom>
        </p:spPr>
      </p:pic>
      <p:sp>
        <p:nvSpPr>
          <p:cNvPr id="5" name="TextBox 4"/>
          <p:cNvSpPr txBox="1"/>
          <p:nvPr/>
        </p:nvSpPr>
        <p:spPr>
          <a:xfrm>
            <a:off x="2209800" y="5715000"/>
            <a:ext cx="5181600" cy="830997"/>
          </a:xfrm>
          <a:prstGeom prst="rect">
            <a:avLst/>
          </a:prstGeom>
          <a:noFill/>
        </p:spPr>
        <p:txBody>
          <a:bodyPr wrap="square" rtlCol="0">
            <a:spAutoFit/>
          </a:bodyPr>
          <a:lstStyle/>
          <a:p>
            <a:r>
              <a:rPr lang="en-US" sz="2400" dirty="0"/>
              <a:t>What information would we need to ‘invert’ the edge detection process?</a:t>
            </a:r>
          </a:p>
        </p:txBody>
      </p:sp>
    </p:spTree>
    <p:extLst>
      <p:ext uri="{BB962C8B-B14F-4D97-AF65-F5344CB8AC3E}">
        <p14:creationId xmlns:p14="http://schemas.microsoft.com/office/powerpoint/2010/main" val="122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 Are Edges Incomplete? 1999</a:t>
            </a:r>
          </a:p>
        </p:txBody>
      </p:sp>
      <p:sp>
        <p:nvSpPr>
          <p:cNvPr id="3" name="Content Placeholder 2"/>
          <p:cNvSpPr>
            <a:spLocks noGrp="1"/>
          </p:cNvSpPr>
          <p:nvPr>
            <p:ph idx="1"/>
          </p:nvPr>
        </p:nvSpPr>
        <p:spPr>
          <a:xfrm>
            <a:off x="457200" y="990600"/>
            <a:ext cx="3124200" cy="5135563"/>
          </a:xfrm>
        </p:spPr>
        <p:txBody>
          <a:bodyPr/>
          <a:lstStyle/>
          <a:p>
            <a:pPr marL="0" indent="0">
              <a:buNone/>
            </a:pPr>
            <a:r>
              <a:rPr lang="en-US" dirty="0"/>
              <a:t>Edge ‘code’: </a:t>
            </a:r>
          </a:p>
          <a:p>
            <a:pPr>
              <a:buFontTx/>
              <a:buChar char="-"/>
            </a:pPr>
            <a:r>
              <a:rPr lang="en-US" dirty="0"/>
              <a:t>position, </a:t>
            </a:r>
          </a:p>
          <a:p>
            <a:pPr>
              <a:buFontTx/>
              <a:buChar char="-"/>
            </a:pPr>
            <a:r>
              <a:rPr lang="en-US" dirty="0"/>
              <a:t>gradient magnitude, </a:t>
            </a:r>
          </a:p>
          <a:p>
            <a:pPr>
              <a:buFontTx/>
              <a:buChar char="-"/>
            </a:pPr>
            <a:r>
              <a:rPr lang="en-US" dirty="0"/>
              <a:t>gradient direction, </a:t>
            </a:r>
          </a:p>
          <a:p>
            <a:pPr>
              <a:buFontTx/>
              <a:buChar char="-"/>
            </a:pPr>
            <a:r>
              <a:rPr lang="en-US" dirty="0"/>
              <a:t>blur.</a:t>
            </a:r>
          </a:p>
        </p:txBody>
      </p:sp>
      <p:pic>
        <p:nvPicPr>
          <p:cNvPr id="4" name="Picture 3"/>
          <p:cNvPicPr>
            <a:picLocks noChangeAspect="1"/>
          </p:cNvPicPr>
          <p:nvPr/>
        </p:nvPicPr>
        <p:blipFill>
          <a:blip r:embed="rId3"/>
          <a:stretch>
            <a:fillRect/>
          </a:stretch>
        </p:blipFill>
        <p:spPr>
          <a:xfrm>
            <a:off x="3457575" y="815400"/>
            <a:ext cx="5686425" cy="5705475"/>
          </a:xfrm>
          <a:prstGeom prst="rect">
            <a:avLst/>
          </a:prstGeom>
        </p:spPr>
      </p:pic>
      <p:pic>
        <p:nvPicPr>
          <p:cNvPr id="5" name="Picture 4"/>
          <p:cNvPicPr>
            <a:picLocks noChangeAspect="1"/>
          </p:cNvPicPr>
          <p:nvPr/>
        </p:nvPicPr>
        <p:blipFill>
          <a:blip r:embed="rId4"/>
          <a:stretch>
            <a:fillRect/>
          </a:stretch>
        </p:blipFill>
        <p:spPr>
          <a:xfrm>
            <a:off x="30480" y="6432035"/>
            <a:ext cx="4371975" cy="411360"/>
          </a:xfrm>
          <a:prstGeom prst="rect">
            <a:avLst/>
          </a:prstGeom>
        </p:spPr>
      </p:pic>
    </p:spTree>
    <p:extLst>
      <p:ext uri="{BB962C8B-B14F-4D97-AF65-F5344CB8AC3E}">
        <p14:creationId xmlns:p14="http://schemas.microsoft.com/office/powerpoint/2010/main" val="1826144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26" name="Object 4"/>
          <p:cNvGraphicFramePr>
            <a:graphicFrameLocks noGrp="1" noChangeAspect="1"/>
          </p:cNvGraphicFramePr>
          <p:nvPr>
            <p:ph idx="4294967295"/>
          </p:nvPr>
        </p:nvGraphicFramePr>
        <p:xfrm>
          <a:off x="5486400" y="1905000"/>
          <a:ext cx="3332163" cy="3581400"/>
        </p:xfrm>
        <a:graphic>
          <a:graphicData uri="http://schemas.openxmlformats.org/presentationml/2006/ole">
            <mc:AlternateContent xmlns:mc="http://schemas.openxmlformats.org/markup-compatibility/2006">
              <mc:Choice xmlns:v="urn:schemas-microsoft-com:vml" Requires="v">
                <p:oleObj spid="_x0000_s200709" name="Bitmap Image" r:id="rId4" imgW="2161905" imgH="2324424" progId="Paint.Picture">
                  <p:embed/>
                </p:oleObj>
              </mc:Choice>
              <mc:Fallback>
                <p:oleObj name="Bitmap Image" r:id="rId4" imgW="2161905" imgH="2324424" progId="Paint.Picture">
                  <p:embed/>
                  <p:pic>
                    <p:nvPicPr>
                      <p:cNvPr id="102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905000"/>
                        <a:ext cx="3332163" cy="3581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Rectangle 5"/>
          <p:cNvSpPr>
            <a:spLocks noGrp="1" noChangeArrowheads="1"/>
          </p:cNvSpPr>
          <p:nvPr>
            <p:ph type="title"/>
          </p:nvPr>
        </p:nvSpPr>
        <p:spPr>
          <a:xfrm>
            <a:off x="457200" y="0"/>
            <a:ext cx="8229600" cy="1143000"/>
          </a:xfrm>
        </p:spPr>
        <p:txBody>
          <a:bodyPr/>
          <a:lstStyle/>
          <a:p>
            <a:r>
              <a:rPr lang="en-US"/>
              <a:t>Edge detection</a:t>
            </a:r>
          </a:p>
        </p:txBody>
      </p:sp>
      <p:sp>
        <p:nvSpPr>
          <p:cNvPr id="1028" name="Rectangle 7"/>
          <p:cNvSpPr>
            <a:spLocks noGrp="1" noChangeArrowheads="1"/>
          </p:cNvSpPr>
          <p:nvPr>
            <p:ph type="body" idx="1"/>
          </p:nvPr>
        </p:nvSpPr>
        <p:spPr>
          <a:xfrm>
            <a:off x="685800" y="1143000"/>
            <a:ext cx="5105400" cy="5257800"/>
          </a:xfrm>
        </p:spPr>
        <p:txBody>
          <a:bodyPr>
            <a:normAutofit fontScale="92500" lnSpcReduction="10000"/>
          </a:bodyPr>
          <a:lstStyle/>
          <a:p>
            <a:pPr>
              <a:buFontTx/>
              <a:buChar char="•"/>
            </a:pPr>
            <a:r>
              <a:rPr lang="en-US" b="1"/>
              <a:t>Goal:  </a:t>
            </a:r>
            <a:r>
              <a:rPr lang="en-US"/>
              <a:t>Identify sudden changes (discontinuities) in an image</a:t>
            </a:r>
          </a:p>
          <a:p>
            <a:pPr lvl="1"/>
            <a:r>
              <a:rPr lang="en-US"/>
              <a:t>Intuitively, most semantic and shape information from the image can be encoded in the edges</a:t>
            </a:r>
          </a:p>
          <a:p>
            <a:pPr lvl="1"/>
            <a:r>
              <a:rPr lang="en-US"/>
              <a:t>More compact than pixels</a:t>
            </a:r>
            <a:br>
              <a:rPr lang="en-US"/>
            </a:br>
            <a:endParaRPr lang="en-US"/>
          </a:p>
          <a:p>
            <a:pPr>
              <a:buFontTx/>
              <a:buChar char="•"/>
            </a:pPr>
            <a:r>
              <a:rPr lang="en-US" b="1"/>
              <a:t>Ideal:</a:t>
            </a:r>
            <a:r>
              <a:rPr lang="en-US"/>
              <a:t> artist’s line drawing (but artist is also using object-level knowledge)</a:t>
            </a:r>
            <a:endParaRPr lang="en-US" sz="2400"/>
          </a:p>
        </p:txBody>
      </p:sp>
      <p:sp>
        <p:nvSpPr>
          <p:cNvPr id="1029" name="Text Box 8"/>
          <p:cNvSpPr txBox="1">
            <a:spLocks noChangeArrowheads="1"/>
          </p:cNvSpPr>
          <p:nvPr/>
        </p:nvSpPr>
        <p:spPr bwMode="auto">
          <a:xfrm>
            <a:off x="7279341" y="5791200"/>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Lowe</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14</a:t>
            </a:fld>
            <a:endParaRPr lang="en-US"/>
          </a:p>
        </p:txBody>
      </p:sp>
    </p:spTree>
    <p:extLst>
      <p:ext uri="{BB962C8B-B14F-4D97-AF65-F5344CB8AC3E}">
        <p14:creationId xmlns:p14="http://schemas.microsoft.com/office/powerpoint/2010/main" val="2344304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1"/>
          <p:cNvSpPr>
            <a:spLocks noGrp="1"/>
          </p:cNvSpPr>
          <p:nvPr>
            <p:ph type="title"/>
          </p:nvPr>
        </p:nvSpPr>
        <p:spPr/>
        <p:txBody>
          <a:bodyPr/>
          <a:lstStyle/>
          <a:p>
            <a:r>
              <a:rPr lang="en-US">
                <a:latin typeface="Calibri" charset="0"/>
              </a:rPr>
              <a:t>Why do we care about edges?</a:t>
            </a:r>
          </a:p>
        </p:txBody>
      </p:sp>
      <p:sp>
        <p:nvSpPr>
          <p:cNvPr id="2053" name="Content Placeholder 2"/>
          <p:cNvSpPr>
            <a:spLocks noGrp="1"/>
          </p:cNvSpPr>
          <p:nvPr>
            <p:ph idx="1"/>
          </p:nvPr>
        </p:nvSpPr>
        <p:spPr>
          <a:xfrm>
            <a:off x="457200" y="990600"/>
            <a:ext cx="5105400" cy="5135563"/>
          </a:xfrm>
        </p:spPr>
        <p:txBody>
          <a:bodyPr/>
          <a:lstStyle/>
          <a:p>
            <a:endParaRPr lang="en-US" dirty="0">
              <a:latin typeface="Calibri" charset="0"/>
            </a:endParaRPr>
          </a:p>
          <a:p>
            <a:r>
              <a:rPr lang="en-US" dirty="0">
                <a:latin typeface="Calibri" charset="0"/>
              </a:rPr>
              <a:t>Extract information, preprocessing</a:t>
            </a:r>
          </a:p>
          <a:p>
            <a:endParaRPr lang="en-US" dirty="0">
              <a:latin typeface="Calibri" charset="0"/>
            </a:endParaRPr>
          </a:p>
          <a:p>
            <a:pPr marL="0" indent="0">
              <a:buNone/>
            </a:pPr>
            <a:endParaRPr lang="en-US" dirty="0">
              <a:latin typeface="Calibri" charset="0"/>
            </a:endParaRPr>
          </a:p>
          <a:p>
            <a:r>
              <a:rPr lang="en-US" dirty="0">
                <a:latin typeface="Calibri" charset="0"/>
              </a:rPr>
              <a:t>Recover geometry and viewpoint</a:t>
            </a:r>
          </a:p>
          <a:p>
            <a:endParaRPr lang="en-US" dirty="0">
              <a:latin typeface="Calibri" charset="0"/>
            </a:endParaRPr>
          </a:p>
          <a:p>
            <a:endParaRPr lang="en-US" dirty="0">
              <a:latin typeface="Calibri" charset="0"/>
            </a:endParaRPr>
          </a:p>
        </p:txBody>
      </p:sp>
      <p:graphicFrame>
        <p:nvGraphicFramePr>
          <p:cNvPr id="2050" name="Object 4"/>
          <p:cNvGraphicFramePr>
            <a:graphicFrameLocks noChangeAspect="1"/>
          </p:cNvGraphicFramePr>
          <p:nvPr/>
        </p:nvGraphicFramePr>
        <p:xfrm>
          <a:off x="5792312" y="1295400"/>
          <a:ext cx="2225752" cy="2392362"/>
        </p:xfrm>
        <a:graphic>
          <a:graphicData uri="http://schemas.openxmlformats.org/presentationml/2006/ole">
            <mc:AlternateContent xmlns:mc="http://schemas.openxmlformats.org/markup-compatibility/2006">
              <mc:Choice xmlns:v="urn:schemas-microsoft-com:vml" Requires="v">
                <p:oleObj spid="_x0000_s201736" name="Bitmap Image" r:id="rId3" imgW="2161905" imgH="2324424" progId="PBrush">
                  <p:embed/>
                </p:oleObj>
              </mc:Choice>
              <mc:Fallback>
                <p:oleObj name="Bitmap Image" r:id="rId3" imgW="2161905" imgH="2324424" progId="PBrush">
                  <p:embed/>
                  <p:pic>
                    <p:nvPicPr>
                      <p:cNvPr id="205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2312" y="1295400"/>
                        <a:ext cx="2225752" cy="2392362"/>
                      </a:xfrm>
                      <a:prstGeom prst="rect">
                        <a:avLst/>
                      </a:prstGeom>
                      <a:noFill/>
                      <a:ln>
                        <a:noFill/>
                      </a:ln>
                      <a:effectLst/>
                    </p:spPr>
                  </p:pic>
                </p:oleObj>
              </mc:Fallback>
            </mc:AlternateContent>
          </a:graphicData>
        </a:graphic>
      </p:graphicFrame>
      <p:grpSp>
        <p:nvGrpSpPr>
          <p:cNvPr id="2054" name="Group 36"/>
          <p:cNvGrpSpPr>
            <a:grpSpLocks/>
          </p:cNvGrpSpPr>
          <p:nvPr/>
        </p:nvGrpSpPr>
        <p:grpSpPr bwMode="auto">
          <a:xfrm>
            <a:off x="4800600" y="3886200"/>
            <a:ext cx="4116388" cy="1862138"/>
            <a:chOff x="-28575" y="1676401"/>
            <a:chExt cx="9296400" cy="4754564"/>
          </a:xfrm>
        </p:grpSpPr>
        <p:graphicFrame>
          <p:nvGraphicFramePr>
            <p:cNvPr id="2051" name="Object 5"/>
            <p:cNvGraphicFramePr>
              <a:graphicFrameLocks noChangeAspect="1"/>
            </p:cNvGraphicFramePr>
            <p:nvPr/>
          </p:nvGraphicFramePr>
          <p:xfrm>
            <a:off x="1743074" y="2590800"/>
            <a:ext cx="4962526" cy="3721100"/>
          </p:xfrm>
          <a:graphic>
            <a:graphicData uri="http://schemas.openxmlformats.org/presentationml/2006/ole">
              <mc:AlternateContent xmlns:mc="http://schemas.openxmlformats.org/markup-compatibility/2006">
                <mc:Choice xmlns:v="urn:schemas-microsoft-com:vml" Requires="v">
                  <p:oleObj spid="_x0000_s201737" name="Photo Editor Photo" r:id="rId5" imgW="9752381" imgH="7314286" progId="">
                    <p:embed/>
                  </p:oleObj>
                </mc:Choice>
                <mc:Fallback>
                  <p:oleObj name="Photo Editor Photo" r:id="rId5" imgW="9752381" imgH="7314286" progId="">
                    <p:embed/>
                    <p:pic>
                      <p:nvPicPr>
                        <p:cNvPr id="205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3074" y="2590800"/>
                          <a:ext cx="4962526" cy="3721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55" name="Line 3"/>
            <p:cNvSpPr>
              <a:spLocks noChangeShapeType="1"/>
            </p:cNvSpPr>
            <p:nvPr/>
          </p:nvSpPr>
          <p:spPr bwMode="auto">
            <a:xfrm flipH="1">
              <a:off x="76200" y="3200400"/>
              <a:ext cx="5029200" cy="12954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56" name="Line 4"/>
            <p:cNvSpPr>
              <a:spLocks noChangeShapeType="1"/>
            </p:cNvSpPr>
            <p:nvPr/>
          </p:nvSpPr>
          <p:spPr bwMode="auto">
            <a:xfrm flipH="1" flipV="1">
              <a:off x="76200" y="4495800"/>
              <a:ext cx="3962400" cy="9906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57" name="Line 5"/>
            <p:cNvSpPr>
              <a:spLocks noChangeShapeType="1"/>
            </p:cNvSpPr>
            <p:nvPr/>
          </p:nvSpPr>
          <p:spPr bwMode="auto">
            <a:xfrm flipH="1">
              <a:off x="76200" y="4114800"/>
              <a:ext cx="4038600" cy="3810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58" name="Line 6"/>
            <p:cNvSpPr>
              <a:spLocks noChangeShapeType="1"/>
            </p:cNvSpPr>
            <p:nvPr/>
          </p:nvSpPr>
          <p:spPr bwMode="auto">
            <a:xfrm>
              <a:off x="76200" y="4495800"/>
              <a:ext cx="4419600" cy="3048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59" name="Line 7"/>
            <p:cNvSpPr>
              <a:spLocks noChangeShapeType="1"/>
            </p:cNvSpPr>
            <p:nvPr/>
          </p:nvSpPr>
          <p:spPr bwMode="auto">
            <a:xfrm flipV="1">
              <a:off x="76200" y="4267200"/>
              <a:ext cx="4419600" cy="2286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60" name="Line 8"/>
            <p:cNvSpPr>
              <a:spLocks noChangeShapeType="1"/>
            </p:cNvSpPr>
            <p:nvPr/>
          </p:nvSpPr>
          <p:spPr bwMode="auto">
            <a:xfrm flipV="1">
              <a:off x="4800600" y="4648200"/>
              <a:ext cx="4267200" cy="685800"/>
            </a:xfrm>
            <a:prstGeom prst="line">
              <a:avLst/>
            </a:prstGeom>
            <a:noFill/>
            <a:ln w="28575">
              <a:solidFill>
                <a:srgbClr val="CC99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61" name="Line 9"/>
            <p:cNvSpPr>
              <a:spLocks noChangeShapeType="1"/>
            </p:cNvSpPr>
            <p:nvPr/>
          </p:nvSpPr>
          <p:spPr bwMode="auto">
            <a:xfrm>
              <a:off x="4800600" y="3581400"/>
              <a:ext cx="4267200" cy="685800"/>
            </a:xfrm>
            <a:prstGeom prst="line">
              <a:avLst/>
            </a:prstGeom>
            <a:noFill/>
            <a:ln w="28575">
              <a:solidFill>
                <a:srgbClr val="CC99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62" name="Line 10"/>
            <p:cNvSpPr>
              <a:spLocks noChangeShapeType="1"/>
            </p:cNvSpPr>
            <p:nvPr/>
          </p:nvSpPr>
          <p:spPr bwMode="auto">
            <a:xfrm>
              <a:off x="4800600" y="4343400"/>
              <a:ext cx="4267200" cy="76200"/>
            </a:xfrm>
            <a:prstGeom prst="line">
              <a:avLst/>
            </a:prstGeom>
            <a:noFill/>
            <a:ln w="28575">
              <a:solidFill>
                <a:srgbClr val="CC99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63" name="Line 11"/>
            <p:cNvSpPr>
              <a:spLocks noChangeShapeType="1"/>
            </p:cNvSpPr>
            <p:nvPr/>
          </p:nvSpPr>
          <p:spPr bwMode="auto">
            <a:xfrm flipV="1">
              <a:off x="4800600" y="4572000"/>
              <a:ext cx="4267200" cy="533400"/>
            </a:xfrm>
            <a:prstGeom prst="line">
              <a:avLst/>
            </a:prstGeom>
            <a:noFill/>
            <a:ln w="28575">
              <a:solidFill>
                <a:srgbClr val="CC99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64" name="Line 12"/>
            <p:cNvSpPr>
              <a:spLocks noChangeShapeType="1"/>
            </p:cNvSpPr>
            <p:nvPr/>
          </p:nvSpPr>
          <p:spPr bwMode="auto">
            <a:xfrm>
              <a:off x="4800600" y="4038600"/>
              <a:ext cx="4267200" cy="304800"/>
            </a:xfrm>
            <a:prstGeom prst="line">
              <a:avLst/>
            </a:prstGeom>
            <a:noFill/>
            <a:ln w="28575">
              <a:solidFill>
                <a:srgbClr val="CC99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grpSp>
          <p:nvGrpSpPr>
            <p:cNvPr id="2065" name="Group 16"/>
            <p:cNvGrpSpPr>
              <a:grpSpLocks/>
            </p:cNvGrpSpPr>
            <p:nvPr/>
          </p:nvGrpSpPr>
          <p:grpSpPr bwMode="auto">
            <a:xfrm>
              <a:off x="7058029" y="4953002"/>
              <a:ext cx="1857376" cy="1477963"/>
              <a:chOff x="4446" y="3120"/>
              <a:chExt cx="1170" cy="931"/>
            </a:xfrm>
          </p:grpSpPr>
          <p:sp>
            <p:nvSpPr>
              <p:cNvPr id="2084" name="Text Box 14"/>
              <p:cNvSpPr txBox="1">
                <a:spLocks noChangeArrowheads="1"/>
              </p:cNvSpPr>
              <p:nvPr/>
            </p:nvSpPr>
            <p:spPr bwMode="auto">
              <a:xfrm>
                <a:off x="4446" y="3408"/>
                <a:ext cx="1161" cy="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rgbClr val="FF6600"/>
                    </a:solidFill>
                    <a:latin typeface="Tahoma" charset="0"/>
                  </a:rPr>
                  <a:t>Vanishing</a:t>
                </a:r>
              </a:p>
              <a:p>
                <a:pPr algn="ctr" eaLnBrk="1" hangingPunct="1"/>
                <a:r>
                  <a:rPr lang="en-US" sz="1000" b="1">
                    <a:solidFill>
                      <a:srgbClr val="FF6600"/>
                    </a:solidFill>
                    <a:latin typeface="Tahoma" charset="0"/>
                  </a:rPr>
                  <a:t> point</a:t>
                </a:r>
              </a:p>
            </p:txBody>
          </p:sp>
          <p:sp>
            <p:nvSpPr>
              <p:cNvPr id="2085" name="Line 15"/>
              <p:cNvSpPr>
                <a:spLocks noChangeShapeType="1"/>
              </p:cNvSpPr>
              <p:nvPr/>
            </p:nvSpPr>
            <p:spPr bwMode="auto">
              <a:xfrm flipV="1">
                <a:off x="4848" y="3120"/>
                <a:ext cx="768" cy="288"/>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grpSp>
        <p:sp>
          <p:nvSpPr>
            <p:cNvPr id="2066" name="Line 16"/>
            <p:cNvSpPr>
              <a:spLocks noChangeShapeType="1"/>
            </p:cNvSpPr>
            <p:nvPr/>
          </p:nvSpPr>
          <p:spPr bwMode="auto">
            <a:xfrm>
              <a:off x="0" y="4495800"/>
              <a:ext cx="9144000" cy="0"/>
            </a:xfrm>
            <a:prstGeom prst="line">
              <a:avLst/>
            </a:prstGeom>
            <a:noFill/>
            <a:ln w="57150">
              <a:solidFill>
                <a:srgbClr val="00FF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grpSp>
          <p:nvGrpSpPr>
            <p:cNvPr id="2067" name="Group 17"/>
            <p:cNvGrpSpPr>
              <a:grpSpLocks/>
            </p:cNvGrpSpPr>
            <p:nvPr/>
          </p:nvGrpSpPr>
          <p:grpSpPr bwMode="auto">
            <a:xfrm>
              <a:off x="0" y="2743201"/>
              <a:ext cx="1828800" cy="1600201"/>
              <a:chOff x="0" y="1728"/>
              <a:chExt cx="1152" cy="1008"/>
            </a:xfrm>
          </p:grpSpPr>
          <p:sp>
            <p:nvSpPr>
              <p:cNvPr id="2082" name="Text Box 18"/>
              <p:cNvSpPr txBox="1">
                <a:spLocks noChangeArrowheads="1"/>
              </p:cNvSpPr>
              <p:nvPr/>
            </p:nvSpPr>
            <p:spPr bwMode="auto">
              <a:xfrm>
                <a:off x="0" y="1728"/>
                <a:ext cx="1152" cy="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chemeClr val="hlink"/>
                    </a:solidFill>
                    <a:latin typeface="Tahoma" charset="0"/>
                  </a:rPr>
                  <a:t>Vanishing</a:t>
                </a:r>
              </a:p>
              <a:p>
                <a:pPr algn="ctr" eaLnBrk="1" hangingPunct="1"/>
                <a:r>
                  <a:rPr lang="en-US" sz="1000" b="1">
                    <a:solidFill>
                      <a:srgbClr val="333399"/>
                    </a:solidFill>
                    <a:latin typeface="Tahoma" charset="0"/>
                  </a:rPr>
                  <a:t> </a:t>
                </a:r>
                <a:r>
                  <a:rPr lang="en-US" sz="1000" b="1">
                    <a:solidFill>
                      <a:schemeClr val="hlink"/>
                    </a:solidFill>
                    <a:latin typeface="Tahoma" charset="0"/>
                  </a:rPr>
                  <a:t>line</a:t>
                </a:r>
              </a:p>
            </p:txBody>
          </p:sp>
          <p:sp>
            <p:nvSpPr>
              <p:cNvPr id="2083" name="Line 19"/>
              <p:cNvSpPr>
                <a:spLocks noChangeShapeType="1"/>
              </p:cNvSpPr>
              <p:nvPr/>
            </p:nvSpPr>
            <p:spPr bwMode="auto">
              <a:xfrm>
                <a:off x="528" y="2208"/>
                <a:ext cx="192" cy="528"/>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grpSp>
        <p:grpSp>
          <p:nvGrpSpPr>
            <p:cNvPr id="2068" name="Group 20"/>
            <p:cNvGrpSpPr>
              <a:grpSpLocks/>
            </p:cNvGrpSpPr>
            <p:nvPr/>
          </p:nvGrpSpPr>
          <p:grpSpPr bwMode="auto">
            <a:xfrm>
              <a:off x="-28575" y="4451373"/>
              <a:ext cx="1843097" cy="1843097"/>
              <a:chOff x="-18" y="2804"/>
              <a:chExt cx="1161" cy="1161"/>
            </a:xfrm>
          </p:grpSpPr>
          <p:sp>
            <p:nvSpPr>
              <p:cNvPr id="2079" name="Oval 21"/>
              <p:cNvSpPr>
                <a:spLocks noChangeAspect="1" noChangeArrowheads="1"/>
              </p:cNvSpPr>
              <p:nvPr/>
            </p:nvSpPr>
            <p:spPr bwMode="auto">
              <a:xfrm>
                <a:off x="28" y="2804"/>
                <a:ext cx="63" cy="63"/>
              </a:xfrm>
              <a:prstGeom prst="ellipse">
                <a:avLst/>
              </a:prstGeom>
              <a:solidFill>
                <a:srgbClr val="FF0000"/>
              </a:solidFill>
              <a:ln w="9525">
                <a:solidFill>
                  <a:srgbClr val="990000"/>
                </a:solidFill>
                <a:round/>
                <a:headEnd/>
                <a:tailEnd/>
              </a:ln>
            </p:spPr>
            <p:txBody>
              <a:bodyPr wrap="none" anchor="ctr"/>
              <a:lstStyle/>
              <a:p>
                <a:endParaRPr lang="en-US" sz="1000"/>
              </a:p>
            </p:txBody>
          </p:sp>
          <p:sp>
            <p:nvSpPr>
              <p:cNvPr id="2080" name="Text Box 22"/>
              <p:cNvSpPr txBox="1">
                <a:spLocks noChangeArrowheads="1"/>
              </p:cNvSpPr>
              <p:nvPr/>
            </p:nvSpPr>
            <p:spPr bwMode="auto">
              <a:xfrm>
                <a:off x="-18" y="3322"/>
                <a:ext cx="1161" cy="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rgbClr val="FF6600"/>
                    </a:solidFill>
                    <a:latin typeface="Tahoma" charset="0"/>
                  </a:rPr>
                  <a:t>Vanishing</a:t>
                </a:r>
              </a:p>
              <a:p>
                <a:pPr algn="ctr" eaLnBrk="1" hangingPunct="1"/>
                <a:r>
                  <a:rPr lang="en-US" sz="1000" b="1">
                    <a:solidFill>
                      <a:srgbClr val="FF6600"/>
                    </a:solidFill>
                    <a:latin typeface="Tahoma" charset="0"/>
                  </a:rPr>
                  <a:t> point</a:t>
                </a:r>
              </a:p>
            </p:txBody>
          </p:sp>
          <p:sp>
            <p:nvSpPr>
              <p:cNvPr id="2081" name="Line 23"/>
              <p:cNvSpPr>
                <a:spLocks noChangeShapeType="1"/>
              </p:cNvSpPr>
              <p:nvPr/>
            </p:nvSpPr>
            <p:spPr bwMode="auto">
              <a:xfrm flipH="1" flipV="1">
                <a:off x="96" y="2928"/>
                <a:ext cx="240" cy="43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grpSp>
        <p:sp>
          <p:nvSpPr>
            <p:cNvPr id="2069" name="Line 24"/>
            <p:cNvSpPr>
              <a:spLocks noChangeShapeType="1"/>
            </p:cNvSpPr>
            <p:nvPr/>
          </p:nvSpPr>
          <p:spPr bwMode="auto">
            <a:xfrm flipV="1">
              <a:off x="2438400" y="1981200"/>
              <a:ext cx="0" cy="31242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0" name="Line 25"/>
            <p:cNvSpPr>
              <a:spLocks noChangeShapeType="1"/>
            </p:cNvSpPr>
            <p:nvPr/>
          </p:nvSpPr>
          <p:spPr bwMode="auto">
            <a:xfrm flipV="1">
              <a:off x="2805113" y="1981200"/>
              <a:ext cx="0" cy="32004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1" name="Line 26"/>
            <p:cNvSpPr>
              <a:spLocks noChangeShapeType="1"/>
            </p:cNvSpPr>
            <p:nvPr/>
          </p:nvSpPr>
          <p:spPr bwMode="auto">
            <a:xfrm flipV="1">
              <a:off x="3325813" y="1981200"/>
              <a:ext cx="0" cy="33528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2" name="Line 27"/>
            <p:cNvSpPr>
              <a:spLocks noChangeShapeType="1"/>
            </p:cNvSpPr>
            <p:nvPr/>
          </p:nvSpPr>
          <p:spPr bwMode="auto">
            <a:xfrm flipV="1">
              <a:off x="4114800" y="1981200"/>
              <a:ext cx="0" cy="35052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3" name="Line 28"/>
            <p:cNvSpPr>
              <a:spLocks noChangeShapeType="1"/>
            </p:cNvSpPr>
            <p:nvPr/>
          </p:nvSpPr>
          <p:spPr bwMode="auto">
            <a:xfrm flipV="1">
              <a:off x="4724400" y="1981200"/>
              <a:ext cx="0" cy="34290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4" name="Line 29"/>
            <p:cNvSpPr>
              <a:spLocks noChangeShapeType="1"/>
            </p:cNvSpPr>
            <p:nvPr/>
          </p:nvSpPr>
          <p:spPr bwMode="auto">
            <a:xfrm flipV="1">
              <a:off x="5943600" y="1981200"/>
              <a:ext cx="0" cy="32766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5" name="Line 30"/>
            <p:cNvSpPr>
              <a:spLocks noChangeShapeType="1"/>
            </p:cNvSpPr>
            <p:nvPr/>
          </p:nvSpPr>
          <p:spPr bwMode="auto">
            <a:xfrm flipV="1">
              <a:off x="5181600" y="1981200"/>
              <a:ext cx="0" cy="20574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grpSp>
          <p:nvGrpSpPr>
            <p:cNvPr id="2076" name="Group 31"/>
            <p:cNvGrpSpPr>
              <a:grpSpLocks/>
            </p:cNvGrpSpPr>
            <p:nvPr/>
          </p:nvGrpSpPr>
          <p:grpSpPr bwMode="auto">
            <a:xfrm>
              <a:off x="6172200" y="1676401"/>
              <a:ext cx="3095625" cy="1414463"/>
              <a:chOff x="4011" y="1248"/>
              <a:chExt cx="1950" cy="891"/>
            </a:xfrm>
          </p:grpSpPr>
          <p:sp>
            <p:nvSpPr>
              <p:cNvPr id="2077" name="Text Box 32"/>
              <p:cNvSpPr txBox="1">
                <a:spLocks noChangeArrowheads="1"/>
              </p:cNvSpPr>
              <p:nvPr/>
            </p:nvSpPr>
            <p:spPr bwMode="auto">
              <a:xfrm>
                <a:off x="4011" y="1248"/>
                <a:ext cx="1950" cy="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rgbClr val="FF6600"/>
                    </a:solidFill>
                    <a:latin typeface="Tahoma" charset="0"/>
                  </a:rPr>
                  <a:t> Vertical vanishing</a:t>
                </a:r>
              </a:p>
              <a:p>
                <a:pPr algn="ctr" eaLnBrk="1" hangingPunct="1"/>
                <a:r>
                  <a:rPr lang="en-US" sz="1000" b="1">
                    <a:solidFill>
                      <a:srgbClr val="FF6600"/>
                    </a:solidFill>
                    <a:latin typeface="Tahoma" charset="0"/>
                  </a:rPr>
                  <a:t> point</a:t>
                </a:r>
              </a:p>
              <a:p>
                <a:pPr algn="ctr" eaLnBrk="1" hangingPunct="1"/>
                <a:r>
                  <a:rPr lang="en-US" sz="1000" b="1">
                    <a:solidFill>
                      <a:srgbClr val="FF6600"/>
                    </a:solidFill>
                    <a:latin typeface="Tahoma" charset="0"/>
                  </a:rPr>
                  <a:t>(at infinity)</a:t>
                </a:r>
              </a:p>
            </p:txBody>
          </p:sp>
          <p:sp>
            <p:nvSpPr>
              <p:cNvPr id="2078" name="Line 33"/>
              <p:cNvSpPr>
                <a:spLocks noChangeShapeType="1"/>
              </p:cNvSpPr>
              <p:nvPr/>
            </p:nvSpPr>
            <p:spPr bwMode="auto">
              <a:xfrm flipH="1" flipV="1">
                <a:off x="4080" y="1248"/>
                <a:ext cx="0" cy="288"/>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grpSp>
      </p:gr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15</a:t>
            </a:fld>
            <a:endParaRPr lang="en-US"/>
          </a:p>
        </p:txBody>
      </p:sp>
      <p:sp>
        <p:nvSpPr>
          <p:cNvPr id="40"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J. Hayes</a:t>
            </a:r>
          </a:p>
        </p:txBody>
      </p:sp>
    </p:spTree>
    <p:extLst>
      <p:ext uri="{BB962C8B-B14F-4D97-AF65-F5344CB8AC3E}">
        <p14:creationId xmlns:p14="http://schemas.microsoft.com/office/powerpoint/2010/main" val="4049443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76200"/>
            <a:ext cx="8229600" cy="1143000"/>
          </a:xfrm>
        </p:spPr>
        <p:txBody>
          <a:bodyPr/>
          <a:lstStyle/>
          <a:p>
            <a:r>
              <a:rPr lang="en-US">
                <a:latin typeface="Calibri" charset="0"/>
              </a:rPr>
              <a:t>Origins of edges</a:t>
            </a:r>
          </a:p>
        </p:txBody>
      </p:sp>
      <p:pic>
        <p:nvPicPr>
          <p:cNvPr id="11268"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4116388"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16</a:t>
            </a:fld>
            <a:endParaRPr lang="en-US"/>
          </a:p>
        </p:txBody>
      </p:sp>
      <p:sp>
        <p:nvSpPr>
          <p:cNvPr id="8"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
        <p:nvSpPr>
          <p:cNvPr id="7" name="Text Box 6"/>
          <p:cNvSpPr txBox="1">
            <a:spLocks noChangeArrowheads="1"/>
          </p:cNvSpPr>
          <p:nvPr/>
        </p:nvSpPr>
        <p:spPr bwMode="auto">
          <a:xfrm>
            <a:off x="5105400" y="2559050"/>
            <a:ext cx="20966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depth discontinuity</a:t>
            </a:r>
          </a:p>
        </p:txBody>
      </p:sp>
      <p:sp>
        <p:nvSpPr>
          <p:cNvPr id="9" name="Text Box 7"/>
          <p:cNvSpPr txBox="1">
            <a:spLocks noChangeArrowheads="1"/>
          </p:cNvSpPr>
          <p:nvPr/>
        </p:nvSpPr>
        <p:spPr bwMode="auto">
          <a:xfrm>
            <a:off x="5105400" y="3200400"/>
            <a:ext cx="28404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surface color discontinuity</a:t>
            </a:r>
          </a:p>
        </p:txBody>
      </p:sp>
      <p:sp>
        <p:nvSpPr>
          <p:cNvPr id="10" name="Text Box 8"/>
          <p:cNvSpPr txBox="1">
            <a:spLocks noChangeArrowheads="1"/>
          </p:cNvSpPr>
          <p:nvPr/>
        </p:nvSpPr>
        <p:spPr bwMode="auto">
          <a:xfrm>
            <a:off x="5105400" y="3854450"/>
            <a:ext cx="26737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illumination discontinuity</a:t>
            </a:r>
          </a:p>
        </p:txBody>
      </p:sp>
      <p:sp>
        <p:nvSpPr>
          <p:cNvPr id="11" name="Text Box 9"/>
          <p:cNvSpPr txBox="1">
            <a:spLocks noChangeArrowheads="1"/>
          </p:cNvSpPr>
          <p:nvPr/>
        </p:nvSpPr>
        <p:spPr bwMode="auto">
          <a:xfrm>
            <a:off x="5105400" y="1905000"/>
            <a:ext cx="304572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surface normal discontinuity</a:t>
            </a:r>
          </a:p>
        </p:txBody>
      </p:sp>
    </p:spTree>
    <p:extLst>
      <p:ext uri="{BB962C8B-B14F-4D97-AF65-F5344CB8AC3E}">
        <p14:creationId xmlns:p14="http://schemas.microsoft.com/office/powerpoint/2010/main" val="104482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76200"/>
            <a:ext cx="8229600" cy="1143000"/>
          </a:xfrm>
        </p:spPr>
        <p:txBody>
          <a:bodyPr/>
          <a:lstStyle/>
          <a:p>
            <a:r>
              <a:rPr lang="en-US">
                <a:latin typeface="Calibri" charset="0"/>
              </a:rPr>
              <a:t>Closeup of edges</a:t>
            </a:r>
          </a:p>
        </p:txBody>
      </p:sp>
      <p:pic>
        <p:nvPicPr>
          <p:cNvPr id="12292"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4116388"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3"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l="12254" t="59148" r="79703" b="36111"/>
          <a:stretch>
            <a:fillRect/>
          </a:stretch>
        </p:blipFill>
        <p:spPr bwMode="auto">
          <a:xfrm>
            <a:off x="5943600" y="2468562"/>
            <a:ext cx="1550988" cy="12192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762000" y="4144962"/>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5400000" flipH="1" flipV="1">
            <a:off x="5829300" y="3878262"/>
            <a:ext cx="1066800" cy="5334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38100" y="4792662"/>
            <a:ext cx="10668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17</a:t>
            </a:fld>
            <a:endParaRPr lang="en-US"/>
          </a:p>
        </p:txBody>
      </p:sp>
      <p:sp>
        <p:nvSpPr>
          <p:cNvPr id="14"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
        <p:nvSpPr>
          <p:cNvPr id="15" name="TextBox 14"/>
          <p:cNvSpPr txBox="1"/>
          <p:nvPr/>
        </p:nvSpPr>
        <p:spPr>
          <a:xfrm>
            <a:off x="5257800" y="2048476"/>
            <a:ext cx="3172663" cy="400110"/>
          </a:xfrm>
          <a:prstGeom prst="rect">
            <a:avLst/>
          </a:prstGeom>
          <a:noFill/>
        </p:spPr>
        <p:txBody>
          <a:bodyPr wrap="none" rtlCol="0">
            <a:spAutoFit/>
          </a:bodyPr>
          <a:lstStyle/>
          <a:p>
            <a:r>
              <a:rPr lang="en-US" sz="2000"/>
              <a:t>Surface normal discontinuity</a:t>
            </a:r>
          </a:p>
        </p:txBody>
      </p:sp>
    </p:spTree>
    <p:extLst>
      <p:ext uri="{BB962C8B-B14F-4D97-AF65-F5344CB8AC3E}">
        <p14:creationId xmlns:p14="http://schemas.microsoft.com/office/powerpoint/2010/main" val="1553399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76200"/>
            <a:ext cx="8229600" cy="1143000"/>
          </a:xfrm>
        </p:spPr>
        <p:txBody>
          <a:bodyPr/>
          <a:lstStyle/>
          <a:p>
            <a:r>
              <a:rPr lang="en-US">
                <a:latin typeface="Calibri" charset="0"/>
              </a:rPr>
              <a:t>Closeup of edges</a:t>
            </a:r>
          </a:p>
        </p:txBody>
      </p:sp>
      <p:pic>
        <p:nvPicPr>
          <p:cNvPr id="13316"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4116388"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657600" y="4267200"/>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 name="Straight Arrow Connector 7"/>
          <p:cNvCxnSpPr/>
          <p:nvPr/>
        </p:nvCxnSpPr>
        <p:spPr>
          <a:xfrm rot="5400000" flipH="1" flipV="1">
            <a:off x="5753100" y="4259262"/>
            <a:ext cx="10668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3319"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l="81447" t="62500" r="7446" b="31944"/>
          <a:stretch>
            <a:fillRect/>
          </a:stretch>
        </p:blipFill>
        <p:spPr bwMode="auto">
          <a:xfrm>
            <a:off x="5638800" y="2544762"/>
            <a:ext cx="2057400" cy="13716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cxnSp>
        <p:nvCxnSpPr>
          <p:cNvPr id="12" name="Straight Arrow Connector 11"/>
          <p:cNvCxnSpPr/>
          <p:nvPr/>
        </p:nvCxnSpPr>
        <p:spPr>
          <a:xfrm rot="5400000" flipH="1" flipV="1">
            <a:off x="3086100" y="4838700"/>
            <a:ext cx="10668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18</a:t>
            </a:fld>
            <a:endParaRPr lang="en-US"/>
          </a:p>
        </p:txBody>
      </p:sp>
      <p:sp>
        <p:nvSpPr>
          <p:cNvPr id="13"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
        <p:nvSpPr>
          <p:cNvPr id="4" name="TextBox 3"/>
          <p:cNvSpPr txBox="1"/>
          <p:nvPr/>
        </p:nvSpPr>
        <p:spPr>
          <a:xfrm>
            <a:off x="5562600" y="2057400"/>
            <a:ext cx="2229121" cy="400110"/>
          </a:xfrm>
          <a:prstGeom prst="rect">
            <a:avLst/>
          </a:prstGeom>
          <a:noFill/>
        </p:spPr>
        <p:txBody>
          <a:bodyPr wrap="none" rtlCol="0">
            <a:spAutoFit/>
          </a:bodyPr>
          <a:lstStyle/>
          <a:p>
            <a:r>
              <a:rPr lang="en-US" sz="2000"/>
              <a:t>Depth discontinuity</a:t>
            </a:r>
          </a:p>
        </p:txBody>
      </p:sp>
    </p:spTree>
    <p:extLst>
      <p:ext uri="{BB962C8B-B14F-4D97-AF65-F5344CB8AC3E}">
        <p14:creationId xmlns:p14="http://schemas.microsoft.com/office/powerpoint/2010/main" val="209949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76200"/>
            <a:ext cx="8229600" cy="1143000"/>
          </a:xfrm>
        </p:spPr>
        <p:txBody>
          <a:bodyPr/>
          <a:lstStyle/>
          <a:p>
            <a:r>
              <a:rPr lang="en-US">
                <a:latin typeface="Calibri" charset="0"/>
              </a:rPr>
              <a:t>Closeup of edges</a:t>
            </a:r>
          </a:p>
        </p:txBody>
      </p:sp>
      <p:pic>
        <p:nvPicPr>
          <p:cNvPr id="14340"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4116388"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1828800" y="4953000"/>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342"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l="37022" t="73611" r="53723" b="19444"/>
          <a:stretch>
            <a:fillRect/>
          </a:stretch>
        </p:blipFill>
        <p:spPr bwMode="auto">
          <a:xfrm>
            <a:off x="5638800" y="2087562"/>
            <a:ext cx="22098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19</a:t>
            </a:fld>
            <a:endParaRPr lang="en-US"/>
          </a:p>
        </p:txBody>
      </p:sp>
      <p:sp>
        <p:nvSpPr>
          <p:cNvPr id="10"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
        <p:nvSpPr>
          <p:cNvPr id="9" name="TextBox 8"/>
          <p:cNvSpPr txBox="1"/>
          <p:nvPr/>
        </p:nvSpPr>
        <p:spPr>
          <a:xfrm>
            <a:off x="5257800" y="1676400"/>
            <a:ext cx="2954655" cy="400110"/>
          </a:xfrm>
          <a:prstGeom prst="rect">
            <a:avLst/>
          </a:prstGeom>
          <a:noFill/>
        </p:spPr>
        <p:txBody>
          <a:bodyPr wrap="none" rtlCol="0">
            <a:spAutoFit/>
          </a:bodyPr>
          <a:lstStyle/>
          <a:p>
            <a:r>
              <a:rPr lang="en-US" sz="2000"/>
              <a:t>Surface color discontinuity</a:t>
            </a:r>
          </a:p>
        </p:txBody>
      </p:sp>
    </p:spTree>
    <p:extLst>
      <p:ext uri="{BB962C8B-B14F-4D97-AF65-F5344CB8AC3E}">
        <p14:creationId xmlns:p14="http://schemas.microsoft.com/office/powerpoint/2010/main" val="660721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endParaRPr lang="en-US" altLang="en-US"/>
          </a:p>
        </p:txBody>
      </p:sp>
      <p:pic>
        <p:nvPicPr>
          <p:cNvPr id="30723" name="Picture 2" descr="C:\comp_photo\feifei_slides\feifei_slide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3"/>
          <p:cNvSpPr txBox="1">
            <a:spLocks noChangeArrowheads="1"/>
          </p:cNvSpPr>
          <p:nvPr/>
        </p:nvSpPr>
        <p:spPr bwMode="auto">
          <a:xfrm>
            <a:off x="8305800" y="6553201"/>
            <a:ext cx="838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altLang="en-US" sz="1200" dirty="0">
                <a:solidFill>
                  <a:srgbClr val="000000"/>
                </a:solidFill>
                <a:latin typeface="Gill Sans" charset="0"/>
              </a:rPr>
              <a:t>Fei </a:t>
            </a:r>
            <a:r>
              <a:rPr lang="en-US" altLang="en-US" sz="1200" dirty="0" err="1">
                <a:solidFill>
                  <a:srgbClr val="000000"/>
                </a:solidFill>
                <a:latin typeface="Gill Sans" charset="0"/>
              </a:rPr>
              <a:t>Fei</a:t>
            </a:r>
            <a:r>
              <a:rPr lang="en-US" altLang="en-US" sz="1200" dirty="0">
                <a:solidFill>
                  <a:srgbClr val="000000"/>
                </a:solidFill>
                <a:latin typeface="Gill Sans" charset="0"/>
              </a:rPr>
              <a:t> Li</a:t>
            </a:r>
          </a:p>
        </p:txBody>
      </p:sp>
    </p:spTree>
    <p:extLst>
      <p:ext uri="{BB962C8B-B14F-4D97-AF65-F5344CB8AC3E}">
        <p14:creationId xmlns:p14="http://schemas.microsoft.com/office/powerpoint/2010/main" val="3727459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dirty="0">
                <a:solidFill>
                  <a:schemeClr val="bg1">
                    <a:lumMod val="75000"/>
                  </a:schemeClr>
                </a:solidFill>
              </a:rPr>
              <a:t>Edge detection</a:t>
            </a:r>
          </a:p>
          <a:p>
            <a:r>
              <a:rPr lang="en-US" dirty="0"/>
              <a:t>Image Gradients</a:t>
            </a:r>
            <a:endParaRPr lang="en-US" dirty="0">
              <a:solidFill>
                <a:schemeClr val="bg1">
                  <a:lumMod val="75000"/>
                </a:schemeClr>
              </a:solidFill>
            </a:endParaRPr>
          </a:p>
          <a:p>
            <a:r>
              <a:rPr lang="en-US" dirty="0">
                <a:solidFill>
                  <a:schemeClr val="bg1">
                    <a:lumMod val="75000"/>
                  </a:schemeClr>
                </a:solidFill>
              </a:rPr>
              <a:t>Derivative of Gaussian</a:t>
            </a:r>
          </a:p>
          <a:p>
            <a:r>
              <a:rPr lang="en-US" dirty="0">
                <a:solidFill>
                  <a:schemeClr val="bg1">
                    <a:lumMod val="75000"/>
                  </a:schemeClr>
                </a:solidFill>
              </a:rPr>
              <a:t>Sobel edge detector</a:t>
            </a:r>
          </a:p>
          <a:p>
            <a:r>
              <a:rPr lang="en-US" dirty="0">
                <a:solidFill>
                  <a:srgbClr val="BFBFBF"/>
                </a:solidFill>
              </a:rPr>
              <a:t>Canny edge detector</a:t>
            </a:r>
            <a:endParaRPr lang="en-US" dirty="0">
              <a:solidFill>
                <a:schemeClr val="bg1">
                  <a:lumMod val="75000"/>
                </a:schemeClr>
              </a:solidFill>
            </a:endParaRP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20</a:t>
            </a:fld>
            <a:endParaRPr lang="en-US"/>
          </a:p>
        </p:txBody>
      </p:sp>
    </p:spTree>
    <p:extLst>
      <p:ext uri="{BB962C8B-B14F-4D97-AF65-F5344CB8AC3E}">
        <p14:creationId xmlns:p14="http://schemas.microsoft.com/office/powerpoint/2010/main" val="3998465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r>
              <a:rPr lang="en-US"/>
              <a:t>Characterizing edges</a:t>
            </a:r>
          </a:p>
        </p:txBody>
      </p:sp>
      <p:sp>
        <p:nvSpPr>
          <p:cNvPr id="8195" name="Rectangle 26"/>
          <p:cNvSpPr>
            <a:spLocks noGrp="1" noChangeArrowheads="1"/>
          </p:cNvSpPr>
          <p:nvPr>
            <p:ph type="body" idx="1"/>
          </p:nvPr>
        </p:nvSpPr>
        <p:spPr>
          <a:xfrm>
            <a:off x="457200" y="1143000"/>
            <a:ext cx="8229600" cy="4525963"/>
          </a:xfrm>
        </p:spPr>
        <p:txBody>
          <a:bodyPr/>
          <a:lstStyle/>
          <a:p>
            <a:pPr>
              <a:buFontTx/>
              <a:buChar char="•"/>
            </a:pPr>
            <a:r>
              <a:rPr lang="en-US"/>
              <a:t>An edge is a place of rapid change in the image intensity function</a:t>
            </a:r>
          </a:p>
        </p:txBody>
      </p:sp>
      <p:pic>
        <p:nvPicPr>
          <p:cNvPr id="8196" name="Picture 10" descr="step_ed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95600"/>
            <a:ext cx="2743200" cy="20828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8197" name="Line 21"/>
          <p:cNvSpPr>
            <a:spLocks noChangeShapeType="1"/>
          </p:cNvSpPr>
          <p:nvPr/>
        </p:nvSpPr>
        <p:spPr bwMode="auto">
          <a:xfrm>
            <a:off x="228600" y="3962400"/>
            <a:ext cx="2743200"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198" name="Text Box 22"/>
          <p:cNvSpPr txBox="1">
            <a:spLocks noChangeArrowheads="1"/>
          </p:cNvSpPr>
          <p:nvPr/>
        </p:nvSpPr>
        <p:spPr bwMode="auto">
          <a:xfrm>
            <a:off x="1174750" y="2514600"/>
            <a:ext cx="8064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image</a:t>
            </a:r>
          </a:p>
        </p:txBody>
      </p:sp>
      <p:grpSp>
        <p:nvGrpSpPr>
          <p:cNvPr id="2" name="Group 31"/>
          <p:cNvGrpSpPr>
            <a:grpSpLocks/>
          </p:cNvGrpSpPr>
          <p:nvPr/>
        </p:nvGrpSpPr>
        <p:grpSpPr bwMode="auto">
          <a:xfrm>
            <a:off x="3124200" y="2254250"/>
            <a:ext cx="2851150" cy="2725738"/>
            <a:chOff x="1968" y="1420"/>
            <a:chExt cx="1796" cy="1717"/>
          </a:xfrm>
        </p:grpSpPr>
        <p:sp>
          <p:nvSpPr>
            <p:cNvPr id="8210" name="Rectangle 11"/>
            <p:cNvSpPr>
              <a:spLocks noChangeArrowheads="1"/>
            </p:cNvSpPr>
            <p:nvPr/>
          </p:nvSpPr>
          <p:spPr bwMode="auto">
            <a:xfrm>
              <a:off x="2016" y="1824"/>
              <a:ext cx="1727" cy="1313"/>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211" name="Freeform 12"/>
            <p:cNvSpPr>
              <a:spLocks/>
            </p:cNvSpPr>
            <p:nvPr/>
          </p:nvSpPr>
          <p:spPr bwMode="auto">
            <a:xfrm>
              <a:off x="2016"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212" name="Freeform 15"/>
            <p:cNvSpPr>
              <a:spLocks/>
            </p:cNvSpPr>
            <p:nvPr/>
          </p:nvSpPr>
          <p:spPr bwMode="auto">
            <a:xfrm flipH="1">
              <a:off x="2832"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213" name="Text Box 24"/>
            <p:cNvSpPr txBox="1">
              <a:spLocks noChangeArrowheads="1"/>
            </p:cNvSpPr>
            <p:nvPr/>
          </p:nvSpPr>
          <p:spPr bwMode="auto">
            <a:xfrm>
              <a:off x="1968" y="1420"/>
              <a:ext cx="1796"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intensity function</a:t>
              </a:r>
              <a:br>
                <a:rPr lang="en-US" sz="1800"/>
              </a:br>
              <a:r>
                <a:rPr lang="en-US" sz="1800"/>
                <a:t>(along horizontal scanline)</a:t>
              </a:r>
            </a:p>
          </p:txBody>
        </p:sp>
      </p:grpSp>
      <p:grpSp>
        <p:nvGrpSpPr>
          <p:cNvPr id="3" name="Group 32"/>
          <p:cNvGrpSpPr>
            <a:grpSpLocks/>
          </p:cNvGrpSpPr>
          <p:nvPr/>
        </p:nvGrpSpPr>
        <p:grpSpPr bwMode="auto">
          <a:xfrm>
            <a:off x="6172200" y="2528888"/>
            <a:ext cx="2743200" cy="2451100"/>
            <a:chOff x="3888" y="1593"/>
            <a:chExt cx="1728" cy="1544"/>
          </a:xfrm>
        </p:grpSpPr>
        <p:sp>
          <p:nvSpPr>
            <p:cNvPr id="8205" name="Rectangle 16"/>
            <p:cNvSpPr>
              <a:spLocks noChangeArrowheads="1"/>
            </p:cNvSpPr>
            <p:nvPr/>
          </p:nvSpPr>
          <p:spPr bwMode="auto">
            <a:xfrm>
              <a:off x="3888" y="1824"/>
              <a:ext cx="1727" cy="1313"/>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8206" name="Group 19"/>
            <p:cNvGrpSpPr>
              <a:grpSpLocks/>
            </p:cNvGrpSpPr>
            <p:nvPr/>
          </p:nvGrpSpPr>
          <p:grpSpPr bwMode="auto">
            <a:xfrm>
              <a:off x="3888" y="1854"/>
              <a:ext cx="1728" cy="1248"/>
              <a:chOff x="3888" y="2640"/>
              <a:chExt cx="1728" cy="1248"/>
            </a:xfrm>
          </p:grpSpPr>
          <p:sp>
            <p:nvSpPr>
              <p:cNvPr id="8208" name="Freeform 17"/>
              <p:cNvSpPr>
                <a:spLocks/>
              </p:cNvSpPr>
              <p:nvPr/>
            </p:nvSpPr>
            <p:spPr bwMode="auto">
              <a:xfrm>
                <a:off x="3888" y="3264"/>
                <a:ext cx="909" cy="624"/>
              </a:xfrm>
              <a:custGeom>
                <a:avLst/>
                <a:gdLst>
                  <a:gd name="T0" fmla="*/ 0 w 909"/>
                  <a:gd name="T1" fmla="*/ 0 h 630"/>
                  <a:gd name="T2" fmla="*/ 288 w 909"/>
                  <a:gd name="T3" fmla="*/ 6 h 630"/>
                  <a:gd name="T4" fmla="*/ 354 w 909"/>
                  <a:gd name="T5" fmla="*/ 83 h 630"/>
                  <a:gd name="T6" fmla="*/ 399 w 909"/>
                  <a:gd name="T7" fmla="*/ 425 h 630"/>
                  <a:gd name="T8" fmla="*/ 459 w 909"/>
                  <a:gd name="T9" fmla="*/ 624 h 630"/>
                  <a:gd name="T10" fmla="*/ 528 w 909"/>
                  <a:gd name="T11" fmla="*/ 428 h 630"/>
                  <a:gd name="T12" fmla="*/ 564 w 909"/>
                  <a:gd name="T13" fmla="*/ 95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209" name="Freeform 18"/>
              <p:cNvSpPr>
                <a:spLocks/>
              </p:cNvSpPr>
              <p:nvPr/>
            </p:nvSpPr>
            <p:spPr bwMode="auto">
              <a:xfrm flipV="1">
                <a:off x="4707" y="2640"/>
                <a:ext cx="909" cy="624"/>
              </a:xfrm>
              <a:custGeom>
                <a:avLst/>
                <a:gdLst>
                  <a:gd name="T0" fmla="*/ 0 w 909"/>
                  <a:gd name="T1" fmla="*/ 0 h 630"/>
                  <a:gd name="T2" fmla="*/ 288 w 909"/>
                  <a:gd name="T3" fmla="*/ 6 h 630"/>
                  <a:gd name="T4" fmla="*/ 354 w 909"/>
                  <a:gd name="T5" fmla="*/ 83 h 630"/>
                  <a:gd name="T6" fmla="*/ 399 w 909"/>
                  <a:gd name="T7" fmla="*/ 425 h 630"/>
                  <a:gd name="T8" fmla="*/ 459 w 909"/>
                  <a:gd name="T9" fmla="*/ 624 h 630"/>
                  <a:gd name="T10" fmla="*/ 528 w 909"/>
                  <a:gd name="T11" fmla="*/ 428 h 630"/>
                  <a:gd name="T12" fmla="*/ 564 w 909"/>
                  <a:gd name="T13" fmla="*/ 95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8207" name="Text Box 25"/>
            <p:cNvSpPr txBox="1">
              <a:spLocks noChangeArrowheads="1"/>
            </p:cNvSpPr>
            <p:nvPr/>
          </p:nvSpPr>
          <p:spPr bwMode="auto">
            <a:xfrm>
              <a:off x="4216" y="1593"/>
              <a:ext cx="1004"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first derivative</a:t>
              </a:r>
            </a:p>
          </p:txBody>
        </p:sp>
      </p:grpSp>
      <p:grpSp>
        <p:nvGrpSpPr>
          <p:cNvPr id="5" name="Group 33"/>
          <p:cNvGrpSpPr>
            <a:grpSpLocks/>
          </p:cNvGrpSpPr>
          <p:nvPr/>
        </p:nvGrpSpPr>
        <p:grpSpPr bwMode="auto">
          <a:xfrm>
            <a:off x="6489700" y="3276600"/>
            <a:ext cx="2305050" cy="2927350"/>
            <a:chOff x="4088" y="2064"/>
            <a:chExt cx="1452" cy="1844"/>
          </a:xfrm>
        </p:grpSpPr>
        <p:sp>
          <p:nvSpPr>
            <p:cNvPr id="8202" name="Line 28"/>
            <p:cNvSpPr>
              <a:spLocks noChangeShapeType="1"/>
            </p:cNvSpPr>
            <p:nvPr/>
          </p:nvSpPr>
          <p:spPr bwMode="auto">
            <a:xfrm flipH="1" flipV="1">
              <a:off x="4368" y="3168"/>
              <a:ext cx="144" cy="336"/>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8203" name="Line 29"/>
            <p:cNvSpPr>
              <a:spLocks noChangeShapeType="1"/>
            </p:cNvSpPr>
            <p:nvPr/>
          </p:nvSpPr>
          <p:spPr bwMode="auto">
            <a:xfrm flipV="1">
              <a:off x="5040" y="2064"/>
              <a:ext cx="144" cy="144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8204" name="Text Box 30"/>
            <p:cNvSpPr txBox="1">
              <a:spLocks noChangeArrowheads="1"/>
            </p:cNvSpPr>
            <p:nvPr/>
          </p:nvSpPr>
          <p:spPr bwMode="auto">
            <a:xfrm>
              <a:off x="4088" y="3504"/>
              <a:ext cx="1452"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edges correspond to</a:t>
              </a:r>
              <a:br>
                <a:rPr lang="en-US" sz="1800"/>
              </a:br>
              <a:r>
                <a:rPr lang="en-US" sz="1800" err="1"/>
                <a:t>extrema</a:t>
              </a:r>
              <a:r>
                <a:rPr lang="en-US" sz="1800"/>
                <a:t> of derivative</a:t>
              </a:r>
            </a:p>
          </p:txBody>
        </p:sp>
      </p:gr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CF7DC490-98B8-074B-BB30-37775A2447EF}" type="slidenum">
              <a:rPr lang="en-US" smtClean="0"/>
              <a:pPr/>
              <a:t>21</a:t>
            </a:fld>
            <a:endParaRPr lang="en-US"/>
          </a:p>
        </p:txBody>
      </p:sp>
    </p:spTree>
    <p:extLst>
      <p:ext uri="{BB962C8B-B14F-4D97-AF65-F5344CB8AC3E}">
        <p14:creationId xmlns:p14="http://schemas.microsoft.com/office/powerpoint/2010/main" val="938887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81000" y="76200"/>
            <a:ext cx="3810000" cy="1143000"/>
          </a:xfrm>
        </p:spPr>
        <p:txBody>
          <a:bodyPr>
            <a:normAutofit/>
          </a:bodyPr>
          <a:lstStyle/>
          <a:p>
            <a:r>
              <a:rPr lang="en-US" sz="4000">
                <a:latin typeface="Calibri" charset="0"/>
              </a:rPr>
              <a:t>Intensity profile</a:t>
            </a:r>
          </a:p>
        </p:txBody>
      </p:sp>
      <p:pic>
        <p:nvPicPr>
          <p:cNvPr id="16387" name="Picture 3" descr="C:\Documents and Settings\Derek Hoiem\My Documents\Classes\Spring10 - Computer Vision\figs\7\monaco_500.png"/>
          <p:cNvPicPr>
            <a:picLocks noChangeAspect="1" noChangeArrowheads="1"/>
          </p:cNvPicPr>
          <p:nvPr/>
        </p:nvPicPr>
        <p:blipFill>
          <a:blip r:embed="rId2">
            <a:extLst>
              <a:ext uri="{28A0092B-C50C-407E-A947-70E740481C1C}">
                <a14:useLocalDpi xmlns:a14="http://schemas.microsoft.com/office/drawing/2010/main" val="0"/>
              </a:ext>
            </a:extLst>
          </a:blip>
          <a:srcRect l="7143" t="2380" r="7143"/>
          <a:stretch>
            <a:fillRect/>
          </a:stretch>
        </p:blipFill>
        <p:spPr bwMode="auto">
          <a:xfrm>
            <a:off x="4724400" y="381000"/>
            <a:ext cx="3505200" cy="2994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388" name="Group 12"/>
          <p:cNvGrpSpPr>
            <a:grpSpLocks noChangeAspect="1"/>
          </p:cNvGrpSpPr>
          <p:nvPr/>
        </p:nvGrpSpPr>
        <p:grpSpPr bwMode="auto">
          <a:xfrm>
            <a:off x="228600" y="1524000"/>
            <a:ext cx="3438525" cy="4267200"/>
            <a:chOff x="0" y="1143000"/>
            <a:chExt cx="4421326" cy="5486400"/>
          </a:xfrm>
        </p:grpSpPr>
        <p:pic>
          <p:nvPicPr>
            <p:cNvPr id="16393" name="Picture 2" descr="C:\Documents and Settings\Derek Hoiem\My Documents\My Pictures\monte carlo\monaco03.jp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04800" y="1143000"/>
              <a:ext cx="4116526"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Connector 6"/>
            <p:cNvCxnSpPr/>
            <p:nvPr/>
          </p:nvCxnSpPr>
          <p:spPr>
            <a:xfrm>
              <a:off x="304145" y="4572000"/>
              <a:ext cx="4115140" cy="20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0" y="3886200"/>
              <a:ext cx="838950" cy="53272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p:cNvCxnSpPr/>
          <p:nvPr/>
        </p:nvCxnSpPr>
        <p:spPr>
          <a:xfrm>
            <a:off x="4925058" y="762000"/>
            <a:ext cx="381000" cy="762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73733" name="Picture 5" descr="C:\Documents and Settings\Derek Hoiem\My Documents\Classes\Spring10 - Computer Vision\figs\7\monaco_500_gx.png"/>
          <p:cNvPicPr>
            <a:picLocks noChangeAspect="1" noChangeArrowheads="1"/>
          </p:cNvPicPr>
          <p:nvPr/>
        </p:nvPicPr>
        <p:blipFill>
          <a:blip r:embed="rId4">
            <a:extLst>
              <a:ext uri="{28A0092B-C50C-407E-A947-70E740481C1C}">
                <a14:useLocalDpi xmlns:a14="http://schemas.microsoft.com/office/drawing/2010/main" val="0"/>
              </a:ext>
            </a:extLst>
          </a:blip>
          <a:srcRect l="7307" t="2856" r="7130" b="5714"/>
          <a:stretch>
            <a:fillRect/>
          </a:stretch>
        </p:blipFill>
        <p:spPr bwMode="auto">
          <a:xfrm>
            <a:off x="4724400" y="3215640"/>
            <a:ext cx="3505200" cy="2804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 name="Straight Arrow Connector 14"/>
          <p:cNvCxnSpPr/>
          <p:nvPr/>
        </p:nvCxnSpPr>
        <p:spPr>
          <a:xfrm>
            <a:off x="4953000" y="4419600"/>
            <a:ext cx="381000" cy="1524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5"/>
          <p:cNvSpPr txBox="1">
            <a:spLocks noChangeArrowheads="1"/>
          </p:cNvSpPr>
          <p:nvPr/>
        </p:nvSpPr>
        <p:spPr bwMode="auto">
          <a:xfrm rot="16200000">
            <a:off x="4156032" y="4360530"/>
            <a:ext cx="9813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dirty="0"/>
              <a:t>Derivative</a:t>
            </a:r>
          </a:p>
        </p:txBody>
      </p:sp>
      <p:sp>
        <p:nvSpPr>
          <p:cNvPr id="16" name="TextBox 5"/>
          <p:cNvSpPr txBox="1">
            <a:spLocks noChangeArrowheads="1"/>
          </p:cNvSpPr>
          <p:nvPr/>
        </p:nvSpPr>
        <p:spPr bwMode="auto">
          <a:xfrm rot="16200000">
            <a:off x="4163329" y="1808693"/>
            <a:ext cx="86433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a:t>Intensity</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22</a:t>
            </a:fld>
            <a:endParaRPr lang="en-US"/>
          </a:p>
        </p:txBody>
      </p:sp>
      <p:sp>
        <p:nvSpPr>
          <p:cNvPr id="17"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Tree>
    <p:extLst>
      <p:ext uri="{BB962C8B-B14F-4D97-AF65-F5344CB8AC3E}">
        <p14:creationId xmlns:p14="http://schemas.microsoft.com/office/powerpoint/2010/main" val="2181446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Types of Discrete derivative in 1D</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23</a:t>
            </a:fld>
            <a:endParaRPr lang="en-US"/>
          </a:p>
        </p:txBody>
      </p:sp>
      <p:sp>
        <p:nvSpPr>
          <p:cNvPr id="7" name="TextBox 6"/>
          <p:cNvSpPr txBox="1"/>
          <p:nvPr/>
        </p:nvSpPr>
        <p:spPr>
          <a:xfrm>
            <a:off x="457200" y="1676400"/>
            <a:ext cx="2286000" cy="646331"/>
          </a:xfrm>
          <a:prstGeom prst="rect">
            <a:avLst/>
          </a:prstGeom>
          <a:noFill/>
        </p:spPr>
        <p:txBody>
          <a:bodyPr wrap="square" rtlCol="0">
            <a:spAutoFit/>
          </a:bodyPr>
          <a:lstStyle/>
          <a:p>
            <a:r>
              <a:rPr lang="en-US" sz="3600"/>
              <a:t>Backward</a:t>
            </a:r>
          </a:p>
        </p:txBody>
      </p:sp>
      <p:sp>
        <p:nvSpPr>
          <p:cNvPr id="8" name="TextBox 7"/>
          <p:cNvSpPr txBox="1"/>
          <p:nvPr/>
        </p:nvSpPr>
        <p:spPr>
          <a:xfrm>
            <a:off x="466725" y="3170813"/>
            <a:ext cx="2286000" cy="646331"/>
          </a:xfrm>
          <a:prstGeom prst="rect">
            <a:avLst/>
          </a:prstGeom>
          <a:noFill/>
        </p:spPr>
        <p:txBody>
          <a:bodyPr wrap="square" rtlCol="0">
            <a:spAutoFit/>
          </a:bodyPr>
          <a:lstStyle/>
          <a:p>
            <a:r>
              <a:rPr lang="en-US" sz="3600"/>
              <a:t>Forward</a:t>
            </a:r>
          </a:p>
        </p:txBody>
      </p:sp>
      <p:sp>
        <p:nvSpPr>
          <p:cNvPr id="9" name="TextBox 8"/>
          <p:cNvSpPr txBox="1"/>
          <p:nvPr/>
        </p:nvSpPr>
        <p:spPr>
          <a:xfrm>
            <a:off x="504825" y="4617094"/>
            <a:ext cx="2286000" cy="646331"/>
          </a:xfrm>
          <a:prstGeom prst="rect">
            <a:avLst/>
          </a:prstGeom>
          <a:noFill/>
        </p:spPr>
        <p:txBody>
          <a:bodyPr wrap="square" rtlCol="0">
            <a:spAutoFit/>
          </a:bodyPr>
          <a:lstStyle/>
          <a:p>
            <a:r>
              <a:rPr lang="en-US" sz="3600"/>
              <a:t>Central</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D1D5297-1D13-43C5-8384-A7AB3C55D277}"/>
                  </a:ext>
                </a:extLst>
              </p:cNvPr>
              <p:cNvSpPr txBox="1"/>
              <p:nvPr/>
            </p:nvSpPr>
            <p:spPr>
              <a:xfrm>
                <a:off x="1143000" y="2322731"/>
                <a:ext cx="4130939" cy="10099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𝑑𝑓</m:t>
                          </m:r>
                        </m:num>
                        <m:den>
                          <m:r>
                            <a:rPr lang="en-US" sz="2400" b="0" i="1" smtClean="0">
                              <a:latin typeface="Cambria Math" panose="02040503050406030204" pitchFamily="18" charset="0"/>
                            </a:rPr>
                            <m:t>𝑑𝑥</m:t>
                          </m:r>
                        </m:den>
                      </m:f>
                      <m:r>
                        <a:rPr lang="en-US" sz="2400" b="0" i="1" smtClean="0">
                          <a:latin typeface="Cambria Math" panose="02040503050406030204" pitchFamily="18" charset="0"/>
                        </a:rPr>
                        <m:t>=</m:t>
                      </m:r>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r>
                        <a:rPr lang="en-US" sz="2400" b="0" i="1" smtClean="0">
                          <a:latin typeface="Cambria Math" panose="02040503050406030204" pitchFamily="18" charset="0"/>
                        </a:rPr>
                        <m:t>−</m:t>
                      </m:r>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−1</m:t>
                          </m:r>
                        </m:e>
                      </m:d>
                      <m:r>
                        <a:rPr lang="en-US" sz="2400" b="0" i="1" smtClean="0">
                          <a:latin typeface="Cambria Math" panose="02040503050406030204" pitchFamily="18" charset="0"/>
                        </a:rPr>
                        <m:t>=</m:t>
                      </m:r>
                      <m:r>
                        <a:rPr lang="en-US" sz="2400" b="0" i="1" smtClean="0">
                          <a:latin typeface="Cambria Math" panose="02040503050406030204" pitchFamily="18" charset="0"/>
                        </a:rPr>
                        <m:t>𝑓</m:t>
                      </m:r>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oMath>
                  </m:oMathPara>
                </a14:m>
                <a:endParaRPr lang="en-US" sz="2000" b="0" dirty="0"/>
              </a:p>
              <a:p>
                <a:endParaRPr lang="en-US" sz="2000" dirty="0"/>
              </a:p>
            </p:txBody>
          </p:sp>
        </mc:Choice>
        <mc:Fallback xmlns="">
          <p:sp>
            <p:nvSpPr>
              <p:cNvPr id="3" name="TextBox 2">
                <a:extLst>
                  <a:ext uri="{FF2B5EF4-FFF2-40B4-BE49-F238E27FC236}">
                    <a16:creationId xmlns:a16="http://schemas.microsoft.com/office/drawing/2014/main" id="{5D1D5297-1D13-43C5-8384-A7AB3C55D277}"/>
                  </a:ext>
                </a:extLst>
              </p:cNvPr>
              <p:cNvSpPr txBox="1">
                <a:spLocks noRot="1" noChangeAspect="1" noMove="1" noResize="1" noEditPoints="1" noAdjustHandles="1" noChangeArrowheads="1" noChangeShapeType="1" noTextEdit="1"/>
              </p:cNvSpPr>
              <p:nvPr/>
            </p:nvSpPr>
            <p:spPr>
              <a:xfrm>
                <a:off x="1143000" y="2322731"/>
                <a:ext cx="4130939" cy="100995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18D638A-E112-4F86-9B7A-977A73C29668}"/>
                  </a:ext>
                </a:extLst>
              </p:cNvPr>
              <p:cNvSpPr txBox="1"/>
              <p:nvPr/>
            </p:nvSpPr>
            <p:spPr>
              <a:xfrm>
                <a:off x="1143000" y="3876893"/>
                <a:ext cx="4112536" cy="10715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𝑑𝑓</m:t>
                          </m:r>
                        </m:num>
                        <m:den>
                          <m:r>
                            <a:rPr lang="en-US" sz="2400" b="0" i="1" smtClean="0">
                              <a:latin typeface="Cambria Math" panose="02040503050406030204" pitchFamily="18" charset="0"/>
                            </a:rPr>
                            <m:t>𝑑𝑥</m:t>
                          </m:r>
                        </m:den>
                      </m:f>
                      <m:r>
                        <a:rPr lang="en-US" sz="2400" b="0" i="1" smtClean="0">
                          <a:latin typeface="Cambria Math" panose="02040503050406030204" pitchFamily="18" charset="0"/>
                        </a:rPr>
                        <m:t>=</m:t>
                      </m:r>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+1</m:t>
                          </m:r>
                        </m:e>
                      </m:d>
                      <m:r>
                        <a:rPr lang="en-US" sz="2400" b="0" i="1" smtClean="0">
                          <a:latin typeface="Cambria Math" panose="02040503050406030204" pitchFamily="18" charset="0"/>
                        </a:rPr>
                        <m:t>−</m:t>
                      </m:r>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r>
                        <a:rPr lang="en-US" sz="2400" b="0" i="1" smtClean="0">
                          <a:latin typeface="Cambria Math" panose="02040503050406030204" pitchFamily="18" charset="0"/>
                        </a:rPr>
                        <m:t>=</m:t>
                      </m:r>
                      <m:r>
                        <a:rPr lang="en-US" sz="2400" b="0" i="1" smtClean="0">
                          <a:latin typeface="Cambria Math" panose="02040503050406030204" pitchFamily="18" charset="0"/>
                        </a:rPr>
                        <m:t>𝑓</m:t>
                      </m:r>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oMath>
                  </m:oMathPara>
                </a14:m>
                <a:endParaRPr lang="en-US" sz="2400" b="0" dirty="0"/>
              </a:p>
              <a:p>
                <a:endParaRPr lang="en-US" sz="2400" dirty="0"/>
              </a:p>
            </p:txBody>
          </p:sp>
        </mc:Choice>
        <mc:Fallback xmlns="">
          <p:sp>
            <p:nvSpPr>
              <p:cNvPr id="10" name="TextBox 9">
                <a:extLst>
                  <a:ext uri="{FF2B5EF4-FFF2-40B4-BE49-F238E27FC236}">
                    <a16:creationId xmlns:a16="http://schemas.microsoft.com/office/drawing/2014/main" id="{118D638A-E112-4F86-9B7A-977A73C29668}"/>
                  </a:ext>
                </a:extLst>
              </p:cNvPr>
              <p:cNvSpPr txBox="1">
                <a:spLocks noRot="1" noChangeAspect="1" noMove="1" noResize="1" noEditPoints="1" noAdjustHandles="1" noChangeArrowheads="1" noChangeShapeType="1" noTextEdit="1"/>
              </p:cNvSpPr>
              <p:nvPr/>
            </p:nvSpPr>
            <p:spPr>
              <a:xfrm>
                <a:off x="1143000" y="3876893"/>
                <a:ext cx="4112536" cy="107151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75F34E5-18D2-4885-B71B-60F9CA327E77}"/>
                  </a:ext>
                </a:extLst>
              </p:cNvPr>
              <p:cNvSpPr txBox="1"/>
              <p:nvPr/>
            </p:nvSpPr>
            <p:spPr>
              <a:xfrm>
                <a:off x="906651" y="5351277"/>
                <a:ext cx="4649799" cy="10861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𝑑𝑓</m:t>
                          </m:r>
                        </m:num>
                        <m:den>
                          <m:r>
                            <a:rPr lang="en-US" sz="2400" b="0" i="1" smtClean="0">
                              <a:latin typeface="Cambria Math" panose="02040503050406030204" pitchFamily="18" charset="0"/>
                            </a:rPr>
                            <m:t>𝑑𝑥</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i="1">
                              <a:latin typeface="Cambria Math" panose="02040503050406030204" pitchFamily="18" charset="0"/>
                            </a:rPr>
                            <m:t>𝑓</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+1</m:t>
                              </m:r>
                            </m:e>
                          </m:d>
                          <m:r>
                            <a:rPr lang="en-US" sz="2400" i="1">
                              <a:latin typeface="Cambria Math" panose="02040503050406030204" pitchFamily="18" charset="0"/>
                            </a:rPr>
                            <m:t>−</m:t>
                          </m:r>
                          <m:r>
                            <a:rPr lang="en-US" sz="2400" i="1">
                              <a:latin typeface="Cambria Math" panose="02040503050406030204" pitchFamily="18" charset="0"/>
                            </a:rPr>
                            <m:t>𝑓</m:t>
                          </m:r>
                          <m:d>
                            <m:dPr>
                              <m:ctrlPr>
                                <a:rPr lang="en-US" sz="2400" i="1">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−1</m:t>
                              </m:r>
                            </m:e>
                          </m:d>
                        </m:num>
                        <m:den>
                          <m:r>
                            <a:rPr lang="en-US" sz="2400" b="0" i="1" smtClean="0">
                              <a:latin typeface="Cambria Math" panose="02040503050406030204" pitchFamily="18" charset="0"/>
                            </a:rPr>
                            <m:t>2</m:t>
                          </m:r>
                        </m:den>
                      </m:f>
                      <m:r>
                        <a:rPr lang="en-US" sz="2400" b="0" i="1" smtClean="0">
                          <a:latin typeface="Cambria Math" panose="02040503050406030204" pitchFamily="18" charset="0"/>
                        </a:rPr>
                        <m:t>=</m:t>
                      </m:r>
                      <m:r>
                        <a:rPr lang="en-US" sz="2400" b="0" i="1" smtClean="0">
                          <a:latin typeface="Cambria Math" panose="02040503050406030204" pitchFamily="18" charset="0"/>
                        </a:rPr>
                        <m:t>𝑓</m:t>
                      </m:r>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oMath>
                  </m:oMathPara>
                </a14:m>
                <a:endParaRPr lang="en-US" sz="2400" b="0" dirty="0"/>
              </a:p>
              <a:p>
                <a:endParaRPr lang="en-US" sz="2400" dirty="0"/>
              </a:p>
            </p:txBody>
          </p:sp>
        </mc:Choice>
        <mc:Fallback xmlns="">
          <p:sp>
            <p:nvSpPr>
              <p:cNvPr id="11" name="TextBox 10">
                <a:extLst>
                  <a:ext uri="{FF2B5EF4-FFF2-40B4-BE49-F238E27FC236}">
                    <a16:creationId xmlns:a16="http://schemas.microsoft.com/office/drawing/2014/main" id="{575F34E5-18D2-4885-B71B-60F9CA327E77}"/>
                  </a:ext>
                </a:extLst>
              </p:cNvPr>
              <p:cNvSpPr txBox="1">
                <a:spLocks noRot="1" noChangeAspect="1" noMove="1" noResize="1" noEditPoints="1" noAdjustHandles="1" noChangeArrowheads="1" noChangeShapeType="1" noTextEdit="1"/>
              </p:cNvSpPr>
              <p:nvPr/>
            </p:nvSpPr>
            <p:spPr>
              <a:xfrm>
                <a:off x="906651" y="5351277"/>
                <a:ext cx="4649799" cy="108613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BDCA6E8-110F-405F-BB85-7C3F350BD5DB}"/>
                  </a:ext>
                </a:extLst>
              </p:cNvPr>
              <p:cNvSpPr txBox="1"/>
              <p:nvPr/>
            </p:nvSpPr>
            <p:spPr>
              <a:xfrm>
                <a:off x="5943600" y="1808202"/>
                <a:ext cx="190436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[−1, 1, 0]</m:t>
                      </m:r>
                    </m:oMath>
                  </m:oMathPara>
                </a14:m>
                <a:endParaRPr lang="en-US" sz="3600" dirty="0"/>
              </a:p>
            </p:txBody>
          </p:sp>
        </mc:Choice>
        <mc:Fallback xmlns="">
          <p:sp>
            <p:nvSpPr>
              <p:cNvPr id="6" name="TextBox 5">
                <a:extLst>
                  <a:ext uri="{FF2B5EF4-FFF2-40B4-BE49-F238E27FC236}">
                    <a16:creationId xmlns:a16="http://schemas.microsoft.com/office/drawing/2014/main" id="{FBDCA6E8-110F-405F-BB85-7C3F350BD5DB}"/>
                  </a:ext>
                </a:extLst>
              </p:cNvPr>
              <p:cNvSpPr txBox="1">
                <a:spLocks noRot="1" noChangeAspect="1" noMove="1" noResize="1" noEditPoints="1" noAdjustHandles="1" noChangeArrowheads="1" noChangeShapeType="1" noTextEdit="1"/>
              </p:cNvSpPr>
              <p:nvPr/>
            </p:nvSpPr>
            <p:spPr>
              <a:xfrm>
                <a:off x="5943600" y="1808202"/>
                <a:ext cx="1904367" cy="55399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622B272-CB9B-4052-8F08-0C9EF3D3F89E}"/>
                  </a:ext>
                </a:extLst>
              </p:cNvPr>
              <p:cNvSpPr txBox="1"/>
              <p:nvPr/>
            </p:nvSpPr>
            <p:spPr>
              <a:xfrm>
                <a:off x="5959739" y="3174688"/>
                <a:ext cx="190436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[0, −1, 1]</m:t>
                      </m:r>
                    </m:oMath>
                  </m:oMathPara>
                </a14:m>
                <a:endParaRPr lang="en-US" sz="3600" dirty="0"/>
              </a:p>
            </p:txBody>
          </p:sp>
        </mc:Choice>
        <mc:Fallback xmlns="">
          <p:sp>
            <p:nvSpPr>
              <p:cNvPr id="12" name="TextBox 11">
                <a:extLst>
                  <a:ext uri="{FF2B5EF4-FFF2-40B4-BE49-F238E27FC236}">
                    <a16:creationId xmlns:a16="http://schemas.microsoft.com/office/drawing/2014/main" id="{5622B272-CB9B-4052-8F08-0C9EF3D3F89E}"/>
                  </a:ext>
                </a:extLst>
              </p:cNvPr>
              <p:cNvSpPr txBox="1">
                <a:spLocks noRot="1" noChangeAspect="1" noMove="1" noResize="1" noEditPoints="1" noAdjustHandles="1" noChangeArrowheads="1" noChangeShapeType="1" noTextEdit="1"/>
              </p:cNvSpPr>
              <p:nvPr/>
            </p:nvSpPr>
            <p:spPr>
              <a:xfrm>
                <a:off x="5959739" y="3174688"/>
                <a:ext cx="1904367" cy="55399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C88B591-D65A-4547-9B84-141A98AFFB83}"/>
                  </a:ext>
                </a:extLst>
              </p:cNvPr>
              <p:cNvSpPr txBox="1"/>
              <p:nvPr/>
            </p:nvSpPr>
            <p:spPr>
              <a:xfrm>
                <a:off x="6005901" y="4729686"/>
                <a:ext cx="1989071" cy="1626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600" b="0" i="1" smtClean="0">
                              <a:latin typeface="Cambria Math" panose="02040503050406030204" pitchFamily="18" charset="0"/>
                            </a:rPr>
                          </m:ctrlPr>
                        </m:fPr>
                        <m:num>
                          <m:d>
                            <m:dPr>
                              <m:begChr m:val="["/>
                              <m:endChr m:val="]"/>
                              <m:ctrlPr>
                                <a:rPr lang="en-US" sz="3600" b="0" i="1" smtClean="0">
                                  <a:latin typeface="Cambria Math" panose="02040503050406030204" pitchFamily="18" charset="0"/>
                                </a:rPr>
                              </m:ctrlPr>
                            </m:dPr>
                            <m:e>
                              <m:r>
                                <a:rPr lang="en-US" sz="3600" b="0" i="1" smtClean="0">
                                  <a:latin typeface="Cambria Math" panose="02040503050406030204" pitchFamily="18" charset="0"/>
                                </a:rPr>
                                <m:t>−1, 0, 1</m:t>
                              </m:r>
                            </m:e>
                          </m:d>
                        </m:num>
                        <m:den>
                          <m:r>
                            <a:rPr lang="en-US" sz="3600" b="0" i="1" smtClean="0">
                              <a:latin typeface="Cambria Math" panose="02040503050406030204" pitchFamily="18" charset="0"/>
                            </a:rPr>
                            <m:t>2</m:t>
                          </m:r>
                        </m:den>
                      </m:f>
                    </m:oMath>
                  </m:oMathPara>
                </a14:m>
                <a:endParaRPr lang="en-US" sz="3600" b="0" dirty="0"/>
              </a:p>
              <a:p>
                <a:endParaRPr lang="en-US" sz="3600" dirty="0"/>
              </a:p>
            </p:txBody>
          </p:sp>
        </mc:Choice>
        <mc:Fallback xmlns="">
          <p:sp>
            <p:nvSpPr>
              <p:cNvPr id="13" name="TextBox 12">
                <a:extLst>
                  <a:ext uri="{FF2B5EF4-FFF2-40B4-BE49-F238E27FC236}">
                    <a16:creationId xmlns:a16="http://schemas.microsoft.com/office/drawing/2014/main" id="{7C88B591-D65A-4547-9B84-141A98AFFB83}"/>
                  </a:ext>
                </a:extLst>
              </p:cNvPr>
              <p:cNvSpPr txBox="1">
                <a:spLocks noRot="1" noChangeAspect="1" noMove="1" noResize="1" noEditPoints="1" noAdjustHandles="1" noChangeArrowheads="1" noChangeShapeType="1" noTextEdit="1"/>
              </p:cNvSpPr>
              <p:nvPr/>
            </p:nvSpPr>
            <p:spPr>
              <a:xfrm>
                <a:off x="6005901" y="4729686"/>
                <a:ext cx="1989071" cy="1626664"/>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43277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1D discrete derivate example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362200"/>
            <a:ext cx="8229600" cy="1404487"/>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24</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3BFE30F-4A23-4E67-BB15-1F90B34FE167}"/>
                  </a:ext>
                </a:extLst>
              </p:cNvPr>
              <p:cNvSpPr txBox="1"/>
              <p:nvPr/>
            </p:nvSpPr>
            <p:spPr>
              <a:xfrm>
                <a:off x="5790541" y="1612920"/>
                <a:ext cx="190436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[−1, 1, 0]</m:t>
                      </m:r>
                    </m:oMath>
                  </m:oMathPara>
                </a14:m>
                <a:endParaRPr lang="en-US" sz="3600" dirty="0"/>
              </a:p>
            </p:txBody>
          </p:sp>
        </mc:Choice>
        <mc:Fallback xmlns="">
          <p:sp>
            <p:nvSpPr>
              <p:cNvPr id="7" name="TextBox 6">
                <a:extLst>
                  <a:ext uri="{FF2B5EF4-FFF2-40B4-BE49-F238E27FC236}">
                    <a16:creationId xmlns:a16="http://schemas.microsoft.com/office/drawing/2014/main" id="{93BFE30F-4A23-4E67-BB15-1F90B34FE167}"/>
                  </a:ext>
                </a:extLst>
              </p:cNvPr>
              <p:cNvSpPr txBox="1">
                <a:spLocks noRot="1" noChangeAspect="1" noMove="1" noResize="1" noEditPoints="1" noAdjustHandles="1" noChangeArrowheads="1" noChangeShapeType="1" noTextEdit="1"/>
              </p:cNvSpPr>
              <p:nvPr/>
            </p:nvSpPr>
            <p:spPr>
              <a:xfrm>
                <a:off x="5790541" y="1612920"/>
                <a:ext cx="1904367" cy="553998"/>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97082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derivate in 2D</a:t>
            </a: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b="83644"/>
          <a:stretch/>
        </p:blipFill>
        <p:spPr>
          <a:xfrm>
            <a:off x="1143000" y="2209800"/>
            <a:ext cx="7144920" cy="793013"/>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25</a:t>
            </a:fld>
            <a:endParaRPr lang="en-US"/>
          </a:p>
        </p:txBody>
      </p:sp>
    </p:spTree>
    <p:extLst>
      <p:ext uri="{BB962C8B-B14F-4D97-AF65-F5344CB8AC3E}">
        <p14:creationId xmlns:p14="http://schemas.microsoft.com/office/powerpoint/2010/main" val="957460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derivate in 2D</a:t>
            </a:r>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t="-2" b="42783"/>
          <a:stretch/>
        </p:blipFill>
        <p:spPr>
          <a:xfrm>
            <a:off x="1160880" y="2209800"/>
            <a:ext cx="7144920" cy="2774213"/>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26</a:t>
            </a:fld>
            <a:endParaRPr lang="en-US"/>
          </a:p>
        </p:txBody>
      </p:sp>
    </p:spTree>
    <p:extLst>
      <p:ext uri="{BB962C8B-B14F-4D97-AF65-F5344CB8AC3E}">
        <p14:creationId xmlns:p14="http://schemas.microsoft.com/office/powerpoint/2010/main" val="1772707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derivate in 2D</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00" y="1492987"/>
            <a:ext cx="7144920" cy="4848339"/>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27</a:t>
            </a:fld>
            <a:endParaRPr lang="en-US"/>
          </a:p>
        </p:txBody>
      </p:sp>
      <p:sp>
        <p:nvSpPr>
          <p:cNvPr id="3" name="Rectangle 2"/>
          <p:cNvSpPr/>
          <p:nvPr/>
        </p:nvSpPr>
        <p:spPr>
          <a:xfrm>
            <a:off x="4191000" y="5257800"/>
            <a:ext cx="1981200" cy="990600"/>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7" descr="Edittex"/>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191000" y="5410200"/>
            <a:ext cx="3005084"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82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28</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E5FB0D8-193D-40B0-A6CC-A826921506E2}"/>
                  </a:ext>
                </a:extLst>
              </p:cNvPr>
              <p:cNvSpPr txBox="1"/>
              <p:nvPr/>
            </p:nvSpPr>
            <p:spPr>
              <a:xfrm>
                <a:off x="1066800" y="1417638"/>
                <a:ext cx="4682820" cy="20456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𝐼</m:t>
                      </m:r>
                      <m:r>
                        <a:rPr lang="en-US" sz="2800" i="1" smtClean="0">
                          <a:latin typeface="Cambria Math" panose="02040503050406030204" pitchFamily="18" charset="0"/>
                        </a:rPr>
                        <m:t>=</m:t>
                      </m:r>
                      <m:d>
                        <m:dPr>
                          <m:ctrlPr>
                            <a:rPr lang="pt-BR" sz="2800" i="1">
                              <a:latin typeface="Cambria Math" panose="02040503050406030204" pitchFamily="18" charset="0"/>
                            </a:rPr>
                          </m:ctrlPr>
                        </m:dPr>
                        <m:e>
                          <m:m>
                            <m:mPr>
                              <m:mcs>
                                <m:mc>
                                  <m:mcPr>
                                    <m:count m:val="5"/>
                                    <m:mcJc m:val="center"/>
                                  </m:mcPr>
                                </m:mc>
                              </m:mcs>
                              <m:ctrlPr>
                                <a:rPr lang="en-US" sz="2800" i="1">
                                  <a:latin typeface="Cambria Math" panose="02040503050406030204" pitchFamily="18" charset="0"/>
                                </a:rPr>
                              </m:ctrlPr>
                            </m:mPr>
                            <m:mr>
                              <m:e>
                                <m:r>
                                  <m:rPr>
                                    <m:brk m:alnAt="7"/>
                                  </m:rPr>
                                  <a:rPr lang="en-US" sz="2800" i="1">
                                    <a:latin typeface="Cambria Math" panose="02040503050406030204" pitchFamily="18" charset="0"/>
                                  </a:rPr>
                                  <m:t>8</m:t>
                                </m:r>
                              </m:e>
                              <m:e>
                                <m:r>
                                  <a:rPr lang="en-US" sz="2800" i="1">
                                    <a:latin typeface="Cambria Math" panose="02040503050406030204" pitchFamily="18" charset="0"/>
                                  </a:rPr>
                                  <m:t>8</m:t>
                                </m:r>
                              </m:e>
                              <m:e>
                                <m:r>
                                  <a:rPr lang="en-US" sz="2800" i="1">
                                    <a:latin typeface="Cambria Math" panose="02040503050406030204" pitchFamily="18" charset="0"/>
                                  </a:rPr>
                                  <m:t>16</m:t>
                                </m:r>
                              </m:e>
                              <m:e>
                                <m:r>
                                  <a:rPr lang="en-US" sz="2800" i="1">
                                    <a:latin typeface="Cambria Math" panose="02040503050406030204" pitchFamily="18" charset="0"/>
                                  </a:rPr>
                                  <m:t>16</m:t>
                                </m:r>
                              </m:e>
                              <m:e>
                                <m:r>
                                  <a:rPr lang="en-US" sz="2800" i="1">
                                    <a:latin typeface="Cambria Math" panose="02040503050406030204" pitchFamily="18" charset="0"/>
                                  </a:rPr>
                                  <m:t>16</m:t>
                                </m:r>
                              </m:e>
                            </m:mr>
                            <m:mr>
                              <m:e>
                                <m:r>
                                  <a:rPr lang="en-US" sz="2800" i="1">
                                    <a:latin typeface="Cambria Math" panose="02040503050406030204" pitchFamily="18" charset="0"/>
                                  </a:rPr>
                                  <m:t>10</m:t>
                                </m:r>
                              </m:e>
                              <m:e>
                                <m:r>
                                  <a:rPr lang="en-US" sz="2800" i="1">
                                    <a:latin typeface="Cambria Math" panose="02040503050406030204" pitchFamily="18" charset="0"/>
                                  </a:rPr>
                                  <m:t>10</m:t>
                                </m:r>
                              </m:e>
                              <m:e>
                                <m:r>
                                  <a:rPr lang="en-US" sz="2800" i="1">
                                    <a:latin typeface="Cambria Math" panose="02040503050406030204" pitchFamily="18" charset="0"/>
                                  </a:rPr>
                                  <m:t>20</m:t>
                                </m:r>
                              </m:e>
                              <m:e>
                                <m:r>
                                  <a:rPr lang="en-US" sz="2800" i="1">
                                    <a:latin typeface="Cambria Math" panose="02040503050406030204" pitchFamily="18" charset="0"/>
                                  </a:rPr>
                                  <m:t>20</m:t>
                                </m:r>
                              </m:e>
                              <m:e>
                                <m:r>
                                  <a:rPr lang="en-US" sz="2800" i="1">
                                    <a:latin typeface="Cambria Math" panose="02040503050406030204" pitchFamily="18" charset="0"/>
                                  </a:rPr>
                                  <m:t>20</m:t>
                                </m:r>
                              </m:e>
                            </m:mr>
                            <m:mr>
                              <m:e>
                                <m:r>
                                  <a:rPr lang="en-US" sz="2800" i="1">
                                    <a:latin typeface="Cambria Math" panose="02040503050406030204" pitchFamily="18" charset="0"/>
                                  </a:rPr>
                                  <m:t>10</m:t>
                                </m:r>
                              </m:e>
                              <m:e>
                                <m:r>
                                  <a:rPr lang="en-US" sz="2800" i="1">
                                    <a:latin typeface="Cambria Math" panose="02040503050406030204" pitchFamily="18" charset="0"/>
                                  </a:rPr>
                                  <m:t>10</m:t>
                                </m:r>
                              </m:e>
                              <m:e>
                                <m:r>
                                  <a:rPr lang="en-US" sz="2800" i="1">
                                    <a:latin typeface="Cambria Math" panose="02040503050406030204" pitchFamily="18" charset="0"/>
                                  </a:rPr>
                                  <m:t>20</m:t>
                                </m:r>
                              </m:e>
                              <m:e>
                                <m:r>
                                  <a:rPr lang="en-US" sz="2800" i="1">
                                    <a:latin typeface="Cambria Math" panose="02040503050406030204" pitchFamily="18" charset="0"/>
                                  </a:rPr>
                                  <m:t>20</m:t>
                                </m:r>
                              </m:e>
                              <m:e>
                                <m:r>
                                  <a:rPr lang="en-US" sz="2800" i="1">
                                    <a:latin typeface="Cambria Math" panose="02040503050406030204" pitchFamily="18" charset="0"/>
                                  </a:rPr>
                                  <m:t>20</m:t>
                                </m:r>
                              </m:e>
                            </m:mr>
                            <m:mr>
                              <m:e>
                                <m:r>
                                  <a:rPr lang="en-US" sz="2800" i="1">
                                    <a:latin typeface="Cambria Math" panose="02040503050406030204" pitchFamily="18" charset="0"/>
                                  </a:rPr>
                                  <m:t>10</m:t>
                                </m:r>
                              </m:e>
                              <m:e>
                                <m:r>
                                  <a:rPr lang="en-US" sz="2800" i="1">
                                    <a:latin typeface="Cambria Math" panose="02040503050406030204" pitchFamily="18" charset="0"/>
                                  </a:rPr>
                                  <m:t>10</m:t>
                                </m:r>
                              </m:e>
                              <m:e>
                                <m:r>
                                  <a:rPr lang="en-US" sz="2800" i="1">
                                    <a:latin typeface="Cambria Math" panose="02040503050406030204" pitchFamily="18" charset="0"/>
                                  </a:rPr>
                                  <m:t>20</m:t>
                                </m:r>
                              </m:e>
                              <m:e>
                                <m:r>
                                  <a:rPr lang="en-US" sz="2800" i="1">
                                    <a:latin typeface="Cambria Math" panose="02040503050406030204" pitchFamily="18" charset="0"/>
                                  </a:rPr>
                                  <m:t>20</m:t>
                                </m:r>
                              </m:e>
                              <m:e>
                                <m:r>
                                  <a:rPr lang="en-US" sz="2800" i="1">
                                    <a:latin typeface="Cambria Math" panose="02040503050406030204" pitchFamily="18" charset="0"/>
                                  </a:rPr>
                                  <m:t>20</m:t>
                                </m:r>
                              </m:e>
                            </m:mr>
                            <m:mr>
                              <m:e>
                                <m:r>
                                  <a:rPr lang="en-US" sz="2800" i="1">
                                    <a:latin typeface="Cambria Math" panose="02040503050406030204" pitchFamily="18" charset="0"/>
                                  </a:rPr>
                                  <m:t>8</m:t>
                                </m:r>
                              </m:e>
                              <m:e>
                                <m:r>
                                  <a:rPr lang="en-US" sz="2800" i="1">
                                    <a:latin typeface="Cambria Math" panose="02040503050406030204" pitchFamily="18" charset="0"/>
                                  </a:rPr>
                                  <m:t>8</m:t>
                                </m:r>
                              </m:e>
                              <m:e>
                                <m:r>
                                  <a:rPr lang="en-US" sz="2800" i="1">
                                    <a:latin typeface="Cambria Math" panose="02040503050406030204" pitchFamily="18" charset="0"/>
                                  </a:rPr>
                                  <m:t>16</m:t>
                                </m:r>
                              </m:e>
                              <m:e>
                                <m:r>
                                  <a:rPr lang="en-US" sz="2800" i="1">
                                    <a:latin typeface="Cambria Math" panose="02040503050406030204" pitchFamily="18" charset="0"/>
                                  </a:rPr>
                                  <m:t>16</m:t>
                                </m:r>
                              </m:e>
                              <m:e>
                                <m:r>
                                  <a:rPr lang="en-US" sz="2800" i="1">
                                    <a:latin typeface="Cambria Math" panose="02040503050406030204" pitchFamily="18" charset="0"/>
                                  </a:rPr>
                                  <m:t>16</m:t>
                                </m:r>
                              </m:e>
                            </m:mr>
                          </m:m>
                        </m:e>
                      </m:d>
                    </m:oMath>
                  </m:oMathPara>
                </a14:m>
                <a:endParaRPr lang="en-US" sz="2800" dirty="0"/>
              </a:p>
            </p:txBody>
          </p:sp>
        </mc:Choice>
        <mc:Fallback xmlns="">
          <p:sp>
            <p:nvSpPr>
              <p:cNvPr id="6" name="TextBox 5">
                <a:extLst>
                  <a:ext uri="{FF2B5EF4-FFF2-40B4-BE49-F238E27FC236}">
                    <a16:creationId xmlns:a16="http://schemas.microsoft.com/office/drawing/2014/main" id="{3E5FB0D8-193D-40B0-A6CC-A826921506E2}"/>
                  </a:ext>
                </a:extLst>
              </p:cNvPr>
              <p:cNvSpPr txBox="1">
                <a:spLocks noRot="1" noChangeAspect="1" noMove="1" noResize="1" noEditPoints="1" noAdjustHandles="1" noChangeArrowheads="1" noChangeShapeType="1" noTextEdit="1"/>
              </p:cNvSpPr>
              <p:nvPr/>
            </p:nvSpPr>
            <p:spPr>
              <a:xfrm>
                <a:off x="1066800" y="1417638"/>
                <a:ext cx="4682820" cy="204562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A52121D-C982-4E37-8DEA-685B43AE63A9}"/>
                  </a:ext>
                </a:extLst>
              </p:cNvPr>
              <p:cNvSpPr txBox="1"/>
              <p:nvPr/>
            </p:nvSpPr>
            <p:spPr>
              <a:xfrm>
                <a:off x="6046734" y="1364831"/>
                <a:ext cx="190436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[−1, 1, 0]</m:t>
                      </m:r>
                    </m:oMath>
                  </m:oMathPara>
                </a14:m>
                <a:endParaRPr lang="en-US" sz="3600" dirty="0"/>
              </a:p>
            </p:txBody>
          </p:sp>
        </mc:Choice>
        <mc:Fallback xmlns="">
          <p:sp>
            <p:nvSpPr>
              <p:cNvPr id="9" name="TextBox 8">
                <a:extLst>
                  <a:ext uri="{FF2B5EF4-FFF2-40B4-BE49-F238E27FC236}">
                    <a16:creationId xmlns:a16="http://schemas.microsoft.com/office/drawing/2014/main" id="{AA52121D-C982-4E37-8DEA-685B43AE63A9}"/>
                  </a:ext>
                </a:extLst>
              </p:cNvPr>
              <p:cNvSpPr txBox="1">
                <a:spLocks noRot="1" noChangeAspect="1" noMove="1" noResize="1" noEditPoints="1" noAdjustHandles="1" noChangeArrowheads="1" noChangeShapeType="1" noTextEdit="1"/>
              </p:cNvSpPr>
              <p:nvPr/>
            </p:nvSpPr>
            <p:spPr>
              <a:xfrm>
                <a:off x="6046734" y="1364831"/>
                <a:ext cx="1904367" cy="55399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343DF49-CB7F-4D4D-9E4E-08E8FD824EDB}"/>
                  </a:ext>
                </a:extLst>
              </p:cNvPr>
              <p:cNvSpPr txBox="1"/>
              <p:nvPr/>
            </p:nvSpPr>
            <p:spPr>
              <a:xfrm>
                <a:off x="1038386" y="3886994"/>
                <a:ext cx="4145879" cy="20456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𝐼</m:t>
                          </m:r>
                        </m:e>
                        <m:sub>
                          <m:r>
                            <m:rPr>
                              <m:sty m:val="p"/>
                            </m:rPr>
                            <a:rPr lang="en-US" sz="2800" b="0" i="0" smtClean="0">
                              <a:latin typeface="Cambria Math" panose="02040503050406030204" pitchFamily="18" charset="0"/>
                            </a:rPr>
                            <m:t>x</m:t>
                          </m:r>
                        </m:sub>
                      </m:sSub>
                      <m:r>
                        <a:rPr lang="en-US" sz="2800" i="1" smtClean="0">
                          <a:latin typeface="Cambria Math" panose="02040503050406030204" pitchFamily="18" charset="0"/>
                        </a:rPr>
                        <m:t>=</m:t>
                      </m:r>
                      <m:d>
                        <m:dPr>
                          <m:ctrlPr>
                            <a:rPr lang="pt-BR" sz="2800" i="1">
                              <a:latin typeface="Cambria Math" panose="02040503050406030204" pitchFamily="18" charset="0"/>
                            </a:rPr>
                          </m:ctrlPr>
                        </m:dPr>
                        <m:e>
                          <m:m>
                            <m:mPr>
                              <m:mcs>
                                <m:mc>
                                  <m:mcPr>
                                    <m:count m:val="5"/>
                                    <m:mcJc m:val="center"/>
                                  </m:mcPr>
                                </m:mc>
                              </m:mcs>
                              <m:ctrlPr>
                                <a:rPr lang="en-US" sz="2800" i="1">
                                  <a:latin typeface="Cambria Math" panose="02040503050406030204" pitchFamily="18" charset="0"/>
                                </a:rPr>
                              </m:ctrlPr>
                            </m:mPr>
                            <m:mr>
                              <m:e>
                                <m:r>
                                  <m:rPr>
                                    <m:brk m:alnAt="7"/>
                                  </m:rP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8</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mr>
                            <m:mr>
                              <m:e>
                                <m:r>
                                  <a:rPr lang="en-US" sz="2800" i="1">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10</m:t>
                                </m:r>
                              </m:e>
                              <m:e>
                                <m:r>
                                  <a:rPr lang="en-US" sz="2800" i="1">
                                    <a:latin typeface="Cambria Math" panose="02040503050406030204" pitchFamily="18" charset="0"/>
                                  </a:rPr>
                                  <m:t>0</m:t>
                                </m:r>
                              </m:e>
                              <m:e>
                                <m:r>
                                  <a:rPr lang="en-US" sz="2800" i="1">
                                    <a:latin typeface="Cambria Math" panose="02040503050406030204" pitchFamily="18" charset="0"/>
                                  </a:rPr>
                                  <m:t>0</m:t>
                                </m:r>
                              </m:e>
                            </m:mr>
                            <m:mr>
                              <m:e>
                                <m:r>
                                  <a:rPr lang="en-US" sz="2800" i="1">
                                    <a:latin typeface="Cambria Math" panose="02040503050406030204" pitchFamily="18" charset="0"/>
                                  </a:rPr>
                                  <m:t>0</m:t>
                                </m:r>
                              </m:e>
                              <m:e>
                                <m:r>
                                  <a:rPr lang="en-US" sz="2800" i="1">
                                    <a:latin typeface="Cambria Math" panose="02040503050406030204" pitchFamily="18" charset="0"/>
                                  </a:rPr>
                                  <m:t>0</m:t>
                                </m:r>
                              </m:e>
                              <m:e>
                                <m:r>
                                  <a:rPr lang="en-US" sz="2800" b="0" i="1" smtClean="0">
                                    <a:latin typeface="Cambria Math" panose="02040503050406030204" pitchFamily="18" charset="0"/>
                                  </a:rPr>
                                  <m:t>1</m:t>
                                </m:r>
                                <m:r>
                                  <a:rPr lang="en-US" sz="2800" i="1">
                                    <a:latin typeface="Cambria Math" panose="02040503050406030204" pitchFamily="18" charset="0"/>
                                  </a:rPr>
                                  <m:t>0</m:t>
                                </m:r>
                              </m:e>
                              <m:e>
                                <m:r>
                                  <a:rPr lang="en-US" sz="2800" i="1">
                                    <a:latin typeface="Cambria Math" panose="02040503050406030204" pitchFamily="18" charset="0"/>
                                  </a:rPr>
                                  <m:t>0</m:t>
                                </m:r>
                              </m:e>
                              <m:e>
                                <m:r>
                                  <a:rPr lang="en-US" sz="2800" i="1">
                                    <a:latin typeface="Cambria Math" panose="02040503050406030204" pitchFamily="18" charset="0"/>
                                  </a:rPr>
                                  <m:t>0</m:t>
                                </m:r>
                              </m:e>
                            </m:mr>
                            <m:mr>
                              <m:e>
                                <m:r>
                                  <a:rPr lang="en-US" sz="2800" i="1">
                                    <a:latin typeface="Cambria Math" panose="02040503050406030204" pitchFamily="18" charset="0"/>
                                  </a:rPr>
                                  <m:t>0</m:t>
                                </m:r>
                              </m:e>
                              <m:e>
                                <m:r>
                                  <a:rPr lang="en-US" sz="2800" i="1">
                                    <a:latin typeface="Cambria Math" panose="02040503050406030204" pitchFamily="18" charset="0"/>
                                  </a:rPr>
                                  <m:t>0</m:t>
                                </m:r>
                              </m:e>
                              <m:e>
                                <m:r>
                                  <a:rPr lang="en-US" sz="2800" b="0" i="1" smtClean="0">
                                    <a:latin typeface="Cambria Math" panose="02040503050406030204" pitchFamily="18" charset="0"/>
                                  </a:rPr>
                                  <m:t>1</m:t>
                                </m:r>
                                <m:r>
                                  <a:rPr lang="en-US" sz="2800" i="1">
                                    <a:latin typeface="Cambria Math" panose="02040503050406030204" pitchFamily="18" charset="0"/>
                                  </a:rPr>
                                  <m:t>0</m:t>
                                </m:r>
                              </m:e>
                              <m:e>
                                <m:r>
                                  <a:rPr lang="en-US" sz="2800" i="1">
                                    <a:latin typeface="Cambria Math" panose="02040503050406030204" pitchFamily="18" charset="0"/>
                                  </a:rPr>
                                  <m:t>0</m:t>
                                </m:r>
                              </m:e>
                              <m:e>
                                <m:r>
                                  <a:rPr lang="en-US" sz="2800" i="1">
                                    <a:latin typeface="Cambria Math" panose="02040503050406030204" pitchFamily="18" charset="0"/>
                                  </a:rPr>
                                  <m:t>0</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8</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mr>
                          </m:m>
                        </m:e>
                      </m:d>
                    </m:oMath>
                  </m:oMathPara>
                </a14:m>
                <a:endParaRPr lang="en-US" sz="2800" dirty="0"/>
              </a:p>
            </p:txBody>
          </p:sp>
        </mc:Choice>
        <mc:Fallback xmlns="">
          <p:sp>
            <p:nvSpPr>
              <p:cNvPr id="11" name="TextBox 10">
                <a:extLst>
                  <a:ext uri="{FF2B5EF4-FFF2-40B4-BE49-F238E27FC236}">
                    <a16:creationId xmlns:a16="http://schemas.microsoft.com/office/drawing/2014/main" id="{D343DF49-CB7F-4D4D-9E4E-08E8FD824EDB}"/>
                  </a:ext>
                </a:extLst>
              </p:cNvPr>
              <p:cNvSpPr txBox="1">
                <a:spLocks noRot="1" noChangeAspect="1" noMove="1" noResize="1" noEditPoints="1" noAdjustHandles="1" noChangeArrowheads="1" noChangeShapeType="1" noTextEdit="1"/>
              </p:cNvSpPr>
              <p:nvPr/>
            </p:nvSpPr>
            <p:spPr>
              <a:xfrm>
                <a:off x="1038386" y="3886994"/>
                <a:ext cx="4145879" cy="204562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019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9" name="Group 2"/>
          <p:cNvGrpSpPr>
            <a:grpSpLocks/>
          </p:cNvGrpSpPr>
          <p:nvPr/>
        </p:nvGrpSpPr>
        <p:grpSpPr bwMode="auto">
          <a:xfrm>
            <a:off x="6096000" y="2209800"/>
            <a:ext cx="2590800" cy="990600"/>
            <a:chOff x="3840" y="1776"/>
            <a:chExt cx="1632" cy="624"/>
          </a:xfrm>
        </p:grpSpPr>
        <p:grpSp>
          <p:nvGrpSpPr>
            <p:cNvPr id="9241" name="Group 3"/>
            <p:cNvGrpSpPr>
              <a:grpSpLocks/>
            </p:cNvGrpSpPr>
            <p:nvPr/>
          </p:nvGrpSpPr>
          <p:grpSpPr bwMode="auto">
            <a:xfrm>
              <a:off x="3840" y="1776"/>
              <a:ext cx="1632" cy="624"/>
              <a:chOff x="3840" y="1776"/>
              <a:chExt cx="1632" cy="624"/>
            </a:xfrm>
          </p:grpSpPr>
          <p:grpSp>
            <p:nvGrpSpPr>
              <p:cNvPr id="9243" name="Group 4"/>
              <p:cNvGrpSpPr>
                <a:grpSpLocks/>
              </p:cNvGrpSpPr>
              <p:nvPr/>
            </p:nvGrpSpPr>
            <p:grpSpPr bwMode="auto">
              <a:xfrm>
                <a:off x="3840" y="1776"/>
                <a:ext cx="624" cy="624"/>
                <a:chOff x="3840" y="1776"/>
                <a:chExt cx="624" cy="624"/>
              </a:xfrm>
            </p:grpSpPr>
            <p:sp>
              <p:nvSpPr>
                <p:cNvPr id="974853" name="Rectangle 5"/>
                <p:cNvSpPr>
                  <a:spLocks noChangeArrowheads="1"/>
                </p:cNvSpPr>
                <p:nvPr/>
              </p:nvSpPr>
              <p:spPr bwMode="auto">
                <a:xfrm>
                  <a:off x="3840" y="1776"/>
                  <a:ext cx="624" cy="624"/>
                </a:xfrm>
                <a:prstGeom prst="rect">
                  <a:avLst/>
                </a:prstGeom>
                <a:gradFill rotWithShape="0">
                  <a:gsLst>
                    <a:gs pos="0">
                      <a:schemeClr val="tx1"/>
                    </a:gs>
                    <a:gs pos="100000">
                      <a:schemeClr val="tx1">
                        <a:gamma/>
                        <a:tint val="0"/>
                        <a:invGamma/>
                      </a:schemeClr>
                    </a:gs>
                  </a:gsLst>
                  <a:lin ang="18900000" scaled="1"/>
                </a:gradFill>
                <a:ln w="9525">
                  <a:noFill/>
                  <a:miter lim="800000"/>
                  <a:headEnd/>
                  <a:tailEnd/>
                </a:ln>
                <a:effectLst/>
              </p:spPr>
              <p:txBody>
                <a:bodyPr wrap="none" anchor="ctr"/>
                <a:lstStyle/>
                <a:p>
                  <a:endParaRPr lang="en-US"/>
                </a:p>
              </p:txBody>
            </p:sp>
            <p:sp>
              <p:nvSpPr>
                <p:cNvPr id="9246" name="Line 6"/>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pic>
            <p:nvPicPr>
              <p:cNvPr id="9244" name="Picture 7" descr="Edittex"/>
              <p:cNvPicPr>
                <a:picLocks noChangeAspect="1" noChangeArrowheads="1"/>
              </p:cNvPicPr>
              <p:nvPr>
                <p:custDataLst>
                  <p:tags r:id="rId7"/>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4505" y="1824"/>
                <a:ext cx="96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242" name="Oval 8"/>
            <p:cNvSpPr>
              <a:spLocks noChangeArrowheads="1"/>
            </p:cNvSpPr>
            <p:nvPr/>
          </p:nvSpPr>
          <p:spPr bwMode="auto">
            <a:xfrm>
              <a:off x="4128" y="2064"/>
              <a:ext cx="48" cy="48"/>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9220" name="Rectangle 9"/>
          <p:cNvSpPr>
            <a:spLocks noGrp="1" noChangeArrowheads="1"/>
          </p:cNvSpPr>
          <p:nvPr>
            <p:ph type="title"/>
          </p:nvPr>
        </p:nvSpPr>
        <p:spPr>
          <a:xfrm>
            <a:off x="457200" y="0"/>
            <a:ext cx="8229600" cy="1143000"/>
          </a:xfrm>
        </p:spPr>
        <p:txBody>
          <a:bodyPr/>
          <a:lstStyle/>
          <a:p>
            <a:r>
              <a:rPr lang="en-US"/>
              <a:t>Image gradient</a:t>
            </a:r>
          </a:p>
        </p:txBody>
      </p:sp>
      <p:pic>
        <p:nvPicPr>
          <p:cNvPr id="9222" name="Picture 11" descr="Edittex"/>
          <p:cNvPicPr>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3187701" y="1271588"/>
            <a:ext cx="2468563" cy="633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4860" name="Rectangle 12"/>
          <p:cNvSpPr>
            <a:spLocks noChangeArrowheads="1"/>
          </p:cNvSpPr>
          <p:nvPr/>
        </p:nvSpPr>
        <p:spPr bwMode="auto">
          <a:xfrm>
            <a:off x="1066800" y="2209800"/>
            <a:ext cx="304800" cy="990600"/>
          </a:xfrm>
          <a:prstGeom prst="rect">
            <a:avLst/>
          </a:prstGeom>
          <a:gradFill rotWithShape="0">
            <a:gsLst>
              <a:gs pos="0">
                <a:schemeClr val="tx1"/>
              </a:gs>
              <a:gs pos="100000">
                <a:schemeClr val="tx1">
                  <a:gamma/>
                  <a:tint val="0"/>
                  <a:invGamma/>
                </a:schemeClr>
              </a:gs>
            </a:gsLst>
            <a:lin ang="0" scaled="1"/>
          </a:gradFill>
          <a:ln w="9525">
            <a:noFill/>
            <a:miter lim="800000"/>
            <a:headEnd/>
            <a:tailEnd/>
          </a:ln>
          <a:effectLst/>
        </p:spPr>
        <p:txBody>
          <a:bodyPr wrap="none" anchor="ctr"/>
          <a:lstStyle/>
          <a:p>
            <a:endParaRPr lang="en-US"/>
          </a:p>
        </p:txBody>
      </p:sp>
      <p:sp>
        <p:nvSpPr>
          <p:cNvPr id="9224" name="Line 13"/>
          <p:cNvSpPr>
            <a:spLocks noChangeShapeType="1"/>
          </p:cNvSpPr>
          <p:nvPr/>
        </p:nvSpPr>
        <p:spPr bwMode="auto">
          <a:xfrm>
            <a:off x="1219200" y="2743200"/>
            <a:ext cx="533400"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225" name="Oval 14"/>
          <p:cNvSpPr>
            <a:spLocks noChangeArrowheads="1"/>
          </p:cNvSpPr>
          <p:nvPr/>
        </p:nvSpPr>
        <p:spPr bwMode="auto">
          <a:xfrm>
            <a:off x="1162050" y="2705100"/>
            <a:ext cx="76200" cy="76200"/>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pic>
        <p:nvPicPr>
          <p:cNvPr id="9226" name="Picture 15" descr="Edittex"/>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524000" y="2284413"/>
            <a:ext cx="1408113" cy="382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227" name="Group 16"/>
          <p:cNvGrpSpPr>
            <a:grpSpLocks/>
          </p:cNvGrpSpPr>
          <p:nvPr/>
        </p:nvGrpSpPr>
        <p:grpSpPr bwMode="auto">
          <a:xfrm>
            <a:off x="3802063" y="2209800"/>
            <a:ext cx="1882775" cy="1157288"/>
            <a:chOff x="2395" y="1776"/>
            <a:chExt cx="1186" cy="729"/>
          </a:xfrm>
        </p:grpSpPr>
        <p:pic>
          <p:nvPicPr>
            <p:cNvPr id="9237" name="Picture 17" descr="Edittex"/>
            <p:cNvPicPr>
              <a:picLocks noChangeAspect="1" noChangeArrowheads="1"/>
            </p:cNvPicPr>
            <p:nvPr>
              <p:custDataLst>
                <p:tags r:id="rId6"/>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2688" y="2256"/>
              <a:ext cx="893" cy="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4866" name="Rectangle 18"/>
            <p:cNvSpPr>
              <a:spLocks noChangeArrowheads="1"/>
            </p:cNvSpPr>
            <p:nvPr/>
          </p:nvSpPr>
          <p:spPr bwMode="auto">
            <a:xfrm rot="5400000">
              <a:off x="2638" y="1533"/>
              <a:ext cx="192" cy="677"/>
            </a:xfrm>
            <a:prstGeom prst="rect">
              <a:avLst/>
            </a:prstGeom>
            <a:gradFill rotWithShape="0">
              <a:gsLst>
                <a:gs pos="0">
                  <a:schemeClr val="tx1"/>
                </a:gs>
                <a:gs pos="100000">
                  <a:schemeClr val="tx1">
                    <a:gamma/>
                    <a:tint val="0"/>
                    <a:invGamma/>
                  </a:schemeClr>
                </a:gs>
              </a:gsLst>
              <a:lin ang="5400000" scaled="1"/>
            </a:gradFill>
            <a:ln w="9525">
              <a:noFill/>
              <a:miter lim="800000"/>
              <a:headEnd/>
              <a:tailEnd/>
            </a:ln>
            <a:effectLst/>
          </p:spPr>
          <p:txBody>
            <a:bodyPr wrap="none" anchor="ctr"/>
            <a:lstStyle/>
            <a:p>
              <a:endParaRPr lang="en-US"/>
            </a:p>
          </p:txBody>
        </p:sp>
        <p:sp>
          <p:nvSpPr>
            <p:cNvPr id="9239" name="Line 19"/>
            <p:cNvSpPr>
              <a:spLocks noChangeShapeType="1"/>
            </p:cNvSpPr>
            <p:nvPr/>
          </p:nvSpPr>
          <p:spPr bwMode="auto">
            <a:xfrm rot="5400000">
              <a:off x="2568" y="2040"/>
              <a:ext cx="336"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240" name="Oval 20"/>
            <p:cNvSpPr>
              <a:spLocks noChangeArrowheads="1"/>
            </p:cNvSpPr>
            <p:nvPr/>
          </p:nvSpPr>
          <p:spPr bwMode="auto">
            <a:xfrm>
              <a:off x="2712" y="1848"/>
              <a:ext cx="48" cy="48"/>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228" name="Group 21"/>
          <p:cNvGrpSpPr>
            <a:grpSpLocks/>
          </p:cNvGrpSpPr>
          <p:nvPr/>
        </p:nvGrpSpPr>
        <p:grpSpPr bwMode="auto">
          <a:xfrm>
            <a:off x="6581775" y="2220913"/>
            <a:ext cx="485775" cy="509587"/>
            <a:chOff x="4152" y="1776"/>
            <a:chExt cx="306" cy="321"/>
          </a:xfrm>
        </p:grpSpPr>
        <p:sp>
          <p:nvSpPr>
            <p:cNvPr id="9233" name="Line 22"/>
            <p:cNvSpPr>
              <a:spLocks noChangeShapeType="1"/>
            </p:cNvSpPr>
            <p:nvPr/>
          </p:nvSpPr>
          <p:spPr bwMode="auto">
            <a:xfrm>
              <a:off x="4155" y="2088"/>
              <a:ext cx="303"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234" name="Line 23"/>
            <p:cNvSpPr>
              <a:spLocks noChangeShapeType="1"/>
            </p:cNvSpPr>
            <p:nvPr/>
          </p:nvSpPr>
          <p:spPr bwMode="auto">
            <a:xfrm flipV="1">
              <a:off x="4152" y="1776"/>
              <a:ext cx="0" cy="321"/>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235" name="Freeform 24"/>
            <p:cNvSpPr>
              <a:spLocks/>
            </p:cNvSpPr>
            <p:nvPr/>
          </p:nvSpPr>
          <p:spPr bwMode="auto">
            <a:xfrm flipV="1">
              <a:off x="4216" y="2032"/>
              <a:ext cx="27" cy="51"/>
            </a:xfrm>
            <a:custGeom>
              <a:avLst/>
              <a:gdLst>
                <a:gd name="T0" fmla="*/ 18 w 27"/>
                <a:gd name="T1" fmla="*/ 0 h 51"/>
                <a:gd name="T2" fmla="*/ 24 w 27"/>
                <a:gd name="T3" fmla="*/ 33 h 51"/>
                <a:gd name="T4" fmla="*/ 0 w 27"/>
                <a:gd name="T5" fmla="*/ 51 h 51"/>
                <a:gd name="T6" fmla="*/ 0 60000 65536"/>
                <a:gd name="T7" fmla="*/ 0 60000 65536"/>
                <a:gd name="T8" fmla="*/ 0 60000 65536"/>
                <a:gd name="T9" fmla="*/ 0 w 27"/>
                <a:gd name="T10" fmla="*/ 0 h 51"/>
                <a:gd name="T11" fmla="*/ 27 w 27"/>
                <a:gd name="T12" fmla="*/ 51 h 51"/>
              </a:gdLst>
              <a:ahLst/>
              <a:cxnLst>
                <a:cxn ang="T6">
                  <a:pos x="T0" y="T1"/>
                </a:cxn>
                <a:cxn ang="T7">
                  <a:pos x="T2" y="T3"/>
                </a:cxn>
                <a:cxn ang="T8">
                  <a:pos x="T4" y="T5"/>
                </a:cxn>
              </a:cxnLst>
              <a:rect l="T9" t="T10" r="T11" b="T12"/>
              <a:pathLst>
                <a:path w="27" h="51">
                  <a:moveTo>
                    <a:pt x="18" y="0"/>
                  </a:moveTo>
                  <a:cubicBezTo>
                    <a:pt x="22" y="12"/>
                    <a:pt x="27" y="25"/>
                    <a:pt x="24" y="33"/>
                  </a:cubicBezTo>
                  <a:cubicBezTo>
                    <a:pt x="21" y="41"/>
                    <a:pt x="10" y="46"/>
                    <a:pt x="0" y="51"/>
                  </a:cubicBez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pic>
          <p:nvPicPr>
            <p:cNvPr id="9236" name="Picture 25" descr="Edittex"/>
            <p:cNvPicPr>
              <a:picLocks noChangeAspect="1" noChangeArrowheads="1"/>
            </p:cNvPicPr>
            <p:nvPr>
              <p:custDataLst>
                <p:tags r:id="rId5"/>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9" y="1968"/>
              <a:ext cx="69"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9230" name="Picture 27" descr="Edittex"/>
          <p:cNvPicPr>
            <a:picLocks noChangeAspect="1" noChangeArrowheads="1"/>
          </p:cNvPicPr>
          <p:nvPr>
            <p:custDataLst>
              <p:tags r:id="rId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5318782" y="3852506"/>
            <a:ext cx="2629037" cy="490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31" name="Picture 28" descr="Edittex"/>
          <p:cNvPicPr>
            <a:picLocks noChangeAspect="1" noChangeArrowheads="1"/>
          </p:cNvPicPr>
          <p:nvPr>
            <p:custDataLst>
              <p:tags r:id="rId4"/>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2852219" y="5488250"/>
            <a:ext cx="3698135" cy="66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32" name="Text Box 31"/>
          <p:cNvSpPr txBox="1">
            <a:spLocks noChangeArrowheads="1"/>
          </p:cNvSpPr>
          <p:nvPr/>
        </p:nvSpPr>
        <p:spPr bwMode="auto">
          <a:xfrm>
            <a:off x="7315200" y="5973762"/>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Steve Seitz</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29</a:t>
            </a:fld>
            <a:endParaRPr lang="en-US"/>
          </a:p>
        </p:txBody>
      </p:sp>
      <p:sp>
        <p:nvSpPr>
          <p:cNvPr id="4" name="Rectangle 3"/>
          <p:cNvSpPr/>
          <p:nvPr/>
        </p:nvSpPr>
        <p:spPr>
          <a:xfrm>
            <a:off x="685800" y="3778643"/>
            <a:ext cx="4495800" cy="461665"/>
          </a:xfrm>
          <a:prstGeom prst="rect">
            <a:avLst/>
          </a:prstGeom>
        </p:spPr>
        <p:txBody>
          <a:bodyPr wrap="square">
            <a:spAutoFit/>
          </a:bodyPr>
          <a:lstStyle/>
          <a:p>
            <a:pPr marL="342900" indent="-342900">
              <a:spcBef>
                <a:spcPct val="20000"/>
              </a:spcBef>
            </a:pPr>
            <a:r>
              <a:rPr lang="en-US" sz="2400" dirty="0"/>
              <a:t>The gradient “angle” is given by</a:t>
            </a:r>
          </a:p>
        </p:txBody>
      </p:sp>
      <p:sp>
        <p:nvSpPr>
          <p:cNvPr id="5" name="Rectangle 4"/>
          <p:cNvSpPr/>
          <p:nvPr/>
        </p:nvSpPr>
        <p:spPr>
          <a:xfrm>
            <a:off x="751276" y="4876800"/>
            <a:ext cx="8808463" cy="461665"/>
          </a:xfrm>
          <a:prstGeom prst="rect">
            <a:avLst/>
          </a:prstGeom>
        </p:spPr>
        <p:txBody>
          <a:bodyPr wrap="square">
            <a:spAutoFit/>
          </a:bodyPr>
          <a:lstStyle/>
          <a:p>
            <a:pPr marL="342900" indent="-342900">
              <a:spcBef>
                <a:spcPct val="20000"/>
              </a:spcBef>
            </a:pPr>
            <a:r>
              <a:rPr lang="en-US" sz="2400" dirty="0"/>
              <a:t>The </a:t>
            </a:r>
            <a:r>
              <a:rPr lang="en-US" sz="2400" i="1" dirty="0"/>
              <a:t>edge strength</a:t>
            </a:r>
            <a:r>
              <a:rPr lang="en-US" sz="2400" dirty="0"/>
              <a:t> is given by the gradient magnitude</a:t>
            </a:r>
          </a:p>
        </p:txBody>
      </p:sp>
    </p:spTree>
    <p:extLst>
      <p:ext uri="{BB962C8B-B14F-4D97-AF65-F5344CB8AC3E}">
        <p14:creationId xmlns:p14="http://schemas.microsoft.com/office/powerpoint/2010/main" val="155807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48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4860" grpId="0" animBg="1"/>
      <p:bldP spid="9224" grpId="0" animBg="1"/>
      <p:bldP spid="9225" grpId="0" animBg="1"/>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7620" y="137825"/>
            <a:ext cx="8229600" cy="495881"/>
          </a:xfrm>
        </p:spPr>
        <p:txBody>
          <a:bodyPr/>
          <a:lstStyle/>
          <a:p>
            <a:r>
              <a:rPr lang="en-US" altLang="en-US" dirty="0"/>
              <a:t>Think-Pair-Share</a:t>
            </a:r>
          </a:p>
        </p:txBody>
      </p:sp>
      <p:pic>
        <p:nvPicPr>
          <p:cNvPr id="27652" name="Picture 3" descr="C:\Users\Hoiem\Documents\Classes\Computational Photography - Fall 2010\lectures\figs\filters\fil_pairs\sobel_gaus.png"/>
          <p:cNvPicPr>
            <a:picLocks noChangeAspect="1" noChangeArrowheads="1"/>
          </p:cNvPicPr>
          <p:nvPr/>
        </p:nvPicPr>
        <p:blipFill>
          <a:blip r:embed="rId4" cstate="print">
            <a:extLst>
              <a:ext uri="{28A0092B-C50C-407E-A947-70E740481C1C}">
                <a14:useLocalDpi xmlns:a14="http://schemas.microsoft.com/office/drawing/2010/main"/>
              </a:ext>
            </a:extLst>
          </a:blip>
          <a:srcRect l="15788" t="3510" r="14474" b="3510"/>
          <a:stretch>
            <a:fillRect/>
          </a:stretch>
        </p:blipFill>
        <p:spPr bwMode="auto">
          <a:xfrm>
            <a:off x="216961" y="3102557"/>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C:\Users\Hoiem\Documents\Classes\Computational Photography - Fall 2010\lectures\figs\filters\fil_pairs\fil_sobel.png"/>
          <p:cNvPicPr>
            <a:picLocks noChangeAspect="1" noChangeArrowheads="1"/>
          </p:cNvPicPr>
          <p:nvPr/>
        </p:nvPicPr>
        <p:blipFill>
          <a:blip r:embed="rId5" cstate="hqprint">
            <a:extLst>
              <a:ext uri="{28A0092B-C50C-407E-A947-70E740481C1C}">
                <a14:useLocalDpi xmlns:a14="http://schemas.microsoft.com/office/drawing/2010/main"/>
              </a:ext>
            </a:extLst>
          </a:blip>
          <a:srcRect l="16667" t="4167" r="13542" b="4167"/>
          <a:stretch>
            <a:fillRect/>
          </a:stretch>
        </p:blipFill>
        <p:spPr bwMode="auto">
          <a:xfrm>
            <a:off x="1803144" y="3097487"/>
            <a:ext cx="1437905" cy="141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C:\Users\Hoiem\Documents\Classes\Computational Photography - Fall 2010\lectures\figs\filters\fil_pairs\fil_gaus.png"/>
          <p:cNvPicPr>
            <a:picLocks noChangeAspect="1" noChangeArrowheads="1"/>
          </p:cNvPicPr>
          <p:nvPr/>
        </p:nvPicPr>
        <p:blipFill>
          <a:blip r:embed="rId6" cstate="print">
            <a:extLst>
              <a:ext uri="{28A0092B-C50C-407E-A947-70E740481C1C}">
                <a14:useLocalDpi xmlns:a14="http://schemas.microsoft.com/office/drawing/2010/main"/>
              </a:ext>
            </a:extLst>
          </a:blip>
          <a:srcRect l="17708" t="5556" r="16667" b="6944"/>
          <a:stretch>
            <a:fillRect/>
          </a:stretch>
        </p:blipFill>
        <p:spPr bwMode="auto">
          <a:xfrm>
            <a:off x="275032" y="4686300"/>
            <a:ext cx="1359458" cy="135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C:\Users\Hoiem\Documents\Classes\Computational Photography - Fall 2010\lectures\figs\filters\fil_pairs\im_shift.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94637" y="2895796"/>
            <a:ext cx="2663637" cy="169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C:\Users\Hoiem\Documents\Classes\Computational Photography - Fall 2010\lectures\figs\filters\fil_pairs\im_orig.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516610" y="923558"/>
            <a:ext cx="2613283" cy="166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Box 11"/>
          <p:cNvSpPr txBox="1">
            <a:spLocks noChangeArrowheads="1"/>
          </p:cNvSpPr>
          <p:nvPr/>
        </p:nvSpPr>
        <p:spPr bwMode="auto">
          <a:xfrm>
            <a:off x="285541" y="893673"/>
            <a:ext cx="2581156"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Courier New" panose="02070309020205020404" pitchFamily="49" charset="0"/>
                <a:cs typeface="Courier New" panose="02070309020205020404" pitchFamily="49" charset="0"/>
              </a:rPr>
              <a:t>a) _ = D * B </a:t>
            </a:r>
          </a:p>
          <a:p>
            <a:pPr eaLnBrk="1" hangingPunct="1">
              <a:spcBef>
                <a:spcPct val="0"/>
              </a:spcBef>
              <a:buFontTx/>
              <a:buNone/>
            </a:pPr>
            <a:r>
              <a:rPr lang="en-US" altLang="en-US" sz="2400" dirty="0">
                <a:latin typeface="Courier New" panose="02070309020205020404" pitchFamily="49" charset="0"/>
                <a:cs typeface="Courier New" panose="02070309020205020404" pitchFamily="49" charset="0"/>
              </a:rPr>
              <a:t>b) A = _ * _</a:t>
            </a:r>
          </a:p>
          <a:p>
            <a:pPr eaLnBrk="1" hangingPunct="1">
              <a:spcBef>
                <a:spcPct val="0"/>
              </a:spcBef>
              <a:buFontTx/>
              <a:buNone/>
            </a:pPr>
            <a:r>
              <a:rPr lang="en-US" altLang="en-US" sz="2400" dirty="0">
                <a:latin typeface="Courier New" panose="02070309020205020404" pitchFamily="49" charset="0"/>
                <a:cs typeface="Courier New" panose="02070309020205020404" pitchFamily="49" charset="0"/>
              </a:rPr>
              <a:t>c) F = D * _</a:t>
            </a:r>
          </a:p>
          <a:p>
            <a:pPr eaLnBrk="1" hangingPunct="1">
              <a:spcBef>
                <a:spcPct val="0"/>
              </a:spcBef>
              <a:buFontTx/>
              <a:buNone/>
            </a:pPr>
            <a:r>
              <a:rPr lang="en-US" altLang="en-US" sz="2400" dirty="0">
                <a:latin typeface="Courier New" panose="02070309020205020404" pitchFamily="49" charset="0"/>
                <a:cs typeface="Courier New" panose="02070309020205020404" pitchFamily="49" charset="0"/>
              </a:rPr>
              <a:t>d) _ = D * D</a:t>
            </a:r>
          </a:p>
          <a:p>
            <a:pPr eaLnBrk="1" hangingPunct="1">
              <a:spcBef>
                <a:spcPct val="0"/>
              </a:spcBef>
              <a:buFontTx/>
              <a:buNone/>
            </a:pPr>
            <a:endParaRPr lang="en-US" altLang="en-US" dirty="0">
              <a:latin typeface="Arial" panose="020B0604020202020204" pitchFamily="34" charset="0"/>
            </a:endParaRPr>
          </a:p>
        </p:txBody>
      </p:sp>
      <p:sp>
        <p:nvSpPr>
          <p:cNvPr id="27658" name="TextBox 12"/>
          <p:cNvSpPr txBox="1">
            <a:spLocks noChangeArrowheads="1"/>
          </p:cNvSpPr>
          <p:nvPr/>
        </p:nvSpPr>
        <p:spPr bwMode="auto">
          <a:xfrm>
            <a:off x="-23069" y="3094937"/>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A</a:t>
            </a:r>
          </a:p>
        </p:txBody>
      </p:sp>
      <p:sp>
        <p:nvSpPr>
          <p:cNvPr id="27659" name="TextBox 13"/>
          <p:cNvSpPr txBox="1">
            <a:spLocks noChangeArrowheads="1"/>
          </p:cNvSpPr>
          <p:nvPr/>
        </p:nvSpPr>
        <p:spPr bwMode="auto">
          <a:xfrm>
            <a:off x="1549556" y="3047856"/>
            <a:ext cx="30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B</a:t>
            </a:r>
          </a:p>
        </p:txBody>
      </p:sp>
      <p:sp>
        <p:nvSpPr>
          <p:cNvPr id="27660" name="TextBox 14"/>
          <p:cNvSpPr txBox="1">
            <a:spLocks noChangeArrowheads="1"/>
          </p:cNvSpPr>
          <p:nvPr/>
        </p:nvSpPr>
        <p:spPr bwMode="auto">
          <a:xfrm>
            <a:off x="-52628" y="459486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C</a:t>
            </a:r>
          </a:p>
        </p:txBody>
      </p:sp>
      <p:sp>
        <p:nvSpPr>
          <p:cNvPr id="27661" name="TextBox 15"/>
          <p:cNvSpPr txBox="1">
            <a:spLocks noChangeArrowheads="1"/>
          </p:cNvSpPr>
          <p:nvPr/>
        </p:nvSpPr>
        <p:spPr bwMode="auto">
          <a:xfrm>
            <a:off x="3169920" y="866531"/>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D</a:t>
            </a:r>
          </a:p>
        </p:txBody>
      </p:sp>
      <p:pic>
        <p:nvPicPr>
          <p:cNvPr id="27662" name="Picture 8" descr="C:\Users\Hoiem\Documents\Classes\Computational Photography - Fall 2010\lectures\figs\filters\fil_pairs\fil_shift.png"/>
          <p:cNvPicPr>
            <a:picLocks noChangeAspect="1" noChangeArrowheads="1"/>
          </p:cNvPicPr>
          <p:nvPr/>
        </p:nvPicPr>
        <p:blipFill>
          <a:blip r:embed="rId9" cstate="hqprint">
            <a:extLst>
              <a:ext uri="{28A0092B-C50C-407E-A947-70E740481C1C}">
                <a14:useLocalDpi xmlns:a14="http://schemas.microsoft.com/office/drawing/2010/main"/>
              </a:ext>
            </a:extLst>
          </a:blip>
          <a:srcRect l="9375" t="41667" r="7292" b="41666"/>
          <a:stretch>
            <a:fillRect/>
          </a:stretch>
        </p:blipFill>
        <p:spPr bwMode="auto">
          <a:xfrm>
            <a:off x="255585" y="6194572"/>
            <a:ext cx="2438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TextBox 17"/>
          <p:cNvSpPr txBox="1">
            <a:spLocks noChangeArrowheads="1"/>
          </p:cNvSpPr>
          <p:nvPr/>
        </p:nvSpPr>
        <p:spPr bwMode="auto">
          <a:xfrm>
            <a:off x="-49215" y="6150122"/>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E</a:t>
            </a:r>
          </a:p>
        </p:txBody>
      </p:sp>
      <p:pic>
        <p:nvPicPr>
          <p:cNvPr id="27664" name="Picture 9" descr="C:\Users\Hoiem\Documents\Classes\Computational Photography - Fall 2010\lectures\figs\filters\fil_pairs\im_gaus.jp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503146" y="906462"/>
            <a:ext cx="2632227" cy="167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5" name="TextBox 19"/>
          <p:cNvSpPr txBox="1">
            <a:spLocks noChangeArrowheads="1"/>
          </p:cNvSpPr>
          <p:nvPr/>
        </p:nvSpPr>
        <p:spPr bwMode="auto">
          <a:xfrm>
            <a:off x="3148672" y="2873394"/>
            <a:ext cx="3747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F</a:t>
            </a:r>
          </a:p>
        </p:txBody>
      </p:sp>
      <p:pic>
        <p:nvPicPr>
          <p:cNvPr id="27666" name="Picture 10" descr="C:\Users\Hoiem\Documents\Classes\Computational Photography - Fall 2010\lectures\figs\filters\fil_pairs\im_sobel.png"/>
          <p:cNvPicPr>
            <a:picLocks noChangeAspect="1" noChangeArrowheads="1"/>
          </p:cNvPicPr>
          <p:nvPr/>
        </p:nvPicPr>
        <p:blipFill>
          <a:blip r:embed="rId11" cstate="print">
            <a:extLst>
              <a:ext uri="{28A0092B-C50C-407E-A947-70E740481C1C}">
                <a14:useLocalDpi xmlns:a14="http://schemas.microsoft.com/office/drawing/2010/main"/>
              </a:ext>
            </a:extLst>
          </a:blip>
          <a:srcRect l="9375" t="13889" r="8333" b="13889"/>
          <a:stretch>
            <a:fillRect/>
          </a:stretch>
        </p:blipFill>
        <p:spPr bwMode="auto">
          <a:xfrm>
            <a:off x="4876800" y="4788495"/>
            <a:ext cx="2786132" cy="183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7" name="TextBox 21"/>
          <p:cNvSpPr txBox="1">
            <a:spLocks noChangeArrowheads="1"/>
          </p:cNvSpPr>
          <p:nvPr/>
        </p:nvSpPr>
        <p:spPr bwMode="auto">
          <a:xfrm>
            <a:off x="4609334" y="4729905"/>
            <a:ext cx="36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G</a:t>
            </a:r>
          </a:p>
        </p:txBody>
      </p:sp>
      <p:sp>
        <p:nvSpPr>
          <p:cNvPr id="27668" name="TextBox 22"/>
          <p:cNvSpPr txBox="1">
            <a:spLocks noChangeArrowheads="1"/>
          </p:cNvSpPr>
          <p:nvPr/>
        </p:nvSpPr>
        <p:spPr bwMode="auto">
          <a:xfrm>
            <a:off x="6179549" y="866531"/>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H</a:t>
            </a:r>
          </a:p>
        </p:txBody>
      </p:sp>
      <p:pic>
        <p:nvPicPr>
          <p:cNvPr id="27669" name="Picture 11" descr="C:\Users\Hoiem\Documents\Classes\Computational Photography - Fall 2010\lectures\figs\filters\fil_pairs\im_im.png"/>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l="12672" t="14799" r="8974" b="18373"/>
          <a:stretch/>
        </p:blipFill>
        <p:spPr bwMode="auto">
          <a:xfrm>
            <a:off x="6455064" y="2880361"/>
            <a:ext cx="2663190" cy="170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0" name="TextBox 24"/>
          <p:cNvSpPr txBox="1">
            <a:spLocks noChangeArrowheads="1"/>
          </p:cNvSpPr>
          <p:nvPr/>
        </p:nvSpPr>
        <p:spPr bwMode="auto">
          <a:xfrm>
            <a:off x="6205826" y="2827513"/>
            <a:ext cx="24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I</a:t>
            </a:r>
          </a:p>
        </p:txBody>
      </p:sp>
      <p:sp>
        <p:nvSpPr>
          <p:cNvPr id="27672" name="TextBox 27"/>
          <p:cNvSpPr txBox="1">
            <a:spLocks noChangeArrowheads="1"/>
          </p:cNvSpPr>
          <p:nvPr/>
        </p:nvSpPr>
        <p:spPr bwMode="auto">
          <a:xfrm>
            <a:off x="6156526" y="268565"/>
            <a:ext cx="2678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 = Convolution operator</a:t>
            </a:r>
          </a:p>
        </p:txBody>
      </p:sp>
      <p:sp>
        <p:nvSpPr>
          <p:cNvPr id="25" name="TextBox 24"/>
          <p:cNvSpPr txBox="1"/>
          <p:nvPr/>
        </p:nvSpPr>
        <p:spPr>
          <a:xfrm>
            <a:off x="8441564" y="6550223"/>
            <a:ext cx="702436" cy="307777"/>
          </a:xfrm>
          <a:prstGeom prst="rect">
            <a:avLst/>
          </a:prstGeom>
          <a:noFill/>
        </p:spPr>
        <p:txBody>
          <a:bodyPr wrap="none">
            <a:spAutoFit/>
          </a:bodyPr>
          <a:lstStyle/>
          <a:p>
            <a:pPr eaLnBrk="1" hangingPunct="1">
              <a:defRPr/>
            </a:pPr>
            <a:r>
              <a:rPr lang="en-US" sz="1400" dirty="0" err="1">
                <a:solidFill>
                  <a:schemeClr val="bg1">
                    <a:lumMod val="50000"/>
                  </a:schemeClr>
                </a:solidFill>
                <a:latin typeface="Arial" charset="0"/>
                <a:cs typeface="+mn-cs"/>
              </a:rPr>
              <a:t>Hoiem</a:t>
            </a:r>
            <a:endParaRPr lang="en-US" sz="1400" dirty="0">
              <a:solidFill>
                <a:schemeClr val="bg1">
                  <a:lumMod val="50000"/>
                </a:schemeClr>
              </a:solidFill>
              <a:latin typeface="Arial" charset="0"/>
              <a:cs typeface="+mn-cs"/>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976734260"/>
              </p:ext>
            </p:extLst>
          </p:nvPr>
        </p:nvGraphicFramePr>
        <p:xfrm>
          <a:off x="838200" y="914400"/>
          <a:ext cx="406400" cy="436563"/>
        </p:xfrm>
        <a:graphic>
          <a:graphicData uri="http://schemas.openxmlformats.org/presentationml/2006/ole">
            <mc:AlternateContent xmlns:mc="http://schemas.openxmlformats.org/markup-compatibility/2006">
              <mc:Choice xmlns:v="urn:schemas-microsoft-com:vml" Requires="v">
                <p:oleObj spid="_x0000_s194677" name="Equation" r:id="rId13" imgW="164880" imgH="177480" progId="Equation.DSMT4">
                  <p:embed/>
                </p:oleObj>
              </mc:Choice>
              <mc:Fallback>
                <p:oleObj name="Equation" r:id="rId13" imgW="164880" imgH="177480" progId="Equation.DSMT4">
                  <p:embed/>
                  <p:pic>
                    <p:nvPicPr>
                      <p:cNvPr id="0" name=""/>
                      <p:cNvPicPr>
                        <a:picLocks noChangeAspect="1" noChangeArrowheads="1"/>
                      </p:cNvPicPr>
                      <p:nvPr/>
                    </p:nvPicPr>
                    <p:blipFill>
                      <a:blip r:embed="rId14"/>
                      <a:srcRect/>
                      <a:stretch>
                        <a:fillRect/>
                      </a:stretch>
                    </p:blipFill>
                    <p:spPr bwMode="auto">
                      <a:xfrm>
                        <a:off x="838200" y="914400"/>
                        <a:ext cx="406400"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215211480"/>
              </p:ext>
            </p:extLst>
          </p:nvPr>
        </p:nvGraphicFramePr>
        <p:xfrm>
          <a:off x="1600200" y="1271587"/>
          <a:ext cx="376238" cy="404813"/>
        </p:xfrm>
        <a:graphic>
          <a:graphicData uri="http://schemas.openxmlformats.org/presentationml/2006/ole">
            <mc:AlternateContent xmlns:mc="http://schemas.openxmlformats.org/markup-compatibility/2006">
              <mc:Choice xmlns:v="urn:schemas-microsoft-com:vml" Requires="v">
                <p:oleObj spid="_x0000_s194678" name="Equation" r:id="rId15" imgW="152280" imgH="164880" progId="Equation.DSMT4">
                  <p:embed/>
                </p:oleObj>
              </mc:Choice>
              <mc:Fallback>
                <p:oleObj name="Equation" r:id="rId15" imgW="152280" imgH="164880" progId="Equation.DSMT4">
                  <p:embed/>
                  <p:pic>
                    <p:nvPicPr>
                      <p:cNvPr id="0" name=""/>
                      <p:cNvPicPr>
                        <a:picLocks noChangeAspect="1" noChangeArrowheads="1"/>
                      </p:cNvPicPr>
                      <p:nvPr/>
                    </p:nvPicPr>
                    <p:blipFill>
                      <a:blip r:embed="rId16"/>
                      <a:srcRect/>
                      <a:stretch>
                        <a:fillRect/>
                      </a:stretch>
                    </p:blipFill>
                    <p:spPr bwMode="auto">
                      <a:xfrm>
                        <a:off x="1600200" y="1271587"/>
                        <a:ext cx="376238" cy="40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833806257"/>
              </p:ext>
            </p:extLst>
          </p:nvPr>
        </p:nvGraphicFramePr>
        <p:xfrm>
          <a:off x="2286000" y="1239838"/>
          <a:ext cx="376237" cy="436562"/>
        </p:xfrm>
        <a:graphic>
          <a:graphicData uri="http://schemas.openxmlformats.org/presentationml/2006/ole">
            <mc:AlternateContent xmlns:mc="http://schemas.openxmlformats.org/markup-compatibility/2006">
              <mc:Choice xmlns:v="urn:schemas-microsoft-com:vml" Requires="v">
                <p:oleObj spid="_x0000_s194679" name="Equation" r:id="rId17" imgW="152280" imgH="177480" progId="Equation.DSMT4">
                  <p:embed/>
                </p:oleObj>
              </mc:Choice>
              <mc:Fallback>
                <p:oleObj name="Equation" r:id="rId17" imgW="152280" imgH="177480" progId="Equation.DSMT4">
                  <p:embed/>
                  <p:pic>
                    <p:nvPicPr>
                      <p:cNvPr id="0" name=""/>
                      <p:cNvPicPr>
                        <a:picLocks noChangeAspect="1" noChangeArrowheads="1"/>
                      </p:cNvPicPr>
                      <p:nvPr/>
                    </p:nvPicPr>
                    <p:blipFill>
                      <a:blip r:embed="rId18"/>
                      <a:srcRect/>
                      <a:stretch>
                        <a:fillRect/>
                      </a:stretch>
                    </p:blipFill>
                    <p:spPr bwMode="auto">
                      <a:xfrm>
                        <a:off x="2286000" y="1239838"/>
                        <a:ext cx="376237" cy="436562"/>
                      </a:xfrm>
                      <a:prstGeom prst="rect">
                        <a:avLst/>
                      </a:prstGeom>
                      <a:noFill/>
                      <a:ln>
                        <a:noFill/>
                      </a:ln>
                      <a:effec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135320528"/>
              </p:ext>
            </p:extLst>
          </p:nvPr>
        </p:nvGraphicFramePr>
        <p:xfrm>
          <a:off x="2286000" y="1652587"/>
          <a:ext cx="376237" cy="404813"/>
        </p:xfrm>
        <a:graphic>
          <a:graphicData uri="http://schemas.openxmlformats.org/presentationml/2006/ole">
            <mc:AlternateContent xmlns:mc="http://schemas.openxmlformats.org/markup-compatibility/2006">
              <mc:Choice xmlns:v="urn:schemas-microsoft-com:vml" Requires="v">
                <p:oleObj spid="_x0000_s194680" name="Equation" r:id="rId19" imgW="152280" imgH="164880" progId="Equation.DSMT4">
                  <p:embed/>
                </p:oleObj>
              </mc:Choice>
              <mc:Fallback>
                <p:oleObj name="Equation" r:id="rId19" imgW="152280" imgH="164880" progId="Equation.DSMT4">
                  <p:embed/>
                  <p:pic>
                    <p:nvPicPr>
                      <p:cNvPr id="0" name=""/>
                      <p:cNvPicPr>
                        <a:picLocks noChangeAspect="1" noChangeArrowheads="1"/>
                      </p:cNvPicPr>
                      <p:nvPr/>
                    </p:nvPicPr>
                    <p:blipFill>
                      <a:blip r:embed="rId20"/>
                      <a:srcRect/>
                      <a:stretch>
                        <a:fillRect/>
                      </a:stretch>
                    </p:blipFill>
                    <p:spPr bwMode="auto">
                      <a:xfrm>
                        <a:off x="2286000" y="1652587"/>
                        <a:ext cx="376237" cy="40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661048863"/>
              </p:ext>
            </p:extLst>
          </p:nvPr>
        </p:nvGraphicFramePr>
        <p:xfrm>
          <a:off x="914400" y="1981200"/>
          <a:ext cx="314325" cy="406400"/>
        </p:xfrm>
        <a:graphic>
          <a:graphicData uri="http://schemas.openxmlformats.org/presentationml/2006/ole">
            <mc:AlternateContent xmlns:mc="http://schemas.openxmlformats.org/markup-compatibility/2006">
              <mc:Choice xmlns:v="urn:schemas-microsoft-com:vml" Requires="v">
                <p:oleObj spid="_x0000_s194681" name="Equation" r:id="rId21" imgW="126720" imgH="164880" progId="Equation.DSMT4">
                  <p:embed/>
                </p:oleObj>
              </mc:Choice>
              <mc:Fallback>
                <p:oleObj name="Equation" r:id="rId21" imgW="126720" imgH="164880" progId="Equation.DSMT4">
                  <p:embed/>
                  <p:pic>
                    <p:nvPicPr>
                      <p:cNvPr id="0" name=""/>
                      <p:cNvPicPr>
                        <a:picLocks noChangeAspect="1" noChangeArrowheads="1"/>
                      </p:cNvPicPr>
                      <p:nvPr/>
                    </p:nvPicPr>
                    <p:blipFill>
                      <a:blip r:embed="rId22"/>
                      <a:srcRect/>
                      <a:stretch>
                        <a:fillRect/>
                      </a:stretch>
                    </p:blipFill>
                    <p:spPr bwMode="auto">
                      <a:xfrm>
                        <a:off x="914400" y="1981200"/>
                        <a:ext cx="314325"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97048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r>
              <a:rPr lang="en-US"/>
              <a:t>Finite differences: example</a:t>
            </a: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838200"/>
            <a:ext cx="5829300" cy="5176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30</a:t>
            </a:fld>
            <a:endParaRPr lang="en-US"/>
          </a:p>
        </p:txBody>
      </p:sp>
      <p:sp>
        <p:nvSpPr>
          <p:cNvPr id="12291" name="Rectangle 3"/>
          <p:cNvSpPr>
            <a:spLocks noGrp="1" noChangeArrowheads="1"/>
          </p:cNvSpPr>
          <p:nvPr>
            <p:ph type="body" idx="1"/>
          </p:nvPr>
        </p:nvSpPr>
        <p:spPr>
          <a:xfrm>
            <a:off x="0" y="5867400"/>
            <a:ext cx="9144000" cy="914400"/>
          </a:xfrm>
        </p:spPr>
        <p:txBody>
          <a:bodyPr/>
          <a:lstStyle/>
          <a:p>
            <a:pPr algn="ctr"/>
            <a:r>
              <a:rPr lang="en-US" sz="2400"/>
              <a:t>Which one is the gradient in the x-direction? How about y-direction?</a:t>
            </a:r>
          </a:p>
        </p:txBody>
      </p:sp>
      <p:sp>
        <p:nvSpPr>
          <p:cNvPr id="4" name="TextBox 3"/>
          <p:cNvSpPr txBox="1"/>
          <p:nvPr/>
        </p:nvSpPr>
        <p:spPr>
          <a:xfrm>
            <a:off x="685800" y="1752600"/>
            <a:ext cx="1066800" cy="646331"/>
          </a:xfrm>
          <a:prstGeom prst="rect">
            <a:avLst/>
          </a:prstGeom>
          <a:noFill/>
        </p:spPr>
        <p:txBody>
          <a:bodyPr wrap="square" rtlCol="0">
            <a:spAutoFit/>
          </a:bodyPr>
          <a:lstStyle/>
          <a:p>
            <a:r>
              <a:rPr lang="en-US"/>
              <a:t>Original</a:t>
            </a:r>
          </a:p>
          <a:p>
            <a:r>
              <a:rPr lang="en-US"/>
              <a:t>Image</a:t>
            </a:r>
          </a:p>
        </p:txBody>
      </p:sp>
      <p:sp>
        <p:nvSpPr>
          <p:cNvPr id="8" name="TextBox 7"/>
          <p:cNvSpPr txBox="1"/>
          <p:nvPr/>
        </p:nvSpPr>
        <p:spPr>
          <a:xfrm>
            <a:off x="7467600" y="1752600"/>
            <a:ext cx="1295400" cy="646331"/>
          </a:xfrm>
          <a:prstGeom prst="rect">
            <a:avLst/>
          </a:prstGeom>
          <a:noFill/>
        </p:spPr>
        <p:txBody>
          <a:bodyPr wrap="square" rtlCol="0">
            <a:spAutoFit/>
          </a:bodyPr>
          <a:lstStyle/>
          <a:p>
            <a:r>
              <a:rPr lang="en-US"/>
              <a:t>Gradient magnitude</a:t>
            </a:r>
          </a:p>
        </p:txBody>
      </p:sp>
      <p:sp>
        <p:nvSpPr>
          <p:cNvPr id="9" name="TextBox 8"/>
          <p:cNvSpPr txBox="1"/>
          <p:nvPr/>
        </p:nvSpPr>
        <p:spPr>
          <a:xfrm>
            <a:off x="457200" y="4347773"/>
            <a:ext cx="1295400" cy="369332"/>
          </a:xfrm>
          <a:prstGeom prst="rect">
            <a:avLst/>
          </a:prstGeom>
          <a:noFill/>
        </p:spPr>
        <p:txBody>
          <a:bodyPr wrap="square" rtlCol="0">
            <a:spAutoFit/>
          </a:bodyPr>
          <a:lstStyle/>
          <a:p>
            <a:r>
              <a:rPr lang="en-US"/>
              <a:t>x-direction</a:t>
            </a:r>
          </a:p>
        </p:txBody>
      </p:sp>
      <p:sp>
        <p:nvSpPr>
          <p:cNvPr id="10" name="TextBox 9"/>
          <p:cNvSpPr txBox="1"/>
          <p:nvPr/>
        </p:nvSpPr>
        <p:spPr>
          <a:xfrm>
            <a:off x="7391400" y="4343400"/>
            <a:ext cx="1295400" cy="369332"/>
          </a:xfrm>
          <a:prstGeom prst="rect">
            <a:avLst/>
          </a:prstGeom>
          <a:noFill/>
        </p:spPr>
        <p:txBody>
          <a:bodyPr wrap="square" rtlCol="0">
            <a:spAutoFit/>
          </a:bodyPr>
          <a:lstStyle/>
          <a:p>
            <a:r>
              <a:rPr lang="en-US"/>
              <a:t>y-direction</a:t>
            </a:r>
          </a:p>
        </p:txBody>
      </p:sp>
    </p:spTree>
    <p:extLst>
      <p:ext uri="{BB962C8B-B14F-4D97-AF65-F5344CB8AC3E}">
        <p14:creationId xmlns:p14="http://schemas.microsoft.com/office/powerpoint/2010/main" val="380412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457200" y="0"/>
            <a:ext cx="8229600" cy="1143000"/>
          </a:xfrm>
        </p:spPr>
        <p:txBody>
          <a:bodyPr/>
          <a:lstStyle/>
          <a:p>
            <a:r>
              <a:rPr lang="en-US"/>
              <a:t>Effects of noise</a:t>
            </a:r>
          </a:p>
        </p:txBody>
      </p:sp>
      <p:sp>
        <p:nvSpPr>
          <p:cNvPr id="3077" name="Rectangle 3"/>
          <p:cNvSpPr>
            <a:spLocks noGrp="1" noChangeArrowheads="1"/>
          </p:cNvSpPr>
          <p:nvPr>
            <p:ph type="body" idx="1"/>
          </p:nvPr>
        </p:nvSpPr>
        <p:spPr>
          <a:xfrm>
            <a:off x="685800" y="914400"/>
            <a:ext cx="7772400" cy="914400"/>
          </a:xfrm>
        </p:spPr>
        <p:txBody>
          <a:bodyPr>
            <a:normAutofit fontScale="85000" lnSpcReduction="10000"/>
          </a:bodyPr>
          <a:lstStyle/>
          <a:p>
            <a:r>
              <a:rPr lang="en-US"/>
              <a:t>Consider a single row or column of the image</a:t>
            </a:r>
          </a:p>
          <a:p>
            <a:pPr lvl="1"/>
            <a:r>
              <a:rPr lang="en-US"/>
              <a:t>Plotting intensity as a function of position gives a signal</a:t>
            </a:r>
          </a:p>
        </p:txBody>
      </p:sp>
      <p:graphicFrame>
        <p:nvGraphicFramePr>
          <p:cNvPr id="3074" name="Object 4"/>
          <p:cNvGraphicFramePr>
            <a:graphicFrameLocks noChangeAspect="1"/>
          </p:cNvGraphicFramePr>
          <p:nvPr/>
        </p:nvGraphicFramePr>
        <p:xfrm>
          <a:off x="1839913" y="1917700"/>
          <a:ext cx="5018087" cy="1892300"/>
        </p:xfrm>
        <a:graphic>
          <a:graphicData uri="http://schemas.openxmlformats.org/presentationml/2006/ole">
            <mc:AlternateContent xmlns:mc="http://schemas.openxmlformats.org/markup-compatibility/2006">
              <mc:Choice xmlns:v="urn:schemas-microsoft-com:vml" Requires="v">
                <p:oleObj spid="_x0000_s190530" name="Photo Editor Photo" r:id="rId6" imgW="5885714" imgH="2219635" progId="MSPhotoEd.3">
                  <p:embed/>
                </p:oleObj>
              </mc:Choice>
              <mc:Fallback>
                <p:oleObj name="Photo Editor Photo" r:id="rId6" imgW="5885714" imgH="2219635" progId="MSPhotoEd.3">
                  <p:embed/>
                  <p:pic>
                    <p:nvPicPr>
                      <p:cNvPr id="307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9913" y="1917700"/>
                        <a:ext cx="5018087" cy="1892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8" name="Picture 5" descr="txp_fig"/>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1101725" y="2520950"/>
            <a:ext cx="650875" cy="31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685800" y="4038600"/>
            <a:ext cx="7772400" cy="2438400"/>
            <a:chOff x="432" y="2544"/>
            <a:chExt cx="4896" cy="1536"/>
          </a:xfrm>
        </p:grpSpPr>
        <p:graphicFrame>
          <p:nvGraphicFramePr>
            <p:cNvPr id="3075" name="Object 7"/>
            <p:cNvGraphicFramePr>
              <a:graphicFrameLocks noChangeAspect="1"/>
            </p:cNvGraphicFramePr>
            <p:nvPr/>
          </p:nvGraphicFramePr>
          <p:xfrm>
            <a:off x="1099" y="2544"/>
            <a:ext cx="3173" cy="1088"/>
          </p:xfrm>
          <a:graphic>
            <a:graphicData uri="http://schemas.openxmlformats.org/presentationml/2006/ole">
              <mc:AlternateContent xmlns:mc="http://schemas.openxmlformats.org/markup-compatibility/2006">
                <mc:Choice xmlns:v="urn:schemas-microsoft-com:vml" Requires="v">
                  <p:oleObj spid="_x0000_s190531" name="Photo Editor Photo" r:id="rId9" imgW="5915851" imgH="2029108" progId="MSPhotoEd.3">
                    <p:embed/>
                  </p:oleObj>
                </mc:Choice>
                <mc:Fallback>
                  <p:oleObj name="Photo Editor Photo" r:id="rId9" imgW="5915851" imgH="2029108" progId="MSPhotoEd.3">
                    <p:embed/>
                    <p:pic>
                      <p:nvPicPr>
                        <p:cNvPr id="3075"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9" y="2544"/>
                          <a:ext cx="3173" cy="1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81" name="Picture 8" descr="txp_fig"/>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480" y="2888"/>
              <a:ext cx="622" cy="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2" name="Rectangle 9"/>
            <p:cNvSpPr>
              <a:spLocks noChangeArrowheads="1"/>
            </p:cNvSpPr>
            <p:nvPr/>
          </p:nvSpPr>
          <p:spPr bwMode="auto">
            <a:xfrm>
              <a:off x="432" y="3648"/>
              <a:ext cx="4896"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800"/>
                <a:t>Where is the edge?</a:t>
              </a:r>
              <a:endParaRPr lang="en-US" sz="2800" i="1"/>
            </a:p>
          </p:txBody>
        </p:sp>
      </p:grpSp>
      <p:sp>
        <p:nvSpPr>
          <p:cNvPr id="3080" name="Text Box 10"/>
          <p:cNvSpPr txBox="1">
            <a:spLocks noChangeArrowheads="1"/>
          </p:cNvSpPr>
          <p:nvPr/>
        </p:nvSpPr>
        <p:spPr bwMode="auto">
          <a:xfrm>
            <a:off x="7442200" y="6019800"/>
            <a:ext cx="14573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S. Seitz</a:t>
            </a:r>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31</a:t>
            </a:fld>
            <a:endParaRPr lang="en-US"/>
          </a:p>
        </p:txBody>
      </p:sp>
    </p:spTree>
    <p:extLst>
      <p:ext uri="{BB962C8B-B14F-4D97-AF65-F5344CB8AC3E}">
        <p14:creationId xmlns:p14="http://schemas.microsoft.com/office/powerpoint/2010/main" val="1621746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457200" y="0"/>
            <a:ext cx="8229600" cy="1143000"/>
          </a:xfrm>
        </p:spPr>
        <p:txBody>
          <a:bodyPr/>
          <a:lstStyle/>
          <a:p>
            <a:r>
              <a:rPr lang="en-US"/>
              <a:t>Effects of noise</a:t>
            </a:r>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32</a:t>
            </a:fld>
            <a:endParaRPr lang="en-US"/>
          </a:p>
        </p:txBody>
      </p:sp>
      <p:pic>
        <p:nvPicPr>
          <p:cNvPr id="8" name="Picture 4">
            <a:extLst>
              <a:ext uri="{FF2B5EF4-FFF2-40B4-BE49-F238E27FC236}">
                <a16:creationId xmlns:a16="http://schemas.microsoft.com/office/drawing/2014/main" id="{52C5455D-26FC-437B-8BDF-41646A9CFF5C}"/>
              </a:ext>
            </a:extLst>
          </p:cNvPr>
          <p:cNvPicPr>
            <a:picLocks noChangeAspect="1"/>
          </p:cNvPicPr>
          <p:nvPr/>
        </p:nvPicPr>
        <p:blipFill>
          <a:blip r:embed="rId3"/>
          <a:stretch>
            <a:fillRect/>
          </a:stretch>
        </p:blipFill>
        <p:spPr>
          <a:xfrm>
            <a:off x="4781550" y="1600200"/>
            <a:ext cx="3256596" cy="3315915"/>
          </a:xfrm>
          <a:prstGeom prst="rect">
            <a:avLst/>
          </a:prstGeom>
        </p:spPr>
      </p:pic>
      <p:pic>
        <p:nvPicPr>
          <p:cNvPr id="9" name="Picture 6">
            <a:extLst>
              <a:ext uri="{FF2B5EF4-FFF2-40B4-BE49-F238E27FC236}">
                <a16:creationId xmlns:a16="http://schemas.microsoft.com/office/drawing/2014/main" id="{DE88B0E0-9BDF-46CB-8178-689773CA451D}"/>
              </a:ext>
            </a:extLst>
          </p:cNvPr>
          <p:cNvPicPr>
            <a:picLocks noChangeAspect="1"/>
          </p:cNvPicPr>
          <p:nvPr/>
        </p:nvPicPr>
        <p:blipFill>
          <a:blip r:embed="rId4"/>
          <a:stretch>
            <a:fillRect/>
          </a:stretch>
        </p:blipFill>
        <p:spPr>
          <a:xfrm>
            <a:off x="1009650" y="1600200"/>
            <a:ext cx="3270601" cy="3328587"/>
          </a:xfrm>
          <a:prstGeom prst="rect">
            <a:avLst/>
          </a:prstGeom>
        </p:spPr>
      </p:pic>
    </p:spTree>
    <p:extLst>
      <p:ext uri="{BB962C8B-B14F-4D97-AF65-F5344CB8AC3E}">
        <p14:creationId xmlns:p14="http://schemas.microsoft.com/office/powerpoint/2010/main" val="825937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1143000"/>
          </a:xfrm>
        </p:spPr>
        <p:txBody>
          <a:bodyPr/>
          <a:lstStyle/>
          <a:p>
            <a:r>
              <a:rPr lang="en-US"/>
              <a:t>Effects of noise</a:t>
            </a:r>
          </a:p>
        </p:txBody>
      </p:sp>
      <p:sp>
        <p:nvSpPr>
          <p:cNvPr id="14339" name="Rectangle 3"/>
          <p:cNvSpPr>
            <a:spLocks noGrp="1" noChangeArrowheads="1"/>
          </p:cNvSpPr>
          <p:nvPr>
            <p:ph type="body" idx="1"/>
          </p:nvPr>
        </p:nvSpPr>
        <p:spPr>
          <a:xfrm>
            <a:off x="457200" y="1295400"/>
            <a:ext cx="8229600" cy="4525963"/>
          </a:xfrm>
        </p:spPr>
        <p:txBody>
          <a:bodyPr>
            <a:normAutofit lnSpcReduction="10000"/>
          </a:bodyPr>
          <a:lstStyle/>
          <a:p>
            <a:pPr>
              <a:buFontTx/>
              <a:buChar char="•"/>
            </a:pPr>
            <a:r>
              <a:rPr lang="en-US"/>
              <a:t>Finite difference filters respond strongly to noise</a:t>
            </a:r>
          </a:p>
          <a:p>
            <a:pPr lvl="1"/>
            <a:r>
              <a:rPr lang="en-US"/>
              <a:t>Image noise results in pixels that look very different from their neighbors</a:t>
            </a:r>
          </a:p>
          <a:p>
            <a:pPr lvl="1"/>
            <a:r>
              <a:rPr lang="en-US"/>
              <a:t>Generally, the larger the noise the stronger the response</a:t>
            </a:r>
          </a:p>
          <a:p>
            <a:pPr>
              <a:buFontTx/>
              <a:buChar char="•"/>
            </a:pPr>
            <a:r>
              <a:rPr lang="en-US"/>
              <a:t>What is to be done?</a:t>
            </a:r>
          </a:p>
          <a:p>
            <a:pPr lvl="1"/>
            <a:r>
              <a:rPr lang="en-US"/>
              <a:t>Smoothing the image should help, by forcing pixels different to their neighbors (=noise pixels?) to look more like neighbors</a:t>
            </a:r>
          </a:p>
          <a:p>
            <a:pPr>
              <a:buFontTx/>
              <a:buChar char="•"/>
            </a:pPr>
            <a:endParaRPr lang="en-US"/>
          </a:p>
        </p:txBody>
      </p:sp>
      <p:sp>
        <p:nvSpPr>
          <p:cNvPr id="14340" name="Text Box 4"/>
          <p:cNvSpPr txBox="1">
            <a:spLocks noChangeArrowheads="1"/>
          </p:cNvSpPr>
          <p:nvPr/>
        </p:nvSpPr>
        <p:spPr bwMode="auto">
          <a:xfrm>
            <a:off x="7339013" y="5943600"/>
            <a:ext cx="166211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D. Forsyth</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33</a:t>
            </a:fld>
            <a:endParaRPr lang="en-US"/>
          </a:p>
        </p:txBody>
      </p:sp>
    </p:spTree>
    <p:extLst>
      <p:ext uri="{BB962C8B-B14F-4D97-AF65-F5344CB8AC3E}">
        <p14:creationId xmlns:p14="http://schemas.microsoft.com/office/powerpoint/2010/main" val="3856357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Smoothing with different filters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066800"/>
            <a:ext cx="7130574" cy="5093267"/>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34</a:t>
            </a:fld>
            <a:endParaRPr lang="en-US"/>
          </a:p>
        </p:txBody>
      </p:sp>
      <p:sp>
        <p:nvSpPr>
          <p:cNvPr id="7" name="TextBox 6"/>
          <p:cNvSpPr txBox="1"/>
          <p:nvPr/>
        </p:nvSpPr>
        <p:spPr>
          <a:xfrm>
            <a:off x="6324601" y="6019800"/>
            <a:ext cx="2590800" cy="369332"/>
          </a:xfrm>
          <a:prstGeom prst="rect">
            <a:avLst/>
          </a:prstGeom>
          <a:noFill/>
        </p:spPr>
        <p:txBody>
          <a:bodyPr wrap="square" rtlCol="0">
            <a:spAutoFit/>
          </a:bodyPr>
          <a:lstStyle/>
          <a:p>
            <a:r>
              <a:rPr lang="en-US"/>
              <a:t>Slide credit: Steve Seitz</a:t>
            </a:r>
          </a:p>
        </p:txBody>
      </p:sp>
    </p:spTree>
    <p:extLst>
      <p:ext uri="{BB962C8B-B14F-4D97-AF65-F5344CB8AC3E}">
        <p14:creationId xmlns:p14="http://schemas.microsoft.com/office/powerpoint/2010/main" val="1388491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dirty="0">
                <a:solidFill>
                  <a:schemeClr val="bg1">
                    <a:lumMod val="75000"/>
                  </a:schemeClr>
                </a:solidFill>
              </a:rPr>
              <a:t>Edge detection</a:t>
            </a:r>
          </a:p>
          <a:p>
            <a:r>
              <a:rPr lang="en-US" dirty="0">
                <a:solidFill>
                  <a:schemeClr val="bg1">
                    <a:lumMod val="75000"/>
                  </a:schemeClr>
                </a:solidFill>
              </a:rPr>
              <a:t>Image Gradients</a:t>
            </a:r>
          </a:p>
          <a:p>
            <a:r>
              <a:rPr lang="en-US" dirty="0">
                <a:solidFill>
                  <a:schemeClr val="bg1">
                    <a:lumMod val="75000"/>
                  </a:schemeClr>
                </a:solidFill>
              </a:rPr>
              <a:t>Derivative of Gaussian</a:t>
            </a:r>
          </a:p>
          <a:p>
            <a:r>
              <a:rPr lang="en-US" dirty="0"/>
              <a:t>Sobel edge detector</a:t>
            </a:r>
          </a:p>
          <a:p>
            <a:r>
              <a:rPr lang="en-US" dirty="0">
                <a:solidFill>
                  <a:schemeClr val="bg1">
                    <a:lumMod val="75000"/>
                  </a:schemeClr>
                </a:solidFill>
              </a:rPr>
              <a:t>Canny edge detector</a:t>
            </a:r>
          </a:p>
          <a:p>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35</a:t>
            </a:fld>
            <a:endParaRPr lang="en-US"/>
          </a:p>
        </p:txBody>
      </p:sp>
    </p:spTree>
    <p:extLst>
      <p:ext uri="{BB962C8B-B14F-4D97-AF65-F5344CB8AC3E}">
        <p14:creationId xmlns:p14="http://schemas.microsoft.com/office/powerpoint/2010/main" val="3273431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Smoothing with different filters</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36</a:t>
            </a:fld>
            <a:endParaRPr lang="en-US"/>
          </a:p>
        </p:txBody>
      </p:sp>
      <p:sp>
        <p:nvSpPr>
          <p:cNvPr id="7" name="TextBox 6"/>
          <p:cNvSpPr txBox="1"/>
          <p:nvPr/>
        </p:nvSpPr>
        <p:spPr>
          <a:xfrm>
            <a:off x="6324601" y="6019800"/>
            <a:ext cx="2590800" cy="369332"/>
          </a:xfrm>
          <a:prstGeom prst="rect">
            <a:avLst/>
          </a:prstGeom>
          <a:noFill/>
        </p:spPr>
        <p:txBody>
          <a:bodyPr wrap="square" rtlCol="0">
            <a:spAutoFit/>
          </a:bodyPr>
          <a:lstStyle/>
          <a:p>
            <a:r>
              <a:rPr lang="en-US"/>
              <a:t>Slide credit: Steve Seitz</a:t>
            </a:r>
          </a:p>
        </p:txBody>
      </p:sp>
      <p:sp>
        <p:nvSpPr>
          <p:cNvPr id="8" name="Content Placeholder 7"/>
          <p:cNvSpPr>
            <a:spLocks noGrp="1"/>
          </p:cNvSpPr>
          <p:nvPr>
            <p:ph idx="1"/>
          </p:nvPr>
        </p:nvSpPr>
        <p:spPr/>
        <p:txBody>
          <a:bodyPr/>
          <a:lstStyle/>
          <a:p>
            <a:r>
              <a:rPr lang="en-US"/>
              <a:t>Mean smoothing</a:t>
            </a:r>
          </a:p>
          <a:p>
            <a:endParaRPr lang="en-US"/>
          </a:p>
          <a:p>
            <a:endParaRPr lang="en-US"/>
          </a:p>
          <a:p>
            <a:r>
              <a:rPr lang="en-US"/>
              <a:t>Gaussian  (smoothing * derivative)</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112" y="2106613"/>
            <a:ext cx="457200" cy="11684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112" y="4122738"/>
            <a:ext cx="457200" cy="11557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3156" y="2443163"/>
            <a:ext cx="1239044" cy="4953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3337" y="4465638"/>
            <a:ext cx="1206500" cy="469900"/>
          </a:xfrm>
          <a:prstGeom prst="rect">
            <a:avLst/>
          </a:prstGeom>
        </p:spPr>
      </p:pic>
      <p:pic>
        <p:nvPicPr>
          <p:cNvPr id="17" name="Picture 16"/>
          <p:cNvPicPr>
            <a:picLocks noChangeAspect="1"/>
          </p:cNvPicPr>
          <p:nvPr/>
        </p:nvPicPr>
        <p:blipFill>
          <a:blip r:embed="rId6"/>
          <a:stretch>
            <a:fillRect/>
          </a:stretch>
        </p:blipFill>
        <p:spPr>
          <a:xfrm>
            <a:off x="440345" y="3982402"/>
            <a:ext cx="2872767" cy="2061210"/>
          </a:xfrm>
          <a:prstGeom prst="rect">
            <a:avLst/>
          </a:prstGeom>
        </p:spPr>
      </p:pic>
    </p:spTree>
    <p:extLst>
      <p:ext uri="{BB962C8B-B14F-4D97-AF65-F5344CB8AC3E}">
        <p14:creationId xmlns:p14="http://schemas.microsoft.com/office/powerpoint/2010/main" val="4159961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152400"/>
            <a:ext cx="8229600" cy="1143000"/>
          </a:xfrm>
        </p:spPr>
        <p:txBody>
          <a:bodyPr/>
          <a:lstStyle/>
          <a:p>
            <a:r>
              <a:rPr lang="en-US" dirty="0"/>
              <a:t>Discrete Approximation</a:t>
            </a:r>
          </a:p>
        </p:txBody>
      </p:sp>
      <p:sp>
        <p:nvSpPr>
          <p:cNvPr id="3" name="Content Placeholder 2"/>
          <p:cNvSpPr>
            <a:spLocks noGrp="1"/>
          </p:cNvSpPr>
          <p:nvPr>
            <p:ph idx="1"/>
          </p:nvPr>
        </p:nvSpPr>
        <p:spPr>
          <a:xfrm>
            <a:off x="457200" y="1447800"/>
            <a:ext cx="8229600" cy="4525963"/>
          </a:xfrm>
        </p:spPr>
        <p:txBody>
          <a:bodyPr/>
          <a:lstStyle/>
          <a:p>
            <a:r>
              <a:rPr lang="en-US" dirty="0"/>
              <a:t>Prewitt edge detector</a:t>
            </a:r>
          </a:p>
          <a:p>
            <a:endParaRPr lang="en-US" dirty="0"/>
          </a:p>
          <a:p>
            <a:endParaRPr lang="en-US" dirty="0"/>
          </a:p>
          <a:p>
            <a:endParaRPr lang="en-US" dirty="0"/>
          </a:p>
          <a:p>
            <a:r>
              <a:rPr lang="en-US" dirty="0"/>
              <a:t>Sobel edge detector</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37</a:t>
            </a:fld>
            <a:endParaRPr lang="en-US"/>
          </a:p>
        </p:txBody>
      </p:sp>
      <p:sp>
        <p:nvSpPr>
          <p:cNvPr id="9" name="TextBox 8"/>
          <p:cNvSpPr txBox="1"/>
          <p:nvPr/>
        </p:nvSpPr>
        <p:spPr>
          <a:xfrm>
            <a:off x="4457799" y="3985419"/>
            <a:ext cx="2286001" cy="400110"/>
          </a:xfrm>
          <a:prstGeom prst="rect">
            <a:avLst/>
          </a:prstGeom>
          <a:noFill/>
        </p:spPr>
        <p:txBody>
          <a:bodyPr wrap="square" rtlCol="0">
            <a:spAutoFit/>
          </a:bodyPr>
          <a:lstStyle/>
          <a:p>
            <a:r>
              <a:rPr lang="en-US" sz="2000" dirty="0"/>
              <a:t>smoothing</a:t>
            </a:r>
          </a:p>
        </p:txBody>
      </p:sp>
      <p:sp>
        <p:nvSpPr>
          <p:cNvPr id="10" name="TextBox 9"/>
          <p:cNvSpPr txBox="1"/>
          <p:nvPr/>
        </p:nvSpPr>
        <p:spPr>
          <a:xfrm>
            <a:off x="6134298" y="4160807"/>
            <a:ext cx="1790502" cy="400110"/>
          </a:xfrm>
          <a:prstGeom prst="rect">
            <a:avLst/>
          </a:prstGeom>
          <a:noFill/>
        </p:spPr>
        <p:txBody>
          <a:bodyPr wrap="square" rtlCol="0">
            <a:spAutoFit/>
          </a:bodyPr>
          <a:lstStyle/>
          <a:p>
            <a:r>
              <a:rPr lang="en-US" sz="2000"/>
              <a:t>differentiation</a:t>
            </a:r>
          </a:p>
        </p:txBody>
      </p:sp>
      <p:cxnSp>
        <p:nvCxnSpPr>
          <p:cNvPr id="12" name="Straight Arrow Connector 11"/>
          <p:cNvCxnSpPr>
            <a:cxnSpLocks/>
          </p:cNvCxnSpPr>
          <p:nvPr/>
        </p:nvCxnSpPr>
        <p:spPr>
          <a:xfrm flipV="1">
            <a:off x="5067300" y="3581400"/>
            <a:ext cx="190500" cy="37224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p:cNvCxnSpPr>
          <p:nvPr/>
        </p:nvCxnSpPr>
        <p:spPr>
          <a:xfrm flipH="1" flipV="1">
            <a:off x="6622951" y="3200400"/>
            <a:ext cx="450949" cy="960407"/>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1">
            <a:extLst>
              <a:ext uri="{FF2B5EF4-FFF2-40B4-BE49-F238E27FC236}">
                <a16:creationId xmlns:a16="http://schemas.microsoft.com/office/drawing/2014/main" id="{285DF356-57E8-4359-A159-929E0CDAF474}"/>
              </a:ext>
            </a:extLst>
          </p:cNvPr>
          <p:cNvCxnSpPr>
            <a:cxnSpLocks/>
          </p:cNvCxnSpPr>
          <p:nvPr/>
        </p:nvCxnSpPr>
        <p:spPr>
          <a:xfrm>
            <a:off x="5067300" y="4506463"/>
            <a:ext cx="190500" cy="67196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12">
            <a:extLst>
              <a:ext uri="{FF2B5EF4-FFF2-40B4-BE49-F238E27FC236}">
                <a16:creationId xmlns:a16="http://schemas.microsoft.com/office/drawing/2014/main" id="{78C960EE-C8A6-42DA-B98A-91EEBDE68CD3}"/>
              </a:ext>
            </a:extLst>
          </p:cNvPr>
          <p:cNvCxnSpPr>
            <a:cxnSpLocks/>
            <a:stCxn id="10" idx="2"/>
          </p:cNvCxnSpPr>
          <p:nvPr/>
        </p:nvCxnSpPr>
        <p:spPr>
          <a:xfrm flipH="1">
            <a:off x="6622951" y="4560917"/>
            <a:ext cx="406598" cy="92548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9C2F15EB-49B2-4554-BF9A-4AFFD7B92522}"/>
                  </a:ext>
                </a:extLst>
              </p:cNvPr>
              <p:cNvSpPr txBox="1"/>
              <p:nvPr/>
            </p:nvSpPr>
            <p:spPr>
              <a:xfrm>
                <a:off x="1524000" y="2286000"/>
                <a:ext cx="6159500" cy="11465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𝐆</m:t>
                          </m:r>
                        </m:e>
                        <m:sub>
                          <m:r>
                            <a:rPr lang="en-US" sz="2800" b="0" i="1" smtClean="0">
                              <a:latin typeface="Cambria Math" panose="02040503050406030204" pitchFamily="18" charset="0"/>
                            </a:rPr>
                            <m:t>𝑥</m:t>
                          </m:r>
                        </m:sub>
                      </m:sSub>
                      <m:r>
                        <a:rPr lang="en-US" sz="2800" b="0" i="1" smtClean="0">
                          <a:latin typeface="Cambria Math" panose="02040503050406030204" pitchFamily="18" charset="0"/>
                        </a:rPr>
                        <m:t>=</m:t>
                      </m:r>
                      <m:d>
                        <m:dPr>
                          <m:begChr m:val="["/>
                          <m:endChr m:val="]"/>
                          <m:ctrlPr>
                            <a:rPr lang="en-US" sz="2800" i="1">
                              <a:latin typeface="Cambria Math" panose="02040503050406030204" pitchFamily="18" charset="0"/>
                            </a:rPr>
                          </m:ctrlPr>
                        </m:dPr>
                        <m:e>
                          <m:m>
                            <m:mPr>
                              <m:mcs>
                                <m:mc>
                                  <m:mcPr>
                                    <m:count m:val="3"/>
                                    <m:mcJc m:val="center"/>
                                  </m:mcPr>
                                </m:mc>
                              </m:mcs>
                              <m:ctrlPr>
                                <a:rPr lang="en-US" sz="2800" i="1">
                                  <a:latin typeface="Cambria Math" panose="02040503050406030204" pitchFamily="18" charset="0"/>
                                </a:rPr>
                              </m:ctrlPr>
                            </m:mPr>
                            <m:mr>
                              <m:e>
                                <m:r>
                                  <m:rPr>
                                    <m:brk m:alnAt="7"/>
                                  </m:rPr>
                                  <a:rPr lang="en-US" sz="2800" b="0" i="1" smtClean="0">
                                    <a:latin typeface="Cambria Math" panose="02040503050406030204" pitchFamily="18" charset="0"/>
                                  </a:rPr>
                                  <m:t>+</m:t>
                                </m:r>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r>
                              <m:e>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r>
                              <m:e>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1</m:t>
                                </m:r>
                              </m:e>
                            </m:mr>
                            <m:mr>
                              <m:e>
                                <m:r>
                                  <a:rPr lang="en-US" sz="2800" b="0" i="1" smtClean="0">
                                    <a:latin typeface="Cambria Math" panose="02040503050406030204" pitchFamily="18" charset="0"/>
                                  </a:rPr>
                                  <m:t>1</m:t>
                                </m:r>
                              </m:e>
                            </m:mr>
                            <m:mr>
                              <m:e>
                                <m:r>
                                  <a:rPr lang="en-US" sz="2800" b="0" i="1" smtClean="0">
                                    <a:latin typeface="Cambria Math" panose="02040503050406030204" pitchFamily="18" charset="0"/>
                                  </a:rPr>
                                  <m:t>1</m:t>
                                </m:r>
                              </m:e>
                            </m:mr>
                          </m:m>
                        </m:e>
                      </m:d>
                      <m:d>
                        <m:dPr>
                          <m:begChr m:val="["/>
                          <m:endChr m:val="]"/>
                          <m:ctrlPr>
                            <a:rPr lang="en-US" sz="2800" b="0" i="1" smtClean="0">
                              <a:latin typeface="Cambria Math" panose="02040503050406030204" pitchFamily="18" charset="0"/>
                            </a:rPr>
                          </m:ctrlPr>
                        </m:dPr>
                        <m:e>
                          <m:m>
                            <m:mPr>
                              <m:mcs>
                                <m:mc>
                                  <m:mcPr>
                                    <m:count m:val="3"/>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m:t>
                                </m:r>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oMath>
                  </m:oMathPara>
                </a14:m>
                <a:endParaRPr lang="x-none" sz="2800" dirty="0"/>
              </a:p>
            </p:txBody>
          </p:sp>
        </mc:Choice>
        <mc:Fallback xmlns="">
          <p:sp>
            <p:nvSpPr>
              <p:cNvPr id="27" name="文本框 26">
                <a:extLst>
                  <a:ext uri="{FF2B5EF4-FFF2-40B4-BE49-F238E27FC236}">
                    <a16:creationId xmlns:a16="http://schemas.microsoft.com/office/drawing/2014/main" id="{9C2F15EB-49B2-4554-BF9A-4AFFD7B92522}"/>
                  </a:ext>
                </a:extLst>
              </p:cNvPr>
              <p:cNvSpPr txBox="1">
                <a:spLocks noRot="1" noChangeAspect="1" noMove="1" noResize="1" noEditPoints="1" noAdjustHandles="1" noChangeArrowheads="1" noChangeShapeType="1" noTextEdit="1"/>
              </p:cNvSpPr>
              <p:nvPr/>
            </p:nvSpPr>
            <p:spPr>
              <a:xfrm>
                <a:off x="1524000" y="2286000"/>
                <a:ext cx="6159500" cy="1146596"/>
              </a:xfrm>
              <a:prstGeom prst="rect">
                <a:avLst/>
              </a:prstGeom>
              <a:blipFill>
                <a:blip r:embed="rId2"/>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40D225A6-FD0D-4A76-B15A-3816DCC09514}"/>
                  </a:ext>
                </a:extLst>
              </p:cNvPr>
              <p:cNvSpPr txBox="1"/>
              <p:nvPr/>
            </p:nvSpPr>
            <p:spPr>
              <a:xfrm>
                <a:off x="1524000" y="5181600"/>
                <a:ext cx="6159500" cy="11465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𝐆</m:t>
                          </m:r>
                        </m:e>
                        <m:sub>
                          <m:r>
                            <a:rPr lang="en-US" sz="2800" b="0" i="1" smtClean="0">
                              <a:latin typeface="Cambria Math" panose="02040503050406030204" pitchFamily="18" charset="0"/>
                            </a:rPr>
                            <m:t>𝑥</m:t>
                          </m:r>
                        </m:sub>
                      </m:sSub>
                      <m:r>
                        <a:rPr lang="en-US" sz="2800" b="0" i="1" smtClean="0">
                          <a:latin typeface="Cambria Math" panose="02040503050406030204" pitchFamily="18" charset="0"/>
                        </a:rPr>
                        <m:t>=</m:t>
                      </m:r>
                      <m:d>
                        <m:dPr>
                          <m:begChr m:val="["/>
                          <m:endChr m:val="]"/>
                          <m:ctrlPr>
                            <a:rPr lang="en-US" sz="2800" i="1">
                              <a:latin typeface="Cambria Math" panose="02040503050406030204" pitchFamily="18" charset="0"/>
                            </a:rPr>
                          </m:ctrlPr>
                        </m:dPr>
                        <m:e>
                          <m:m>
                            <m:mPr>
                              <m:mcs>
                                <m:mc>
                                  <m:mcPr>
                                    <m:count m:val="3"/>
                                    <m:mcJc m:val="center"/>
                                  </m:mcPr>
                                </m:mc>
                              </m:mcs>
                              <m:ctrlPr>
                                <a:rPr lang="en-US" sz="2800" i="1">
                                  <a:latin typeface="Cambria Math" panose="02040503050406030204" pitchFamily="18" charset="0"/>
                                </a:rPr>
                              </m:ctrlPr>
                            </m:mPr>
                            <m:mr>
                              <m:e>
                                <m:r>
                                  <m:rPr>
                                    <m:brk m:alnAt="7"/>
                                  </m:rPr>
                                  <a:rPr lang="en-US" sz="2800" b="0" i="1" smtClean="0">
                                    <a:latin typeface="Cambria Math" panose="02040503050406030204" pitchFamily="18" charset="0"/>
                                  </a:rPr>
                                  <m:t>+</m:t>
                                </m:r>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r>
                              <m:e>
                                <m:r>
                                  <a:rPr lang="en-US" sz="2800" b="0" i="1" smtClean="0">
                                    <a:latin typeface="Cambria Math" panose="02040503050406030204" pitchFamily="18" charset="0"/>
                                  </a:rPr>
                                  <m:t>+2</m:t>
                                </m:r>
                              </m:e>
                              <m:e>
                                <m:r>
                                  <a:rPr lang="en-US" sz="2800" b="0" i="1" smtClean="0">
                                    <a:latin typeface="Cambria Math" panose="02040503050406030204" pitchFamily="18" charset="0"/>
                                  </a:rPr>
                                  <m:t>0</m:t>
                                </m:r>
                              </m:e>
                              <m:e>
                                <m:r>
                                  <a:rPr lang="en-US" sz="2800" b="0" i="1" smtClean="0">
                                    <a:latin typeface="Cambria Math" panose="02040503050406030204" pitchFamily="18" charset="0"/>
                                  </a:rPr>
                                  <m:t>−2</m:t>
                                </m:r>
                              </m:e>
                            </m:mr>
                            <m:mr>
                              <m:e>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1</m:t>
                                </m:r>
                              </m:e>
                            </m:mr>
                            <m:mr>
                              <m:e>
                                <m:r>
                                  <a:rPr lang="en-US" sz="2800" b="0" i="1" smtClean="0">
                                    <a:latin typeface="Cambria Math" panose="02040503050406030204" pitchFamily="18" charset="0"/>
                                  </a:rPr>
                                  <m:t>2</m:t>
                                </m:r>
                              </m:e>
                            </m:mr>
                            <m:mr>
                              <m:e>
                                <m:r>
                                  <a:rPr lang="en-US" sz="2800" b="0" i="1" smtClean="0">
                                    <a:latin typeface="Cambria Math" panose="02040503050406030204" pitchFamily="18" charset="0"/>
                                  </a:rPr>
                                  <m:t>1</m:t>
                                </m:r>
                              </m:e>
                            </m:mr>
                          </m:m>
                        </m:e>
                      </m:d>
                      <m:d>
                        <m:dPr>
                          <m:begChr m:val="["/>
                          <m:endChr m:val="]"/>
                          <m:ctrlPr>
                            <a:rPr lang="en-US" sz="2800" b="0" i="1" smtClean="0">
                              <a:latin typeface="Cambria Math" panose="02040503050406030204" pitchFamily="18" charset="0"/>
                            </a:rPr>
                          </m:ctrlPr>
                        </m:dPr>
                        <m:e>
                          <m:m>
                            <m:mPr>
                              <m:mcs>
                                <m:mc>
                                  <m:mcPr>
                                    <m:count m:val="3"/>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m:t>
                                </m:r>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oMath>
                  </m:oMathPara>
                </a14:m>
                <a:endParaRPr lang="x-none" sz="2800" dirty="0"/>
              </a:p>
            </p:txBody>
          </p:sp>
        </mc:Choice>
        <mc:Fallback xmlns="">
          <p:sp>
            <p:nvSpPr>
              <p:cNvPr id="29" name="文本框 28">
                <a:extLst>
                  <a:ext uri="{FF2B5EF4-FFF2-40B4-BE49-F238E27FC236}">
                    <a16:creationId xmlns:a16="http://schemas.microsoft.com/office/drawing/2014/main" id="{40D225A6-FD0D-4A76-B15A-3816DCC09514}"/>
                  </a:ext>
                </a:extLst>
              </p:cNvPr>
              <p:cNvSpPr txBox="1">
                <a:spLocks noRot="1" noChangeAspect="1" noMove="1" noResize="1" noEditPoints="1" noAdjustHandles="1" noChangeArrowheads="1" noChangeShapeType="1" noTextEdit="1"/>
              </p:cNvSpPr>
              <p:nvPr/>
            </p:nvSpPr>
            <p:spPr>
              <a:xfrm>
                <a:off x="1524000" y="5181600"/>
                <a:ext cx="6159500" cy="1146596"/>
              </a:xfrm>
              <a:prstGeom prst="rect">
                <a:avLst/>
              </a:prstGeom>
              <a:blipFill>
                <a:blip r:embed="rId3"/>
                <a:stretch>
                  <a:fillRect/>
                </a:stretch>
              </a:blipFill>
            </p:spPr>
            <p:txBody>
              <a:bodyPr/>
              <a:lstStyle/>
              <a:p>
                <a:r>
                  <a:rPr lang="LID4096">
                    <a:noFill/>
                  </a:rPr>
                  <a:t> </a:t>
                </a:r>
              </a:p>
            </p:txBody>
          </p:sp>
        </mc:Fallback>
      </mc:AlternateContent>
    </p:spTree>
    <p:extLst>
      <p:ext uri="{BB962C8B-B14F-4D97-AF65-F5344CB8AC3E}">
        <p14:creationId xmlns:p14="http://schemas.microsoft.com/office/powerpoint/2010/main" val="3685704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Sobel Operation</a:t>
            </a:r>
          </a:p>
        </p:txBody>
      </p:sp>
      <p:sp>
        <p:nvSpPr>
          <p:cNvPr id="3" name="Content Placeholder 2"/>
          <p:cNvSpPr>
            <a:spLocks noGrp="1"/>
          </p:cNvSpPr>
          <p:nvPr>
            <p:ph idx="1"/>
          </p:nvPr>
        </p:nvSpPr>
        <p:spPr/>
        <p:txBody>
          <a:bodyPr/>
          <a:lstStyle/>
          <a:p>
            <a:r>
              <a:rPr lang="en-US"/>
              <a:t>Magnitude:</a:t>
            </a:r>
          </a:p>
          <a:p>
            <a:endParaRPr lang="en-US"/>
          </a:p>
          <a:p>
            <a:endParaRPr lang="en-US"/>
          </a:p>
          <a:p>
            <a:r>
              <a:rPr lang="en-US"/>
              <a:t>Angle or direction of the gradient:</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38</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2336800"/>
            <a:ext cx="3086100" cy="7874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4013200"/>
            <a:ext cx="2654300" cy="1092200"/>
          </a:xfrm>
          <a:prstGeom prst="rect">
            <a:avLst/>
          </a:prstGeom>
        </p:spPr>
      </p:pic>
    </p:spTree>
    <p:extLst>
      <p:ext uri="{BB962C8B-B14F-4D97-AF65-F5344CB8AC3E}">
        <p14:creationId xmlns:p14="http://schemas.microsoft.com/office/powerpoint/2010/main" val="1060000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t>Sobel Filter example</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39</a:t>
            </a:fld>
            <a:endParaRPr lang="en-US"/>
          </a:p>
        </p:txBody>
      </p:sp>
      <p:pic>
        <p:nvPicPr>
          <p:cNvPr id="6" name="Picture 5"/>
          <p:cNvPicPr>
            <a:picLocks noChangeAspect="1"/>
          </p:cNvPicPr>
          <p:nvPr/>
        </p:nvPicPr>
        <p:blipFill>
          <a:blip r:embed="rId3"/>
          <a:stretch>
            <a:fillRect/>
          </a:stretch>
        </p:blipFill>
        <p:spPr>
          <a:xfrm>
            <a:off x="876300" y="904875"/>
            <a:ext cx="3543300" cy="2600325"/>
          </a:xfrm>
          <a:prstGeom prst="rect">
            <a:avLst/>
          </a:prstGeom>
        </p:spPr>
      </p:pic>
      <p:pic>
        <p:nvPicPr>
          <p:cNvPr id="7" name="Picture 6"/>
          <p:cNvPicPr>
            <a:picLocks noChangeAspect="1"/>
          </p:cNvPicPr>
          <p:nvPr/>
        </p:nvPicPr>
        <p:blipFill>
          <a:blip r:embed="rId4"/>
          <a:stretch>
            <a:fillRect/>
          </a:stretch>
        </p:blipFill>
        <p:spPr>
          <a:xfrm>
            <a:off x="4584700" y="3619500"/>
            <a:ext cx="3581400" cy="2686050"/>
          </a:xfrm>
          <a:prstGeom prst="rect">
            <a:avLst/>
          </a:prstGeom>
        </p:spPr>
      </p:pic>
      <p:pic>
        <p:nvPicPr>
          <p:cNvPr id="9" name="Picture 8"/>
          <p:cNvPicPr>
            <a:picLocks noChangeAspect="1"/>
          </p:cNvPicPr>
          <p:nvPr/>
        </p:nvPicPr>
        <p:blipFill>
          <a:blip r:embed="rId5"/>
          <a:stretch>
            <a:fillRect/>
          </a:stretch>
        </p:blipFill>
        <p:spPr>
          <a:xfrm>
            <a:off x="838200" y="3619500"/>
            <a:ext cx="3581400" cy="2686050"/>
          </a:xfrm>
          <a:prstGeom prst="rect">
            <a:avLst/>
          </a:prstGeom>
        </p:spPr>
      </p:pic>
      <p:pic>
        <p:nvPicPr>
          <p:cNvPr id="10" name="Picture 9"/>
          <p:cNvPicPr>
            <a:picLocks noChangeAspect="1"/>
          </p:cNvPicPr>
          <p:nvPr/>
        </p:nvPicPr>
        <p:blipFill>
          <a:blip r:embed="rId6"/>
          <a:stretch>
            <a:fillRect/>
          </a:stretch>
        </p:blipFill>
        <p:spPr>
          <a:xfrm>
            <a:off x="4584700" y="904875"/>
            <a:ext cx="3581400" cy="2600325"/>
          </a:xfrm>
          <a:prstGeom prst="rect">
            <a:avLst/>
          </a:prstGeom>
        </p:spPr>
      </p:pic>
    </p:spTree>
    <p:extLst>
      <p:ext uri="{BB962C8B-B14F-4D97-AF65-F5344CB8AC3E}">
        <p14:creationId xmlns:p14="http://schemas.microsoft.com/office/powerpoint/2010/main" val="3844464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Superresolution</a:t>
            </a:r>
            <a:r>
              <a:rPr lang="en-US" dirty="0"/>
              <a:t> demo</a:t>
            </a:r>
          </a:p>
        </p:txBody>
      </p:sp>
      <p:sp>
        <p:nvSpPr>
          <p:cNvPr id="3" name="Content Placeholder 2"/>
          <p:cNvSpPr>
            <a:spLocks noGrp="1"/>
          </p:cNvSpPr>
          <p:nvPr>
            <p:ph idx="1"/>
          </p:nvPr>
        </p:nvSpPr>
        <p:spPr/>
        <p:txBody>
          <a:bodyPr/>
          <a:lstStyle/>
          <a:p>
            <a:r>
              <a:rPr lang="en-US" dirty="0">
                <a:hlinkClick r:id="rId2"/>
              </a:rPr>
              <a:t>https://www.youtube.com/watch?v=1vpsn2BJ1bE&amp;t=5s</a:t>
            </a:r>
            <a:endParaRPr lang="en-US" dirty="0"/>
          </a:p>
        </p:txBody>
      </p:sp>
    </p:spTree>
    <p:extLst>
      <p:ext uri="{BB962C8B-B14F-4D97-AF65-F5344CB8AC3E}">
        <p14:creationId xmlns:p14="http://schemas.microsoft.com/office/powerpoint/2010/main" val="1346118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Sobel Filter Problems</a:t>
            </a:r>
          </a:p>
        </p:txBody>
      </p:sp>
      <p:sp>
        <p:nvSpPr>
          <p:cNvPr id="3" name="Content Placeholder 2"/>
          <p:cNvSpPr>
            <a:spLocks noGrp="1"/>
          </p:cNvSpPr>
          <p:nvPr>
            <p:ph idx="1"/>
          </p:nvPr>
        </p:nvSpPr>
        <p:spPr>
          <a:xfrm>
            <a:off x="457200" y="4108450"/>
            <a:ext cx="8229600" cy="2011363"/>
          </a:xfrm>
        </p:spPr>
        <p:txBody>
          <a:bodyPr>
            <a:normAutofit/>
          </a:bodyPr>
          <a:lstStyle/>
          <a:p>
            <a:r>
              <a:rPr lang="en-US" sz="2000"/>
              <a:t>Poor Localization (Trigger response in multiple adjacent pixels)</a:t>
            </a:r>
          </a:p>
          <a:p>
            <a:r>
              <a:rPr lang="en-US" sz="2000"/>
              <a:t>Thresholding value favors certain directions over others</a:t>
            </a:r>
          </a:p>
          <a:p>
            <a:pPr lvl="1"/>
            <a:r>
              <a:rPr lang="en-US" sz="1600"/>
              <a:t>Can miss oblique edges more than horizontal or vertical edges</a:t>
            </a:r>
          </a:p>
          <a:p>
            <a:pPr lvl="1"/>
            <a:r>
              <a:rPr lang="en-US" sz="1600"/>
              <a:t>False negatives</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40</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1372543"/>
            <a:ext cx="7848600" cy="2439045"/>
          </a:xfrm>
          <a:prstGeom prst="rect">
            <a:avLst/>
          </a:prstGeom>
        </p:spPr>
      </p:pic>
    </p:spTree>
    <p:extLst>
      <p:ext uri="{BB962C8B-B14F-4D97-AF65-F5344CB8AC3E}">
        <p14:creationId xmlns:p14="http://schemas.microsoft.com/office/powerpoint/2010/main" val="32528989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p:cNvSpPr>
            <a:spLocks noGrp="1" noChangeArrowheads="1"/>
          </p:cNvSpPr>
          <p:nvPr>
            <p:ph type="body" idx="1"/>
          </p:nvPr>
        </p:nvSpPr>
        <p:spPr>
          <a:xfrm>
            <a:off x="685800" y="4800600"/>
            <a:ext cx="7772400" cy="1371600"/>
          </a:xfrm>
        </p:spPr>
        <p:txBody>
          <a:bodyPr>
            <a:normAutofit fontScale="92500"/>
          </a:bodyPr>
          <a:lstStyle/>
          <a:p>
            <a:r>
              <a:rPr lang="en-US"/>
              <a:t>Smoothed derivative removes noise, but blurs edge. Also finds edges at different “scales”.</a:t>
            </a:r>
          </a:p>
        </p:txBody>
      </p:sp>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762000"/>
            <a:ext cx="2970212"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788" y="762000"/>
            <a:ext cx="2970212"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7588" y="762000"/>
            <a:ext cx="2970212"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90" name="Text Box 6"/>
          <p:cNvSpPr txBox="1">
            <a:spLocks noChangeArrowheads="1"/>
          </p:cNvSpPr>
          <p:nvPr/>
        </p:nvSpPr>
        <p:spPr bwMode="auto">
          <a:xfrm>
            <a:off x="1114425" y="4111625"/>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t>1 pixel</a:t>
            </a:r>
          </a:p>
        </p:txBody>
      </p:sp>
      <p:sp>
        <p:nvSpPr>
          <p:cNvPr id="16391" name="Text Box 7"/>
          <p:cNvSpPr txBox="1">
            <a:spLocks noChangeArrowheads="1"/>
          </p:cNvSpPr>
          <p:nvPr/>
        </p:nvSpPr>
        <p:spPr bwMode="auto">
          <a:xfrm>
            <a:off x="4119563" y="4111625"/>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t>3 pixels</a:t>
            </a:r>
          </a:p>
        </p:txBody>
      </p:sp>
      <p:sp>
        <p:nvSpPr>
          <p:cNvPr id="16392" name="Text Box 8"/>
          <p:cNvSpPr txBox="1">
            <a:spLocks noChangeArrowheads="1"/>
          </p:cNvSpPr>
          <p:nvPr/>
        </p:nvSpPr>
        <p:spPr bwMode="auto">
          <a:xfrm>
            <a:off x="7091363" y="4111625"/>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t>7 pixels</a:t>
            </a:r>
          </a:p>
        </p:txBody>
      </p:sp>
      <p:sp>
        <p:nvSpPr>
          <p:cNvPr id="16393" name="Rectangle 9"/>
          <p:cNvSpPr>
            <a:spLocks noGrp="1" noChangeArrowheads="1"/>
          </p:cNvSpPr>
          <p:nvPr>
            <p:ph type="title"/>
          </p:nvPr>
        </p:nvSpPr>
        <p:spPr>
          <a:xfrm>
            <a:off x="457200" y="0"/>
            <a:ext cx="8229600" cy="762000"/>
          </a:xfrm>
        </p:spPr>
        <p:txBody>
          <a:bodyPr/>
          <a:lstStyle/>
          <a:p>
            <a:r>
              <a:rPr lang="en-US" sz="3000"/>
              <a:t>Tradeoff between smoothing at different scales</a:t>
            </a:r>
          </a:p>
        </p:txBody>
      </p:sp>
      <p:sp>
        <p:nvSpPr>
          <p:cNvPr id="16394" name="Text Box 11"/>
          <p:cNvSpPr txBox="1">
            <a:spLocks noChangeArrowheads="1"/>
          </p:cNvSpPr>
          <p:nvPr/>
        </p:nvSpPr>
        <p:spPr bwMode="auto">
          <a:xfrm>
            <a:off x="7342188" y="6019800"/>
            <a:ext cx="166211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D. Forsyth</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41</a:t>
            </a:fld>
            <a:endParaRPr lang="en-US"/>
          </a:p>
        </p:txBody>
      </p:sp>
    </p:spTree>
    <p:extLst>
      <p:ext uri="{BB962C8B-B14F-4D97-AF65-F5344CB8AC3E}">
        <p14:creationId xmlns:p14="http://schemas.microsoft.com/office/powerpoint/2010/main" val="34989809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dirty="0">
                <a:solidFill>
                  <a:schemeClr val="bg1">
                    <a:lumMod val="75000"/>
                  </a:schemeClr>
                </a:solidFill>
              </a:rPr>
              <a:t>Edge detection</a:t>
            </a:r>
          </a:p>
          <a:p>
            <a:r>
              <a:rPr lang="en-US" dirty="0">
                <a:solidFill>
                  <a:schemeClr val="bg1">
                    <a:lumMod val="75000"/>
                  </a:schemeClr>
                </a:solidFill>
              </a:rPr>
              <a:t>Image Gradients</a:t>
            </a:r>
          </a:p>
          <a:p>
            <a:r>
              <a:rPr lang="en-US" dirty="0"/>
              <a:t>Derivative of Gaussian</a:t>
            </a:r>
          </a:p>
          <a:p>
            <a:r>
              <a:rPr lang="en-US" dirty="0">
                <a:solidFill>
                  <a:schemeClr val="bg1">
                    <a:lumMod val="75000"/>
                  </a:schemeClr>
                </a:solidFill>
              </a:rPr>
              <a:t>Sobel edge detector</a:t>
            </a:r>
          </a:p>
          <a:p>
            <a:r>
              <a:rPr lang="en-US" dirty="0">
                <a:solidFill>
                  <a:srgbClr val="BFBFBF"/>
                </a:solidFill>
              </a:rPr>
              <a:t>Canny edge detector</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42</a:t>
            </a:fld>
            <a:endParaRPr lang="en-US"/>
          </a:p>
        </p:txBody>
      </p:sp>
    </p:spTree>
    <p:extLst>
      <p:ext uri="{BB962C8B-B14F-4D97-AF65-F5344CB8AC3E}">
        <p14:creationId xmlns:p14="http://schemas.microsoft.com/office/powerpoint/2010/main" val="1817106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type="title"/>
          </p:nvPr>
        </p:nvSpPr>
        <p:spPr>
          <a:xfrm>
            <a:off x="457200" y="0"/>
            <a:ext cx="8229600" cy="762000"/>
          </a:xfrm>
        </p:spPr>
        <p:txBody>
          <a:bodyPr/>
          <a:lstStyle/>
          <a:p>
            <a:r>
              <a:rPr lang="en-US"/>
              <a:t>Solution: smooth first</a:t>
            </a:r>
          </a:p>
        </p:txBody>
      </p:sp>
      <p:grpSp>
        <p:nvGrpSpPr>
          <p:cNvPr id="2" name="Group 30"/>
          <p:cNvGrpSpPr>
            <a:grpSpLocks/>
          </p:cNvGrpSpPr>
          <p:nvPr/>
        </p:nvGrpSpPr>
        <p:grpSpPr bwMode="auto">
          <a:xfrm>
            <a:off x="457200" y="5553075"/>
            <a:ext cx="7772400" cy="771525"/>
            <a:chOff x="192" y="3744"/>
            <a:chExt cx="4896" cy="486"/>
          </a:xfrm>
        </p:grpSpPr>
        <p:sp>
          <p:nvSpPr>
            <p:cNvPr id="4113" name="Rectangle 2"/>
            <p:cNvSpPr>
              <a:spLocks noChangeArrowheads="1"/>
            </p:cNvSpPr>
            <p:nvPr/>
          </p:nvSpPr>
          <p:spPr bwMode="auto">
            <a:xfrm>
              <a:off x="192" y="3792"/>
              <a:ext cx="48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800"/>
                <a:t>To find edges, look for peaks in</a:t>
              </a:r>
              <a:endParaRPr lang="en-US" sz="2800" i="1"/>
            </a:p>
          </p:txBody>
        </p:sp>
        <p:graphicFrame>
          <p:nvGraphicFramePr>
            <p:cNvPr id="4099" name="Object 21"/>
            <p:cNvGraphicFramePr>
              <a:graphicFrameLocks noChangeAspect="1"/>
            </p:cNvGraphicFramePr>
            <p:nvPr/>
          </p:nvGraphicFramePr>
          <p:xfrm>
            <a:off x="3696" y="3744"/>
            <a:ext cx="816" cy="486"/>
          </p:xfrm>
          <a:graphic>
            <a:graphicData uri="http://schemas.openxmlformats.org/presentationml/2006/ole">
              <mc:AlternateContent xmlns:mc="http://schemas.openxmlformats.org/markup-compatibility/2006">
                <mc:Choice xmlns:v="urn:schemas-microsoft-com:vml" Requires="v">
                  <p:oleObj spid="_x0000_s191554" name="Equation" r:id="rId4" imgW="660240" imgH="393480" progId="Equation.3">
                    <p:embed/>
                  </p:oleObj>
                </mc:Choice>
                <mc:Fallback>
                  <p:oleObj name="Equation" r:id="rId4" imgW="660240" imgH="393480" progId="Equation.3">
                    <p:embed/>
                    <p:pic>
                      <p:nvPicPr>
                        <p:cNvPr id="4099"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 y="3744"/>
                          <a:ext cx="816" cy="4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410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5638" y="762000"/>
            <a:ext cx="5313362" cy="139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3" name="Text Box 17"/>
          <p:cNvSpPr txBox="1">
            <a:spLocks noChangeArrowheads="1"/>
          </p:cNvSpPr>
          <p:nvPr/>
        </p:nvSpPr>
        <p:spPr bwMode="auto">
          <a:xfrm>
            <a:off x="1638300" y="1289050"/>
            <a:ext cx="268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f</a:t>
            </a:r>
          </a:p>
        </p:txBody>
      </p:sp>
      <p:grpSp>
        <p:nvGrpSpPr>
          <p:cNvPr id="3" name="Group 27"/>
          <p:cNvGrpSpPr>
            <a:grpSpLocks/>
          </p:cNvGrpSpPr>
          <p:nvPr/>
        </p:nvGrpSpPr>
        <p:grpSpPr bwMode="auto">
          <a:xfrm>
            <a:off x="1638300" y="2163763"/>
            <a:ext cx="5600700" cy="1120775"/>
            <a:chOff x="1032" y="1507"/>
            <a:chExt cx="3528" cy="706"/>
          </a:xfrm>
        </p:grpSpPr>
        <p:pic>
          <p:nvPicPr>
            <p:cNvPr id="411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3" y="1507"/>
              <a:ext cx="3347" cy="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2" name="Text Box 18"/>
            <p:cNvSpPr txBox="1">
              <a:spLocks noChangeArrowheads="1"/>
            </p:cNvSpPr>
            <p:nvPr/>
          </p:nvSpPr>
          <p:spPr bwMode="auto">
            <a:xfrm>
              <a:off x="1032" y="1684"/>
              <a:ext cx="2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g</a:t>
              </a:r>
            </a:p>
          </p:txBody>
        </p:sp>
      </p:grpSp>
      <p:grpSp>
        <p:nvGrpSpPr>
          <p:cNvPr id="4" name="Group 28"/>
          <p:cNvGrpSpPr>
            <a:grpSpLocks/>
          </p:cNvGrpSpPr>
          <p:nvPr/>
        </p:nvGrpSpPr>
        <p:grpSpPr bwMode="auto">
          <a:xfrm>
            <a:off x="1292225" y="3302000"/>
            <a:ext cx="5946775" cy="1104900"/>
            <a:chOff x="814" y="2224"/>
            <a:chExt cx="3746" cy="696"/>
          </a:xfrm>
        </p:grpSpPr>
        <p:pic>
          <p:nvPicPr>
            <p:cNvPr id="4109"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3" y="2224"/>
              <a:ext cx="3347" cy="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0" name="Text Box 19"/>
            <p:cNvSpPr txBox="1">
              <a:spLocks noChangeArrowheads="1"/>
            </p:cNvSpPr>
            <p:nvPr/>
          </p:nvSpPr>
          <p:spPr bwMode="auto">
            <a:xfrm>
              <a:off x="814" y="2346"/>
              <a:ext cx="457"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f * g</a:t>
              </a:r>
            </a:p>
          </p:txBody>
        </p:sp>
      </p:grpSp>
      <p:grpSp>
        <p:nvGrpSpPr>
          <p:cNvPr id="5" name="Group 29"/>
          <p:cNvGrpSpPr>
            <a:grpSpLocks/>
          </p:cNvGrpSpPr>
          <p:nvPr/>
        </p:nvGrpSpPr>
        <p:grpSpPr bwMode="auto">
          <a:xfrm>
            <a:off x="914400" y="4406900"/>
            <a:ext cx="6324600" cy="1155700"/>
            <a:chOff x="576" y="2920"/>
            <a:chExt cx="3984" cy="728"/>
          </a:xfrm>
        </p:grpSpPr>
        <p:pic>
          <p:nvPicPr>
            <p:cNvPr id="4108"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3" y="2920"/>
              <a:ext cx="3347" cy="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098" name="Object 23"/>
            <p:cNvGraphicFramePr>
              <a:graphicFrameLocks noChangeAspect="1"/>
            </p:cNvGraphicFramePr>
            <p:nvPr/>
          </p:nvGraphicFramePr>
          <p:xfrm>
            <a:off x="576" y="3008"/>
            <a:ext cx="636" cy="421"/>
          </p:xfrm>
          <a:graphic>
            <a:graphicData uri="http://schemas.openxmlformats.org/presentationml/2006/ole">
              <mc:AlternateContent xmlns:mc="http://schemas.openxmlformats.org/markup-compatibility/2006">
                <mc:Choice xmlns:v="urn:schemas-microsoft-com:vml" Requires="v">
                  <p:oleObj spid="_x0000_s191555" name="Equation" r:id="rId10" imgW="660240" imgH="393480" progId="Equation.3">
                    <p:embed/>
                  </p:oleObj>
                </mc:Choice>
                <mc:Fallback>
                  <p:oleObj name="Equation" r:id="rId10" imgW="660240" imgH="393480" progId="Equation.3">
                    <p:embed/>
                    <p:pic>
                      <p:nvPicPr>
                        <p:cNvPr id="4098" name="Object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 y="3008"/>
                          <a:ext cx="636" cy="42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107" name="Text Box 26"/>
          <p:cNvSpPr txBox="1">
            <a:spLocks noChangeArrowheads="1"/>
          </p:cNvSpPr>
          <p:nvPr/>
        </p:nvSpPr>
        <p:spPr bwMode="auto">
          <a:xfrm>
            <a:off x="7610475" y="6019800"/>
            <a:ext cx="14573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S. Seitz</a:t>
            </a:r>
          </a:p>
        </p:txBody>
      </p:sp>
      <p:sp>
        <p:nvSpPr>
          <p:cNvPr id="6" name="Date Placeholder 5"/>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CF7DC490-98B8-074B-BB30-37775A2447EF}" type="slidenum">
              <a:rPr lang="en-US" smtClean="0"/>
              <a:pPr/>
              <a:t>43</a:t>
            </a:fld>
            <a:endParaRPr lang="en-US"/>
          </a:p>
        </p:txBody>
      </p:sp>
    </p:spTree>
    <p:extLst>
      <p:ext uri="{BB962C8B-B14F-4D97-AF65-F5344CB8AC3E}">
        <p14:creationId xmlns:p14="http://schemas.microsoft.com/office/powerpoint/2010/main" val="1912200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4"/>
          <p:cNvSpPr>
            <a:spLocks noGrp="1" noChangeArrowheads="1"/>
          </p:cNvSpPr>
          <p:nvPr>
            <p:ph type="body" idx="1"/>
          </p:nvPr>
        </p:nvSpPr>
        <p:spPr>
          <a:xfrm>
            <a:off x="457200" y="838200"/>
            <a:ext cx="8229600" cy="4525963"/>
          </a:xfrm>
        </p:spPr>
        <p:txBody>
          <a:bodyPr/>
          <a:lstStyle/>
          <a:p>
            <a:pPr>
              <a:buFontTx/>
              <a:buChar char="•"/>
            </a:pPr>
            <a:r>
              <a:rPr lang="en-US" dirty="0"/>
              <a:t>This theorem gives us a very useful property:</a:t>
            </a:r>
            <a:br>
              <a:rPr lang="en-US" dirty="0"/>
            </a:br>
            <a:br>
              <a:rPr lang="en-US" dirty="0"/>
            </a:br>
            <a:endParaRPr lang="en-US" dirty="0"/>
          </a:p>
          <a:p>
            <a:pPr>
              <a:buFontTx/>
              <a:buChar char="•"/>
            </a:pPr>
            <a:r>
              <a:rPr lang="en-US" dirty="0"/>
              <a:t>This saves us one operation:</a:t>
            </a:r>
            <a:endParaRPr lang="en-US" i="1" dirty="0"/>
          </a:p>
        </p:txBody>
      </p:sp>
      <p:graphicFrame>
        <p:nvGraphicFramePr>
          <p:cNvPr id="5122" name="Object 2"/>
          <p:cNvGraphicFramePr>
            <a:graphicFrameLocks noChangeAspect="1"/>
          </p:cNvGraphicFramePr>
          <p:nvPr>
            <p:extLst>
              <p:ext uri="{D42A27DB-BD31-4B8C-83A1-F6EECF244321}">
                <p14:modId xmlns:p14="http://schemas.microsoft.com/office/powerpoint/2010/main" val="3694931456"/>
              </p:ext>
            </p:extLst>
          </p:nvPr>
        </p:nvGraphicFramePr>
        <p:xfrm>
          <a:off x="614792" y="1502186"/>
          <a:ext cx="3769509" cy="802453"/>
        </p:xfrm>
        <a:graphic>
          <a:graphicData uri="http://schemas.openxmlformats.org/presentationml/2006/ole">
            <mc:AlternateContent xmlns:mc="http://schemas.openxmlformats.org/markup-compatibility/2006">
              <mc:Choice xmlns:v="urn:schemas-microsoft-com:vml" Requires="v">
                <p:oleObj spid="_x0000_s192656" name="Equation" r:id="rId4" imgW="2197080" imgH="393480" progId="Equation.DSMT4">
                  <p:embed/>
                </p:oleObj>
              </mc:Choice>
              <mc:Fallback>
                <p:oleObj name="Equation" r:id="rId4" imgW="2197080" imgH="393480" progId="Equation.DSMT4">
                  <p:embed/>
                  <p:pic>
                    <p:nvPicPr>
                      <p:cNvPr id="5122" name="Object 2"/>
                      <p:cNvPicPr>
                        <a:picLocks noChangeAspect="1" noChangeArrowheads="1"/>
                      </p:cNvPicPr>
                      <p:nvPr/>
                    </p:nvPicPr>
                    <p:blipFill>
                      <a:blip r:embed="rId5"/>
                      <a:srcRect/>
                      <a:stretch>
                        <a:fillRect/>
                      </a:stretch>
                    </p:blipFill>
                    <p:spPr bwMode="auto">
                      <a:xfrm>
                        <a:off x="614792" y="1502186"/>
                        <a:ext cx="3769509" cy="80245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7" name="Rectangle 3"/>
          <p:cNvSpPr>
            <a:spLocks noGrp="1" noChangeArrowheads="1"/>
          </p:cNvSpPr>
          <p:nvPr>
            <p:ph type="title"/>
          </p:nvPr>
        </p:nvSpPr>
        <p:spPr>
          <a:xfrm>
            <a:off x="457200" y="0"/>
            <a:ext cx="8229600" cy="838200"/>
          </a:xfrm>
        </p:spPr>
        <p:txBody>
          <a:bodyPr/>
          <a:lstStyle/>
          <a:p>
            <a:r>
              <a:rPr lang="en-US"/>
              <a:t>Derivative theorem of convolution</a:t>
            </a:r>
          </a:p>
        </p:txBody>
      </p:sp>
      <p:grpSp>
        <p:nvGrpSpPr>
          <p:cNvPr id="5128" name="Group 7"/>
          <p:cNvGrpSpPr>
            <a:grpSpLocks/>
          </p:cNvGrpSpPr>
          <p:nvPr/>
        </p:nvGrpSpPr>
        <p:grpSpPr bwMode="auto">
          <a:xfrm>
            <a:off x="1295400" y="2895600"/>
            <a:ext cx="6096000" cy="3810000"/>
            <a:chOff x="720" y="1317"/>
            <a:chExt cx="4474" cy="2907"/>
          </a:xfrm>
        </p:grpSpPr>
        <p:graphicFrame>
          <p:nvGraphicFramePr>
            <p:cNvPr id="5123" name="Object 8"/>
            <p:cNvGraphicFramePr>
              <a:graphicFrameLocks noChangeAspect="1"/>
            </p:cNvGraphicFramePr>
            <p:nvPr/>
          </p:nvGraphicFramePr>
          <p:xfrm>
            <a:off x="1595" y="1317"/>
            <a:ext cx="3599" cy="2907"/>
          </p:xfrm>
          <a:graphic>
            <a:graphicData uri="http://schemas.openxmlformats.org/presentationml/2006/ole">
              <mc:AlternateContent xmlns:mc="http://schemas.openxmlformats.org/markup-compatibility/2006">
                <mc:Choice xmlns:v="urn:schemas-microsoft-com:vml" Requires="v">
                  <p:oleObj spid="_x0000_s192657" name="Photo Editor Photo" r:id="rId6" imgW="6001588" imgH="4847619" progId="MSPhotoEd.3">
                    <p:embed/>
                  </p:oleObj>
                </mc:Choice>
                <mc:Fallback>
                  <p:oleObj name="Photo Editor Photo" r:id="rId6" imgW="6001588" imgH="4847619" progId="MSPhotoEd.3">
                    <p:embed/>
                    <p:pic>
                      <p:nvPicPr>
                        <p:cNvPr id="5123"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5" y="1317"/>
                          <a:ext cx="3599" cy="29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4" name="Object 9"/>
            <p:cNvGraphicFramePr>
              <a:graphicFrameLocks noChangeAspect="1"/>
            </p:cNvGraphicFramePr>
            <p:nvPr/>
          </p:nvGraphicFramePr>
          <p:xfrm>
            <a:off x="720" y="3408"/>
            <a:ext cx="720" cy="507"/>
          </p:xfrm>
          <a:graphic>
            <a:graphicData uri="http://schemas.openxmlformats.org/presentationml/2006/ole">
              <mc:AlternateContent xmlns:mc="http://schemas.openxmlformats.org/markup-compatibility/2006">
                <mc:Choice xmlns:v="urn:schemas-microsoft-com:vml" Requires="v">
                  <p:oleObj spid="_x0000_s192658" name="Equation" r:id="rId8" imgW="558720" imgH="393480" progId="Equation.3">
                    <p:embed/>
                  </p:oleObj>
                </mc:Choice>
                <mc:Fallback>
                  <p:oleObj name="Equation" r:id="rId8" imgW="558720" imgH="393480" progId="Equation.3">
                    <p:embed/>
                    <p:pic>
                      <p:nvPicPr>
                        <p:cNvPr id="5124"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 y="3408"/>
                          <a:ext cx="720" cy="50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30" name="Text Box 10"/>
            <p:cNvSpPr txBox="1">
              <a:spLocks noChangeArrowheads="1"/>
            </p:cNvSpPr>
            <p:nvPr/>
          </p:nvSpPr>
          <p:spPr bwMode="auto">
            <a:xfrm>
              <a:off x="1079" y="1680"/>
              <a:ext cx="197" cy="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f</a:t>
              </a:r>
            </a:p>
          </p:txBody>
        </p:sp>
        <p:graphicFrame>
          <p:nvGraphicFramePr>
            <p:cNvPr id="5125" name="Object 11"/>
            <p:cNvGraphicFramePr>
              <a:graphicFrameLocks noChangeAspect="1"/>
            </p:cNvGraphicFramePr>
            <p:nvPr/>
          </p:nvGraphicFramePr>
          <p:xfrm>
            <a:off x="997" y="2496"/>
            <a:ext cx="443" cy="528"/>
          </p:xfrm>
          <a:graphic>
            <a:graphicData uri="http://schemas.openxmlformats.org/presentationml/2006/ole">
              <mc:AlternateContent xmlns:mc="http://schemas.openxmlformats.org/markup-compatibility/2006">
                <mc:Choice xmlns:v="urn:schemas-microsoft-com:vml" Requires="v">
                  <p:oleObj spid="_x0000_s192659" name="Equation" r:id="rId10" imgW="330120" imgH="393480" progId="Equation.3">
                    <p:embed/>
                  </p:oleObj>
                </mc:Choice>
                <mc:Fallback>
                  <p:oleObj name="Equation" r:id="rId10" imgW="330120" imgH="393480" progId="Equation.3">
                    <p:embed/>
                    <p:pic>
                      <p:nvPicPr>
                        <p:cNvPr id="5125"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7" y="2496"/>
                          <a:ext cx="443" cy="5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5129" name="Text Box 12"/>
          <p:cNvSpPr txBox="1">
            <a:spLocks noChangeArrowheads="1"/>
          </p:cNvSpPr>
          <p:nvPr/>
        </p:nvSpPr>
        <p:spPr bwMode="auto">
          <a:xfrm>
            <a:off x="7610475" y="6019800"/>
            <a:ext cx="14573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S. Seitz</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44</a:t>
            </a:fld>
            <a:endParaRPr lang="en-US"/>
          </a:p>
        </p:txBody>
      </p:sp>
      <p:graphicFrame>
        <p:nvGraphicFramePr>
          <p:cNvPr id="14" name="Object 2"/>
          <p:cNvGraphicFramePr>
            <a:graphicFrameLocks noChangeAspect="1"/>
          </p:cNvGraphicFramePr>
          <p:nvPr>
            <p:extLst>
              <p:ext uri="{D42A27DB-BD31-4B8C-83A1-F6EECF244321}">
                <p14:modId xmlns:p14="http://schemas.microsoft.com/office/powerpoint/2010/main" val="2985158316"/>
              </p:ext>
            </p:extLst>
          </p:nvPr>
        </p:nvGraphicFramePr>
        <p:xfrm>
          <a:off x="4352925" y="1525501"/>
          <a:ext cx="3952875" cy="836699"/>
        </p:xfrm>
        <a:graphic>
          <a:graphicData uri="http://schemas.openxmlformats.org/presentationml/2006/ole">
            <mc:AlternateContent xmlns:mc="http://schemas.openxmlformats.org/markup-compatibility/2006">
              <mc:Choice xmlns:v="urn:schemas-microsoft-com:vml" Requires="v">
                <p:oleObj spid="_x0000_s192660" name="Equation" r:id="rId12" imgW="2209680" imgH="393480" progId="Equation.DSMT4">
                  <p:embed/>
                </p:oleObj>
              </mc:Choice>
              <mc:Fallback>
                <p:oleObj name="Equation" r:id="rId12" imgW="2209680" imgH="393480" progId="Equation.DSMT4">
                  <p:embed/>
                  <p:pic>
                    <p:nvPicPr>
                      <p:cNvPr id="0" name=""/>
                      <p:cNvPicPr>
                        <a:picLocks noChangeAspect="1" noChangeArrowheads="1"/>
                      </p:cNvPicPr>
                      <p:nvPr/>
                    </p:nvPicPr>
                    <p:blipFill>
                      <a:blip r:embed="rId13"/>
                      <a:srcRect/>
                      <a:stretch>
                        <a:fillRect/>
                      </a:stretch>
                    </p:blipFill>
                    <p:spPr bwMode="auto">
                      <a:xfrm>
                        <a:off x="4352925" y="1525501"/>
                        <a:ext cx="3952875" cy="8366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7016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457200" y="0"/>
            <a:ext cx="8229600" cy="1143000"/>
          </a:xfrm>
        </p:spPr>
        <p:txBody>
          <a:bodyPr/>
          <a:lstStyle/>
          <a:p>
            <a:r>
              <a:rPr lang="en-US" dirty="0"/>
              <a:t>Derivative of Gaussian  filter</a:t>
            </a:r>
          </a:p>
        </p:txBody>
      </p:sp>
      <p:graphicFrame>
        <p:nvGraphicFramePr>
          <p:cNvPr id="6146" name="Object 8"/>
          <p:cNvGraphicFramePr>
            <a:graphicFrameLocks noGrp="1" noChangeAspect="1"/>
          </p:cNvGraphicFramePr>
          <p:nvPr>
            <p:ph sz="quarter" idx="4294967295"/>
          </p:nvPr>
        </p:nvGraphicFramePr>
        <p:xfrm>
          <a:off x="0" y="1638300"/>
          <a:ext cx="3632200" cy="2552700"/>
        </p:xfrm>
        <a:graphic>
          <a:graphicData uri="http://schemas.openxmlformats.org/presentationml/2006/ole">
            <mc:AlternateContent xmlns:mc="http://schemas.openxmlformats.org/markup-compatibility/2006">
              <mc:Choice xmlns:v="urn:schemas-microsoft-com:vml" Requires="v">
                <p:oleObj spid="_x0000_s193608" name="Photo Editor Photo" r:id="rId4" imgW="4133333" imgH="2905531" progId="MSPhotoEd.3">
                  <p:embed/>
                </p:oleObj>
              </mc:Choice>
              <mc:Fallback>
                <p:oleObj name="Photo Editor Photo" r:id="rId4" imgW="4133333" imgH="2905531" progId="MSPhotoEd.3">
                  <p:embed/>
                  <p:pic>
                    <p:nvPicPr>
                      <p:cNvPr id="6146"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38300"/>
                        <a:ext cx="3632200" cy="2552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0" name="Text Box 7"/>
          <p:cNvSpPr txBox="1">
            <a:spLocks noChangeArrowheads="1"/>
          </p:cNvSpPr>
          <p:nvPr/>
        </p:nvSpPr>
        <p:spPr bwMode="auto">
          <a:xfrm>
            <a:off x="3276600" y="2628900"/>
            <a:ext cx="212109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t>* [1    0   -1] = </a:t>
            </a:r>
          </a:p>
        </p:txBody>
      </p:sp>
      <p:graphicFrame>
        <p:nvGraphicFramePr>
          <p:cNvPr id="6147" name="Object 10"/>
          <p:cNvGraphicFramePr>
            <a:graphicFrameLocks noGrp="1" noChangeAspect="1"/>
          </p:cNvGraphicFramePr>
          <p:nvPr>
            <p:ph sz="quarter" idx="4294967295"/>
          </p:nvPr>
        </p:nvGraphicFramePr>
        <p:xfrm>
          <a:off x="5334000" y="2171700"/>
          <a:ext cx="3810000" cy="1668463"/>
        </p:xfrm>
        <a:graphic>
          <a:graphicData uri="http://schemas.openxmlformats.org/presentationml/2006/ole">
            <mc:AlternateContent xmlns:mc="http://schemas.openxmlformats.org/markup-compatibility/2006">
              <mc:Choice xmlns:v="urn:schemas-microsoft-com:vml" Requires="v">
                <p:oleObj spid="_x0000_s193609" name="Photo Editor Photo" r:id="rId6" imgW="6001588" imgH="2629267" progId="MSPhotoEd.3">
                  <p:embed/>
                </p:oleObj>
              </mc:Choice>
              <mc:Fallback>
                <p:oleObj name="Photo Editor Photo" r:id="rId6" imgW="6001588" imgH="2629267" progId="MSPhotoEd.3">
                  <p:embed/>
                  <p:pic>
                    <p:nvPicPr>
                      <p:cNvPr id="6147"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2171700"/>
                        <a:ext cx="3810000" cy="1668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45</a:t>
            </a:fld>
            <a:endParaRPr lang="en-US"/>
          </a:p>
        </p:txBody>
      </p:sp>
      <p:sp>
        <p:nvSpPr>
          <p:cNvPr id="5" name="Content Placeholder 4"/>
          <p:cNvSpPr>
            <a:spLocks noGrp="1"/>
          </p:cNvSpPr>
          <p:nvPr>
            <p:ph idx="1"/>
          </p:nvPr>
        </p:nvSpPr>
        <p:spPr>
          <a:xfrm>
            <a:off x="457200" y="3962400"/>
            <a:ext cx="2743200" cy="609600"/>
          </a:xfrm>
        </p:spPr>
        <p:txBody>
          <a:bodyPr/>
          <a:lstStyle/>
          <a:p>
            <a:pPr marL="0" indent="0" algn="ctr">
              <a:buNone/>
            </a:pPr>
            <a:r>
              <a:rPr lang="en-US"/>
              <a:t>2D-gaussian</a:t>
            </a:r>
          </a:p>
        </p:txBody>
      </p:sp>
      <p:sp>
        <p:nvSpPr>
          <p:cNvPr id="11" name="Content Placeholder 4"/>
          <p:cNvSpPr txBox="1">
            <a:spLocks/>
          </p:cNvSpPr>
          <p:nvPr/>
        </p:nvSpPr>
        <p:spPr>
          <a:xfrm>
            <a:off x="5867400" y="4114800"/>
            <a:ext cx="2743200" cy="609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a:t>x - derivative</a:t>
            </a:r>
          </a:p>
        </p:txBody>
      </p:sp>
    </p:spTree>
    <p:extLst>
      <p:ext uri="{BB962C8B-B14F-4D97-AF65-F5344CB8AC3E}">
        <p14:creationId xmlns:p14="http://schemas.microsoft.com/office/powerpoint/2010/main" val="19858207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93687"/>
            <a:ext cx="8229600" cy="1143000"/>
          </a:xfrm>
        </p:spPr>
        <p:txBody>
          <a:bodyPr/>
          <a:lstStyle/>
          <a:p>
            <a:r>
              <a:rPr lang="en-US" dirty="0"/>
              <a:t>Derivative of Gaussian  filter</a:t>
            </a: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5720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5720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158875"/>
            <a:ext cx="3429000" cy="270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143000"/>
            <a:ext cx="3363913" cy="275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8" name="Text Box 8"/>
          <p:cNvSpPr txBox="1">
            <a:spLocks noChangeArrowheads="1"/>
          </p:cNvSpPr>
          <p:nvPr/>
        </p:nvSpPr>
        <p:spPr bwMode="auto">
          <a:xfrm>
            <a:off x="2117725" y="3762375"/>
            <a:ext cx="15922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dirty="0"/>
              <a:t>x</a:t>
            </a:r>
            <a:r>
              <a:rPr lang="en-US" dirty="0"/>
              <a:t>-direction</a:t>
            </a:r>
          </a:p>
        </p:txBody>
      </p:sp>
      <p:sp>
        <p:nvSpPr>
          <p:cNvPr id="15369" name="Text Box 9"/>
          <p:cNvSpPr txBox="1">
            <a:spLocks noChangeArrowheads="1"/>
          </p:cNvSpPr>
          <p:nvPr/>
        </p:nvSpPr>
        <p:spPr bwMode="auto">
          <a:xfrm>
            <a:off x="5570538" y="3722687"/>
            <a:ext cx="15922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t>y</a:t>
            </a:r>
            <a:r>
              <a:rPr lang="en-US"/>
              <a:t>-direction</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46</a:t>
            </a:fld>
            <a:endParaRPr lang="en-US"/>
          </a:p>
        </p:txBody>
      </p:sp>
    </p:spTree>
    <p:extLst>
      <p:ext uri="{BB962C8B-B14F-4D97-AF65-F5344CB8AC3E}">
        <p14:creationId xmlns:p14="http://schemas.microsoft.com/office/powerpoint/2010/main" val="38619919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Sobel Operator</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47</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733800"/>
            <a:ext cx="3454400" cy="1600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451" y="3783013"/>
            <a:ext cx="3238500" cy="1562100"/>
          </a:xfrm>
          <a:prstGeom prst="rect">
            <a:avLst/>
          </a:prstGeom>
        </p:spPr>
      </p:pic>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02779C64-20D8-4942-A61C-0AD0559F6A2A}"/>
                  </a:ext>
                </a:extLst>
              </p:cNvPr>
              <p:cNvSpPr>
                <a:spLocks noGrp="1"/>
              </p:cNvSpPr>
              <p:nvPr>
                <p:ph idx="1"/>
              </p:nvPr>
            </p:nvSpPr>
            <p:spPr/>
            <p:txBody>
              <a:bodyPr/>
              <a:lstStyle/>
              <a:p>
                <a:r>
                  <a:rPr lang="en-US" dirty="0"/>
                  <a:t>Derivative of Gaussian smooth out with all near-by neighbors</a:t>
                </a:r>
              </a:p>
              <a:p>
                <a:r>
                  <a:rPr lang="en-US" dirty="0"/>
                  <a:t>Sobel smooth out only with neighbors </a:t>
                </a:r>
                <a14:m>
                  <m:oMath xmlns:m="http://schemas.openxmlformats.org/officeDocument/2006/math">
                    <m:r>
                      <a:rPr lang="en-US" i="1">
                        <a:latin typeface="Cambria Math" panose="02040503050406030204" pitchFamily="18" charset="0"/>
                      </a:rPr>
                      <m:t>⊥</m:t>
                    </m:r>
                  </m:oMath>
                </a14:m>
                <a:r>
                  <a:rPr lang="en-US" dirty="0"/>
                  <a:t> to the derivative’s </a:t>
                </a:r>
                <a:r>
                  <a:rPr lang="en-US" dirty="0" err="1"/>
                  <a:t>dir</a:t>
                </a:r>
                <a:endParaRPr lang="en-US" dirty="0"/>
              </a:p>
              <a:p>
                <a:endParaRPr lang="en-US" dirty="0"/>
              </a:p>
            </p:txBody>
          </p:sp>
        </mc:Choice>
        <mc:Fallback xmlns="">
          <p:sp>
            <p:nvSpPr>
              <p:cNvPr id="8" name="Content Placeholder 7">
                <a:extLst>
                  <a:ext uri="{FF2B5EF4-FFF2-40B4-BE49-F238E27FC236}">
                    <a16:creationId xmlns:a16="http://schemas.microsoft.com/office/drawing/2014/main" id="{02779C64-20D8-4942-A61C-0AD0559F6A2A}"/>
                  </a:ext>
                </a:extLst>
              </p:cNvPr>
              <p:cNvSpPr>
                <a:spLocks noGrp="1" noRot="1" noChangeAspect="1" noMove="1" noResize="1" noEditPoints="1" noAdjustHandles="1" noChangeArrowheads="1" noChangeShapeType="1" noTextEdit="1"/>
              </p:cNvSpPr>
              <p:nvPr>
                <p:ph idx="1"/>
              </p:nvPr>
            </p:nvSpPr>
            <p:spPr>
              <a:blipFill>
                <a:blip r:embed="rId5"/>
                <a:stretch>
                  <a:fillRect l="-1704" t="-1752"/>
                </a:stretch>
              </a:blipFill>
            </p:spPr>
            <p:txBody>
              <a:bodyPr/>
              <a:lstStyle/>
              <a:p>
                <a:r>
                  <a:rPr lang="en-US">
                    <a:noFill/>
                  </a:rPr>
                  <a:t> </a:t>
                </a:r>
              </a:p>
            </p:txBody>
          </p:sp>
        </mc:Fallback>
      </mc:AlternateContent>
    </p:spTree>
    <p:extLst>
      <p:ext uri="{BB962C8B-B14F-4D97-AF65-F5344CB8AC3E}">
        <p14:creationId xmlns:p14="http://schemas.microsoft.com/office/powerpoint/2010/main" val="20095119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229600" cy="1143000"/>
          </a:xfrm>
        </p:spPr>
        <p:txBody>
          <a:bodyPr/>
          <a:lstStyle/>
          <a:p>
            <a:r>
              <a:rPr lang="en-US" dirty="0"/>
              <a:t>Derivative of Gaussian  filter</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48</a:t>
            </a:fld>
            <a:endParaRPr lang="en-US"/>
          </a:p>
        </p:txBody>
      </p:sp>
      <p:pic>
        <p:nvPicPr>
          <p:cNvPr id="4" name="Picture 3"/>
          <p:cNvPicPr>
            <a:picLocks noChangeAspect="1"/>
          </p:cNvPicPr>
          <p:nvPr/>
        </p:nvPicPr>
        <p:blipFill>
          <a:blip r:embed="rId3"/>
          <a:stretch>
            <a:fillRect/>
          </a:stretch>
        </p:blipFill>
        <p:spPr>
          <a:xfrm>
            <a:off x="457200" y="1447800"/>
            <a:ext cx="3810000" cy="3594100"/>
          </a:xfrm>
          <a:prstGeom prst="rect">
            <a:avLst/>
          </a:prstGeom>
        </p:spPr>
      </p:pic>
      <p:pic>
        <p:nvPicPr>
          <p:cNvPr id="5" name="Picture 4"/>
          <p:cNvPicPr>
            <a:picLocks noChangeAspect="1"/>
          </p:cNvPicPr>
          <p:nvPr/>
        </p:nvPicPr>
        <p:blipFill>
          <a:blip r:embed="rId4"/>
          <a:stretch>
            <a:fillRect/>
          </a:stretch>
        </p:blipFill>
        <p:spPr>
          <a:xfrm>
            <a:off x="4724400" y="1447800"/>
            <a:ext cx="3810000" cy="3594100"/>
          </a:xfrm>
          <a:prstGeom prst="rect">
            <a:avLst/>
          </a:prstGeom>
        </p:spPr>
      </p:pic>
    </p:spTree>
    <p:extLst>
      <p:ext uri="{BB962C8B-B14F-4D97-AF65-F5344CB8AC3E}">
        <p14:creationId xmlns:p14="http://schemas.microsoft.com/office/powerpoint/2010/main" val="20719941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8229600" cy="1143000"/>
          </a:xfrm>
        </p:spPr>
        <p:txBody>
          <a:bodyPr/>
          <a:lstStyle/>
          <a:p>
            <a:r>
              <a:rPr lang="en-US"/>
              <a:t>Designing an edge detector</a:t>
            </a:r>
          </a:p>
        </p:txBody>
      </p:sp>
      <p:sp>
        <p:nvSpPr>
          <p:cNvPr id="1098755" name="Rectangle 3"/>
          <p:cNvSpPr>
            <a:spLocks noGrp="1" noChangeArrowheads="1"/>
          </p:cNvSpPr>
          <p:nvPr>
            <p:ph type="body" idx="1"/>
          </p:nvPr>
        </p:nvSpPr>
        <p:spPr>
          <a:xfrm>
            <a:off x="381000" y="914400"/>
            <a:ext cx="8458200" cy="5257800"/>
          </a:xfrm>
        </p:spPr>
        <p:txBody>
          <a:bodyPr>
            <a:normAutofit/>
          </a:bodyPr>
          <a:lstStyle/>
          <a:p>
            <a:pPr>
              <a:buFontTx/>
              <a:buChar char="•"/>
            </a:pPr>
            <a:r>
              <a:rPr lang="en-US" sz="2400"/>
              <a:t>Criteria for an “optimal” edge detector:</a:t>
            </a:r>
          </a:p>
          <a:p>
            <a:pPr lvl="1"/>
            <a:r>
              <a:rPr lang="en-US" sz="2000" b="1"/>
              <a:t>Good detection:</a:t>
            </a:r>
            <a:r>
              <a:rPr lang="en-US" sz="2000"/>
              <a:t> the optimal detector must minimize the probability of false positives (detecting spurious edges caused by noise), as well as that of false negatives (missing real edges)</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49</a:t>
            </a:fld>
            <a:endParaRPr lang="en-US"/>
          </a:p>
        </p:txBody>
      </p:sp>
      <p:pic>
        <p:nvPicPr>
          <p:cNvPr id="6" name="Picture 4" descr="edge_detection"/>
          <p:cNvPicPr>
            <a:picLocks noChangeAspect="1" noChangeArrowheads="1"/>
          </p:cNvPicPr>
          <p:nvPr/>
        </p:nvPicPr>
        <p:blipFill rotWithShape="1">
          <a:blip r:embed="rId3">
            <a:extLst>
              <a:ext uri="{28A0092B-C50C-407E-A947-70E740481C1C}">
                <a14:useLocalDpi xmlns:a14="http://schemas.microsoft.com/office/drawing/2010/main" val="0"/>
              </a:ext>
            </a:extLst>
          </a:blip>
          <a:srcRect r="52048"/>
          <a:stretch/>
        </p:blipFill>
        <p:spPr bwMode="auto">
          <a:xfrm>
            <a:off x="2438400" y="4191000"/>
            <a:ext cx="2133600" cy="190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5104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dirty="0"/>
              <a:t>Edge detection</a:t>
            </a:r>
          </a:p>
          <a:p>
            <a:r>
              <a:rPr lang="en-US" dirty="0">
                <a:solidFill>
                  <a:schemeClr val="bg1">
                    <a:lumMod val="75000"/>
                  </a:schemeClr>
                </a:solidFill>
              </a:rPr>
              <a:t>Image Gradients</a:t>
            </a:r>
          </a:p>
          <a:p>
            <a:r>
              <a:rPr lang="en-US" dirty="0">
                <a:solidFill>
                  <a:schemeClr val="bg1">
                    <a:lumMod val="75000"/>
                  </a:schemeClr>
                </a:solidFill>
              </a:rPr>
              <a:t>Derivative of Gaussian</a:t>
            </a:r>
          </a:p>
          <a:p>
            <a:r>
              <a:rPr lang="en-US" dirty="0">
                <a:solidFill>
                  <a:schemeClr val="bg1">
                    <a:lumMod val="75000"/>
                  </a:schemeClr>
                </a:solidFill>
              </a:rPr>
              <a:t>Sobel edge detector</a:t>
            </a:r>
          </a:p>
          <a:p>
            <a:r>
              <a:rPr lang="en-US" dirty="0">
                <a:solidFill>
                  <a:schemeClr val="bg1">
                    <a:lumMod val="75000"/>
                  </a:schemeClr>
                </a:solidFill>
              </a:rPr>
              <a:t>Canny edge detector</a:t>
            </a:r>
          </a:p>
          <a:p>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a:t>
            </a:fld>
            <a:endParaRPr lang="en-US"/>
          </a:p>
        </p:txBody>
      </p:sp>
    </p:spTree>
    <p:extLst>
      <p:ext uri="{BB962C8B-B14F-4D97-AF65-F5344CB8AC3E}">
        <p14:creationId xmlns:p14="http://schemas.microsoft.com/office/powerpoint/2010/main" val="34039555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8229600" cy="1143000"/>
          </a:xfrm>
        </p:spPr>
        <p:txBody>
          <a:bodyPr/>
          <a:lstStyle/>
          <a:p>
            <a:r>
              <a:rPr lang="en-US"/>
              <a:t>Designing an edge detector</a:t>
            </a:r>
          </a:p>
        </p:txBody>
      </p:sp>
      <p:sp>
        <p:nvSpPr>
          <p:cNvPr id="1098755" name="Rectangle 3"/>
          <p:cNvSpPr>
            <a:spLocks noGrp="1" noChangeArrowheads="1"/>
          </p:cNvSpPr>
          <p:nvPr>
            <p:ph type="body" idx="1"/>
          </p:nvPr>
        </p:nvSpPr>
        <p:spPr>
          <a:xfrm>
            <a:off x="381000" y="914400"/>
            <a:ext cx="8458200" cy="5257800"/>
          </a:xfrm>
        </p:spPr>
        <p:txBody>
          <a:bodyPr>
            <a:normAutofit/>
          </a:bodyPr>
          <a:lstStyle/>
          <a:p>
            <a:pPr>
              <a:buFontTx/>
              <a:buChar char="•"/>
            </a:pPr>
            <a:r>
              <a:rPr lang="en-US" sz="2400"/>
              <a:t>Criteria for an “optimal” edge detector:</a:t>
            </a:r>
          </a:p>
          <a:p>
            <a:pPr lvl="1"/>
            <a:r>
              <a:rPr lang="en-US" sz="2000" b="1"/>
              <a:t>Good detection:</a:t>
            </a:r>
            <a:r>
              <a:rPr lang="en-US" sz="2000"/>
              <a:t> the optimal detector must minimize the probability of false positives (detecting spurious edges caused by noise), as well as that of false negatives (missing real edges)</a:t>
            </a:r>
          </a:p>
          <a:p>
            <a:pPr lvl="1"/>
            <a:r>
              <a:rPr lang="en-US" sz="2000" b="1"/>
              <a:t>Good localization:</a:t>
            </a:r>
            <a:r>
              <a:rPr lang="en-US" sz="2000"/>
              <a:t> the edges detected must be as close as possible to the true edges</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50</a:t>
            </a:fld>
            <a:endParaRPr lang="en-US"/>
          </a:p>
        </p:txBody>
      </p:sp>
      <p:pic>
        <p:nvPicPr>
          <p:cNvPr id="6" name="Picture 4" descr="edge_detection"/>
          <p:cNvPicPr>
            <a:picLocks noChangeAspect="1" noChangeArrowheads="1"/>
          </p:cNvPicPr>
          <p:nvPr/>
        </p:nvPicPr>
        <p:blipFill rotWithShape="1">
          <a:blip r:embed="rId3">
            <a:extLst>
              <a:ext uri="{28A0092B-C50C-407E-A947-70E740481C1C}">
                <a14:useLocalDpi xmlns:a14="http://schemas.microsoft.com/office/drawing/2010/main" val="0"/>
              </a:ext>
            </a:extLst>
          </a:blip>
          <a:srcRect r="24648"/>
          <a:stretch/>
        </p:blipFill>
        <p:spPr bwMode="auto">
          <a:xfrm>
            <a:off x="2438400" y="4191000"/>
            <a:ext cx="3352800" cy="190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5617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8229600" cy="1143000"/>
          </a:xfrm>
        </p:spPr>
        <p:txBody>
          <a:bodyPr/>
          <a:lstStyle/>
          <a:p>
            <a:r>
              <a:rPr lang="en-US"/>
              <a:t>Designing an edge detector</a:t>
            </a:r>
          </a:p>
        </p:txBody>
      </p:sp>
      <p:sp>
        <p:nvSpPr>
          <p:cNvPr id="1098755" name="Rectangle 3"/>
          <p:cNvSpPr>
            <a:spLocks noGrp="1" noChangeArrowheads="1"/>
          </p:cNvSpPr>
          <p:nvPr>
            <p:ph type="body" idx="1"/>
          </p:nvPr>
        </p:nvSpPr>
        <p:spPr>
          <a:xfrm>
            <a:off x="381000" y="914400"/>
            <a:ext cx="8458200" cy="5257800"/>
          </a:xfrm>
        </p:spPr>
        <p:txBody>
          <a:bodyPr>
            <a:normAutofit/>
          </a:bodyPr>
          <a:lstStyle/>
          <a:p>
            <a:pPr>
              <a:buFontTx/>
              <a:buChar char="•"/>
            </a:pPr>
            <a:r>
              <a:rPr lang="en-US" sz="2400"/>
              <a:t>Criteria for an “optimal” edge detector:</a:t>
            </a:r>
          </a:p>
          <a:p>
            <a:pPr lvl="1"/>
            <a:r>
              <a:rPr lang="en-US" sz="2000" b="1"/>
              <a:t>Good detection:</a:t>
            </a:r>
            <a:r>
              <a:rPr lang="en-US" sz="2000"/>
              <a:t> the optimal detector must minimize the probability of false positives (detecting spurious edges caused by noise), as well as that of false negatives (missing real edges)</a:t>
            </a:r>
          </a:p>
          <a:p>
            <a:pPr lvl="1"/>
            <a:r>
              <a:rPr lang="en-US" sz="2000" b="1"/>
              <a:t>Good localization:</a:t>
            </a:r>
            <a:r>
              <a:rPr lang="en-US" sz="2000"/>
              <a:t> the edges detected must be as close as possible to the true edges</a:t>
            </a:r>
          </a:p>
          <a:p>
            <a:pPr lvl="1"/>
            <a:r>
              <a:rPr lang="en-US" sz="2000" b="1"/>
              <a:t>Single response:</a:t>
            </a:r>
            <a:r>
              <a:rPr lang="en-US" sz="2000"/>
              <a:t> the detector must return one point only for each true edge point; that is, minimize the number of local maxima around the true edge</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51</a:t>
            </a:fld>
            <a:endParaRPr lang="en-US"/>
          </a:p>
        </p:txBody>
      </p:sp>
      <p:pic>
        <p:nvPicPr>
          <p:cNvPr id="6" name="Picture 4" descr="edge_det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191000"/>
            <a:ext cx="4449482" cy="190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12161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dirty="0">
                <a:solidFill>
                  <a:schemeClr val="bg1">
                    <a:lumMod val="75000"/>
                  </a:schemeClr>
                </a:solidFill>
              </a:rPr>
              <a:t>Edge detection</a:t>
            </a:r>
          </a:p>
          <a:p>
            <a:r>
              <a:rPr lang="en-US" dirty="0">
                <a:solidFill>
                  <a:schemeClr val="bg1">
                    <a:lumMod val="75000"/>
                  </a:schemeClr>
                </a:solidFill>
              </a:rPr>
              <a:t>Image Gradients</a:t>
            </a:r>
          </a:p>
          <a:p>
            <a:r>
              <a:rPr lang="en-US" dirty="0">
                <a:solidFill>
                  <a:schemeClr val="bg1">
                    <a:lumMod val="75000"/>
                  </a:schemeClr>
                </a:solidFill>
              </a:rPr>
              <a:t>A simple edge detector</a:t>
            </a:r>
          </a:p>
          <a:p>
            <a:r>
              <a:rPr lang="en-US" dirty="0">
                <a:solidFill>
                  <a:schemeClr val="bg1">
                    <a:lumMod val="75000"/>
                  </a:schemeClr>
                </a:solidFill>
              </a:rPr>
              <a:t>Sobel edge detector</a:t>
            </a:r>
          </a:p>
          <a:p>
            <a:r>
              <a:rPr lang="en-US" dirty="0"/>
              <a:t>Canny edge detector</a:t>
            </a:r>
          </a:p>
          <a:p>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52</a:t>
            </a:fld>
            <a:endParaRPr lang="en-US"/>
          </a:p>
        </p:txBody>
      </p:sp>
    </p:spTree>
    <p:extLst>
      <p:ext uri="{BB962C8B-B14F-4D97-AF65-F5344CB8AC3E}">
        <p14:creationId xmlns:p14="http://schemas.microsoft.com/office/powerpoint/2010/main" val="32149199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a:t>Canny edge detector</a:t>
            </a:r>
          </a:p>
        </p:txBody>
      </p:sp>
      <p:sp>
        <p:nvSpPr>
          <p:cNvPr id="19459" name="Rectangle 3"/>
          <p:cNvSpPr>
            <a:spLocks noGrp="1" noChangeArrowheads="1"/>
          </p:cNvSpPr>
          <p:nvPr>
            <p:ph type="body" idx="1"/>
          </p:nvPr>
        </p:nvSpPr>
        <p:spPr>
          <a:xfrm>
            <a:off x="685800" y="1066800"/>
            <a:ext cx="7772400" cy="4149528"/>
          </a:xfrm>
        </p:spPr>
        <p:txBody>
          <a:bodyPr>
            <a:normAutofit fontScale="92500" lnSpcReduction="10000"/>
          </a:bodyPr>
          <a:lstStyle/>
          <a:p>
            <a:pPr>
              <a:buFontTx/>
              <a:buChar char="•"/>
              <a:defRPr/>
            </a:pPr>
            <a:r>
              <a:rPr lang="en-US" dirty="0"/>
              <a:t>Probably the most widely used edge detector in computer vision.</a:t>
            </a:r>
          </a:p>
          <a:p>
            <a:pPr>
              <a:buFontTx/>
              <a:buChar char="•"/>
              <a:defRPr/>
            </a:pPr>
            <a:endParaRPr lang="en-US" dirty="0"/>
          </a:p>
          <a:p>
            <a:pPr>
              <a:buFontTx/>
              <a:buChar char="•"/>
              <a:defRPr/>
            </a:pPr>
            <a:r>
              <a:rPr lang="en-US" dirty="0"/>
              <a:t>Theoretical model: step-edges corrupted by additive Gaussian noise.</a:t>
            </a:r>
          </a:p>
          <a:p>
            <a:pPr>
              <a:buFontTx/>
              <a:buChar char="•"/>
              <a:defRPr/>
            </a:pPr>
            <a:r>
              <a:rPr lang="en-US" dirty="0"/>
              <a:t>Canny showed that </a:t>
            </a:r>
            <a:r>
              <a:rPr lang="en-US" dirty="0">
                <a:solidFill>
                  <a:srgbClr val="C00000"/>
                </a:solidFill>
              </a:rPr>
              <a:t>first derivative of Gaussian closely approximates the operator that optimizes the product of </a:t>
            </a:r>
            <a:r>
              <a:rPr lang="en-US" i="1" dirty="0">
                <a:solidFill>
                  <a:srgbClr val="C00000"/>
                </a:solidFill>
              </a:rPr>
              <a:t>signal-to-noise ratio</a:t>
            </a:r>
            <a:r>
              <a:rPr lang="en-US" dirty="0">
                <a:solidFill>
                  <a:srgbClr val="C00000"/>
                </a:solidFill>
              </a:rPr>
              <a:t> and localization.</a:t>
            </a:r>
          </a:p>
        </p:txBody>
      </p:sp>
      <p:sp>
        <p:nvSpPr>
          <p:cNvPr id="45060" name="Rectangle 4"/>
          <p:cNvSpPr>
            <a:spLocks noChangeArrowheads="1"/>
          </p:cNvSpPr>
          <p:nvPr/>
        </p:nvSpPr>
        <p:spPr bwMode="auto">
          <a:xfrm>
            <a:off x="457200" y="5532438"/>
            <a:ext cx="822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latin typeface="Arial" panose="020B0604020202020204" pitchFamily="34" charset="0"/>
              </a:rPr>
              <a:t>J. Canny, </a:t>
            </a:r>
            <a:r>
              <a:rPr lang="en-US" altLang="en-US" sz="2000" b="1" i="1">
                <a:latin typeface="Arial" panose="020B0604020202020204" pitchFamily="34" charset="0"/>
                <a:hlinkClick r:id="rId3"/>
              </a:rPr>
              <a:t>A Computational Approach To Edge Detection</a:t>
            </a:r>
            <a:r>
              <a:rPr lang="en-US" altLang="en-US" sz="2000">
                <a:latin typeface="Arial" panose="020B0604020202020204" pitchFamily="34" charset="0"/>
              </a:rPr>
              <a:t>, IEEE Trans. Pattern Analysis and Machine Intelligence, 8:679-714, 1986. </a:t>
            </a:r>
          </a:p>
        </p:txBody>
      </p:sp>
      <p:sp>
        <p:nvSpPr>
          <p:cNvPr id="45061" name="Text Box 5"/>
          <p:cNvSpPr txBox="1">
            <a:spLocks noChangeArrowheads="1"/>
          </p:cNvSpPr>
          <p:nvPr/>
        </p:nvSpPr>
        <p:spPr bwMode="auto">
          <a:xfrm>
            <a:off x="8216959" y="6550223"/>
            <a:ext cx="9396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latin typeface="Arial" panose="020B0604020202020204" pitchFamily="34" charset="0"/>
              </a:rPr>
              <a:t>L. Fei-Fei</a:t>
            </a:r>
          </a:p>
        </p:txBody>
      </p:sp>
      <p:sp>
        <p:nvSpPr>
          <p:cNvPr id="45062" name="Text Box 5"/>
          <p:cNvSpPr txBox="1">
            <a:spLocks noChangeArrowheads="1"/>
          </p:cNvSpPr>
          <p:nvPr/>
        </p:nvSpPr>
        <p:spPr bwMode="auto">
          <a:xfrm>
            <a:off x="3505200" y="6324600"/>
            <a:ext cx="1487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22,000 citations!</a:t>
            </a:r>
          </a:p>
        </p:txBody>
      </p:sp>
    </p:spTree>
    <p:extLst>
      <p:ext uri="{BB962C8B-B14F-4D97-AF65-F5344CB8AC3E}">
        <p14:creationId xmlns:p14="http://schemas.microsoft.com/office/powerpoint/2010/main" val="42550500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5892-C48D-4D22-8BE1-0D1E192E7D1C}"/>
              </a:ext>
            </a:extLst>
          </p:cNvPr>
          <p:cNvSpPr>
            <a:spLocks noGrp="1"/>
          </p:cNvSpPr>
          <p:nvPr>
            <p:ph type="title"/>
          </p:nvPr>
        </p:nvSpPr>
        <p:spPr/>
        <p:txBody>
          <a:bodyPr/>
          <a:lstStyle/>
          <a:p>
            <a:r>
              <a:rPr lang="en-US" dirty="0"/>
              <a:t>Demonstrator Image</a:t>
            </a:r>
          </a:p>
        </p:txBody>
      </p:sp>
      <p:pic>
        <p:nvPicPr>
          <p:cNvPr id="9" name="Content Placeholder 8" descr="A person standing in front of a building&#10;&#10;Description generated with very high confidence">
            <a:extLst>
              <a:ext uri="{FF2B5EF4-FFF2-40B4-BE49-F238E27FC236}">
                <a16:creationId xmlns:a16="http://schemas.microsoft.com/office/drawing/2014/main" id="{2AB219C9-A106-4C2A-A630-E1A724AFEBB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 y="1754981"/>
            <a:ext cx="4343400" cy="4343400"/>
          </a:xfrm>
        </p:spPr>
      </p:pic>
      <p:pic>
        <p:nvPicPr>
          <p:cNvPr id="11" name="Picture 10">
            <a:extLst>
              <a:ext uri="{FF2B5EF4-FFF2-40B4-BE49-F238E27FC236}">
                <a16:creationId xmlns:a16="http://schemas.microsoft.com/office/drawing/2014/main" id="{8AE6A903-E812-4AD3-B489-7ACDB76D5016}"/>
              </a:ext>
            </a:extLst>
          </p:cNvPr>
          <p:cNvPicPr>
            <a:picLocks noChangeAspect="1"/>
          </p:cNvPicPr>
          <p:nvPr/>
        </p:nvPicPr>
        <p:blipFill>
          <a:blip r:embed="rId4"/>
          <a:stretch>
            <a:fillRect/>
          </a:stretch>
        </p:blipFill>
        <p:spPr>
          <a:xfrm>
            <a:off x="4648200" y="1754981"/>
            <a:ext cx="4343400" cy="4349433"/>
          </a:xfrm>
          <a:prstGeom prst="rect">
            <a:avLst/>
          </a:prstGeom>
        </p:spPr>
      </p:pic>
      <p:sp>
        <p:nvSpPr>
          <p:cNvPr id="12" name="TextBox 11">
            <a:extLst>
              <a:ext uri="{FF2B5EF4-FFF2-40B4-BE49-F238E27FC236}">
                <a16:creationId xmlns:a16="http://schemas.microsoft.com/office/drawing/2014/main" id="{CBD591E5-250F-4395-ACF5-9B0B658AD563}"/>
              </a:ext>
            </a:extLst>
          </p:cNvPr>
          <p:cNvSpPr txBox="1"/>
          <p:nvPr/>
        </p:nvSpPr>
        <p:spPr>
          <a:xfrm>
            <a:off x="5257800" y="1219200"/>
            <a:ext cx="3429000" cy="461665"/>
          </a:xfrm>
          <a:prstGeom prst="rect">
            <a:avLst/>
          </a:prstGeom>
          <a:noFill/>
        </p:spPr>
        <p:txBody>
          <a:bodyPr wrap="square" rtlCol="0">
            <a:spAutoFit/>
          </a:bodyPr>
          <a:lstStyle/>
          <a:p>
            <a:r>
              <a:rPr lang="en-US" sz="2400" dirty="0">
                <a:latin typeface="Consolas" panose="020B0609020204030204" pitchFamily="49" charset="0"/>
              </a:rPr>
              <a:t>rgb2gray(‘img.png’)</a:t>
            </a:r>
          </a:p>
        </p:txBody>
      </p:sp>
    </p:spTree>
    <p:extLst>
      <p:ext uri="{BB962C8B-B14F-4D97-AF65-F5344CB8AC3E}">
        <p14:creationId xmlns:p14="http://schemas.microsoft.com/office/powerpoint/2010/main" val="2927733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Canny edge detector</a:t>
            </a:r>
          </a:p>
        </p:txBody>
      </p:sp>
      <p:sp>
        <p:nvSpPr>
          <p:cNvPr id="1102851" name="Rectangle 3"/>
          <p:cNvSpPr>
            <a:spLocks noGrp="1" noChangeArrowheads="1"/>
          </p:cNvSpPr>
          <p:nvPr>
            <p:ph type="body" idx="1"/>
          </p:nvPr>
        </p:nvSpPr>
        <p:spPr/>
        <p:txBody>
          <a:bodyPr/>
          <a:lstStyle/>
          <a:p>
            <a:pPr marL="533400" indent="-533400">
              <a:buFontTx/>
              <a:buAutoNum type="arabicPeriod"/>
            </a:pPr>
            <a:r>
              <a:rPr lang="en-US" altLang="en-US" sz="2800" dirty="0"/>
              <a:t>Filter image with x, y derivatives of Gaussian </a:t>
            </a:r>
          </a:p>
        </p:txBody>
      </p:sp>
      <p:sp>
        <p:nvSpPr>
          <p:cNvPr id="6861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Lowe, L. Fei-Fei</a:t>
            </a:r>
          </a:p>
        </p:txBody>
      </p:sp>
    </p:spTree>
    <p:extLst>
      <p:ext uri="{BB962C8B-B14F-4D97-AF65-F5344CB8AC3E}">
        <p14:creationId xmlns:p14="http://schemas.microsoft.com/office/powerpoint/2010/main" val="13101246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a:t>Derivative of Gaussian filter</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7068" y="4114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7977" y="4114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006474"/>
            <a:ext cx="34290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0743" y="977106"/>
            <a:ext cx="3363913"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 Box 8"/>
          <p:cNvSpPr txBox="1">
            <a:spLocks noChangeArrowheads="1"/>
          </p:cNvSpPr>
          <p:nvPr/>
        </p:nvSpPr>
        <p:spPr bwMode="auto">
          <a:xfrm>
            <a:off x="2117725" y="3544888"/>
            <a:ext cx="1592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Arial" panose="020B0604020202020204" pitchFamily="34" charset="0"/>
              </a:rPr>
              <a:t>x</a:t>
            </a:r>
            <a:r>
              <a:rPr lang="en-US" altLang="en-US" sz="1800">
                <a:latin typeface="Arial" panose="020B0604020202020204" pitchFamily="34" charset="0"/>
              </a:rPr>
              <a:t>-direction</a:t>
            </a:r>
          </a:p>
        </p:txBody>
      </p:sp>
      <p:sp>
        <p:nvSpPr>
          <p:cNvPr id="50184" name="Text Box 9"/>
          <p:cNvSpPr txBox="1">
            <a:spLocks noChangeArrowheads="1"/>
          </p:cNvSpPr>
          <p:nvPr/>
        </p:nvSpPr>
        <p:spPr bwMode="auto">
          <a:xfrm>
            <a:off x="5603715" y="3574416"/>
            <a:ext cx="1592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dirty="0">
                <a:latin typeface="Arial" panose="020B0604020202020204" pitchFamily="34" charset="0"/>
              </a:rPr>
              <a:t>y</a:t>
            </a:r>
            <a:r>
              <a:rPr lang="en-US" altLang="en-US" sz="1800" dirty="0">
                <a:latin typeface="Arial" panose="020B0604020202020204" pitchFamily="34" charset="0"/>
              </a:rPr>
              <a:t>-direction</a:t>
            </a:r>
          </a:p>
        </p:txBody>
      </p:sp>
    </p:spTree>
    <p:extLst>
      <p:ext uri="{BB962C8B-B14F-4D97-AF65-F5344CB8AC3E}">
        <p14:creationId xmlns:p14="http://schemas.microsoft.com/office/powerpoint/2010/main" val="40526216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85800" y="152400"/>
            <a:ext cx="8229600" cy="609600"/>
          </a:xfrm>
        </p:spPr>
        <p:txBody>
          <a:bodyPr>
            <a:normAutofit fontScale="90000"/>
          </a:bodyPr>
          <a:lstStyle/>
          <a:p>
            <a:r>
              <a:rPr lang="en-US" altLang="en-US" dirty="0"/>
              <a:t>Compute Gradients</a:t>
            </a:r>
          </a:p>
        </p:txBody>
      </p:sp>
      <p:sp>
        <p:nvSpPr>
          <p:cNvPr id="52230" name="TextBox 6"/>
          <p:cNvSpPr txBox="1">
            <a:spLocks noChangeArrowheads="1"/>
          </p:cNvSpPr>
          <p:nvPr/>
        </p:nvSpPr>
        <p:spPr bwMode="auto">
          <a:xfrm>
            <a:off x="831612" y="135652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latin typeface="Arial" panose="020B0604020202020204" pitchFamily="34" charset="0"/>
              </a:rPr>
              <a:t>X Derivative of Gaussian</a:t>
            </a:r>
          </a:p>
        </p:txBody>
      </p:sp>
      <p:sp>
        <p:nvSpPr>
          <p:cNvPr id="52231" name="TextBox 7"/>
          <p:cNvSpPr txBox="1">
            <a:spLocks noChangeArrowheads="1"/>
          </p:cNvSpPr>
          <p:nvPr/>
        </p:nvSpPr>
        <p:spPr bwMode="auto">
          <a:xfrm>
            <a:off x="5254228" y="135652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latin typeface="Arial" panose="020B0604020202020204" pitchFamily="34" charset="0"/>
              </a:rPr>
              <a:t>Y Derivative of Gaussian</a:t>
            </a:r>
          </a:p>
        </p:txBody>
      </p:sp>
      <p:sp>
        <p:nvSpPr>
          <p:cNvPr id="6" name="TextBox 5">
            <a:extLst>
              <a:ext uri="{FF2B5EF4-FFF2-40B4-BE49-F238E27FC236}">
                <a16:creationId xmlns:a16="http://schemas.microsoft.com/office/drawing/2014/main" id="{7EC033BC-4414-4D8C-867D-EEBA33AEE82E}"/>
              </a:ext>
            </a:extLst>
          </p:cNvPr>
          <p:cNvSpPr txBox="1"/>
          <p:nvPr/>
        </p:nvSpPr>
        <p:spPr>
          <a:xfrm>
            <a:off x="2996168" y="6255402"/>
            <a:ext cx="3124200" cy="400110"/>
          </a:xfrm>
          <a:prstGeom prst="rect">
            <a:avLst/>
          </a:prstGeom>
          <a:noFill/>
        </p:spPr>
        <p:txBody>
          <a:bodyPr wrap="square" rtlCol="0">
            <a:spAutoFit/>
          </a:bodyPr>
          <a:lstStyle/>
          <a:p>
            <a:r>
              <a:rPr lang="en-US" sz="2000" dirty="0"/>
              <a:t>(x2 + 0.5 for visualization)</a:t>
            </a:r>
          </a:p>
        </p:txBody>
      </p:sp>
      <p:pic>
        <p:nvPicPr>
          <p:cNvPr id="14" name="Content Placeholder 8" descr="A person standing in front of a building&#10;&#10;Description generated with very high confidence">
            <a:extLst>
              <a:ext uri="{FF2B5EF4-FFF2-40B4-BE49-F238E27FC236}">
                <a16:creationId xmlns:a16="http://schemas.microsoft.com/office/drawing/2014/main" id="{748B94D7-4A3A-459F-BEF5-C6780D72833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24800" y="0"/>
            <a:ext cx="1219200" cy="1219200"/>
          </a:xfrm>
        </p:spPr>
      </p:pic>
      <p:pic>
        <p:nvPicPr>
          <p:cNvPr id="10" name="Picture 9" descr="A picture containing outdoor&#10;&#10;Description generated with high confidence">
            <a:extLst>
              <a:ext uri="{FF2B5EF4-FFF2-40B4-BE49-F238E27FC236}">
                <a16:creationId xmlns:a16="http://schemas.microsoft.com/office/drawing/2014/main" id="{BBFB7D5E-7F05-40E4-9FDC-78E01CD2C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3987" y="1694332"/>
            <a:ext cx="4540901" cy="4540901"/>
          </a:xfrm>
          <a:prstGeom prst="rect">
            <a:avLst/>
          </a:prstGeom>
        </p:spPr>
      </p:pic>
      <p:pic>
        <p:nvPicPr>
          <p:cNvPr id="12" name="Picture 11" descr="A picture containing furniture&#10;&#10;Description generated with high confidence">
            <a:extLst>
              <a:ext uri="{FF2B5EF4-FFF2-40B4-BE49-F238E27FC236}">
                <a16:creationId xmlns:a16="http://schemas.microsoft.com/office/drawing/2014/main" id="{F90931B2-396F-4ABE-AF91-13F3DFD76C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41" y="1695306"/>
            <a:ext cx="4543427" cy="4543427"/>
          </a:xfrm>
          <a:prstGeom prst="rect">
            <a:avLst/>
          </a:prstGeom>
        </p:spPr>
      </p:pic>
    </p:spTree>
    <p:extLst>
      <p:ext uri="{BB962C8B-B14F-4D97-AF65-F5344CB8AC3E}">
        <p14:creationId xmlns:p14="http://schemas.microsoft.com/office/powerpoint/2010/main" val="13534878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Canny edge detector</a:t>
            </a:r>
          </a:p>
        </p:txBody>
      </p:sp>
      <p:sp>
        <p:nvSpPr>
          <p:cNvPr id="1102851" name="Rectangle 3"/>
          <p:cNvSpPr>
            <a:spLocks noGrp="1" noChangeArrowheads="1"/>
          </p:cNvSpPr>
          <p:nvPr>
            <p:ph type="body" idx="1"/>
          </p:nvPr>
        </p:nvSpPr>
        <p:spPr/>
        <p:txBody>
          <a:bodyPr/>
          <a:lstStyle/>
          <a:p>
            <a:pPr marL="533400" indent="-533400">
              <a:buFontTx/>
              <a:buAutoNum type="arabicPeriod"/>
            </a:pPr>
            <a:r>
              <a:rPr lang="en-US" altLang="en-US" sz="2800" dirty="0"/>
              <a:t>Filter image with x, y derivatives of Gaussian </a:t>
            </a:r>
          </a:p>
          <a:p>
            <a:pPr marL="533400" indent="-533400">
              <a:buFontTx/>
              <a:buAutoNum type="arabicPeriod"/>
            </a:pPr>
            <a:r>
              <a:rPr lang="en-US" altLang="en-US" sz="2800" dirty="0"/>
              <a:t>Find magnitude and orientation of gradient</a:t>
            </a:r>
          </a:p>
        </p:txBody>
      </p:sp>
      <p:sp>
        <p:nvSpPr>
          <p:cNvPr id="6861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Lowe, L. Fei-Fei</a:t>
            </a:r>
          </a:p>
        </p:txBody>
      </p:sp>
    </p:spTree>
    <p:extLst>
      <p:ext uri="{BB962C8B-B14F-4D97-AF65-F5344CB8AC3E}">
        <p14:creationId xmlns:p14="http://schemas.microsoft.com/office/powerpoint/2010/main" val="39283077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97706" y="152400"/>
            <a:ext cx="8229600" cy="609600"/>
          </a:xfrm>
        </p:spPr>
        <p:txBody>
          <a:bodyPr>
            <a:normAutofit fontScale="90000"/>
          </a:bodyPr>
          <a:lstStyle/>
          <a:p>
            <a:r>
              <a:rPr lang="en-US" altLang="en-US" dirty="0"/>
              <a:t>Compute Gradient Magnitude</a:t>
            </a:r>
          </a:p>
        </p:txBody>
      </p:sp>
      <p:sp>
        <p:nvSpPr>
          <p:cNvPr id="52230" name="TextBox 6"/>
          <p:cNvSpPr txBox="1">
            <a:spLocks noChangeArrowheads="1"/>
          </p:cNvSpPr>
          <p:nvPr/>
        </p:nvSpPr>
        <p:spPr bwMode="auto">
          <a:xfrm>
            <a:off x="-152400" y="1709499"/>
            <a:ext cx="8896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latin typeface="Arial" panose="020B0604020202020204" pitchFamily="34" charset="0"/>
              </a:rPr>
              <a:t>sqrt( </a:t>
            </a:r>
            <a:r>
              <a:rPr lang="en-US" altLang="en-US" sz="1800" dirty="0" err="1">
                <a:latin typeface="Arial" panose="020B0604020202020204" pitchFamily="34" charset="0"/>
              </a:rPr>
              <a:t>XDerivOfGaussian</a:t>
            </a:r>
            <a:r>
              <a:rPr lang="en-US" altLang="en-US" sz="1800" dirty="0">
                <a:latin typeface="Arial" panose="020B0604020202020204" pitchFamily="34" charset="0"/>
              </a:rPr>
              <a:t> .^2  +  </a:t>
            </a:r>
            <a:r>
              <a:rPr lang="en-US" altLang="en-US" sz="1800" dirty="0" err="1">
                <a:latin typeface="Arial" panose="020B0604020202020204" pitchFamily="34" charset="0"/>
              </a:rPr>
              <a:t>YDerivOfGaussian</a:t>
            </a:r>
            <a:r>
              <a:rPr lang="en-US" altLang="en-US" sz="1800" dirty="0">
                <a:latin typeface="Arial" panose="020B0604020202020204" pitchFamily="34" charset="0"/>
              </a:rPr>
              <a:t> .^2 )          = gradient magnitude</a:t>
            </a:r>
          </a:p>
        </p:txBody>
      </p:sp>
      <p:pic>
        <p:nvPicPr>
          <p:cNvPr id="5" name="Picture 4">
            <a:extLst>
              <a:ext uri="{FF2B5EF4-FFF2-40B4-BE49-F238E27FC236}">
                <a16:creationId xmlns:a16="http://schemas.microsoft.com/office/drawing/2014/main" id="{B9425B01-D6C2-44F7-B776-45F3124B2FD4}"/>
              </a:ext>
            </a:extLst>
          </p:cNvPr>
          <p:cNvPicPr>
            <a:picLocks noChangeAspect="1"/>
          </p:cNvPicPr>
          <p:nvPr/>
        </p:nvPicPr>
        <p:blipFill>
          <a:blip r:embed="rId2"/>
          <a:stretch>
            <a:fillRect/>
          </a:stretch>
        </p:blipFill>
        <p:spPr>
          <a:xfrm>
            <a:off x="5762625" y="2228850"/>
            <a:ext cx="3327245" cy="3322637"/>
          </a:xfrm>
          <a:prstGeom prst="rect">
            <a:avLst/>
          </a:prstGeom>
        </p:spPr>
      </p:pic>
      <p:sp>
        <p:nvSpPr>
          <p:cNvPr id="13" name="TextBox 12">
            <a:extLst>
              <a:ext uri="{FF2B5EF4-FFF2-40B4-BE49-F238E27FC236}">
                <a16:creationId xmlns:a16="http://schemas.microsoft.com/office/drawing/2014/main" id="{B030693C-30AC-4FAA-8C88-AFADB391EDB2}"/>
              </a:ext>
            </a:extLst>
          </p:cNvPr>
          <p:cNvSpPr txBox="1"/>
          <p:nvPr/>
        </p:nvSpPr>
        <p:spPr>
          <a:xfrm>
            <a:off x="6296025" y="5682456"/>
            <a:ext cx="3124200" cy="400110"/>
          </a:xfrm>
          <a:prstGeom prst="rect">
            <a:avLst/>
          </a:prstGeom>
          <a:noFill/>
        </p:spPr>
        <p:txBody>
          <a:bodyPr wrap="square" rtlCol="0">
            <a:spAutoFit/>
          </a:bodyPr>
          <a:lstStyle/>
          <a:p>
            <a:r>
              <a:rPr lang="en-US" sz="2000" dirty="0"/>
              <a:t>(x4 for visualization)</a:t>
            </a:r>
          </a:p>
        </p:txBody>
      </p:sp>
      <p:pic>
        <p:nvPicPr>
          <p:cNvPr id="14" name="Content Placeholder 8" descr="A person standing in front of a building&#10;&#10;Description generated with very high confidence">
            <a:extLst>
              <a:ext uri="{FF2B5EF4-FFF2-40B4-BE49-F238E27FC236}">
                <a16:creationId xmlns:a16="http://schemas.microsoft.com/office/drawing/2014/main" id="{35A728F9-1A85-4D89-B5F7-1912D8EB60F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924800" y="0"/>
            <a:ext cx="1219200" cy="1219200"/>
          </a:xfrm>
        </p:spPr>
      </p:pic>
      <p:pic>
        <p:nvPicPr>
          <p:cNvPr id="15" name="Picture 14" descr="A picture containing outdoor&#10;&#10;Description generated with high confidence">
            <a:extLst>
              <a:ext uri="{FF2B5EF4-FFF2-40B4-BE49-F238E27FC236}">
                <a16:creationId xmlns:a16="http://schemas.microsoft.com/office/drawing/2014/main" id="{CC2A3171-FA2E-4FA5-9B3C-7C6A8FF1B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6621" y="2743200"/>
            <a:ext cx="2809733" cy="2809733"/>
          </a:xfrm>
          <a:prstGeom prst="rect">
            <a:avLst/>
          </a:prstGeom>
        </p:spPr>
      </p:pic>
      <p:pic>
        <p:nvPicPr>
          <p:cNvPr id="16" name="Picture 15" descr="A picture containing furniture&#10;&#10;Description generated with high confidence">
            <a:extLst>
              <a:ext uri="{FF2B5EF4-FFF2-40B4-BE49-F238E27FC236}">
                <a16:creationId xmlns:a16="http://schemas.microsoft.com/office/drawing/2014/main" id="{548D76ED-017A-4E93-A508-EC6B20CFB4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37" y="2743200"/>
            <a:ext cx="2809733" cy="2809733"/>
          </a:xfrm>
          <a:prstGeom prst="rect">
            <a:avLst/>
          </a:prstGeom>
        </p:spPr>
      </p:pic>
    </p:spTree>
    <p:extLst>
      <p:ext uri="{BB962C8B-B14F-4D97-AF65-F5344CB8AC3E}">
        <p14:creationId xmlns:p14="http://schemas.microsoft.com/office/powerpoint/2010/main" val="2962468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2492" t="3944" r="412" b="3880"/>
          <a:stretch/>
        </p:blipFill>
        <p:spPr>
          <a:xfrm>
            <a:off x="0" y="685800"/>
            <a:ext cx="8905875" cy="4487111"/>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a:t>
            </a:fld>
            <a:endParaRPr lang="en-US"/>
          </a:p>
        </p:txBody>
      </p:sp>
    </p:spTree>
    <p:extLst>
      <p:ext uri="{BB962C8B-B14F-4D97-AF65-F5344CB8AC3E}">
        <p14:creationId xmlns:p14="http://schemas.microsoft.com/office/powerpoint/2010/main" val="15335537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normAutofit/>
          </a:bodyPr>
          <a:lstStyle/>
          <a:p>
            <a:r>
              <a:rPr lang="en-US" altLang="en-US" dirty="0"/>
              <a:t>Compute Gradient Orientation</a:t>
            </a:r>
          </a:p>
        </p:txBody>
      </p:sp>
      <p:sp>
        <p:nvSpPr>
          <p:cNvPr id="53251" name="Content Placeholder 2"/>
          <p:cNvSpPr>
            <a:spLocks noGrp="1"/>
          </p:cNvSpPr>
          <p:nvPr>
            <p:ph idx="1"/>
          </p:nvPr>
        </p:nvSpPr>
        <p:spPr/>
        <p:txBody>
          <a:bodyPr/>
          <a:lstStyle/>
          <a:p>
            <a:r>
              <a:rPr lang="en-US" altLang="en-US" sz="2400" dirty="0"/>
              <a:t>Threshold magnitude at minimum level</a:t>
            </a:r>
          </a:p>
          <a:p>
            <a:r>
              <a:rPr lang="en-US" altLang="en-US" sz="2400" dirty="0"/>
              <a:t>Get orientation via</a:t>
            </a:r>
          </a:p>
        </p:txBody>
      </p:sp>
      <p:sp>
        <p:nvSpPr>
          <p:cNvPr id="53253" name="TextBox 8"/>
          <p:cNvSpPr txBox="1">
            <a:spLocks noChangeArrowheads="1"/>
          </p:cNvSpPr>
          <p:nvPr/>
        </p:nvSpPr>
        <p:spPr bwMode="auto">
          <a:xfrm>
            <a:off x="3479800" y="1366520"/>
            <a:ext cx="299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Arial" panose="020B0604020202020204" pitchFamily="34" charset="0"/>
              </a:rPr>
              <a:t>theta = atan2(</a:t>
            </a:r>
            <a:r>
              <a:rPr lang="en-US" altLang="en-US" sz="2400" dirty="0" err="1">
                <a:latin typeface="Arial" panose="020B0604020202020204" pitchFamily="34" charset="0"/>
              </a:rPr>
              <a:t>gy</a:t>
            </a:r>
            <a:r>
              <a:rPr lang="en-US" altLang="en-US" sz="2400" dirty="0">
                <a:latin typeface="Arial" panose="020B0604020202020204" pitchFamily="34" charset="0"/>
              </a:rPr>
              <a:t>, </a:t>
            </a:r>
            <a:r>
              <a:rPr lang="en-US" altLang="en-US" sz="2400" dirty="0" err="1">
                <a:latin typeface="Arial" panose="020B0604020202020204" pitchFamily="34" charset="0"/>
              </a:rPr>
              <a:t>gx</a:t>
            </a:r>
            <a:r>
              <a:rPr lang="en-US" altLang="en-US" sz="2400" dirty="0">
                <a:latin typeface="Arial" panose="020B0604020202020204" pitchFamily="34" charset="0"/>
              </a:rPr>
              <a:t>)</a:t>
            </a:r>
          </a:p>
        </p:txBody>
      </p:sp>
      <p:sp>
        <p:nvSpPr>
          <p:cNvPr id="3" name="TextBox 2">
            <a:extLst>
              <a:ext uri="{FF2B5EF4-FFF2-40B4-BE49-F238E27FC236}">
                <a16:creationId xmlns:a16="http://schemas.microsoft.com/office/drawing/2014/main" id="{C0DE6314-57B2-443F-936C-F39C2F0DB12E}"/>
              </a:ext>
            </a:extLst>
          </p:cNvPr>
          <p:cNvSpPr txBox="1"/>
          <p:nvPr/>
        </p:nvSpPr>
        <p:spPr>
          <a:xfrm>
            <a:off x="9815724" y="1828483"/>
            <a:ext cx="2895600" cy="523220"/>
          </a:xfrm>
          <a:prstGeom prst="rect">
            <a:avLst/>
          </a:prstGeom>
          <a:noFill/>
        </p:spPr>
        <p:txBody>
          <a:bodyPr wrap="square" rtlCol="0">
            <a:spAutoFit/>
          </a:bodyPr>
          <a:lstStyle/>
          <a:p>
            <a:r>
              <a:rPr lang="en-US" dirty="0" err="1">
                <a:solidFill>
                  <a:schemeClr val="bg1">
                    <a:lumMod val="50000"/>
                  </a:schemeClr>
                </a:solidFill>
              </a:rPr>
              <a:t>Unthresholded</a:t>
            </a:r>
            <a:r>
              <a:rPr lang="en-US" dirty="0">
                <a:solidFill>
                  <a:schemeClr val="bg1">
                    <a:lumMod val="50000"/>
                  </a:schemeClr>
                </a:solidFill>
              </a:rPr>
              <a:t>:</a:t>
            </a:r>
          </a:p>
        </p:txBody>
      </p:sp>
      <p:pic>
        <p:nvPicPr>
          <p:cNvPr id="5" name="Picture 4">
            <a:extLst>
              <a:ext uri="{FF2B5EF4-FFF2-40B4-BE49-F238E27FC236}">
                <a16:creationId xmlns:a16="http://schemas.microsoft.com/office/drawing/2014/main" id="{C4CBE83E-987A-4117-8E9E-CAC360AA6490}"/>
              </a:ext>
            </a:extLst>
          </p:cNvPr>
          <p:cNvPicPr>
            <a:picLocks noChangeAspect="1"/>
          </p:cNvPicPr>
          <p:nvPr/>
        </p:nvPicPr>
        <p:blipFill>
          <a:blip r:embed="rId2"/>
          <a:stretch>
            <a:fillRect/>
          </a:stretch>
        </p:blipFill>
        <p:spPr>
          <a:xfrm>
            <a:off x="7216570" y="1096420"/>
            <a:ext cx="497298" cy="5647280"/>
          </a:xfrm>
          <a:prstGeom prst="rect">
            <a:avLst/>
          </a:prstGeom>
        </p:spPr>
      </p:pic>
      <p:pic>
        <p:nvPicPr>
          <p:cNvPr id="10" name="Content Placeholder 8" descr="A person standing in front of a building&#10;&#10;Description generated with very high confidence">
            <a:extLst>
              <a:ext uri="{FF2B5EF4-FFF2-40B4-BE49-F238E27FC236}">
                <a16:creationId xmlns:a16="http://schemas.microsoft.com/office/drawing/2014/main" id="{110E3856-214F-4916-B4A6-17FCB3084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924800" y="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13BBC64-4449-4207-B2ED-18ED6D305A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2600" y="2438400"/>
            <a:ext cx="3467100" cy="3467100"/>
          </a:xfrm>
          <a:prstGeom prst="rect">
            <a:avLst/>
          </a:prstGeom>
        </p:spPr>
      </p:pic>
      <p:pic>
        <p:nvPicPr>
          <p:cNvPr id="9" name="Picture 8" descr="A picture containing object&#10;&#10;Description generated with high confidence">
            <a:extLst>
              <a:ext uri="{FF2B5EF4-FFF2-40B4-BE49-F238E27FC236}">
                <a16:creationId xmlns:a16="http://schemas.microsoft.com/office/drawing/2014/main" id="{0390632C-7330-4CA4-9543-9C8328DE2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318" y="1882264"/>
            <a:ext cx="4762500" cy="4762500"/>
          </a:xfrm>
          <a:prstGeom prst="rect">
            <a:avLst/>
          </a:prstGeom>
        </p:spPr>
      </p:pic>
    </p:spTree>
    <p:extLst>
      <p:ext uri="{BB962C8B-B14F-4D97-AF65-F5344CB8AC3E}">
        <p14:creationId xmlns:p14="http://schemas.microsoft.com/office/powerpoint/2010/main" val="120125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Canny edge detector</a:t>
            </a:r>
          </a:p>
        </p:txBody>
      </p:sp>
      <p:sp>
        <p:nvSpPr>
          <p:cNvPr id="1102851" name="Rectangle 3"/>
          <p:cNvSpPr>
            <a:spLocks noGrp="1" noChangeArrowheads="1"/>
          </p:cNvSpPr>
          <p:nvPr>
            <p:ph type="body" idx="1"/>
          </p:nvPr>
        </p:nvSpPr>
        <p:spPr/>
        <p:txBody>
          <a:bodyPr/>
          <a:lstStyle/>
          <a:p>
            <a:pPr marL="533400" indent="-533400">
              <a:buFontTx/>
              <a:buAutoNum type="arabicPeriod"/>
            </a:pPr>
            <a:r>
              <a:rPr lang="en-US" altLang="en-US" sz="2800" dirty="0"/>
              <a:t>Filter image with x, y derivatives of Gaussian </a:t>
            </a:r>
          </a:p>
          <a:p>
            <a:pPr marL="533400" indent="-533400">
              <a:buFontTx/>
              <a:buAutoNum type="arabicPeriod"/>
            </a:pPr>
            <a:r>
              <a:rPr lang="en-US" altLang="en-US" sz="2800" dirty="0"/>
              <a:t>Find magnitude and orientation of gradient</a:t>
            </a:r>
          </a:p>
          <a:p>
            <a:pPr marL="533400" indent="-533400">
              <a:buFontTx/>
              <a:buAutoNum type="arabicPeriod"/>
            </a:pPr>
            <a:r>
              <a:rPr lang="en-US" altLang="en-US" sz="2800" dirty="0"/>
              <a:t>Non-maximum suppression:</a:t>
            </a:r>
          </a:p>
          <a:p>
            <a:pPr marL="838200" lvl="1" indent="-381000"/>
            <a:r>
              <a:rPr lang="en-US" altLang="en-US" sz="2400" dirty="0"/>
              <a:t>Thin multi-pixel wide “ridges” to single pixel width</a:t>
            </a:r>
          </a:p>
        </p:txBody>
      </p:sp>
      <p:sp>
        <p:nvSpPr>
          <p:cNvPr id="6861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Lowe, L. Fei-Fei</a:t>
            </a:r>
          </a:p>
        </p:txBody>
      </p:sp>
    </p:spTree>
    <p:extLst>
      <p:ext uri="{BB962C8B-B14F-4D97-AF65-F5344CB8AC3E}">
        <p14:creationId xmlns:p14="http://schemas.microsoft.com/office/powerpoint/2010/main" val="22604067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68755"/>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8187" y="1502092"/>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4587" y="1502092"/>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7"/>
          <p:cNvSpPr>
            <a:spLocks noGrp="1" noChangeArrowheads="1"/>
          </p:cNvSpPr>
          <p:nvPr>
            <p:ph type="title"/>
          </p:nvPr>
        </p:nvSpPr>
        <p:spPr>
          <a:xfrm>
            <a:off x="76200" y="12700"/>
            <a:ext cx="9067800" cy="914400"/>
          </a:xfrm>
        </p:spPr>
        <p:txBody>
          <a:bodyPr>
            <a:normAutofit fontScale="90000"/>
          </a:bodyPr>
          <a:lstStyle/>
          <a:p>
            <a:pPr>
              <a:defRPr/>
            </a:pPr>
            <a:r>
              <a:rPr lang="en-US" dirty="0"/>
              <a:t>Non-maximum suppression for each orientation</a:t>
            </a:r>
          </a:p>
        </p:txBody>
      </p:sp>
      <p:sp>
        <p:nvSpPr>
          <p:cNvPr id="54279" name="Text Box 10"/>
          <p:cNvSpPr txBox="1">
            <a:spLocks noChangeArrowheads="1"/>
          </p:cNvSpPr>
          <p:nvPr/>
        </p:nvSpPr>
        <p:spPr bwMode="auto">
          <a:xfrm>
            <a:off x="90488" y="65532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Forsyth</a:t>
            </a:r>
          </a:p>
        </p:txBody>
      </p:sp>
    </p:spTree>
    <p:extLst>
      <p:ext uri="{BB962C8B-B14F-4D97-AF65-F5344CB8AC3E}">
        <p14:creationId xmlns:p14="http://schemas.microsoft.com/office/powerpoint/2010/main" val="11623039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itle 1"/>
          <p:cNvSpPr>
            <a:spLocks noGrp="1"/>
          </p:cNvSpPr>
          <p:nvPr>
            <p:ph type="title"/>
          </p:nvPr>
        </p:nvSpPr>
        <p:spPr/>
        <p:txBody>
          <a:bodyPr>
            <a:normAutofit/>
          </a:bodyPr>
          <a:lstStyle/>
          <a:p>
            <a:r>
              <a:rPr lang="en-US" altLang="en-US" sz="3600" dirty="0"/>
              <a:t>Before Non-max Suppression</a:t>
            </a:r>
          </a:p>
        </p:txBody>
      </p:sp>
      <p:sp>
        <p:nvSpPr>
          <p:cNvPr id="2" name="TextBox 1"/>
          <p:cNvSpPr txBox="1"/>
          <p:nvPr/>
        </p:nvSpPr>
        <p:spPr>
          <a:xfrm>
            <a:off x="1257300" y="6172200"/>
            <a:ext cx="6667500" cy="523220"/>
          </a:xfrm>
          <a:prstGeom prst="rect">
            <a:avLst/>
          </a:prstGeom>
          <a:noFill/>
        </p:spPr>
        <p:txBody>
          <a:bodyPr wrap="square" rtlCol="0">
            <a:spAutoFit/>
          </a:bodyPr>
          <a:lstStyle/>
          <a:p>
            <a:r>
              <a:rPr lang="en-US" dirty="0"/>
              <a:t>Gradient magnitude (x4 for visualization)</a:t>
            </a:r>
          </a:p>
        </p:txBody>
      </p:sp>
      <p:pic>
        <p:nvPicPr>
          <p:cNvPr id="6" name="Content Placeholder 8" descr="A person standing in front of a building&#10;&#10;Description generated with very high confidence">
            <a:extLst>
              <a:ext uri="{FF2B5EF4-FFF2-40B4-BE49-F238E27FC236}">
                <a16:creationId xmlns:a16="http://schemas.microsoft.com/office/drawing/2014/main" id="{B2AF4EBA-0E41-4E32-9EBC-7330F4B32CA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24800" y="0"/>
            <a:ext cx="1219200" cy="1219200"/>
          </a:xfrm>
        </p:spPr>
      </p:pic>
      <p:pic>
        <p:nvPicPr>
          <p:cNvPr id="9" name="Picture 8" descr="A black and white photo of a building&#10;&#10;Description generated with high confidence">
            <a:extLst>
              <a:ext uri="{FF2B5EF4-FFF2-40B4-BE49-F238E27FC236}">
                <a16:creationId xmlns:a16="http://schemas.microsoft.com/office/drawing/2014/main" id="{0E4C995E-06AA-4554-A4B6-34A2A7073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19200"/>
            <a:ext cx="4762500" cy="4762500"/>
          </a:xfrm>
          <a:prstGeom prst="rect">
            <a:avLst/>
          </a:prstGeom>
        </p:spPr>
      </p:pic>
      <p:pic>
        <p:nvPicPr>
          <p:cNvPr id="14" name="Picture 13" descr="A black and white photo of a building&#10;&#10;Description generated with high confidence">
            <a:extLst>
              <a:ext uri="{FF2B5EF4-FFF2-40B4-BE49-F238E27FC236}">
                <a16:creationId xmlns:a16="http://schemas.microsoft.com/office/drawing/2014/main" id="{C6836E29-19A0-41FD-8ACB-912B0CA93743}"/>
              </a:ext>
            </a:extLst>
          </p:cNvPr>
          <p:cNvPicPr>
            <a:picLocks noChangeAspect="1"/>
          </p:cNvPicPr>
          <p:nvPr/>
        </p:nvPicPr>
        <p:blipFill rotWithShape="1">
          <a:blip r:embed="rId3">
            <a:extLst>
              <a:ext uri="{28A0092B-C50C-407E-A947-70E740481C1C}">
                <a14:useLocalDpi xmlns:a14="http://schemas.microsoft.com/office/drawing/2010/main" val="0"/>
              </a:ext>
            </a:extLst>
          </a:blip>
          <a:srcRect l="38400" t="67200" r="31200"/>
          <a:stretch/>
        </p:blipFill>
        <p:spPr>
          <a:xfrm>
            <a:off x="5638800" y="2693068"/>
            <a:ext cx="3048000" cy="3288632"/>
          </a:xfrm>
          <a:prstGeom prst="rect">
            <a:avLst/>
          </a:prstGeom>
        </p:spPr>
      </p:pic>
    </p:spTree>
    <p:extLst>
      <p:ext uri="{BB962C8B-B14F-4D97-AF65-F5344CB8AC3E}">
        <p14:creationId xmlns:p14="http://schemas.microsoft.com/office/powerpoint/2010/main" val="9179481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sz="3600"/>
              <a:t>After non-max suppression</a:t>
            </a:r>
          </a:p>
        </p:txBody>
      </p:sp>
      <p:pic>
        <p:nvPicPr>
          <p:cNvPr id="6" name="Content Placeholder 8" descr="A person standing in front of a building&#10;&#10;Description generated with very high confidence">
            <a:extLst>
              <a:ext uri="{FF2B5EF4-FFF2-40B4-BE49-F238E27FC236}">
                <a16:creationId xmlns:a16="http://schemas.microsoft.com/office/drawing/2014/main" id="{4BAA5DE5-D059-49C5-8668-15B575A099C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24800" y="0"/>
            <a:ext cx="1219200" cy="1219200"/>
          </a:xfrm>
        </p:spPr>
      </p:pic>
      <p:pic>
        <p:nvPicPr>
          <p:cNvPr id="15" name="Picture 14">
            <a:extLst>
              <a:ext uri="{FF2B5EF4-FFF2-40B4-BE49-F238E27FC236}">
                <a16:creationId xmlns:a16="http://schemas.microsoft.com/office/drawing/2014/main" id="{E7B33DA5-2998-4B1C-98D3-0C66859FC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19200"/>
            <a:ext cx="4762500" cy="4762500"/>
          </a:xfrm>
          <a:prstGeom prst="rect">
            <a:avLst/>
          </a:prstGeom>
        </p:spPr>
      </p:pic>
      <p:sp>
        <p:nvSpPr>
          <p:cNvPr id="16" name="TextBox 15">
            <a:extLst>
              <a:ext uri="{FF2B5EF4-FFF2-40B4-BE49-F238E27FC236}">
                <a16:creationId xmlns:a16="http://schemas.microsoft.com/office/drawing/2014/main" id="{E02637BD-9D9C-49C9-8E4E-125671FB6F27}"/>
              </a:ext>
            </a:extLst>
          </p:cNvPr>
          <p:cNvSpPr txBox="1"/>
          <p:nvPr/>
        </p:nvSpPr>
        <p:spPr>
          <a:xfrm>
            <a:off x="1257300" y="6172200"/>
            <a:ext cx="6667500" cy="523220"/>
          </a:xfrm>
          <a:prstGeom prst="rect">
            <a:avLst/>
          </a:prstGeom>
          <a:noFill/>
        </p:spPr>
        <p:txBody>
          <a:bodyPr wrap="square" rtlCol="0">
            <a:spAutoFit/>
          </a:bodyPr>
          <a:lstStyle/>
          <a:p>
            <a:r>
              <a:rPr lang="en-US" dirty="0"/>
              <a:t>Gradient magnitude (x4 for visualization)</a:t>
            </a:r>
          </a:p>
        </p:txBody>
      </p:sp>
      <p:pic>
        <p:nvPicPr>
          <p:cNvPr id="17" name="Picture 16">
            <a:extLst>
              <a:ext uri="{FF2B5EF4-FFF2-40B4-BE49-F238E27FC236}">
                <a16:creationId xmlns:a16="http://schemas.microsoft.com/office/drawing/2014/main" id="{6B3B492D-9911-41AD-9E70-72FB8BB4D4B6}"/>
              </a:ext>
            </a:extLst>
          </p:cNvPr>
          <p:cNvPicPr>
            <a:picLocks noChangeAspect="1"/>
          </p:cNvPicPr>
          <p:nvPr/>
        </p:nvPicPr>
        <p:blipFill rotWithShape="1">
          <a:blip r:embed="rId3">
            <a:extLst>
              <a:ext uri="{28A0092B-C50C-407E-A947-70E740481C1C}">
                <a14:useLocalDpi xmlns:a14="http://schemas.microsoft.com/office/drawing/2010/main" val="0"/>
              </a:ext>
            </a:extLst>
          </a:blip>
          <a:srcRect l="38400" t="65600" r="29600"/>
          <a:stretch/>
        </p:blipFill>
        <p:spPr>
          <a:xfrm>
            <a:off x="5679558" y="2605088"/>
            <a:ext cx="3083442" cy="3314700"/>
          </a:xfrm>
          <a:prstGeom prst="rect">
            <a:avLst/>
          </a:prstGeom>
        </p:spPr>
      </p:pic>
    </p:spTree>
    <p:extLst>
      <p:ext uri="{BB962C8B-B14F-4D97-AF65-F5344CB8AC3E}">
        <p14:creationId xmlns:p14="http://schemas.microsoft.com/office/powerpoint/2010/main" val="36412576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Canny edge detector</a:t>
            </a:r>
          </a:p>
        </p:txBody>
      </p:sp>
      <p:sp>
        <p:nvSpPr>
          <p:cNvPr id="1102851" name="Rectangle 3"/>
          <p:cNvSpPr>
            <a:spLocks noGrp="1" noChangeArrowheads="1"/>
          </p:cNvSpPr>
          <p:nvPr>
            <p:ph type="body" idx="1"/>
          </p:nvPr>
        </p:nvSpPr>
        <p:spPr/>
        <p:txBody>
          <a:bodyPr/>
          <a:lstStyle/>
          <a:p>
            <a:pPr marL="533400" indent="-533400">
              <a:buFontTx/>
              <a:buAutoNum type="arabicPeriod"/>
            </a:pPr>
            <a:r>
              <a:rPr lang="en-US" altLang="en-US" sz="2800" dirty="0"/>
              <a:t>Filter image with x, y derivatives of Gaussian </a:t>
            </a:r>
          </a:p>
          <a:p>
            <a:pPr marL="533400" indent="-533400">
              <a:buFontTx/>
              <a:buAutoNum type="arabicPeriod"/>
            </a:pPr>
            <a:r>
              <a:rPr lang="en-US" altLang="en-US" sz="2800" dirty="0"/>
              <a:t>Find magnitude and orientation of gradient</a:t>
            </a:r>
          </a:p>
          <a:p>
            <a:pPr marL="533400" indent="-533400">
              <a:buFontTx/>
              <a:buAutoNum type="arabicPeriod"/>
            </a:pPr>
            <a:r>
              <a:rPr lang="en-US" altLang="en-US" sz="2800" dirty="0"/>
              <a:t>Non-maximum suppression:</a:t>
            </a:r>
          </a:p>
          <a:p>
            <a:pPr marL="838200" lvl="1" indent="-381000"/>
            <a:r>
              <a:rPr lang="en-US" altLang="en-US" sz="2400" dirty="0"/>
              <a:t>Thin multi-pixel wide “ridges” to single pixel width</a:t>
            </a:r>
          </a:p>
          <a:p>
            <a:pPr marL="533400" indent="-533400">
              <a:buFontTx/>
              <a:buAutoNum type="arabicPeriod"/>
            </a:pPr>
            <a:r>
              <a:rPr lang="en-US" altLang="en-US" dirty="0"/>
              <a:t>‘Hysteresis’ Thresholding</a:t>
            </a:r>
            <a:endParaRPr lang="en-US" altLang="en-US" sz="2400" b="1" dirty="0"/>
          </a:p>
          <a:p>
            <a:pPr marL="1257300" lvl="2" indent="-342900"/>
            <a:endParaRPr lang="en-US" altLang="en-US" sz="2000" dirty="0"/>
          </a:p>
          <a:p>
            <a:pPr marL="533400" indent="-533400"/>
            <a:endParaRPr lang="en-US" altLang="en-US" sz="2800" dirty="0"/>
          </a:p>
        </p:txBody>
      </p:sp>
      <p:sp>
        <p:nvSpPr>
          <p:cNvPr id="6861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Lowe, L. Fei-Fei</a:t>
            </a:r>
          </a:p>
        </p:txBody>
      </p:sp>
    </p:spTree>
    <p:extLst>
      <p:ext uri="{BB962C8B-B14F-4D97-AF65-F5344CB8AC3E}">
        <p14:creationId xmlns:p14="http://schemas.microsoft.com/office/powerpoint/2010/main" val="7544055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92138" y="0"/>
            <a:ext cx="7772400" cy="1143000"/>
          </a:xfrm>
        </p:spPr>
        <p:txBody>
          <a:bodyPr/>
          <a:lstStyle/>
          <a:p>
            <a:r>
              <a:rPr lang="en-US" altLang="en-US" dirty="0"/>
              <a:t>‘Hysteresis’ </a:t>
            </a:r>
            <a:r>
              <a:rPr lang="en-US" altLang="en-US"/>
              <a:t>(adaptive) </a:t>
            </a:r>
            <a:r>
              <a:rPr lang="en-US" altLang="en-US" dirty="0"/>
              <a:t>thresholding</a:t>
            </a:r>
          </a:p>
        </p:txBody>
      </p:sp>
      <p:sp>
        <p:nvSpPr>
          <p:cNvPr id="65539" name="Rectangle 3"/>
          <p:cNvSpPr>
            <a:spLocks noGrp="1" noChangeArrowheads="1"/>
          </p:cNvSpPr>
          <p:nvPr>
            <p:ph idx="1"/>
          </p:nvPr>
        </p:nvSpPr>
        <p:spPr>
          <a:xfrm>
            <a:off x="701675" y="1201738"/>
            <a:ext cx="7772400" cy="3657600"/>
          </a:xfrm>
        </p:spPr>
        <p:txBody>
          <a:bodyPr/>
          <a:lstStyle/>
          <a:p>
            <a:pPr>
              <a:buFont typeface="Arial" panose="020B0604020202020204" pitchFamily="34" charset="0"/>
              <a:buChar char="•"/>
            </a:pPr>
            <a:r>
              <a:rPr lang="en-US" altLang="en-US" sz="2400" dirty="0"/>
              <a:t>Two thresholds – high and low</a:t>
            </a:r>
          </a:p>
          <a:p>
            <a:pPr>
              <a:buFont typeface="Arial" panose="020B0604020202020204" pitchFamily="34" charset="0"/>
              <a:buChar char="•"/>
            </a:pPr>
            <a:r>
              <a:rPr lang="en-US" altLang="en-US" sz="2400" dirty="0"/>
              <a:t>Grad. mag. &gt; high threshold? = strong edge</a:t>
            </a:r>
          </a:p>
          <a:p>
            <a:pPr>
              <a:buFont typeface="Arial" panose="020B0604020202020204" pitchFamily="34" charset="0"/>
              <a:buChar char="•"/>
            </a:pPr>
            <a:r>
              <a:rPr lang="en-US" altLang="en-US" sz="2400" dirty="0"/>
              <a:t>Grad. mag. &lt; low threshold? noise</a:t>
            </a:r>
          </a:p>
          <a:p>
            <a:pPr>
              <a:buFont typeface="Arial" panose="020B0604020202020204" pitchFamily="34" charset="0"/>
              <a:buChar char="•"/>
            </a:pPr>
            <a:r>
              <a:rPr lang="en-US" altLang="en-US" sz="2400" dirty="0"/>
              <a:t>In between = weak edge</a:t>
            </a:r>
          </a:p>
          <a:p>
            <a:pPr>
              <a:buFont typeface="Arial" panose="020B0604020202020204" pitchFamily="34" charset="0"/>
              <a:buChar char="•"/>
            </a:pPr>
            <a:endParaRPr lang="en-US" altLang="en-US" sz="2400" dirty="0"/>
          </a:p>
          <a:p>
            <a:pPr>
              <a:buFont typeface="Arial" panose="020B0604020202020204" pitchFamily="34" charset="0"/>
              <a:buChar char="•"/>
            </a:pPr>
            <a:r>
              <a:rPr lang="en-US" altLang="en-US" sz="2400" dirty="0"/>
              <a:t>‘Follow’ edges starting from strong edge pixels</a:t>
            </a:r>
          </a:p>
          <a:p>
            <a:pPr>
              <a:buFont typeface="Arial" panose="020B0604020202020204" pitchFamily="34" charset="0"/>
              <a:buChar char="•"/>
            </a:pPr>
            <a:r>
              <a:rPr lang="en-US" altLang="en-US" sz="2400" dirty="0"/>
              <a:t>Continue them into weak edges</a:t>
            </a:r>
          </a:p>
          <a:p>
            <a:pPr marL="1238250" lvl="2" indent="-381000"/>
            <a:r>
              <a:rPr lang="en-US" altLang="en-US" dirty="0"/>
              <a:t>Connected components (</a:t>
            </a:r>
            <a:r>
              <a:rPr lang="en-US" altLang="en-US" dirty="0" err="1"/>
              <a:t>Szeliski</a:t>
            </a:r>
            <a:r>
              <a:rPr lang="en-US" altLang="en-US" dirty="0"/>
              <a:t> 3.3.4)</a:t>
            </a:r>
          </a:p>
        </p:txBody>
      </p:sp>
      <p:sp>
        <p:nvSpPr>
          <p:cNvPr id="65540" name="Freeform 4"/>
          <p:cNvSpPr>
            <a:spLocks/>
          </p:cNvSpPr>
          <p:nvPr/>
        </p:nvSpPr>
        <p:spPr bwMode="auto">
          <a:xfrm>
            <a:off x="482600" y="4927600"/>
            <a:ext cx="2743200" cy="774700"/>
          </a:xfrm>
          <a:custGeom>
            <a:avLst/>
            <a:gdLst>
              <a:gd name="T0" fmla="*/ 2147483646 w 1728"/>
              <a:gd name="T1" fmla="*/ 2147483646 h 488"/>
              <a:gd name="T2" fmla="*/ 2147483646 w 1728"/>
              <a:gd name="T3" fmla="*/ 2147483646 h 488"/>
              <a:gd name="T4" fmla="*/ 2147483646 w 1728"/>
              <a:gd name="T5" fmla="*/ 2147483646 h 488"/>
              <a:gd name="T6" fmla="*/ 2147483646 w 1728"/>
              <a:gd name="T7" fmla="*/ 2147483646 h 488"/>
              <a:gd name="T8" fmla="*/ 2147483646 w 1728"/>
              <a:gd name="T9" fmla="*/ 2147483646 h 488"/>
              <a:gd name="T10" fmla="*/ 0 60000 65536"/>
              <a:gd name="T11" fmla="*/ 0 60000 65536"/>
              <a:gd name="T12" fmla="*/ 0 60000 65536"/>
              <a:gd name="T13" fmla="*/ 0 60000 65536"/>
              <a:gd name="T14" fmla="*/ 0 60000 65536"/>
              <a:gd name="T15" fmla="*/ 0 w 1728"/>
              <a:gd name="T16" fmla="*/ 0 h 488"/>
              <a:gd name="T17" fmla="*/ 1728 w 1728"/>
              <a:gd name="T18" fmla="*/ 488 h 488"/>
            </a:gdLst>
            <a:ahLst/>
            <a:cxnLst>
              <a:cxn ang="T10">
                <a:pos x="T0" y="T1"/>
              </a:cxn>
              <a:cxn ang="T11">
                <a:pos x="T2" y="T3"/>
              </a:cxn>
              <a:cxn ang="T12">
                <a:pos x="T4" y="T5"/>
              </a:cxn>
              <a:cxn ang="T13">
                <a:pos x="T6" y="T7"/>
              </a:cxn>
              <a:cxn ang="T14">
                <a:pos x="T8" y="T9"/>
              </a:cxn>
            </a:cxnLst>
            <a:rect l="T15" t="T16" r="T17" b="T18"/>
            <a:pathLst>
              <a:path w="1728" h="488">
                <a:moveTo>
                  <a:pt x="96" y="464"/>
                </a:moveTo>
                <a:cubicBezTo>
                  <a:pt x="48" y="476"/>
                  <a:pt x="0" y="488"/>
                  <a:pt x="96" y="416"/>
                </a:cubicBezTo>
                <a:cubicBezTo>
                  <a:pt x="192" y="344"/>
                  <a:pt x="488" y="64"/>
                  <a:pt x="672" y="32"/>
                </a:cubicBezTo>
                <a:cubicBezTo>
                  <a:pt x="856" y="0"/>
                  <a:pt x="1024" y="184"/>
                  <a:pt x="1200" y="224"/>
                </a:cubicBezTo>
                <a:cubicBezTo>
                  <a:pt x="1376" y="264"/>
                  <a:pt x="1552" y="268"/>
                  <a:pt x="1728" y="272"/>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1" name="Freeform 5"/>
          <p:cNvSpPr>
            <a:spLocks/>
          </p:cNvSpPr>
          <p:nvPr/>
        </p:nvSpPr>
        <p:spPr bwMode="auto">
          <a:xfrm>
            <a:off x="3149600" y="4965700"/>
            <a:ext cx="2590800" cy="698500"/>
          </a:xfrm>
          <a:custGeom>
            <a:avLst/>
            <a:gdLst>
              <a:gd name="T0" fmla="*/ 0 w 1632"/>
              <a:gd name="T1" fmla="*/ 2147483646 h 440"/>
              <a:gd name="T2" fmla="*/ 2147483646 w 1632"/>
              <a:gd name="T3" fmla="*/ 2147483646 h 440"/>
              <a:gd name="T4" fmla="*/ 2147483646 w 1632"/>
              <a:gd name="T5" fmla="*/ 2147483646 h 440"/>
              <a:gd name="T6" fmla="*/ 2147483646 w 1632"/>
              <a:gd name="T7" fmla="*/ 2147483646 h 440"/>
              <a:gd name="T8" fmla="*/ 2147483646 w 1632"/>
              <a:gd name="T9" fmla="*/ 2147483646 h 440"/>
              <a:gd name="T10" fmla="*/ 0 60000 65536"/>
              <a:gd name="T11" fmla="*/ 0 60000 65536"/>
              <a:gd name="T12" fmla="*/ 0 60000 65536"/>
              <a:gd name="T13" fmla="*/ 0 60000 65536"/>
              <a:gd name="T14" fmla="*/ 0 60000 65536"/>
              <a:gd name="T15" fmla="*/ 0 w 1632"/>
              <a:gd name="T16" fmla="*/ 0 h 440"/>
              <a:gd name="T17" fmla="*/ 1632 w 1632"/>
              <a:gd name="T18" fmla="*/ 440 h 440"/>
            </a:gdLst>
            <a:ahLst/>
            <a:cxnLst>
              <a:cxn ang="T10">
                <a:pos x="T0" y="T1"/>
              </a:cxn>
              <a:cxn ang="T11">
                <a:pos x="T2" y="T3"/>
              </a:cxn>
              <a:cxn ang="T12">
                <a:pos x="T4" y="T5"/>
              </a:cxn>
              <a:cxn ang="T13">
                <a:pos x="T6" y="T7"/>
              </a:cxn>
              <a:cxn ang="T14">
                <a:pos x="T8" y="T9"/>
              </a:cxn>
            </a:cxnLst>
            <a:rect l="T15" t="T16" r="T17" b="T18"/>
            <a:pathLst>
              <a:path w="1632" h="440">
                <a:moveTo>
                  <a:pt x="0" y="248"/>
                </a:moveTo>
                <a:cubicBezTo>
                  <a:pt x="72" y="268"/>
                  <a:pt x="144" y="288"/>
                  <a:pt x="288" y="248"/>
                </a:cubicBezTo>
                <a:cubicBezTo>
                  <a:pt x="432" y="208"/>
                  <a:pt x="664" y="0"/>
                  <a:pt x="864" y="8"/>
                </a:cubicBezTo>
                <a:cubicBezTo>
                  <a:pt x="1064" y="16"/>
                  <a:pt x="1360" y="224"/>
                  <a:pt x="1488" y="296"/>
                </a:cubicBezTo>
                <a:cubicBezTo>
                  <a:pt x="1616" y="368"/>
                  <a:pt x="1624" y="404"/>
                  <a:pt x="1632" y="44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2" name="Freeform 6"/>
          <p:cNvSpPr>
            <a:spLocks/>
          </p:cNvSpPr>
          <p:nvPr/>
        </p:nvSpPr>
        <p:spPr bwMode="auto">
          <a:xfrm>
            <a:off x="5638800" y="5664200"/>
            <a:ext cx="711200" cy="609600"/>
          </a:xfrm>
          <a:custGeom>
            <a:avLst/>
            <a:gdLst>
              <a:gd name="T0" fmla="*/ 2147483646 w 448"/>
              <a:gd name="T1" fmla="*/ 0 h 384"/>
              <a:gd name="T2" fmla="*/ 2147483646 w 448"/>
              <a:gd name="T3" fmla="*/ 2147483646 h 384"/>
              <a:gd name="T4" fmla="*/ 2147483646 w 448"/>
              <a:gd name="T5" fmla="*/ 2147483646 h 384"/>
              <a:gd name="T6" fmla="*/ 0 60000 65536"/>
              <a:gd name="T7" fmla="*/ 0 60000 65536"/>
              <a:gd name="T8" fmla="*/ 0 60000 65536"/>
              <a:gd name="T9" fmla="*/ 0 w 448"/>
              <a:gd name="T10" fmla="*/ 0 h 384"/>
              <a:gd name="T11" fmla="*/ 448 w 448"/>
              <a:gd name="T12" fmla="*/ 384 h 384"/>
            </a:gdLst>
            <a:ahLst/>
            <a:cxnLst>
              <a:cxn ang="T6">
                <a:pos x="T0" y="T1"/>
              </a:cxn>
              <a:cxn ang="T7">
                <a:pos x="T2" y="T3"/>
              </a:cxn>
              <a:cxn ang="T8">
                <a:pos x="T4" y="T5"/>
              </a:cxn>
            </a:cxnLst>
            <a:rect l="T9" t="T10" r="T11" b="T12"/>
            <a:pathLst>
              <a:path w="448" h="384">
                <a:moveTo>
                  <a:pt x="64" y="0"/>
                </a:moveTo>
                <a:cubicBezTo>
                  <a:pt x="32" y="88"/>
                  <a:pt x="0" y="176"/>
                  <a:pt x="64" y="240"/>
                </a:cubicBezTo>
                <a:cubicBezTo>
                  <a:pt x="128" y="304"/>
                  <a:pt x="288" y="344"/>
                  <a:pt x="448" y="384"/>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3" name="Freeform 7"/>
          <p:cNvSpPr>
            <a:spLocks/>
          </p:cNvSpPr>
          <p:nvPr/>
        </p:nvSpPr>
        <p:spPr bwMode="auto">
          <a:xfrm>
            <a:off x="6350000" y="5511800"/>
            <a:ext cx="2286000" cy="965200"/>
          </a:xfrm>
          <a:custGeom>
            <a:avLst/>
            <a:gdLst>
              <a:gd name="T0" fmla="*/ 0 w 1440"/>
              <a:gd name="T1" fmla="*/ 2147483646 h 608"/>
              <a:gd name="T2" fmla="*/ 2147483646 w 1440"/>
              <a:gd name="T3" fmla="*/ 2147483646 h 608"/>
              <a:gd name="T4" fmla="*/ 2147483646 w 1440"/>
              <a:gd name="T5" fmla="*/ 2147483646 h 608"/>
              <a:gd name="T6" fmla="*/ 2147483646 w 1440"/>
              <a:gd name="T7" fmla="*/ 2147483646 h 608"/>
              <a:gd name="T8" fmla="*/ 2147483646 w 1440"/>
              <a:gd name="T9" fmla="*/ 0 h 608"/>
              <a:gd name="T10" fmla="*/ 0 60000 65536"/>
              <a:gd name="T11" fmla="*/ 0 60000 65536"/>
              <a:gd name="T12" fmla="*/ 0 60000 65536"/>
              <a:gd name="T13" fmla="*/ 0 60000 65536"/>
              <a:gd name="T14" fmla="*/ 0 60000 65536"/>
              <a:gd name="T15" fmla="*/ 0 w 1440"/>
              <a:gd name="T16" fmla="*/ 0 h 608"/>
              <a:gd name="T17" fmla="*/ 1440 w 1440"/>
              <a:gd name="T18" fmla="*/ 608 h 608"/>
            </a:gdLst>
            <a:ahLst/>
            <a:cxnLst>
              <a:cxn ang="T10">
                <a:pos x="T0" y="T1"/>
              </a:cxn>
              <a:cxn ang="T11">
                <a:pos x="T2" y="T3"/>
              </a:cxn>
              <a:cxn ang="T12">
                <a:pos x="T4" y="T5"/>
              </a:cxn>
              <a:cxn ang="T13">
                <a:pos x="T6" y="T7"/>
              </a:cxn>
              <a:cxn ang="T14">
                <a:pos x="T8" y="T9"/>
              </a:cxn>
            </a:cxnLst>
            <a:rect l="T15" t="T16" r="T17" b="T18"/>
            <a:pathLst>
              <a:path w="1440" h="608">
                <a:moveTo>
                  <a:pt x="0" y="480"/>
                </a:moveTo>
                <a:cubicBezTo>
                  <a:pt x="24" y="496"/>
                  <a:pt x="48" y="512"/>
                  <a:pt x="144" y="528"/>
                </a:cubicBezTo>
                <a:cubicBezTo>
                  <a:pt x="240" y="544"/>
                  <a:pt x="408" y="608"/>
                  <a:pt x="576" y="576"/>
                </a:cubicBezTo>
                <a:cubicBezTo>
                  <a:pt x="744" y="544"/>
                  <a:pt x="1008" y="432"/>
                  <a:pt x="1152" y="336"/>
                </a:cubicBezTo>
                <a:cubicBezTo>
                  <a:pt x="1296" y="240"/>
                  <a:pt x="1368" y="120"/>
                  <a:pt x="1440" y="0"/>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4" name="Text Box 8"/>
          <p:cNvSpPr txBox="1">
            <a:spLocks noChangeArrowheads="1"/>
          </p:cNvSpPr>
          <p:nvPr/>
        </p:nvSpPr>
        <p:spPr bwMode="auto">
          <a:xfrm>
            <a:off x="7467600" y="6491288"/>
            <a:ext cx="1979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a:latin typeface="Arial" panose="020B0604020202020204" pitchFamily="34" charset="0"/>
              </a:rPr>
              <a:t>Source: S. Seitz</a:t>
            </a:r>
          </a:p>
        </p:txBody>
      </p:sp>
    </p:spTree>
    <p:extLst>
      <p:ext uri="{BB962C8B-B14F-4D97-AF65-F5344CB8AC3E}">
        <p14:creationId xmlns:p14="http://schemas.microsoft.com/office/powerpoint/2010/main" val="38179060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296988"/>
            <a:ext cx="4818062"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2638"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9038"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7"/>
          <p:cNvSpPr>
            <a:spLocks noGrp="1" noChangeArrowheads="1"/>
          </p:cNvSpPr>
          <p:nvPr>
            <p:ph type="title"/>
          </p:nvPr>
        </p:nvSpPr>
        <p:spPr/>
        <p:txBody>
          <a:bodyPr/>
          <a:lstStyle/>
          <a:p>
            <a:r>
              <a:rPr lang="en-US" altLang="en-US"/>
              <a:t>Edge linking</a:t>
            </a:r>
          </a:p>
        </p:txBody>
      </p:sp>
      <p:sp>
        <p:nvSpPr>
          <p:cNvPr id="56327" name="Text Box 9"/>
          <p:cNvSpPr txBox="1">
            <a:spLocks noChangeArrowheads="1"/>
          </p:cNvSpPr>
          <p:nvPr/>
        </p:nvSpPr>
        <p:spPr bwMode="auto">
          <a:xfrm>
            <a:off x="90488" y="65532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Forsyth</a:t>
            </a:r>
          </a:p>
        </p:txBody>
      </p:sp>
    </p:spTree>
    <p:extLst>
      <p:ext uri="{BB962C8B-B14F-4D97-AF65-F5344CB8AC3E}">
        <p14:creationId xmlns:p14="http://schemas.microsoft.com/office/powerpoint/2010/main" val="398974227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sz="3200"/>
              <a:t>Final Canny Edges</a:t>
            </a:r>
          </a:p>
        </p:txBody>
      </p:sp>
      <p:pic>
        <p:nvPicPr>
          <p:cNvPr id="4" name="Picture 3">
            <a:extLst>
              <a:ext uri="{FF2B5EF4-FFF2-40B4-BE49-F238E27FC236}">
                <a16:creationId xmlns:a16="http://schemas.microsoft.com/office/drawing/2014/main" id="{B30DE7CC-3906-424E-AB1E-B8FE3AF4AF7A}"/>
              </a:ext>
            </a:extLst>
          </p:cNvPr>
          <p:cNvPicPr>
            <a:picLocks noChangeAspect="1"/>
          </p:cNvPicPr>
          <p:nvPr/>
        </p:nvPicPr>
        <p:blipFill>
          <a:blip r:embed="rId2"/>
          <a:stretch>
            <a:fillRect/>
          </a:stretch>
        </p:blipFill>
        <p:spPr>
          <a:xfrm>
            <a:off x="4598661" y="1768023"/>
            <a:ext cx="4545339" cy="453276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91B5CAD-A229-45A1-8472-77BB9B26FB5D}"/>
                  </a:ext>
                </a:extLst>
              </p:cNvPr>
              <p:cNvSpPr txBox="1"/>
              <p:nvPr/>
            </p:nvSpPr>
            <p:spPr>
              <a:xfrm>
                <a:off x="952499" y="1031768"/>
                <a:ext cx="7239000" cy="618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2</m:t>
                          </m:r>
                        </m:e>
                      </m:rad>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𝑙𝑜𝑤</m:t>
                          </m:r>
                        </m:sub>
                      </m:sSub>
                      <m:r>
                        <a:rPr lang="en-US" b="0" i="1" smtClean="0">
                          <a:latin typeface="Cambria Math" panose="02040503050406030204" pitchFamily="18" charset="0"/>
                          <a:ea typeface="Cambria Math" panose="02040503050406030204" pitchFamily="18" charset="0"/>
                        </a:rPr>
                        <m:t>=0.05,</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h𝑖𝑔h</m:t>
                          </m:r>
                        </m:sub>
                      </m:sSub>
                      <m:r>
                        <a:rPr lang="en-US" b="0" i="1" smtClean="0">
                          <a:latin typeface="Cambria Math" panose="02040503050406030204" pitchFamily="18" charset="0"/>
                          <a:ea typeface="Cambria Math" panose="02040503050406030204" pitchFamily="18" charset="0"/>
                        </a:rPr>
                        <m:t>=0.1</m:t>
                      </m:r>
                    </m:oMath>
                  </m:oMathPara>
                </a14:m>
                <a:endParaRPr lang="en-US" dirty="0"/>
              </a:p>
            </p:txBody>
          </p:sp>
        </mc:Choice>
        <mc:Fallback xmlns="">
          <p:sp>
            <p:nvSpPr>
              <p:cNvPr id="5" name="TextBox 4">
                <a:extLst>
                  <a:ext uri="{FF2B5EF4-FFF2-40B4-BE49-F238E27FC236}">
                    <a16:creationId xmlns:a16="http://schemas.microsoft.com/office/drawing/2014/main" id="{991B5CAD-A229-45A1-8472-77BB9B26FB5D}"/>
                  </a:ext>
                </a:extLst>
              </p:cNvPr>
              <p:cNvSpPr txBox="1">
                <a:spLocks noRot="1" noChangeAspect="1" noMove="1" noResize="1" noEditPoints="1" noAdjustHandles="1" noChangeArrowheads="1" noChangeShapeType="1" noTextEdit="1"/>
              </p:cNvSpPr>
              <p:nvPr/>
            </p:nvSpPr>
            <p:spPr>
              <a:xfrm>
                <a:off x="952499" y="1031768"/>
                <a:ext cx="7239000" cy="618887"/>
              </a:xfrm>
              <a:prstGeom prst="rect">
                <a:avLst/>
              </a:prstGeom>
              <a:blipFill>
                <a:blip r:embed="rId3"/>
                <a:stretch>
                  <a:fillRect/>
                </a:stretch>
              </a:blipFill>
            </p:spPr>
            <p:txBody>
              <a:bodyPr/>
              <a:lstStyle/>
              <a:p>
                <a:r>
                  <a:rPr lang="en-US">
                    <a:noFill/>
                  </a:rPr>
                  <a:t> </a:t>
                </a:r>
              </a:p>
            </p:txBody>
          </p:sp>
        </mc:Fallback>
      </mc:AlternateContent>
      <p:pic>
        <p:nvPicPr>
          <p:cNvPr id="8" name="Picture 7" descr="A person standing in front of a building&#10;&#10;Description generated with very high confidence">
            <a:extLst>
              <a:ext uri="{FF2B5EF4-FFF2-40B4-BE49-F238E27FC236}">
                <a16:creationId xmlns:a16="http://schemas.microsoft.com/office/drawing/2014/main" id="{43F4DE61-D478-4FCA-97A9-FA85315BB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00" y="1760988"/>
            <a:ext cx="4539800" cy="4539800"/>
          </a:xfrm>
          <a:prstGeom prst="rect">
            <a:avLst/>
          </a:prstGeom>
        </p:spPr>
      </p:pic>
    </p:spTree>
    <p:extLst>
      <p:ext uri="{BB962C8B-B14F-4D97-AF65-F5344CB8AC3E}">
        <p14:creationId xmlns:p14="http://schemas.microsoft.com/office/powerpoint/2010/main" val="11855588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76200"/>
            <a:ext cx="8229600" cy="838200"/>
          </a:xfrm>
        </p:spPr>
        <p:txBody>
          <a:bodyPr/>
          <a:lstStyle/>
          <a:p>
            <a:r>
              <a:rPr lang="en-US" altLang="en-US"/>
              <a:t>Effect of </a:t>
            </a:r>
            <a:r>
              <a:rPr lang="en-US" altLang="en-US">
                <a:sym typeface="Symbol" panose="05050102010706020507" pitchFamily="18" charset="2"/>
              </a:rPr>
              <a:t> (</a:t>
            </a:r>
            <a:r>
              <a:rPr lang="en-US" altLang="en-US"/>
              <a:t>Gaussian kernel spread/size)</a:t>
            </a:r>
          </a:p>
        </p:txBody>
      </p:sp>
      <p:sp>
        <p:nvSpPr>
          <p:cNvPr id="70666" name="Text Box 11"/>
          <p:cNvSpPr txBox="1">
            <a:spLocks noChangeArrowheads="1"/>
          </p:cNvSpPr>
          <p:nvPr/>
        </p:nvSpPr>
        <p:spPr bwMode="auto">
          <a:xfrm>
            <a:off x="1045253" y="4357688"/>
            <a:ext cx="11400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Arial" panose="020B0604020202020204" pitchFamily="34" charset="0"/>
              </a:rPr>
              <a:t>Original </a:t>
            </a:r>
          </a:p>
        </p:txBody>
      </p:sp>
      <p:sp>
        <p:nvSpPr>
          <p:cNvPr id="70667" name="Rectangle 12"/>
          <p:cNvSpPr>
            <a:spLocks noChangeArrowheads="1"/>
          </p:cNvSpPr>
          <p:nvPr/>
        </p:nvSpPr>
        <p:spPr bwMode="auto">
          <a:xfrm>
            <a:off x="685800" y="5257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dirty="0">
                <a:latin typeface="Arial" panose="020B0604020202020204" pitchFamily="34" charset="0"/>
              </a:rPr>
              <a:t>The choice of </a:t>
            </a:r>
            <a:r>
              <a:rPr lang="en-US" altLang="en-US" dirty="0">
                <a:latin typeface="Arial" panose="020B0604020202020204" pitchFamily="34" charset="0"/>
                <a:sym typeface="Symbol" panose="05050102010706020507" pitchFamily="18" charset="2"/>
              </a:rPr>
              <a:t></a:t>
            </a:r>
            <a:r>
              <a:rPr lang="en-US" altLang="en-US" dirty="0">
                <a:latin typeface="Arial" panose="020B0604020202020204" pitchFamily="34" charset="0"/>
              </a:rPr>
              <a:t> depends on desired behavior</a:t>
            </a:r>
          </a:p>
          <a:p>
            <a:pPr lvl="1" eaLnBrk="1" hangingPunct="1">
              <a:buFontTx/>
              <a:buChar char="•"/>
            </a:pPr>
            <a:r>
              <a:rPr lang="en-US" altLang="en-US" sz="2000" dirty="0">
                <a:latin typeface="Arial" panose="020B0604020202020204" pitchFamily="34" charset="0"/>
              </a:rPr>
              <a:t>large </a:t>
            </a:r>
            <a:r>
              <a:rPr lang="en-US" altLang="en-US" sz="2000" dirty="0">
                <a:latin typeface="Arial" panose="020B0604020202020204" pitchFamily="34" charset="0"/>
                <a:sym typeface="Symbol" panose="05050102010706020507" pitchFamily="18" charset="2"/>
              </a:rPr>
              <a:t></a:t>
            </a:r>
            <a:r>
              <a:rPr lang="en-US" altLang="en-US" sz="2000" dirty="0">
                <a:latin typeface="Arial" panose="020B0604020202020204" pitchFamily="34" charset="0"/>
              </a:rPr>
              <a:t> detects large scale edges</a:t>
            </a:r>
          </a:p>
          <a:p>
            <a:pPr lvl="1" eaLnBrk="1" hangingPunct="1">
              <a:buFontTx/>
              <a:buChar char="•"/>
            </a:pPr>
            <a:r>
              <a:rPr lang="en-US" altLang="en-US" sz="2000" dirty="0">
                <a:latin typeface="Arial" panose="020B0604020202020204" pitchFamily="34" charset="0"/>
              </a:rPr>
              <a:t>small </a:t>
            </a:r>
            <a:r>
              <a:rPr lang="en-US" altLang="en-US" sz="2000" dirty="0">
                <a:latin typeface="Arial" panose="020B0604020202020204" pitchFamily="34" charset="0"/>
                <a:sym typeface="Symbol" panose="05050102010706020507" pitchFamily="18" charset="2"/>
              </a:rPr>
              <a:t></a:t>
            </a:r>
            <a:r>
              <a:rPr lang="en-US" altLang="en-US" sz="2000" dirty="0">
                <a:latin typeface="Arial" panose="020B0604020202020204" pitchFamily="34" charset="0"/>
              </a:rPr>
              <a:t> detects fine features</a:t>
            </a:r>
          </a:p>
        </p:txBody>
      </p:sp>
      <p:sp>
        <p:nvSpPr>
          <p:cNvPr id="70668" name="Text Box 16"/>
          <p:cNvSpPr txBox="1">
            <a:spLocks noChangeArrowheads="1"/>
          </p:cNvSpPr>
          <p:nvPr/>
        </p:nvSpPr>
        <p:spPr bwMode="auto">
          <a:xfrm>
            <a:off x="7704138" y="6567488"/>
            <a:ext cx="1457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solidFill>
                  <a:schemeClr val="bg1">
                    <a:lumMod val="50000"/>
                  </a:schemeClr>
                </a:solidFill>
                <a:latin typeface="Arial" panose="020B0604020202020204" pitchFamily="34" charset="0"/>
              </a:rPr>
              <a:t>Source: S. Seitz</a:t>
            </a:r>
          </a:p>
        </p:txBody>
      </p:sp>
      <p:pic>
        <p:nvPicPr>
          <p:cNvPr id="13" name="Picture 12" descr="A person standing in front of a building&#10;&#10;Description generated with very high confidence">
            <a:extLst>
              <a:ext uri="{FF2B5EF4-FFF2-40B4-BE49-F238E27FC236}">
                <a16:creationId xmlns:a16="http://schemas.microsoft.com/office/drawing/2014/main" id="{C2B9FA54-6F30-46E4-B0A9-346CD854F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357313"/>
            <a:ext cx="2940050" cy="294005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EC61495-F077-4029-B928-FD85EDF149AB}"/>
                  </a:ext>
                </a:extLst>
              </p:cNvPr>
              <p:cNvSpPr txBox="1"/>
              <p:nvPr/>
            </p:nvSpPr>
            <p:spPr>
              <a:xfrm>
                <a:off x="6781800" y="4385043"/>
                <a:ext cx="1638300" cy="5739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=4</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2</m:t>
                          </m:r>
                        </m:e>
                      </m:rad>
                    </m:oMath>
                  </m:oMathPara>
                </a14:m>
                <a:endParaRPr lang="en-US" dirty="0"/>
              </a:p>
            </p:txBody>
          </p:sp>
        </mc:Choice>
        <mc:Fallback xmlns="">
          <p:sp>
            <p:nvSpPr>
              <p:cNvPr id="14" name="TextBox 13">
                <a:extLst>
                  <a:ext uri="{FF2B5EF4-FFF2-40B4-BE49-F238E27FC236}">
                    <a16:creationId xmlns:a16="http://schemas.microsoft.com/office/drawing/2014/main" id="{2EC61495-F077-4029-B928-FD85EDF149AB}"/>
                  </a:ext>
                </a:extLst>
              </p:cNvPr>
              <p:cNvSpPr txBox="1">
                <a:spLocks noRot="1" noChangeAspect="1" noMove="1" noResize="1" noEditPoints="1" noAdjustHandles="1" noChangeArrowheads="1" noChangeShapeType="1" noTextEdit="1"/>
              </p:cNvSpPr>
              <p:nvPr/>
            </p:nvSpPr>
            <p:spPr>
              <a:xfrm>
                <a:off x="6781800" y="4385043"/>
                <a:ext cx="1638300" cy="573940"/>
              </a:xfrm>
              <a:prstGeom prst="rect">
                <a:avLst/>
              </a:prstGeom>
              <a:blipFill>
                <a:blip r:embed="rId4"/>
                <a:stretch>
                  <a:fillRect/>
                </a:stretch>
              </a:blipFill>
            </p:spPr>
            <p:txBody>
              <a:bodyPr/>
              <a:lstStyle/>
              <a:p>
                <a:r>
                  <a:rPr lang="en-US">
                    <a:noFill/>
                  </a:rPr>
                  <a:t> </a:t>
                </a:r>
              </a:p>
            </p:txBody>
          </p:sp>
        </mc:Fallback>
      </mc:AlternateContent>
      <p:pic>
        <p:nvPicPr>
          <p:cNvPr id="3" name="Picture 2" descr="A close up of a logo&#10;&#10;Description generated with very high confidence">
            <a:extLst>
              <a:ext uri="{FF2B5EF4-FFF2-40B4-BE49-F238E27FC236}">
                <a16:creationId xmlns:a16="http://schemas.microsoft.com/office/drawing/2014/main" id="{096D803F-DC31-4047-9D54-F6C35CB2F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0612" y="1357313"/>
            <a:ext cx="2940050" cy="2940050"/>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DB9A529-4171-417C-A18A-E4403BFA9C03}"/>
                  </a:ext>
                </a:extLst>
              </p:cNvPr>
              <p:cNvSpPr txBox="1"/>
              <p:nvPr/>
            </p:nvSpPr>
            <p:spPr>
              <a:xfrm>
                <a:off x="3753644" y="4385043"/>
                <a:ext cx="1638300" cy="5739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2</m:t>
                          </m:r>
                        </m:e>
                      </m:rad>
                    </m:oMath>
                  </m:oMathPara>
                </a14:m>
                <a:endParaRPr lang="en-US" dirty="0"/>
              </a:p>
            </p:txBody>
          </p:sp>
        </mc:Choice>
        <mc:Fallback xmlns="">
          <p:sp>
            <p:nvSpPr>
              <p:cNvPr id="17" name="TextBox 16">
                <a:extLst>
                  <a:ext uri="{FF2B5EF4-FFF2-40B4-BE49-F238E27FC236}">
                    <a16:creationId xmlns:a16="http://schemas.microsoft.com/office/drawing/2014/main" id="{3DB9A529-4171-417C-A18A-E4403BFA9C03}"/>
                  </a:ext>
                </a:extLst>
              </p:cNvPr>
              <p:cNvSpPr txBox="1">
                <a:spLocks noRot="1" noChangeAspect="1" noMove="1" noResize="1" noEditPoints="1" noAdjustHandles="1" noChangeArrowheads="1" noChangeShapeType="1" noTextEdit="1"/>
              </p:cNvSpPr>
              <p:nvPr/>
            </p:nvSpPr>
            <p:spPr>
              <a:xfrm>
                <a:off x="3753644" y="4385043"/>
                <a:ext cx="1638300" cy="573940"/>
              </a:xfrm>
              <a:prstGeom prst="rect">
                <a:avLst/>
              </a:prstGeom>
              <a:blipFill>
                <a:blip r:embed="rId6"/>
                <a:stretch>
                  <a:fillRect/>
                </a:stretch>
              </a:blipFill>
            </p:spPr>
            <p:txBody>
              <a:bodyPr/>
              <a:lstStyle/>
              <a:p>
                <a:r>
                  <a:rPr lang="en-US">
                    <a:noFill/>
                  </a:rPr>
                  <a:t> </a:t>
                </a:r>
              </a:p>
            </p:txBody>
          </p:sp>
        </mc:Fallback>
      </mc:AlternateContent>
      <p:pic>
        <p:nvPicPr>
          <p:cNvPr id="5" name="Picture 4" descr="A circuit board&#10;&#10;Description generated with high confidence">
            <a:extLst>
              <a:ext uri="{FF2B5EF4-FFF2-40B4-BE49-F238E27FC236}">
                <a16:creationId xmlns:a16="http://schemas.microsoft.com/office/drawing/2014/main" id="{F9AD8218-A8B0-4E58-A419-8C8955881C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3406" y="1357313"/>
            <a:ext cx="2940050" cy="2940050"/>
          </a:xfrm>
          <a:prstGeom prst="rect">
            <a:avLst/>
          </a:prstGeom>
        </p:spPr>
      </p:pic>
    </p:spTree>
    <p:extLst>
      <p:ext uri="{BB962C8B-B14F-4D97-AF65-F5344CB8AC3E}">
        <p14:creationId xmlns:p14="http://schemas.microsoft.com/office/powerpoint/2010/main" val="4226624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a:t>
            </a:fld>
            <a:endParaRPr lang="en-US"/>
          </a:p>
        </p:txBody>
      </p:sp>
      <p:pic>
        <p:nvPicPr>
          <p:cNvPr id="26626" name="Picture 2" descr="fig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
            <a:ext cx="6568732"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609600" y="5417403"/>
            <a:ext cx="7924800" cy="830997"/>
          </a:xfrm>
          <a:prstGeom prst="rect">
            <a:avLst/>
          </a:prstGeom>
        </p:spPr>
        <p:txBody>
          <a:bodyPr wrap="square">
            <a:spAutoFit/>
          </a:bodyPr>
          <a:lstStyle/>
          <a:p>
            <a:pPr marL="342900" indent="-342900">
              <a:buAutoNum type="alphaUcParenBoth"/>
            </a:pPr>
            <a:r>
              <a:rPr lang="en-US" sz="1200"/>
              <a:t>Cave painting at </a:t>
            </a:r>
            <a:r>
              <a:rPr lang="en-US" sz="1200" err="1"/>
              <a:t>Chauvet</a:t>
            </a:r>
            <a:r>
              <a:rPr lang="en-US" sz="1200"/>
              <a:t>, France, about 30,000 B.C.;</a:t>
            </a:r>
          </a:p>
          <a:p>
            <a:pPr marL="342900" indent="-342900">
              <a:buAutoNum type="alphaUcParenBoth"/>
            </a:pPr>
            <a:r>
              <a:rPr lang="en-US" sz="1200"/>
              <a:t>Aerial photograph of the picture of a monkey as part of the Nazca Lines </a:t>
            </a:r>
            <a:r>
              <a:rPr lang="en-US" sz="1200" err="1"/>
              <a:t>geoglyphs</a:t>
            </a:r>
            <a:r>
              <a:rPr lang="en-US" sz="1200"/>
              <a:t>, Peru, about 700 – 200 B.C.; </a:t>
            </a:r>
          </a:p>
          <a:p>
            <a:pPr marL="342900" indent="-342900">
              <a:buAutoNum type="alphaUcParenBoth"/>
            </a:pPr>
            <a:r>
              <a:rPr lang="en-US" sz="1200" err="1"/>
              <a:t>Shen</a:t>
            </a:r>
            <a:r>
              <a:rPr lang="en-US" sz="1200"/>
              <a:t> Zhou (1427-1509 A.D.): Poet on a mountain top, ink on paper, China; </a:t>
            </a:r>
          </a:p>
          <a:p>
            <a:pPr marL="342900" indent="-342900">
              <a:buAutoNum type="alphaUcParenBoth"/>
            </a:pPr>
            <a:r>
              <a:rPr lang="en-US" sz="1200"/>
              <a:t>Line drawing by 7-year old I. </a:t>
            </a:r>
            <a:r>
              <a:rPr lang="en-US" sz="1200" err="1"/>
              <a:t>Lleras</a:t>
            </a:r>
            <a:r>
              <a:rPr lang="en-US" sz="1200"/>
              <a:t> (2010 A.D.). </a:t>
            </a:r>
          </a:p>
        </p:txBody>
      </p:sp>
    </p:spTree>
    <p:extLst>
      <p:ext uri="{BB962C8B-B14F-4D97-AF65-F5344CB8AC3E}">
        <p14:creationId xmlns:p14="http://schemas.microsoft.com/office/powerpoint/2010/main" val="27141097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Canny edge detector</a:t>
            </a:r>
          </a:p>
        </p:txBody>
      </p:sp>
      <p:sp>
        <p:nvSpPr>
          <p:cNvPr id="1102851" name="Rectangle 3"/>
          <p:cNvSpPr>
            <a:spLocks noGrp="1" noChangeArrowheads="1"/>
          </p:cNvSpPr>
          <p:nvPr>
            <p:ph type="body" idx="1"/>
          </p:nvPr>
        </p:nvSpPr>
        <p:spPr>
          <a:xfrm>
            <a:off x="685800" y="914400"/>
            <a:ext cx="7772400" cy="5562600"/>
          </a:xfrm>
        </p:spPr>
        <p:txBody>
          <a:bodyPr>
            <a:normAutofit/>
          </a:bodyPr>
          <a:lstStyle/>
          <a:p>
            <a:pPr marL="533400" indent="-533400">
              <a:buFontTx/>
              <a:buAutoNum type="arabicPeriod"/>
            </a:pPr>
            <a:r>
              <a:rPr lang="en-US" altLang="en-US" sz="2800" dirty="0"/>
              <a:t>Filter image with x, y derivatives of Gaussian </a:t>
            </a:r>
          </a:p>
          <a:p>
            <a:pPr marL="533400" indent="-533400">
              <a:buFontTx/>
              <a:buAutoNum type="arabicPeriod"/>
            </a:pPr>
            <a:r>
              <a:rPr lang="en-US" altLang="en-US" sz="2800" dirty="0"/>
              <a:t>Find magnitude and orientation of gradient</a:t>
            </a:r>
          </a:p>
          <a:p>
            <a:pPr marL="533400" indent="-533400">
              <a:buFontTx/>
              <a:buAutoNum type="arabicPeriod"/>
            </a:pPr>
            <a:r>
              <a:rPr lang="en-US" altLang="en-US" sz="2800" dirty="0"/>
              <a:t>Non-maximum suppression:</a:t>
            </a:r>
          </a:p>
          <a:p>
            <a:pPr marL="838200" lvl="1" indent="-381000"/>
            <a:r>
              <a:rPr lang="en-US" altLang="en-US" sz="2400" dirty="0"/>
              <a:t>Thin multi-pixel wide “ridges” to single pixel width</a:t>
            </a:r>
          </a:p>
          <a:p>
            <a:pPr marL="533400" indent="-533400">
              <a:buFontTx/>
              <a:buAutoNum type="arabicPeriod"/>
            </a:pPr>
            <a:r>
              <a:rPr lang="en-US" altLang="en-US" sz="2800" dirty="0"/>
              <a:t>‘Hysteresis’ Thresholding:</a:t>
            </a:r>
          </a:p>
          <a:p>
            <a:pPr marL="838200" lvl="1" indent="-381000"/>
            <a:r>
              <a:rPr lang="en-US" altLang="en-US" sz="2400" dirty="0"/>
              <a:t>Define two thresholds: low and high</a:t>
            </a:r>
          </a:p>
          <a:p>
            <a:pPr marL="838200" lvl="1" indent="-381000"/>
            <a:r>
              <a:rPr lang="en-US" altLang="en-US" sz="2400" dirty="0"/>
              <a:t>Use the high threshold to start edge curves and the low threshold to continue them</a:t>
            </a:r>
          </a:p>
          <a:p>
            <a:pPr marL="838200" lvl="1" indent="-381000"/>
            <a:r>
              <a:rPr lang="en-US" altLang="en-US" sz="2400" dirty="0"/>
              <a:t>‘Follow’ edges starting from strong edge pixels</a:t>
            </a:r>
          </a:p>
          <a:p>
            <a:pPr marL="1238250" lvl="2" indent="-381000"/>
            <a:r>
              <a:rPr lang="en-US" altLang="en-US" dirty="0"/>
              <a:t>Connected components (</a:t>
            </a:r>
            <a:r>
              <a:rPr lang="en-US" altLang="en-US" dirty="0" err="1"/>
              <a:t>Szeliski</a:t>
            </a:r>
            <a:r>
              <a:rPr lang="en-US" altLang="en-US" dirty="0"/>
              <a:t> 3.3.4)</a:t>
            </a:r>
            <a:endParaRPr lang="en-US" altLang="en-US" sz="1800" dirty="0"/>
          </a:p>
          <a:p>
            <a:pPr marL="533400" indent="-533400"/>
            <a:endParaRPr lang="en-US" altLang="en-US" sz="2800" dirty="0"/>
          </a:p>
        </p:txBody>
      </p:sp>
      <p:sp>
        <p:nvSpPr>
          <p:cNvPr id="6861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solidFill>
                  <a:schemeClr val="bg1">
                    <a:lumMod val="50000"/>
                  </a:schemeClr>
                </a:solidFill>
                <a:latin typeface="Arial" panose="020B0604020202020204" pitchFamily="34" charset="0"/>
              </a:rPr>
              <a:t>Source: D. Lowe, L. Fei-Fei</a:t>
            </a:r>
          </a:p>
        </p:txBody>
      </p:sp>
    </p:spTree>
    <p:extLst>
      <p:ext uri="{BB962C8B-B14F-4D97-AF65-F5344CB8AC3E}">
        <p14:creationId xmlns:p14="http://schemas.microsoft.com/office/powerpoint/2010/main" val="22086713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a:t>45 years of boundary detection</a:t>
            </a:r>
          </a:p>
        </p:txBody>
      </p:sp>
      <p:pic>
        <p:nvPicPr>
          <p:cNvPr id="83971" name="Picture 2" descr="C:\Users\hays\Desktop\143 Computer Vision\slides\10\boundary_detector_performan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25" y="1066800"/>
            <a:ext cx="5365750"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8"/>
          <p:cNvSpPr txBox="1">
            <a:spLocks noChangeArrowheads="1"/>
          </p:cNvSpPr>
          <p:nvPr/>
        </p:nvSpPr>
        <p:spPr bwMode="auto">
          <a:xfrm>
            <a:off x="4683760" y="6581001"/>
            <a:ext cx="4460240" cy="276999"/>
          </a:xfrm>
          <a:prstGeom prst="rect">
            <a:avLst/>
          </a:prstGeom>
          <a:solidFill>
            <a:schemeClr val="bg1"/>
          </a:solidFill>
          <a:ln w="9525">
            <a:noFill/>
            <a:miter lim="800000"/>
            <a:headEnd/>
            <a:tailEnd/>
          </a:ln>
        </p:spPr>
        <p:txBody>
          <a:bodyPr wrap="square">
            <a:spAutoFit/>
          </a:bodyPr>
          <a:lstStyle/>
          <a:p>
            <a:pPr eaLnBrk="1" hangingPunct="1">
              <a:defRPr/>
            </a:pPr>
            <a:r>
              <a:rPr lang="en-US" sz="1200" dirty="0">
                <a:solidFill>
                  <a:schemeClr val="bg1">
                    <a:lumMod val="65000"/>
                  </a:schemeClr>
                </a:solidFill>
                <a:latin typeface="Arial" charset="0"/>
                <a:cs typeface="Arial" charset="0"/>
              </a:rPr>
              <a:t>Source: </a:t>
            </a:r>
            <a:r>
              <a:rPr lang="en-US" sz="1200" dirty="0" err="1">
                <a:solidFill>
                  <a:schemeClr val="bg1">
                    <a:lumMod val="65000"/>
                  </a:schemeClr>
                </a:solidFill>
                <a:latin typeface="Arial" charset="0"/>
                <a:cs typeface="Arial" charset="0"/>
              </a:rPr>
              <a:t>Arbelaez</a:t>
            </a:r>
            <a:r>
              <a:rPr lang="en-US" sz="1200" dirty="0">
                <a:solidFill>
                  <a:schemeClr val="bg1">
                    <a:lumMod val="65000"/>
                  </a:schemeClr>
                </a:solidFill>
                <a:latin typeface="Arial" charset="0"/>
                <a:cs typeface="Arial" charset="0"/>
              </a:rPr>
              <a:t>, </a:t>
            </a:r>
            <a:r>
              <a:rPr lang="en-US" sz="1200" dirty="0" err="1">
                <a:solidFill>
                  <a:schemeClr val="bg1">
                    <a:lumMod val="65000"/>
                  </a:schemeClr>
                </a:solidFill>
                <a:latin typeface="Arial" charset="0"/>
                <a:cs typeface="Arial" charset="0"/>
              </a:rPr>
              <a:t>Maire</a:t>
            </a:r>
            <a:r>
              <a:rPr lang="en-US" sz="1200" dirty="0">
                <a:solidFill>
                  <a:schemeClr val="bg1">
                    <a:lumMod val="65000"/>
                  </a:schemeClr>
                </a:solidFill>
                <a:latin typeface="Arial" charset="0"/>
                <a:cs typeface="Arial" charset="0"/>
              </a:rPr>
              <a:t>, </a:t>
            </a:r>
            <a:r>
              <a:rPr lang="en-US" sz="1200" dirty="0" err="1">
                <a:solidFill>
                  <a:schemeClr val="bg1">
                    <a:lumMod val="65000"/>
                  </a:schemeClr>
                </a:solidFill>
                <a:latin typeface="Arial" charset="0"/>
                <a:cs typeface="Arial" charset="0"/>
              </a:rPr>
              <a:t>Fowlkes</a:t>
            </a:r>
            <a:r>
              <a:rPr lang="en-US" sz="1200" dirty="0">
                <a:solidFill>
                  <a:schemeClr val="bg1">
                    <a:lumMod val="65000"/>
                  </a:schemeClr>
                </a:solidFill>
                <a:latin typeface="Arial" charset="0"/>
                <a:cs typeface="Arial" charset="0"/>
              </a:rPr>
              <a:t>, and </a:t>
            </a:r>
            <a:r>
              <a:rPr lang="en-US" sz="1200" dirty="0" err="1">
                <a:solidFill>
                  <a:schemeClr val="bg1">
                    <a:lumMod val="65000"/>
                  </a:schemeClr>
                </a:solidFill>
                <a:latin typeface="Arial" charset="0"/>
                <a:cs typeface="Arial" charset="0"/>
              </a:rPr>
              <a:t>Malik</a:t>
            </a:r>
            <a:r>
              <a:rPr lang="en-US" sz="1200" dirty="0">
                <a:solidFill>
                  <a:schemeClr val="bg1">
                    <a:lumMod val="65000"/>
                  </a:schemeClr>
                </a:solidFill>
                <a:latin typeface="Arial" charset="0"/>
                <a:cs typeface="Arial" charset="0"/>
              </a:rPr>
              <a:t>. TPAMI 2011 (</a:t>
            </a:r>
            <a:r>
              <a:rPr lang="en-US" sz="1200" dirty="0" err="1">
                <a:solidFill>
                  <a:schemeClr val="bg1">
                    <a:lumMod val="65000"/>
                  </a:schemeClr>
                </a:solidFill>
                <a:latin typeface="Arial" charset="0"/>
                <a:cs typeface="Arial" charset="0"/>
              </a:rPr>
              <a:t>pdf</a:t>
            </a:r>
            <a:r>
              <a:rPr lang="en-US" sz="1200" dirty="0">
                <a:solidFill>
                  <a:schemeClr val="bg1">
                    <a:lumMod val="65000"/>
                  </a:schemeClr>
                </a:solidFill>
                <a:latin typeface="Arial" charset="0"/>
                <a:cs typeface="Arial" charset="0"/>
              </a:rPr>
              <a:t>)</a:t>
            </a:r>
          </a:p>
        </p:txBody>
      </p:sp>
    </p:spTree>
    <p:extLst>
      <p:ext uri="{BB962C8B-B14F-4D97-AF65-F5344CB8AC3E}">
        <p14:creationId xmlns:p14="http://schemas.microsoft.com/office/powerpoint/2010/main" val="557385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8</a:t>
            </a:fld>
            <a:endParaRPr lang="en-US"/>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0"/>
            <a:ext cx="8636000" cy="5943600"/>
          </a:xfrm>
          <a:prstGeom prst="rect">
            <a:avLst/>
          </a:prstGeom>
        </p:spPr>
      </p:pic>
      <p:sp>
        <p:nvSpPr>
          <p:cNvPr id="6" name="Text Box 7"/>
          <p:cNvSpPr txBox="1">
            <a:spLocks noChangeArrowheads="1"/>
          </p:cNvSpPr>
          <p:nvPr/>
        </p:nvSpPr>
        <p:spPr bwMode="auto">
          <a:xfrm>
            <a:off x="3048000" y="5919787"/>
            <a:ext cx="251863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Hubel &amp; Wiesel, 1960s</a:t>
            </a:r>
          </a:p>
        </p:txBody>
      </p:sp>
    </p:spTree>
    <p:extLst>
      <p:ext uri="{BB962C8B-B14F-4D97-AF65-F5344CB8AC3E}">
        <p14:creationId xmlns:p14="http://schemas.microsoft.com/office/powerpoint/2010/main" val="180908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a:t>We know edges are special from human </a:t>
            </a:r>
            <a:r>
              <a:rPr lang="en-US" sz="2700"/>
              <a:t>(mammalian)</a:t>
            </a:r>
            <a:r>
              <a:rPr lang="en-US"/>
              <a:t> vision studies</a:t>
            </a:r>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9</a:t>
            </a:fld>
            <a:endParaRPr lang="en-US"/>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050" y="1414462"/>
            <a:ext cx="3885930" cy="427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5" descr="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457325"/>
            <a:ext cx="34353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2971800" y="5648325"/>
            <a:ext cx="251863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Hubel &amp; Wiesel, 1960s</a:t>
            </a:r>
          </a:p>
        </p:txBody>
      </p:sp>
    </p:spTree>
    <p:extLst>
      <p:ext uri="{BB962C8B-B14F-4D97-AF65-F5344CB8AC3E}">
        <p14:creationId xmlns:p14="http://schemas.microsoft.com/office/powerpoint/2010/main" val="3176420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d}{dx}f(x)$&#10;\end{document}&#10;"/>
  <p:tag name="EXTERNALNAME" val="txp_fig"/>
  <p:tag name="BLEND" val="False"/>
  <p:tag name="TRANSPARENT" val="False"/>
  <p:tag name="KEEPFILES" val="False"/>
  <p:tag name="DEBUGPAUSE" val="False"/>
  <p:tag name="RESOLUTION" val="300"/>
  <p:tag name="BITMAPFORMAT" val="bmpmono"/>
  <p:tag name="DEBUGINTERACTIVE" val="True"/>
  <p:tag name="ORIGWIDTH" val="232.25"/>
  <p:tag name="PICTUREFILESIZE" val="4238"/>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0\right]$&#10;\end{document}&#10;"/>
  <p:tag name="EXTERNALNAME" val="Edittex"/>
  <p:tag name="BLEND" val="False"/>
  <p:tag name="TRANSPARENT" val="False"/>
  <p:tag name="BITMAPFORMAT" val="bmpmono"/>
  <p:tag name="DEBUGINTERACTIVE" val="True"/>
  <p:tag name="ORIGWIDTH" val="441.87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sqrt{{(\frac{\partial f}{\partial x})}^2 + {(\frac{\partial f}{\partial y})}^2}$&#10;\end{document}&#10;"/>
  <p:tag name="EXTERNALNAME" val="Edittex"/>
  <p:tag name="BLEND" val="False"/>
  <p:tag name="TRANSPARENT" val="False"/>
  <p:tag name="BITMAPFORMAT" val="bmpmono"/>
  <p:tag name="DEBUGINTERACTIVE" val="True"/>
  <p:tag name="ORIGWIDTH" val="873"/>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0,\frac{\partial f}{\partial y}\right]$&#10;\end{document}&#10;"/>
  <p:tag name="EXTERNALNAME" val="Edittex"/>
  <p:tag name="BLEND" val="False"/>
  <p:tag name="TRANSPARENT" val="False"/>
  <p:tag name="BITMAPFORMAT" val="bmpmono"/>
  <p:tag name="DEBUGINTERACTIVE" val="True"/>
  <p:tag name="ORIGWIDTH" val="441.875"/>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300"/>
  <p:tag name="BITMAPFORMAT" val="bmpmono"/>
  <p:tag name="DEBUGINTERACTIVE" val="True"/>
  <p:tag name="ORIGWIDTH" val="153"/>
  <p:tag name="PICTUREFILESIZE" val="205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2220</TotalTime>
  <Words>2432</Words>
  <Application>Microsoft Office PowerPoint</Application>
  <PresentationFormat>On-screen Show (4:3)</PresentationFormat>
  <Paragraphs>433</Paragraphs>
  <Slides>71</Slides>
  <Notes>43</Notes>
  <HiddenSlides>14</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3</vt:i4>
      </vt:variant>
      <vt:variant>
        <vt:lpstr>Slide Titles</vt:lpstr>
      </vt:variant>
      <vt:variant>
        <vt:i4>71</vt:i4>
      </vt:variant>
    </vt:vector>
  </HeadingPairs>
  <TitlesOfParts>
    <vt:vector size="84" baseType="lpstr">
      <vt:lpstr>Gill Sans</vt:lpstr>
      <vt:lpstr>Arial</vt:lpstr>
      <vt:lpstr>Calibri</vt:lpstr>
      <vt:lpstr>Cambria Math</vt:lpstr>
      <vt:lpstr>Consolas</vt:lpstr>
      <vt:lpstr>Courier New</vt:lpstr>
      <vt:lpstr>Tahoma</vt:lpstr>
      <vt:lpstr>Times New Roman</vt:lpstr>
      <vt:lpstr>Office Theme</vt:lpstr>
      <vt:lpstr>1_Office Theme</vt:lpstr>
      <vt:lpstr>Equation</vt:lpstr>
      <vt:lpstr>Bitmap Image</vt:lpstr>
      <vt:lpstr>Photo Editor Photo</vt:lpstr>
      <vt:lpstr>ECE 4973: Lecture 6 Edge Detection</vt:lpstr>
      <vt:lpstr>PowerPoint Presentation</vt:lpstr>
      <vt:lpstr>Think-Pair-Share</vt:lpstr>
      <vt:lpstr>Superresolution demo</vt:lpstr>
      <vt:lpstr>What we will learn today</vt:lpstr>
      <vt:lpstr>PowerPoint Presentation</vt:lpstr>
      <vt:lpstr>PowerPoint Presentation</vt:lpstr>
      <vt:lpstr>PowerPoint Presentation</vt:lpstr>
      <vt:lpstr>We know edges are special from human (mammalian) vision studies</vt:lpstr>
      <vt:lpstr>We know edges are special from human (mammalian) vision studies</vt:lpstr>
      <vt:lpstr>PowerPoint Presentation</vt:lpstr>
      <vt:lpstr>Elder – Are Edges Incomplete? 1999</vt:lpstr>
      <vt:lpstr>Elder – Are Edges Incomplete? 1999</vt:lpstr>
      <vt:lpstr>Edge detection</vt:lpstr>
      <vt:lpstr>Why do we care about edges?</vt:lpstr>
      <vt:lpstr>Origins of edges</vt:lpstr>
      <vt:lpstr>Closeup of edges</vt:lpstr>
      <vt:lpstr>Closeup of edges</vt:lpstr>
      <vt:lpstr>Closeup of edges</vt:lpstr>
      <vt:lpstr>What we will learn today</vt:lpstr>
      <vt:lpstr>Characterizing edges</vt:lpstr>
      <vt:lpstr>Intensity profile</vt:lpstr>
      <vt:lpstr>Types of Discrete derivative in 1D</vt:lpstr>
      <vt:lpstr>1D discrete derivate example</vt:lpstr>
      <vt:lpstr>Discrete derivate in 2D</vt:lpstr>
      <vt:lpstr>Discrete derivate in 2D</vt:lpstr>
      <vt:lpstr>Discrete derivate in 2D</vt:lpstr>
      <vt:lpstr>2D discrete derivative - example</vt:lpstr>
      <vt:lpstr>Image gradient</vt:lpstr>
      <vt:lpstr>Finite differences: example</vt:lpstr>
      <vt:lpstr>Effects of noise</vt:lpstr>
      <vt:lpstr>Effects of noise</vt:lpstr>
      <vt:lpstr>Effects of noise</vt:lpstr>
      <vt:lpstr>Smoothing with different filters</vt:lpstr>
      <vt:lpstr>What we will learn today</vt:lpstr>
      <vt:lpstr>Smoothing with different filters</vt:lpstr>
      <vt:lpstr>Discrete Approximation</vt:lpstr>
      <vt:lpstr>Sobel Operation</vt:lpstr>
      <vt:lpstr>Sobel Filter example</vt:lpstr>
      <vt:lpstr>Sobel Filter Problems</vt:lpstr>
      <vt:lpstr>Tradeoff between smoothing at different scales</vt:lpstr>
      <vt:lpstr>What we will learn today</vt:lpstr>
      <vt:lpstr>Solution: smooth first</vt:lpstr>
      <vt:lpstr>Derivative theorem of convolution</vt:lpstr>
      <vt:lpstr>Derivative of Gaussian  filter</vt:lpstr>
      <vt:lpstr>Derivative of Gaussian  filter</vt:lpstr>
      <vt:lpstr>Sobel Operator</vt:lpstr>
      <vt:lpstr>Derivative of Gaussian  filter</vt:lpstr>
      <vt:lpstr>Designing an edge detector</vt:lpstr>
      <vt:lpstr>Designing an edge detector</vt:lpstr>
      <vt:lpstr>Designing an edge detector</vt:lpstr>
      <vt:lpstr>What we will learn today</vt:lpstr>
      <vt:lpstr>Canny edge detector</vt:lpstr>
      <vt:lpstr>Demonstrator Image</vt:lpstr>
      <vt:lpstr>Canny edge detector</vt:lpstr>
      <vt:lpstr>Derivative of Gaussian filter</vt:lpstr>
      <vt:lpstr>Compute Gradients</vt:lpstr>
      <vt:lpstr>Canny edge detector</vt:lpstr>
      <vt:lpstr>Compute Gradient Magnitude</vt:lpstr>
      <vt:lpstr>Compute Gradient Orientation</vt:lpstr>
      <vt:lpstr>Canny edge detector</vt:lpstr>
      <vt:lpstr>Non-maximum suppression for each orientation</vt:lpstr>
      <vt:lpstr>Before Non-max Suppression</vt:lpstr>
      <vt:lpstr>After non-max suppression</vt:lpstr>
      <vt:lpstr>Canny edge detector</vt:lpstr>
      <vt:lpstr>‘Hysteresis’ (adaptive) thresholding</vt:lpstr>
      <vt:lpstr>Edge linking</vt:lpstr>
      <vt:lpstr>Final Canny Edges</vt:lpstr>
      <vt:lpstr>Effect of  (Gaussian kernel spread/size)</vt:lpstr>
      <vt:lpstr>Canny edge detector</vt:lpstr>
      <vt:lpstr>45 years of boundary detection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Edge Detection</dc:title>
  <dc:creator>Cheng, Samuel</dc:creator>
  <cp:lastModifiedBy>Cheng, Samuel</cp:lastModifiedBy>
  <cp:revision>12</cp:revision>
  <dcterms:created xsi:type="dcterms:W3CDTF">2021-02-24T20:12:59Z</dcterms:created>
  <dcterms:modified xsi:type="dcterms:W3CDTF">2022-01-01T00:18:47Z</dcterms:modified>
</cp:coreProperties>
</file>