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422" r:id="rId3"/>
    <p:sldId id="394" r:id="rId4"/>
    <p:sldId id="281" r:id="rId5"/>
    <p:sldId id="282" r:id="rId6"/>
    <p:sldId id="283" r:id="rId7"/>
    <p:sldId id="284" r:id="rId8"/>
    <p:sldId id="286" r:id="rId9"/>
    <p:sldId id="368" r:id="rId10"/>
    <p:sldId id="357" r:id="rId11"/>
    <p:sldId id="358" r:id="rId12"/>
    <p:sldId id="359" r:id="rId13"/>
    <p:sldId id="360" r:id="rId14"/>
    <p:sldId id="361" r:id="rId15"/>
    <p:sldId id="362" r:id="rId16"/>
    <p:sldId id="363" r:id="rId17"/>
    <p:sldId id="364" r:id="rId18"/>
    <p:sldId id="365" r:id="rId19"/>
    <p:sldId id="366" r:id="rId20"/>
    <p:sldId id="367" r:id="rId21"/>
    <p:sldId id="434" r:id="rId22"/>
    <p:sldId id="435" r:id="rId23"/>
    <p:sldId id="369" r:id="rId24"/>
    <p:sldId id="370" r:id="rId25"/>
    <p:sldId id="371" r:id="rId26"/>
    <p:sldId id="372" r:id="rId27"/>
    <p:sldId id="373" r:id="rId28"/>
    <p:sldId id="374" r:id="rId29"/>
    <p:sldId id="375" r:id="rId30"/>
    <p:sldId id="376" r:id="rId31"/>
    <p:sldId id="377" r:id="rId32"/>
    <p:sldId id="378" r:id="rId33"/>
    <p:sldId id="441" r:id="rId34"/>
    <p:sldId id="297" r:id="rId35"/>
    <p:sldId id="298" r:id="rId36"/>
    <p:sldId id="299" r:id="rId37"/>
    <p:sldId id="295" r:id="rId38"/>
    <p:sldId id="438" r:id="rId39"/>
    <p:sldId id="440" r:id="rId40"/>
    <p:sldId id="379" r:id="rId41"/>
    <p:sldId id="380" r:id="rId42"/>
    <p:sldId id="436" r:id="rId43"/>
    <p:sldId id="382" r:id="rId44"/>
    <p:sldId id="417" r:id="rId45"/>
    <p:sldId id="419" r:id="rId46"/>
    <p:sldId id="437" r:id="rId47"/>
    <p:sldId id="383" r:id="rId48"/>
    <p:sldId id="381" r:id="rId49"/>
    <p:sldId id="342" r:id="rId50"/>
    <p:sldId id="343" r:id="rId51"/>
    <p:sldId id="344" r:id="rId52"/>
    <p:sldId id="353" r:id="rId53"/>
    <p:sldId id="354" r:id="rId54"/>
    <p:sldId id="355" r:id="rId55"/>
    <p:sldId id="42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3686" autoAdjust="0"/>
  </p:normalViewPr>
  <p:slideViewPr>
    <p:cSldViewPr snapToGrid="0">
      <p:cViewPr varScale="1">
        <p:scale>
          <a:sx n="78" d="100"/>
          <a:sy n="78" d="100"/>
        </p:scale>
        <p:origin x="1662" y="96"/>
      </p:cViewPr>
      <p:guideLst/>
    </p:cSldViewPr>
  </p:slideViewPr>
  <p:outlineViewPr>
    <p:cViewPr>
      <p:scale>
        <a:sx n="33" d="100"/>
        <a:sy n="33" d="100"/>
      </p:scale>
      <p:origin x="0" y="-24024"/>
    </p:cViewPr>
  </p:outlineViewPr>
  <p:notesTextViewPr>
    <p:cViewPr>
      <p:scale>
        <a:sx n="1" d="1"/>
        <a:sy n="1" d="1"/>
      </p:scale>
      <p:origin x="0" y="0"/>
    </p:cViewPr>
  </p:notesTextViewPr>
  <p:sorterViewPr>
    <p:cViewPr>
      <p:scale>
        <a:sx n="100" d="100"/>
        <a:sy n="100" d="100"/>
      </p:scale>
      <p:origin x="0" y="-19548"/>
    </p:cViewPr>
  </p:sorterViewPr>
  <p:notesViewPr>
    <p:cSldViewPr snapToGrid="0">
      <p:cViewPr varScale="1">
        <p:scale>
          <a:sx n="50" d="100"/>
          <a:sy n="50"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8.wmf"/><Relationship Id="rId4" Type="http://schemas.openxmlformats.org/officeDocument/2006/relationships/image" Target="../media/image8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3.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3.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23.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23.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23.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23.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F0D99E-0FE6-4DE3-870F-4B76E394B804}" type="datetimeFigureOut">
              <a:rPr lang="en-US" smtClean="0"/>
              <a:t>12/31/2021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55964E-F777-4D6E-A870-CD948DD539EC}" type="slidenum">
              <a:rPr lang="en-US" smtClean="0"/>
              <a:t>‹#›</a:t>
            </a:fld>
            <a:endParaRPr lang="en-US"/>
          </a:p>
        </p:txBody>
      </p:sp>
    </p:spTree>
    <p:extLst>
      <p:ext uri="{BB962C8B-B14F-4D97-AF65-F5344CB8AC3E}">
        <p14:creationId xmlns:p14="http://schemas.microsoft.com/office/powerpoint/2010/main" val="23873411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10-03T17:45:35.586"/>
    </inkml:context>
    <inkml:brush xml:id="br0">
      <inkml:brushProperty name="width" value="0.05292" units="cm"/>
      <inkml:brushProperty name="height" value="0.05292" units="cm"/>
      <inkml:brushProperty name="color" value="#FF0000"/>
    </inkml:brush>
  </inkml:definitions>
  <inkml:trace contextRef="#ctx0" brushRef="#br0">16942 9525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A9071-E52F-47D8-9081-B50D6BD04E4C}" type="datetimeFigureOut">
              <a:rPr lang="en-US" smtClean="0"/>
              <a:t>12/31/2021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BE609-79D9-4D7B-B159-64F003AD45D9}" type="slidenum">
              <a:rPr lang="en-US" smtClean="0"/>
              <a:t>‹#›</a:t>
            </a:fld>
            <a:endParaRPr lang="en-US"/>
          </a:p>
        </p:txBody>
      </p:sp>
    </p:spTree>
    <p:extLst>
      <p:ext uri="{BB962C8B-B14F-4D97-AF65-F5344CB8AC3E}">
        <p14:creationId xmlns:p14="http://schemas.microsoft.com/office/powerpoint/2010/main" val="87091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 a system as a unit that converts an input signal f[</a:t>
            </a:r>
            <a:r>
              <a:rPr lang="en-US" dirty="0" err="1"/>
              <a:t>n,m</a:t>
            </a:r>
            <a:r>
              <a:rPr lang="en-US" dirty="0"/>
              <a:t>] into an output (or response) signal g[</a:t>
            </a:r>
            <a:r>
              <a:rPr lang="en-US" dirty="0" err="1"/>
              <a:t>n,m</a:t>
            </a:r>
            <a:r>
              <a:rPr lang="en-US" dirty="0"/>
              <a:t>], where (</a:t>
            </a:r>
            <a:r>
              <a:rPr lang="en-US" dirty="0" err="1"/>
              <a:t>n,m</a:t>
            </a:r>
            <a:r>
              <a:rPr lang="en-US" dirty="0"/>
              <a:t>) are the independent variables.</a:t>
            </a:r>
          </a:p>
          <a:p>
            <a:pPr lvl="1"/>
            <a:r>
              <a:rPr lang="en-US" dirty="0"/>
              <a:t>In the case for images, (</a:t>
            </a:r>
            <a:r>
              <a:rPr lang="en-US" dirty="0" err="1"/>
              <a:t>n,m</a:t>
            </a:r>
            <a:r>
              <a:rPr lang="en-US" dirty="0"/>
              <a:t>) represents the </a:t>
            </a:r>
            <a:r>
              <a:rPr lang="en-US" b="1" dirty="0"/>
              <a:t>spatial position in the image.</a:t>
            </a:r>
            <a:endParaRPr lang="en-US" dirty="0"/>
          </a:p>
          <a:p>
            <a:endParaRPr lang="en-US" dirty="0"/>
          </a:p>
        </p:txBody>
      </p:sp>
      <p:sp>
        <p:nvSpPr>
          <p:cNvPr id="4" name="Slide Number Placeholder 3"/>
          <p:cNvSpPr>
            <a:spLocks noGrp="1"/>
          </p:cNvSpPr>
          <p:nvPr>
            <p:ph type="sldNum" sz="quarter" idx="5"/>
          </p:nvPr>
        </p:nvSpPr>
        <p:spPr/>
        <p:txBody>
          <a:bodyPr/>
          <a:lstStyle/>
          <a:p>
            <a:fld id="{FC7BE609-79D9-4D7B-B159-64F003AD45D9}" type="slidenum">
              <a:rPr lang="en-US" smtClean="0"/>
              <a:t>5</a:t>
            </a:fld>
            <a:endParaRPr lang="en-US"/>
          </a:p>
        </p:txBody>
      </p:sp>
    </p:spTree>
    <p:extLst>
      <p:ext uri="{BB962C8B-B14F-4D97-AF65-F5344CB8AC3E}">
        <p14:creationId xmlns:p14="http://schemas.microsoft.com/office/powerpoint/2010/main" val="271316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00801C-4353-4B1C-A021-89D58AD01B8F}" type="slidenum">
              <a:rPr lang="en-US" altLang="en-US">
                <a:solidFill>
                  <a:prstClr val="black"/>
                </a:solidFill>
                <a:latin typeface="Calibri" panose="020F0502020204030204" pitchFamily="34" charset="0"/>
              </a:rPr>
              <a:pPr eaLnBrk="1" hangingPunct="1"/>
              <a:t>17</a:t>
            </a:fld>
            <a:endParaRPr lang="en-US" altLang="en-US">
              <a:solidFill>
                <a:prstClr val="black"/>
              </a:solidFill>
              <a:latin typeface="Calibri" panose="020F0502020204030204" pitchFamily="34" charset="0"/>
            </a:endParaRPr>
          </a:p>
        </p:txBody>
      </p:sp>
      <p:sp>
        <p:nvSpPr>
          <p:cNvPr id="88067"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05408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62F8D7-23E9-4695-B427-4D258D242D26}" type="slidenum">
              <a:rPr lang="en-US" altLang="en-US">
                <a:solidFill>
                  <a:prstClr val="black"/>
                </a:solidFill>
                <a:latin typeface="Calibri" panose="020F0502020204030204" pitchFamily="34" charset="0"/>
              </a:rPr>
              <a:pPr eaLnBrk="1" hangingPunct="1"/>
              <a:t>24</a:t>
            </a:fld>
            <a:endParaRPr lang="en-US" altLang="en-US">
              <a:solidFill>
                <a:prstClr val="black"/>
              </a:solidFill>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717883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4179BA-3DF4-447D-85CA-D3D39FBFD2FD}" type="slidenum">
              <a:rPr lang="en-US" altLang="en-US">
                <a:solidFill>
                  <a:prstClr val="black"/>
                </a:solidFill>
                <a:latin typeface="Calibri" panose="020F0502020204030204" pitchFamily="34" charset="0"/>
              </a:rPr>
              <a:pPr eaLnBrk="1" hangingPunct="1"/>
              <a:t>25</a:t>
            </a:fld>
            <a:endParaRPr lang="en-US" altLang="en-US">
              <a:solidFill>
                <a:prstClr val="black"/>
              </a:solidFill>
              <a:latin typeface="Calibri" panose="020F050202020403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04630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406A51-AA08-4AB1-AF56-8A646C85724F}" type="slidenum">
              <a:rPr lang="en-US" altLang="en-US">
                <a:solidFill>
                  <a:prstClr val="black"/>
                </a:solidFill>
                <a:latin typeface="Calibri" panose="020F0502020204030204" pitchFamily="34" charset="0"/>
              </a:rPr>
              <a:pPr eaLnBrk="1" hangingPunct="1"/>
              <a:t>26</a:t>
            </a:fld>
            <a:endParaRPr lang="en-US" altLang="en-US">
              <a:solidFill>
                <a:prstClr val="black"/>
              </a:solidFill>
              <a:latin typeface="Calibri" panose="020F050202020403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13085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885407-F358-4B5A-8B99-3C173D13924C}" type="slidenum">
              <a:rPr lang="en-US" altLang="en-US">
                <a:solidFill>
                  <a:prstClr val="black"/>
                </a:solidFill>
                <a:latin typeface="Calibri" panose="020F0502020204030204" pitchFamily="34" charset="0"/>
              </a:rPr>
              <a:pPr eaLnBrk="1" hangingPunct="1"/>
              <a:t>27</a:t>
            </a:fld>
            <a:endParaRPr lang="en-US" altLang="en-US">
              <a:solidFill>
                <a:prstClr val="black"/>
              </a:solidFill>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08142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Questions at this point?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30585A-45D5-41B7-8D7C-4008065DEE68}" type="slidenum">
              <a:rPr lang="en-US" altLang="en-US">
                <a:solidFill>
                  <a:prstClr val="black"/>
                </a:solidFill>
                <a:latin typeface="Calibri" panose="020F0502020204030204" pitchFamily="34" charset="0"/>
              </a:rPr>
              <a:pPr eaLnBrk="1" hangingPunct="1"/>
              <a:t>29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7907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845745-4F42-46BB-B71E-104EC65B523D}" type="slidenum">
              <a:rPr lang="en-US" altLang="en-US">
                <a:solidFill>
                  <a:prstClr val="black"/>
                </a:solidFill>
                <a:latin typeface="Calibri" panose="020F0502020204030204" pitchFamily="34" charset="0"/>
              </a:rPr>
              <a:pPr eaLnBrk="1" hangingPunct="1"/>
              <a:t>30</a:t>
            </a:fld>
            <a:endParaRPr lang="en-US" altLang="en-US">
              <a:solidFill>
                <a:prstClr val="black"/>
              </a:solidFill>
              <a:latin typeface="Calibri" panose="020F050202020403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13290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0C88A6-F86C-435F-ABC1-493B59C832EB}" type="slidenum">
              <a:rPr lang="en-US" altLang="en-US">
                <a:solidFill>
                  <a:prstClr val="black"/>
                </a:solidFill>
                <a:latin typeface="Calibri" panose="020F0502020204030204" pitchFamily="34" charset="0"/>
              </a:rPr>
              <a:pPr eaLnBrk="1" hangingPunct="1"/>
              <a:t>31</a:t>
            </a:fld>
            <a:endParaRPr lang="en-US" altLang="en-US">
              <a:solidFill>
                <a:prstClr val="black"/>
              </a:solidFill>
              <a:latin typeface="Calibri" panose="020F050202020403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48400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2258D0-1CD3-4BA2-8B5A-7AC61B33B44F}" type="slidenum">
              <a:rPr lang="en-US" altLang="en-US">
                <a:solidFill>
                  <a:prstClr val="black"/>
                </a:solidFill>
                <a:latin typeface="Calibri" panose="020F0502020204030204" pitchFamily="34" charset="0"/>
              </a:rPr>
              <a:pPr eaLnBrk="1" hangingPunct="1"/>
              <a:t>32</a:t>
            </a:fld>
            <a:endParaRPr lang="en-US" altLang="en-US">
              <a:solidFill>
                <a:prstClr val="black"/>
              </a:solidFill>
              <a:latin typeface="Calibri" panose="020F050202020403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067027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LHS: g[n-no]</a:t>
            </a:r>
          </a:p>
          <a:p>
            <a:r>
              <a:rPr lang="en-US" dirty="0"/>
              <a:t>RHS:</a:t>
            </a:r>
            <a:r>
              <a:rPr lang="en-US" baseline="0" dirty="0"/>
              <a:t> S[f[n-n0]]</a:t>
            </a:r>
            <a:endParaRPr lang="en-US" dirty="0"/>
          </a:p>
        </p:txBody>
      </p:sp>
      <p:sp>
        <p:nvSpPr>
          <p:cNvPr id="4" name="Slide Number Placeholder 3"/>
          <p:cNvSpPr>
            <a:spLocks noGrp="1"/>
          </p:cNvSpPr>
          <p:nvPr>
            <p:ph type="sldNum" sz="quarter" idx="10"/>
          </p:nvPr>
        </p:nvSpPr>
        <p:spPr/>
        <p:txBody>
          <a:bodyPr/>
          <a:lstStyle/>
          <a:p>
            <a:fld id="{FC7BE609-79D9-4D7B-B159-64F003AD45D9}" type="slidenum">
              <a:rPr lang="en-US" smtClean="0"/>
              <a:t>34</a:t>
            </a:fld>
            <a:endParaRPr lang="en-US"/>
          </a:p>
        </p:txBody>
      </p:sp>
    </p:spTree>
    <p:extLst>
      <p:ext uri="{BB962C8B-B14F-4D97-AF65-F5344CB8AC3E}">
        <p14:creationId xmlns:p14="http://schemas.microsoft.com/office/powerpoint/2010/main" val="310317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a:t>
            </a:r>
          </a:p>
          <a:p>
            <a:endParaRPr lang="en-US" dirty="0"/>
          </a:p>
          <a:p>
            <a:r>
              <a:rPr lang="en-US" dirty="0"/>
              <a:t>Input image</a:t>
            </a:r>
          </a:p>
          <a:p>
            <a:endParaRPr lang="en-US" dirty="0"/>
          </a:p>
          <a:p>
            <a:r>
              <a:rPr lang="en-US" dirty="0"/>
              <a:t>Output image</a:t>
            </a:r>
          </a:p>
          <a:p>
            <a:r>
              <a:rPr lang="en-US" dirty="0"/>
              <a:t>each pixel results</a:t>
            </a:r>
            <a:r>
              <a:rPr lang="en-US" baseline="0" dirty="0"/>
              <a:t> from a neighborhood operation</a:t>
            </a:r>
            <a:endParaRPr lang="en-US" dirty="0"/>
          </a:p>
        </p:txBody>
      </p:sp>
      <p:sp>
        <p:nvSpPr>
          <p:cNvPr id="4" name="Slide Number Placeholder 3"/>
          <p:cNvSpPr>
            <a:spLocks noGrp="1"/>
          </p:cNvSpPr>
          <p:nvPr>
            <p:ph type="sldNum" sz="quarter" idx="10"/>
          </p:nvPr>
        </p:nvSpPr>
        <p:spPr/>
        <p:txBody>
          <a:bodyPr/>
          <a:lstStyle/>
          <a:p>
            <a:fld id="{2673916B-D2F7-E340-96C7-8D932FD23B54}" type="slidenum">
              <a:rPr lang="en-US" smtClean="0"/>
              <a:pPr/>
              <a:t>8</a:t>
            </a:fld>
            <a:endParaRPr lang="en-US"/>
          </a:p>
        </p:txBody>
      </p:sp>
    </p:spTree>
    <p:extLst>
      <p:ext uri="{BB962C8B-B14F-4D97-AF65-F5344CB8AC3E}">
        <p14:creationId xmlns:p14="http://schemas.microsoft.com/office/powerpoint/2010/main" val="190700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on the board equations</a:t>
            </a:r>
            <a:r>
              <a:rPr lang="en-US" baseline="0" dirty="0"/>
              <a:t> for moving average.</a:t>
            </a:r>
            <a:endParaRPr lang="en-US" dirty="0"/>
          </a:p>
        </p:txBody>
      </p:sp>
      <p:sp>
        <p:nvSpPr>
          <p:cNvPr id="4" name="Slide Number Placeholder 3"/>
          <p:cNvSpPr>
            <a:spLocks noGrp="1"/>
          </p:cNvSpPr>
          <p:nvPr>
            <p:ph type="sldNum" sz="quarter" idx="10"/>
          </p:nvPr>
        </p:nvSpPr>
        <p:spPr/>
        <p:txBody>
          <a:bodyPr/>
          <a:lstStyle/>
          <a:p>
            <a:fld id="{2673916B-D2F7-E340-96C7-8D932FD23B54}" type="slidenum">
              <a:rPr lang="en-US" smtClean="0"/>
              <a:pPr/>
              <a:t>36</a:t>
            </a:fld>
            <a:endParaRPr lang="en-US"/>
          </a:p>
        </p:txBody>
      </p:sp>
    </p:spTree>
    <p:extLst>
      <p:ext uri="{BB962C8B-B14F-4D97-AF65-F5344CB8AC3E}">
        <p14:creationId xmlns:p14="http://schemas.microsoft.com/office/powerpoint/2010/main" val="3129172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BE609-79D9-4D7B-B159-64F003AD45D9}" type="slidenum">
              <a:rPr lang="en-US" smtClean="0"/>
              <a:t>37</a:t>
            </a:fld>
            <a:endParaRPr lang="en-US"/>
          </a:p>
        </p:txBody>
      </p:sp>
    </p:spTree>
    <p:extLst>
      <p:ext uri="{BB962C8B-B14F-4D97-AF65-F5344CB8AC3E}">
        <p14:creationId xmlns:p14="http://schemas.microsoft.com/office/powerpoint/2010/main" val="247323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on the board equations</a:t>
            </a:r>
            <a:r>
              <a:rPr lang="en-US" baseline="0" dirty="0"/>
              <a:t> for moving average.</a:t>
            </a:r>
            <a:endParaRPr lang="en-US" dirty="0"/>
          </a:p>
        </p:txBody>
      </p:sp>
      <p:sp>
        <p:nvSpPr>
          <p:cNvPr id="4" name="Slide Number Placeholder 3"/>
          <p:cNvSpPr>
            <a:spLocks noGrp="1"/>
          </p:cNvSpPr>
          <p:nvPr>
            <p:ph type="sldNum" sz="quarter" idx="10"/>
          </p:nvPr>
        </p:nvSpPr>
        <p:spPr/>
        <p:txBody>
          <a:bodyPr/>
          <a:lstStyle/>
          <a:p>
            <a:fld id="{2673916B-D2F7-E340-96C7-8D932FD23B54}" type="slidenum">
              <a:rPr lang="en-US" smtClean="0"/>
              <a:pPr/>
              <a:t>38</a:t>
            </a:fld>
            <a:endParaRPr lang="en-US"/>
          </a:p>
        </p:txBody>
      </p:sp>
    </p:spTree>
    <p:extLst>
      <p:ext uri="{BB962C8B-B14F-4D97-AF65-F5344CB8AC3E}">
        <p14:creationId xmlns:p14="http://schemas.microsoft.com/office/powerpoint/2010/main" val="2678251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5A99CD-316D-42E0-B3BC-2583C672A697}" type="slidenum">
              <a:rPr lang="en-US" altLang="en-US">
                <a:solidFill>
                  <a:prstClr val="black"/>
                </a:solidFill>
                <a:latin typeface="Calibri" panose="020F0502020204030204" pitchFamily="34" charset="0"/>
              </a:rPr>
              <a:pPr eaLnBrk="1" hangingPunct="1"/>
              <a:t>43</a:t>
            </a:fld>
            <a:endParaRPr lang="en-US" altLang="en-US">
              <a:solidFill>
                <a:prstClr val="black"/>
              </a:solidFill>
              <a:latin typeface="Calibri" panose="020F0502020204030204"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 is image</a:t>
            </a:r>
            <a:endParaRPr lang="ru-RU" altLang="en-US"/>
          </a:p>
        </p:txBody>
      </p:sp>
    </p:spTree>
    <p:extLst>
      <p:ext uri="{BB962C8B-B14F-4D97-AF65-F5344CB8AC3E}">
        <p14:creationId xmlns:p14="http://schemas.microsoft.com/office/powerpoint/2010/main" val="4125612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479727-4AF8-4073-94BB-00424CDB9EEB}" type="slidenum">
              <a:rPr lang="en-US" altLang="en-US">
                <a:solidFill>
                  <a:prstClr val="black"/>
                </a:solidFill>
                <a:latin typeface="Calibri" panose="020F0502020204030204" pitchFamily="34" charset="0"/>
              </a:rPr>
              <a:pPr eaLnBrk="1" hangingPunct="1"/>
              <a:t>47</a:t>
            </a:fld>
            <a:endParaRPr lang="en-US" altLang="en-US">
              <a:solidFill>
                <a:prstClr val="black"/>
              </a:solidFill>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dirty="0"/>
              <a:t>David</a:t>
            </a:r>
            <a:r>
              <a:rPr lang="en-US" altLang="en-US" baseline="0" dirty="0"/>
              <a:t> Jacobs @ UMD </a:t>
            </a:r>
            <a:r>
              <a:rPr lang="en-US" altLang="en-US" dirty="0"/>
              <a:t>http://www.cs.umd.edu/~djacobs/CMSC426/Convolution.pdf</a:t>
            </a:r>
          </a:p>
          <a:p>
            <a:pPr eaLnBrk="1" hangingPunct="1"/>
            <a:endParaRPr lang="en-US" altLang="en-US" dirty="0"/>
          </a:p>
          <a:p>
            <a:pPr eaLnBrk="1" hangingPunct="1"/>
            <a:r>
              <a:rPr lang="en-US" altLang="en-US" dirty="0"/>
              <a:t>The key difference between the two is that convolution is associative.  That is, if F and G are filters, then F*(G*I) = (F*G)*I.  If you don’t believe this, try a simple example, using F=G=(-1 0 1), for example.  It is very convenient to have convolution be associative.  Suppose, for example, we want to smooth an image and then take its derivative.  We could do this by convolving the image with a Gaussian filter, and then convolving it with a derivative filter.  But we could alternatively convolve the derivative filter with the Gaussian to produce a filter called a Difference of Gaussian (DOG), and then convolve this with our image.  The nice thing about this is that the DOG filter can be precomputed, and we only have to convolve one filter with our image.   </a:t>
            </a:r>
          </a:p>
          <a:p>
            <a:pPr eaLnBrk="1" hangingPunct="1"/>
            <a:r>
              <a:rPr lang="en-US" altLang="en-US" dirty="0"/>
              <a:t> </a:t>
            </a:r>
          </a:p>
          <a:p>
            <a:pPr eaLnBrk="1" hangingPunct="1"/>
            <a:r>
              <a:rPr lang="en-US" altLang="en-US" dirty="0"/>
              <a:t>In general, people use convolution for image processing operations such as smoothing, and they use correlation to match a template to an image.  Then, we don’t mind that correlation isn’t associative, because it doesn’t really make sense to combine two templates into one with correlation, whereas we might often want to combine two filter together for convolution.  When discussing the Fourier series as a way of understanding filtering, we will use convolution, so that we can introduce the famous convolution theorem.</a:t>
            </a:r>
            <a:endParaRPr lang="ru-RU" altLang="en-US" dirty="0"/>
          </a:p>
        </p:txBody>
      </p:sp>
    </p:spTree>
    <p:extLst>
      <p:ext uri="{BB962C8B-B14F-4D97-AF65-F5344CB8AC3E}">
        <p14:creationId xmlns:p14="http://schemas.microsoft.com/office/powerpoint/2010/main" val="410033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0BA99E-2DF0-4DED-8163-E72D2AD79A3C}" type="slidenum">
              <a:rPr lang="en-US" altLang="en-US">
                <a:solidFill>
                  <a:prstClr val="black"/>
                </a:solidFill>
                <a:latin typeface="Calibri" panose="020F0502020204030204" pitchFamily="34" charset="0"/>
              </a:rPr>
              <a:pPr eaLnBrk="1" hangingPunct="1"/>
              <a:t>48</a:t>
            </a:fld>
            <a:endParaRPr lang="en-US" altLang="en-US">
              <a:solidFill>
                <a:prstClr val="black"/>
              </a:solidFill>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302388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correlation result reaches a maximum at the time when the two signals match best .</a:t>
            </a:r>
          </a:p>
          <a:p>
            <a:pPr lvl="1"/>
            <a:r>
              <a:rPr lang="en-US" dirty="0"/>
              <a:t>correlation is a measure of relatedness of two signals</a:t>
            </a:r>
          </a:p>
        </p:txBody>
      </p:sp>
      <p:sp>
        <p:nvSpPr>
          <p:cNvPr id="4" name="Slide Number Placeholder 3"/>
          <p:cNvSpPr>
            <a:spLocks noGrp="1"/>
          </p:cNvSpPr>
          <p:nvPr>
            <p:ph type="sldNum" sz="quarter" idx="5"/>
          </p:nvPr>
        </p:nvSpPr>
        <p:spPr/>
        <p:txBody>
          <a:bodyPr/>
          <a:lstStyle/>
          <a:p>
            <a:fld id="{FC7BE609-79D9-4D7B-B159-64F003AD45D9}" type="slidenum">
              <a:rPr lang="en-US" smtClean="0"/>
              <a:t>54</a:t>
            </a:fld>
            <a:endParaRPr lang="en-US"/>
          </a:p>
        </p:txBody>
      </p:sp>
    </p:spTree>
    <p:extLst>
      <p:ext uri="{BB962C8B-B14F-4D97-AF65-F5344CB8AC3E}">
        <p14:creationId xmlns:p14="http://schemas.microsoft.com/office/powerpoint/2010/main" val="4013521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CV, most filters (not all) we considered are symmetric. So they are the same. </a:t>
            </a:r>
          </a:p>
        </p:txBody>
      </p:sp>
      <p:sp>
        <p:nvSpPr>
          <p:cNvPr id="4" name="Slide Number Placeholder 3"/>
          <p:cNvSpPr>
            <a:spLocks noGrp="1"/>
          </p:cNvSpPr>
          <p:nvPr>
            <p:ph type="sldNum" sz="quarter" idx="5"/>
          </p:nvPr>
        </p:nvSpPr>
        <p:spPr/>
        <p:txBody>
          <a:bodyPr/>
          <a:lstStyle/>
          <a:p>
            <a:fld id="{FC7BE609-79D9-4D7B-B159-64F003AD45D9}" type="slidenum">
              <a:rPr lang="en-US" smtClean="0"/>
              <a:t>55</a:t>
            </a:fld>
            <a:endParaRPr lang="en-US"/>
          </a:p>
        </p:txBody>
      </p:sp>
    </p:spTree>
    <p:extLst>
      <p:ext uri="{BB962C8B-B14F-4D97-AF65-F5344CB8AC3E}">
        <p14:creationId xmlns:p14="http://schemas.microsoft.com/office/powerpoint/2010/main" val="254749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60A6D6-689B-4B46-838E-0F8061D9F006}" type="slidenum">
              <a:rPr lang="en-US" altLang="en-US">
                <a:solidFill>
                  <a:prstClr val="black"/>
                </a:solidFill>
                <a:latin typeface="Calibri" panose="020F0502020204030204" pitchFamily="34" charset="0"/>
              </a:rPr>
              <a:pPr eaLnBrk="1" hangingPunct="1"/>
              <a:t>10</a:t>
            </a:fld>
            <a:endParaRPr lang="en-US" altLang="en-US">
              <a:solidFill>
                <a:prstClr val="black"/>
              </a:solidFill>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78459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9436F3-0D03-45D2-B099-377BF8E2C0A5}" type="slidenum">
              <a:rPr lang="en-US" altLang="en-US">
                <a:solidFill>
                  <a:prstClr val="black"/>
                </a:solidFill>
                <a:latin typeface="Calibri" panose="020F0502020204030204" pitchFamily="34" charset="0"/>
              </a:rPr>
              <a:pPr eaLnBrk="1" hangingPunct="1"/>
              <a:t>11</a:t>
            </a:fld>
            <a:endParaRPr lang="en-US" altLang="en-US">
              <a:solidFill>
                <a:prstClr val="black"/>
              </a:solidFill>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308652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2E1DD7-FF0B-4A5D-8518-00EA74A02F58}" type="slidenum">
              <a:rPr lang="en-US" altLang="en-US">
                <a:solidFill>
                  <a:prstClr val="black"/>
                </a:solidFill>
                <a:latin typeface="Calibri" panose="020F0502020204030204" pitchFamily="34" charset="0"/>
              </a:rPr>
              <a:pPr eaLnBrk="1" hangingPunct="1"/>
              <a:t>12</a:t>
            </a:fld>
            <a:endParaRPr lang="en-US" altLang="en-US">
              <a:solidFill>
                <a:prstClr val="black"/>
              </a:solidFill>
              <a:latin typeface="Calibri" panose="020F0502020204030204" pitchFamily="34" charset="0"/>
            </a:endParaRPr>
          </a:p>
        </p:txBody>
      </p:sp>
      <p:sp>
        <p:nvSpPr>
          <p:cNvPr id="82947"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288951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A2054-6B15-41C9-9E8D-F3547F3D9EFF}" type="slidenum">
              <a:rPr lang="en-US" altLang="en-US">
                <a:solidFill>
                  <a:prstClr val="black"/>
                </a:solidFill>
                <a:latin typeface="Calibri" panose="020F0502020204030204" pitchFamily="34" charset="0"/>
              </a:rPr>
              <a:pPr eaLnBrk="1" hangingPunct="1"/>
              <a:t>13</a:t>
            </a:fld>
            <a:endParaRPr lang="en-US" altLang="en-US">
              <a:solidFill>
                <a:prstClr val="black"/>
              </a:solidFill>
              <a:latin typeface="Calibri" panose="020F0502020204030204" pitchFamily="34" charset="0"/>
            </a:endParaRPr>
          </a:p>
        </p:txBody>
      </p:sp>
      <p:sp>
        <p:nvSpPr>
          <p:cNvPr id="83971"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259438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7F101F-2B19-4FAA-9E95-F533E70DE437}" type="slidenum">
              <a:rPr lang="en-US" altLang="en-US">
                <a:solidFill>
                  <a:prstClr val="black"/>
                </a:solidFill>
                <a:latin typeface="Calibri" panose="020F0502020204030204" pitchFamily="34" charset="0"/>
              </a:rPr>
              <a:pPr eaLnBrk="1" hangingPunct="1"/>
              <a:t>14</a:t>
            </a:fld>
            <a:endParaRPr lang="en-US" altLang="en-US">
              <a:solidFill>
                <a:prstClr val="black"/>
              </a:solidFill>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179723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3B7F2C-1E38-4F95-965C-5A05BED0D891}" type="slidenum">
              <a:rPr lang="en-US" altLang="en-US">
                <a:solidFill>
                  <a:prstClr val="black"/>
                </a:solidFill>
                <a:latin typeface="Calibri" panose="020F0502020204030204" pitchFamily="34" charset="0"/>
              </a:rPr>
              <a:pPr eaLnBrk="1" hangingPunct="1"/>
              <a:t>15</a:t>
            </a:fld>
            <a:endParaRPr lang="en-US" altLang="en-US">
              <a:solidFill>
                <a:prstClr val="black"/>
              </a:solidFill>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347116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E51B41-8DDD-491A-A25F-DCB9443C1C0B}" type="slidenum">
              <a:rPr lang="en-US" altLang="en-US">
                <a:solidFill>
                  <a:prstClr val="black"/>
                </a:solidFill>
                <a:latin typeface="Calibri" panose="020F0502020204030204" pitchFamily="34" charset="0"/>
              </a:rPr>
              <a:pPr eaLnBrk="1" hangingPunct="1"/>
              <a:t>16</a:t>
            </a:fld>
            <a:endParaRPr lang="en-US" altLang="en-US">
              <a:solidFill>
                <a:prstClr val="black"/>
              </a:solidFill>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275015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4A408-5181-4BE6-A279-8C315F73F58C}"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425836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4A408-5181-4BE6-A279-8C315F73F58C}"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39657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4A408-5181-4BE6-A279-8C315F73F58C}"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428089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sldNum" sz="quarter" idx="11"/>
          </p:nvPr>
        </p:nvSpPr>
        <p:spPr/>
        <p:txBody>
          <a:bodyPr/>
          <a:lstStyle>
            <a:lvl1pPr>
              <a:defRPr/>
            </a:lvl1pPr>
          </a:lstStyle>
          <a:p>
            <a:fld id="{642EDF7E-F0B2-46CE-8C8B-6A27622018D0}" type="slidenum">
              <a:rPr lang="en-US" altLang="en-US"/>
              <a:pPr/>
              <a:t>‹#›</a:t>
            </a:fld>
            <a:endParaRPr lang="en-US" altLang="en-US"/>
          </a:p>
        </p:txBody>
      </p:sp>
    </p:spTree>
    <p:extLst>
      <p:ext uri="{BB962C8B-B14F-4D97-AF65-F5344CB8AC3E}">
        <p14:creationId xmlns:p14="http://schemas.microsoft.com/office/powerpoint/2010/main" val="12589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4A408-5181-4BE6-A279-8C315F73F58C}"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31916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4A408-5181-4BE6-A279-8C315F73F58C}"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68980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4A408-5181-4BE6-A279-8C315F73F58C}"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322684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4A408-5181-4BE6-A279-8C315F73F58C}" type="datetimeFigureOut">
              <a:rPr lang="en-US" smtClean="0"/>
              <a:t>12/31/2021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97205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4A408-5181-4BE6-A279-8C315F73F58C}" type="datetimeFigureOut">
              <a:rPr lang="en-US" smtClean="0"/>
              <a:t>12/31/2021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14890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4A408-5181-4BE6-A279-8C315F73F58C}" type="datetimeFigureOut">
              <a:rPr lang="en-US" smtClean="0"/>
              <a:t>12/31/2021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371927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4A408-5181-4BE6-A279-8C315F73F58C}"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312881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4A408-5181-4BE6-A279-8C315F73F58C}"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97665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4A408-5181-4BE6-A279-8C315F73F58C}" type="datetimeFigureOut">
              <a:rPr lang="en-US" smtClean="0"/>
              <a:t>12/31/2021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3D714-685E-425C-8F54-2626B806A615}" type="slidenum">
              <a:rPr lang="en-US" smtClean="0"/>
              <a:t>‹#›</a:t>
            </a:fld>
            <a:endParaRPr lang="en-US"/>
          </a:p>
        </p:txBody>
      </p:sp>
    </p:spTree>
    <p:extLst>
      <p:ext uri="{BB962C8B-B14F-4D97-AF65-F5344CB8AC3E}">
        <p14:creationId xmlns:p14="http://schemas.microsoft.com/office/powerpoint/2010/main" val="5345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3.wmf"/><Relationship Id="rId11" Type="http://schemas.openxmlformats.org/officeDocument/2006/relationships/image" Target="../media/image25.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3.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6.bin"/><Relationship Id="rId12" Type="http://schemas.openxmlformats.org/officeDocument/2006/relationships/oleObject" Target="../embeddings/oleObject8.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oleObject" Target="../embeddings/oleObject5.bin"/><Relationship Id="rId10" Type="http://schemas.openxmlformats.org/officeDocument/2006/relationships/oleObject" Target="../embeddings/oleObject7.bin"/><Relationship Id="rId4" Type="http://schemas.openxmlformats.org/officeDocument/2006/relationships/notesSlide" Target="../notesSlides/notesSlide4.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10.bin"/><Relationship Id="rId12" Type="http://schemas.openxmlformats.org/officeDocument/2006/relationships/oleObject" Target="../embeddings/oleObject12.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image" Target="../media/image30.wmf"/><Relationship Id="rId5" Type="http://schemas.openxmlformats.org/officeDocument/2006/relationships/oleObject" Target="../embeddings/oleObject9.bin"/><Relationship Id="rId10" Type="http://schemas.openxmlformats.org/officeDocument/2006/relationships/oleObject" Target="../embeddings/oleObject11.bin"/><Relationship Id="rId4" Type="http://schemas.openxmlformats.org/officeDocument/2006/relationships/notesSlide" Target="../notesSlides/notesSlide5.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oleObject" Target="../embeddings/oleObject16.bin"/><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image" Target="../media/image32.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18.bin"/><Relationship Id="rId12" Type="http://schemas.openxmlformats.org/officeDocument/2006/relationships/oleObject" Target="../embeddings/oleObject20.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image" Target="../media/image34.wmf"/><Relationship Id="rId5" Type="http://schemas.openxmlformats.org/officeDocument/2006/relationships/oleObject" Target="../embeddings/oleObject17.bin"/><Relationship Id="rId10" Type="http://schemas.openxmlformats.org/officeDocument/2006/relationships/oleObject" Target="../embeddings/oleObject19.bin"/><Relationship Id="rId4" Type="http://schemas.openxmlformats.org/officeDocument/2006/relationships/notesSlide" Target="../notesSlides/notesSlide7.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22.bin"/><Relationship Id="rId12" Type="http://schemas.openxmlformats.org/officeDocument/2006/relationships/oleObject" Target="../embeddings/oleObject24.bin"/><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3.wmf"/><Relationship Id="rId11" Type="http://schemas.openxmlformats.org/officeDocument/2006/relationships/image" Target="../media/image36.wmf"/><Relationship Id="rId5" Type="http://schemas.openxmlformats.org/officeDocument/2006/relationships/oleObject" Target="../embeddings/oleObject21.bin"/><Relationship Id="rId10" Type="http://schemas.openxmlformats.org/officeDocument/2006/relationships/oleObject" Target="../embeddings/oleObject23.bin"/><Relationship Id="rId4" Type="http://schemas.openxmlformats.org/officeDocument/2006/relationships/notesSlide" Target="../notesSlides/notesSlide8.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26.bin"/><Relationship Id="rId12" Type="http://schemas.openxmlformats.org/officeDocument/2006/relationships/oleObject" Target="../embeddings/oleObject28.bin"/><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3.wmf"/><Relationship Id="rId11" Type="http://schemas.openxmlformats.org/officeDocument/2006/relationships/image" Target="../media/image38.wmf"/><Relationship Id="rId5" Type="http://schemas.openxmlformats.org/officeDocument/2006/relationships/oleObject" Target="../embeddings/oleObject25.bin"/><Relationship Id="rId10" Type="http://schemas.openxmlformats.org/officeDocument/2006/relationships/oleObject" Target="../embeddings/oleObject27.bin"/><Relationship Id="rId4" Type="http://schemas.openxmlformats.org/officeDocument/2006/relationships/notesSlide" Target="../notesSlides/notesSlide9.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30.bin"/><Relationship Id="rId12" Type="http://schemas.openxmlformats.org/officeDocument/2006/relationships/oleObject" Target="../embeddings/oleObject32.bin"/><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3.wmf"/><Relationship Id="rId11" Type="http://schemas.openxmlformats.org/officeDocument/2006/relationships/image" Target="../media/image40.wmf"/><Relationship Id="rId5" Type="http://schemas.openxmlformats.org/officeDocument/2006/relationships/oleObject" Target="../embeddings/oleObject29.bin"/><Relationship Id="rId10" Type="http://schemas.openxmlformats.org/officeDocument/2006/relationships/oleObject" Target="../embeddings/oleObject31.bin"/><Relationship Id="rId4" Type="http://schemas.openxmlformats.org/officeDocument/2006/relationships/notesSlide" Target="../notesSlides/notesSlide10.xml"/><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33.bin"/><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34.bin"/><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7.jpe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90.png"/><Relationship Id="rId4" Type="http://schemas.openxmlformats.org/officeDocument/2006/relationships/image" Target="../media/image880.png"/></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17.xml"/><Relationship Id="rId7" Type="http://schemas.openxmlformats.org/officeDocument/2006/relationships/image" Target="../media/image70.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9.png"/><Relationship Id="rId5" Type="http://schemas.openxmlformats.org/officeDocument/2006/relationships/slideLayout" Target="../slideLayouts/slideLayout2.xml"/><Relationship Id="rId10" Type="http://schemas.openxmlformats.org/officeDocument/2006/relationships/image" Target="../media/image73.png"/><Relationship Id="rId4" Type="http://schemas.openxmlformats.org/officeDocument/2006/relationships/tags" Target="../tags/tag18.xml"/><Relationship Id="rId9" Type="http://schemas.openxmlformats.org/officeDocument/2006/relationships/image" Target="../media/image72.png"/></Relationships>
</file>

<file path=ppt/slides/_rels/slide41.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slideLayout" Target="../slideLayouts/slideLayout2.xml"/><Relationship Id="rId7" Type="http://schemas.openxmlformats.org/officeDocument/2006/relationships/oleObject" Target="../embeddings/oleObject36.bin"/><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74.wmf"/><Relationship Id="rId5" Type="http://schemas.openxmlformats.org/officeDocument/2006/relationships/oleObject" Target="../embeddings/oleObject35.bin"/><Relationship Id="rId10" Type="http://schemas.openxmlformats.org/officeDocument/2006/relationships/image" Target="../media/image76.wmf"/><Relationship Id="rId4" Type="http://schemas.openxmlformats.org/officeDocument/2006/relationships/image" Target="../media/image77.png"/><Relationship Id="rId9" Type="http://schemas.openxmlformats.org/officeDocument/2006/relationships/oleObject" Target="../embeddings/oleObject37.bin"/></Relationships>
</file>

<file path=ppt/slides/_rels/slide42.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39.bin"/><Relationship Id="rId4" Type="http://schemas.openxmlformats.org/officeDocument/2006/relationships/image" Target="../media/image81.wmf"/></Relationships>
</file>

<file path=ppt/slides/_rels/slide45.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5.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7.bin"/><Relationship Id="rId5" Type="http://schemas.openxmlformats.org/officeDocument/2006/relationships/image" Target="../media/image89.wmf"/><Relationship Id="rId4"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9.bin"/><Relationship Id="rId5" Type="http://schemas.openxmlformats.org/officeDocument/2006/relationships/image" Target="../media/image91.wmf"/><Relationship Id="rId4" Type="http://schemas.openxmlformats.org/officeDocument/2006/relationships/oleObject" Target="../embeddings/oleObject48.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 Id="rId4" Type="http://schemas.openxmlformats.org/officeDocument/2006/relationships/image" Target="../media/image97.png"/></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xml"/><Relationship Id="rId5" Type="http://schemas.openxmlformats.org/officeDocument/2006/relationships/image" Target="../media/image101.png"/><Relationship Id="rId4" Type="http://schemas.openxmlformats.org/officeDocument/2006/relationships/image" Target="../media/image10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ECE 4973: Lecture 3 Image Filters</a:t>
            </a:r>
          </a:p>
        </p:txBody>
      </p:sp>
      <p:sp>
        <p:nvSpPr>
          <p:cNvPr id="3" name="Subtitle 2"/>
          <p:cNvSpPr>
            <a:spLocks noGrp="1"/>
          </p:cNvSpPr>
          <p:nvPr>
            <p:ph type="subTitle" idx="1"/>
          </p:nvPr>
        </p:nvSpPr>
        <p:spPr/>
        <p:txBody>
          <a:bodyPr/>
          <a:lstStyle/>
          <a:p>
            <a:r>
              <a:rPr lang="en-US" dirty="0"/>
              <a:t>Samuel Cheng</a:t>
            </a:r>
          </a:p>
          <a:p>
            <a:r>
              <a:rPr lang="en-US" dirty="0">
                <a:solidFill>
                  <a:schemeClr val="bg1">
                    <a:lumMod val="50000"/>
                  </a:schemeClr>
                </a:solidFill>
              </a:rPr>
              <a:t>Slide credits: Juan Carlos </a:t>
            </a:r>
            <a:r>
              <a:rPr lang="en-US" dirty="0" err="1">
                <a:solidFill>
                  <a:schemeClr val="bg1">
                    <a:lumMod val="50000"/>
                  </a:schemeClr>
                </a:solidFill>
              </a:rPr>
              <a:t>Niebles</a:t>
            </a:r>
            <a:r>
              <a:rPr lang="en-US" dirty="0">
                <a:solidFill>
                  <a:schemeClr val="bg1">
                    <a:lumMod val="50000"/>
                  </a:schemeClr>
                </a:solidFill>
              </a:rPr>
              <a:t>, </a:t>
            </a:r>
            <a:r>
              <a:rPr lang="en-US" dirty="0" err="1">
                <a:solidFill>
                  <a:schemeClr val="bg1">
                    <a:lumMod val="50000"/>
                  </a:schemeClr>
                </a:solidFill>
              </a:rPr>
              <a:t>Ranjay</a:t>
            </a:r>
            <a:r>
              <a:rPr lang="en-US" dirty="0">
                <a:solidFill>
                  <a:schemeClr val="bg1">
                    <a:lumMod val="50000"/>
                  </a:schemeClr>
                </a:solidFill>
              </a:rPr>
              <a:t> Krishna, James Hays, Noah </a:t>
            </a:r>
            <a:r>
              <a:rPr lang="en-US" dirty="0" err="1">
                <a:solidFill>
                  <a:schemeClr val="bg1">
                    <a:lumMod val="50000"/>
                  </a:schemeClr>
                </a:solidFill>
              </a:rPr>
              <a:t>Snavely</a:t>
            </a:r>
            <a:endParaRPr lang="en-US" dirty="0">
              <a:solidFill>
                <a:schemeClr val="bg1">
                  <a:lumMod val="50000"/>
                </a:schemeClr>
              </a:solidFill>
            </a:endParaRPr>
          </a:p>
        </p:txBody>
      </p:sp>
    </p:spTree>
    <p:extLst>
      <p:ext uri="{BB962C8B-B14F-4D97-AF65-F5344CB8AC3E}">
        <p14:creationId xmlns:p14="http://schemas.microsoft.com/office/powerpoint/2010/main" val="58214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23"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graphicFrame>
        <p:nvGraphicFramePr>
          <p:cNvPr id="261247" name="Group 127"/>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61371" name="Rectangle 251"/>
          <p:cNvSpPr>
            <a:spLocks noChangeArrowheads="1"/>
          </p:cNvSpPr>
          <p:nvPr/>
        </p:nvSpPr>
        <p:spPr bwMode="auto">
          <a:xfrm>
            <a:off x="5105400" y="2590800"/>
            <a:ext cx="365125"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1500" name="Group 380"/>
          <p:cNvGraphicFramePr>
            <a:graphicFrameLocks noGrp="1"/>
          </p:cNvGraphicFramePr>
          <p:nvPr/>
        </p:nvGraphicFramePr>
        <p:xfrm>
          <a:off x="711200" y="2287588"/>
          <a:ext cx="3556000" cy="3471863"/>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261495" name="Rectangle 375"/>
          <p:cNvSpPr>
            <a:spLocks noChangeArrowheads="1"/>
          </p:cNvSpPr>
          <p:nvPr/>
        </p:nvSpPr>
        <p:spPr bwMode="auto">
          <a:xfrm>
            <a:off x="6858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36213"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sp>
        <p:nvSpPr>
          <p:cNvPr id="261499" name="Rectangle 379"/>
          <p:cNvSpPr>
            <a:spLocks noChangeArrowheads="1"/>
          </p:cNvSpPr>
          <p:nvPr/>
        </p:nvSpPr>
        <p:spPr bwMode="auto">
          <a:xfrm>
            <a:off x="5181600" y="2667000"/>
            <a:ext cx="152400" cy="228600"/>
          </a:xfrm>
          <a:prstGeom prst="rect">
            <a:avLst/>
          </a:prstGeom>
          <a:solidFill>
            <a:schemeClr val="bg1"/>
          </a:solidFill>
          <a:ln>
            <a:noFill/>
          </a:ln>
          <a:extLst>
            <a:ext uri="{91240B29-F687-4F45-9708-019B960494DF}">
              <a14:hiddenLine xmlns:a14="http://schemas.microsoft.com/office/drawing/2010/main" w="635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36216" name="Object 3"/>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1554"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17" name="Object 4"/>
          <p:cNvGraphicFramePr>
            <a:graphicFrameLocks noChangeAspect="1"/>
          </p:cNvGraphicFramePr>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1555"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6"/>
          <p:cNvSpPr txBox="1">
            <a:spLocks noChangeArrowheads="1"/>
          </p:cNvSpPr>
          <p:nvPr/>
        </p:nvSpPr>
        <p:spPr>
          <a:xfrm>
            <a:off x="457200" y="0"/>
            <a:ext cx="8229600" cy="1143000"/>
          </a:xfrm>
          <a:prstGeom prst="rect">
            <a:avLst/>
          </a:prstGeom>
          <a:noFill/>
        </p:spPr>
        <p:txBody>
          <a:bodyPr/>
          <a:lstStyle/>
          <a:p>
            <a:pPr>
              <a:defRPr/>
            </a:pPr>
            <a:r>
              <a:rPr lang="en-US" sz="3600" dirty="0">
                <a:solidFill>
                  <a:prstClr val="black"/>
                </a:solidFill>
                <a:latin typeface="Calibri"/>
                <a:cs typeface="Arial" panose="020B0604020202020204" pitchFamily="34" charset="0"/>
              </a:rPr>
              <a:t>Image filtering</a:t>
            </a:r>
          </a:p>
        </p:txBody>
      </p:sp>
      <p:grpSp>
        <p:nvGrpSpPr>
          <p:cNvPr id="36219" name="Group 4"/>
          <p:cNvGrpSpPr>
            <a:grpSpLocks noChangeAspect="1"/>
          </p:cNvGrpSpPr>
          <p:nvPr/>
        </p:nvGrpSpPr>
        <p:grpSpPr bwMode="auto">
          <a:xfrm>
            <a:off x="7543800" y="304800"/>
            <a:ext cx="1143000" cy="973138"/>
            <a:chOff x="3799" y="2064"/>
            <a:chExt cx="1433" cy="1136"/>
          </a:xfrm>
        </p:grpSpPr>
        <p:grpSp>
          <p:nvGrpSpPr>
            <p:cNvPr id="36221" name="Group 5"/>
            <p:cNvGrpSpPr>
              <a:grpSpLocks/>
            </p:cNvGrpSpPr>
            <p:nvPr/>
          </p:nvGrpSpPr>
          <p:grpSpPr bwMode="auto">
            <a:xfrm>
              <a:off x="4080" y="2064"/>
              <a:ext cx="1152" cy="1136"/>
              <a:chOff x="144" y="144"/>
              <a:chExt cx="1152" cy="1136"/>
            </a:xfrm>
          </p:grpSpPr>
          <p:sp>
            <p:nvSpPr>
              <p:cNvPr id="36223"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4"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5"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6"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7"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8"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9"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30"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31"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32"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3"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4"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5"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6"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7"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8"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9"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36222"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6220" name="Object 26"/>
          <p:cNvGraphicFramePr>
            <a:graphicFrameLocks noChangeAspect="1"/>
          </p:cNvGraphicFramePr>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1556"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5"/>
          <p:cNvGraphicFramePr>
            <a:graphicFrameLocks noChangeAspect="1"/>
          </p:cNvGraphicFramePr>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1557"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313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4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137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614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371" grpId="0" animBg="1"/>
      <p:bldP spid="261495" grpId="0" animBg="1"/>
      <p:bldP spid="2614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71"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graphicFrame>
        <p:nvGraphicFramePr>
          <p:cNvPr id="263295" name="Group 127"/>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7112" name="Rectangle 251"/>
          <p:cNvSpPr>
            <a:spLocks noChangeArrowheads="1"/>
          </p:cNvSpPr>
          <p:nvPr/>
        </p:nvSpPr>
        <p:spPr bwMode="auto">
          <a:xfrm>
            <a:off x="5410200" y="25908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3420" name="Group 252"/>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37236" name="Rectangle 375"/>
          <p:cNvSpPr>
            <a:spLocks noChangeArrowheads="1"/>
          </p:cNvSpPr>
          <p:nvPr/>
        </p:nvSpPr>
        <p:spPr bwMode="auto">
          <a:xfrm>
            <a:off x="10668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37237"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2578"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38" name="Object 3"/>
          <p:cNvGraphicFramePr>
            <a:graphicFrameLocks noChangeAspect="1"/>
          </p:cNvGraphicFramePr>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2579"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39"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37240" name="Group 4"/>
          <p:cNvGrpSpPr>
            <a:grpSpLocks noChangeAspect="1"/>
          </p:cNvGrpSpPr>
          <p:nvPr/>
        </p:nvGrpSpPr>
        <p:grpSpPr bwMode="auto">
          <a:xfrm>
            <a:off x="7543800" y="304800"/>
            <a:ext cx="1143000" cy="973138"/>
            <a:chOff x="3799" y="2064"/>
            <a:chExt cx="1433" cy="1136"/>
          </a:xfrm>
        </p:grpSpPr>
        <p:grpSp>
          <p:nvGrpSpPr>
            <p:cNvPr id="37244" name="Group 5"/>
            <p:cNvGrpSpPr>
              <a:grpSpLocks/>
            </p:cNvGrpSpPr>
            <p:nvPr/>
          </p:nvGrpSpPr>
          <p:grpSpPr bwMode="auto">
            <a:xfrm>
              <a:off x="4080" y="2064"/>
              <a:ext cx="1152" cy="1136"/>
              <a:chOff x="144" y="144"/>
              <a:chExt cx="1152" cy="1136"/>
            </a:xfrm>
          </p:grpSpPr>
          <p:sp>
            <p:nvSpPr>
              <p:cNvPr id="37246"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47"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48"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49"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0"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1"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2"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3"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4"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5"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56"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57"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58"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59"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60"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61"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62"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37245"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7241" name="Object 26"/>
          <p:cNvGraphicFramePr>
            <a:graphicFrameLocks noChangeAspect="1"/>
          </p:cNvGraphicFramePr>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2580"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42"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33" name="Object 5"/>
          <p:cNvGraphicFramePr>
            <a:graphicFrameLocks noChangeAspect="1"/>
          </p:cNvGraphicFramePr>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2581"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9411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5219"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graphicFrame>
        <p:nvGraphicFramePr>
          <p:cNvPr id="265343" name="Group 127"/>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8136" name="Rectangle 251"/>
          <p:cNvSpPr>
            <a:spLocks noChangeArrowheads="1"/>
          </p:cNvSpPr>
          <p:nvPr/>
        </p:nvSpPr>
        <p:spPr bwMode="auto">
          <a:xfrm>
            <a:off x="5791200" y="25908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5468" name="Group 252"/>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38260" name="Rectangle 375"/>
          <p:cNvSpPr>
            <a:spLocks noChangeArrowheads="1"/>
          </p:cNvSpPr>
          <p:nvPr/>
        </p:nvSpPr>
        <p:spPr bwMode="auto">
          <a:xfrm>
            <a:off x="14478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38261"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3602"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262" name="Object 3"/>
          <p:cNvGraphicFramePr>
            <a:graphicFrameLocks noChangeAspect="1"/>
          </p:cNvGraphicFramePr>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3603"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263"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38264" name="Group 4"/>
          <p:cNvGrpSpPr>
            <a:grpSpLocks noChangeAspect="1"/>
          </p:cNvGrpSpPr>
          <p:nvPr/>
        </p:nvGrpSpPr>
        <p:grpSpPr bwMode="auto">
          <a:xfrm>
            <a:off x="7543800" y="304800"/>
            <a:ext cx="1143000" cy="973138"/>
            <a:chOff x="3799" y="2064"/>
            <a:chExt cx="1433" cy="1136"/>
          </a:xfrm>
        </p:grpSpPr>
        <p:grpSp>
          <p:nvGrpSpPr>
            <p:cNvPr id="38268" name="Group 5"/>
            <p:cNvGrpSpPr>
              <a:grpSpLocks/>
            </p:cNvGrpSpPr>
            <p:nvPr/>
          </p:nvGrpSpPr>
          <p:grpSpPr bwMode="auto">
            <a:xfrm>
              <a:off x="4080" y="2064"/>
              <a:ext cx="1152" cy="1136"/>
              <a:chOff x="144" y="144"/>
              <a:chExt cx="1152" cy="1136"/>
            </a:xfrm>
          </p:grpSpPr>
          <p:sp>
            <p:nvSpPr>
              <p:cNvPr id="3827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38269"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8265" name="Object 26"/>
          <p:cNvGraphicFramePr>
            <a:graphicFrameLocks noChangeAspect="1"/>
          </p:cNvGraphicFramePr>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3604"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266"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33" name="Object 5"/>
          <p:cNvGraphicFramePr>
            <a:graphicFrameLocks noChangeAspect="1"/>
          </p:cNvGraphicFramePr>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3605"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5920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267"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graphicFrame>
        <p:nvGraphicFramePr>
          <p:cNvPr id="267391" name="Group 127"/>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9160" name="Rectangle 251"/>
          <p:cNvSpPr>
            <a:spLocks noChangeArrowheads="1"/>
          </p:cNvSpPr>
          <p:nvPr/>
        </p:nvSpPr>
        <p:spPr bwMode="auto">
          <a:xfrm>
            <a:off x="6172200" y="25908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7516" name="Group 252"/>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39284" name="Rectangle 375"/>
          <p:cNvSpPr>
            <a:spLocks noChangeArrowheads="1"/>
          </p:cNvSpPr>
          <p:nvPr/>
        </p:nvSpPr>
        <p:spPr bwMode="auto">
          <a:xfrm>
            <a:off x="17526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39285"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4626"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286" name="Object 3"/>
          <p:cNvGraphicFramePr>
            <a:graphicFrameLocks noChangeAspect="1"/>
          </p:cNvGraphicFramePr>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4627"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287"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39288" name="Group 4"/>
          <p:cNvGrpSpPr>
            <a:grpSpLocks noChangeAspect="1"/>
          </p:cNvGrpSpPr>
          <p:nvPr/>
        </p:nvGrpSpPr>
        <p:grpSpPr bwMode="auto">
          <a:xfrm>
            <a:off x="7543800" y="304800"/>
            <a:ext cx="1143000" cy="973138"/>
            <a:chOff x="3799" y="2064"/>
            <a:chExt cx="1433" cy="1136"/>
          </a:xfrm>
        </p:grpSpPr>
        <p:grpSp>
          <p:nvGrpSpPr>
            <p:cNvPr id="39292" name="Group 5"/>
            <p:cNvGrpSpPr>
              <a:grpSpLocks/>
            </p:cNvGrpSpPr>
            <p:nvPr/>
          </p:nvGrpSpPr>
          <p:grpSpPr bwMode="auto">
            <a:xfrm>
              <a:off x="4080" y="2064"/>
              <a:ext cx="1152" cy="1136"/>
              <a:chOff x="144" y="144"/>
              <a:chExt cx="1152" cy="1136"/>
            </a:xfrm>
          </p:grpSpPr>
          <p:sp>
            <p:nvSpPr>
              <p:cNvPr id="3929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30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30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30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30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1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39293"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9289" name="Object 26"/>
          <p:cNvGraphicFramePr>
            <a:graphicFrameLocks noChangeAspect="1"/>
          </p:cNvGraphicFramePr>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4628"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290"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33" name="Object 5"/>
          <p:cNvGraphicFramePr>
            <a:graphicFrameLocks noChangeAspect="1"/>
          </p:cNvGraphicFramePr>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4629"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937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0061" name="Rectangle 127"/>
          <p:cNvSpPr>
            <a:spLocks noChangeArrowheads="1"/>
          </p:cNvSpPr>
          <p:nvPr/>
        </p:nvSpPr>
        <p:spPr bwMode="auto">
          <a:xfrm>
            <a:off x="6477000" y="25908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0185" name="Rectangle 252"/>
          <p:cNvSpPr>
            <a:spLocks noChangeArrowheads="1"/>
          </p:cNvSpPr>
          <p:nvPr/>
        </p:nvSpPr>
        <p:spPr bwMode="auto">
          <a:xfrm>
            <a:off x="21336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0186"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5650"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87" name="Object 3"/>
          <p:cNvGraphicFramePr>
            <a:graphicFrameLocks noChangeAspect="1"/>
          </p:cNvGraphicFramePr>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5651"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188"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40189" name="Group 4"/>
          <p:cNvGrpSpPr>
            <a:grpSpLocks noChangeAspect="1"/>
          </p:cNvGrpSpPr>
          <p:nvPr/>
        </p:nvGrpSpPr>
        <p:grpSpPr bwMode="auto">
          <a:xfrm>
            <a:off x="7543800" y="304800"/>
            <a:ext cx="1143000" cy="973138"/>
            <a:chOff x="3799" y="2064"/>
            <a:chExt cx="1433" cy="1136"/>
          </a:xfrm>
        </p:grpSpPr>
        <p:grpSp>
          <p:nvGrpSpPr>
            <p:cNvPr id="40193" name="Group 5"/>
            <p:cNvGrpSpPr>
              <a:grpSpLocks/>
            </p:cNvGrpSpPr>
            <p:nvPr/>
          </p:nvGrpSpPr>
          <p:grpSpPr bwMode="auto">
            <a:xfrm>
              <a:off x="4080" y="2064"/>
              <a:ext cx="1152" cy="1136"/>
              <a:chOff x="144" y="144"/>
              <a:chExt cx="1152" cy="1136"/>
            </a:xfrm>
          </p:grpSpPr>
          <p:sp>
            <p:nvSpPr>
              <p:cNvPr id="40195"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196"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197"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198"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199"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0"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1"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2"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3"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4"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5"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6"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7"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8"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9"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10"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11"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0194"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0190" name="Object 26"/>
          <p:cNvGraphicFramePr>
            <a:graphicFrameLocks noChangeAspect="1"/>
          </p:cNvGraphicFramePr>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5652"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191"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32" name="Object 5"/>
          <p:cNvGraphicFramePr>
            <a:graphicFrameLocks noChangeAspect="1"/>
          </p:cNvGraphicFramePr>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5653"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2434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1085" name="Rectangle 127"/>
          <p:cNvSpPr>
            <a:spLocks noChangeArrowheads="1"/>
          </p:cNvSpPr>
          <p:nvPr/>
        </p:nvSpPr>
        <p:spPr bwMode="auto">
          <a:xfrm>
            <a:off x="6172200" y="43434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1209" name="Rectangle 252"/>
          <p:cNvSpPr>
            <a:spLocks noChangeArrowheads="1"/>
          </p:cNvSpPr>
          <p:nvPr/>
        </p:nvSpPr>
        <p:spPr bwMode="auto">
          <a:xfrm>
            <a:off x="1812925" y="40259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1210"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6674"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11" name="Object 3"/>
          <p:cNvGraphicFramePr>
            <a:graphicFrameLocks noChangeAspect="1"/>
          </p:cNvGraphicFramePr>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6675"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12"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41213" name="Group 4"/>
          <p:cNvGrpSpPr>
            <a:grpSpLocks noChangeAspect="1"/>
          </p:cNvGrpSpPr>
          <p:nvPr/>
        </p:nvGrpSpPr>
        <p:grpSpPr bwMode="auto">
          <a:xfrm>
            <a:off x="7543800" y="304800"/>
            <a:ext cx="1143000" cy="973138"/>
            <a:chOff x="3799" y="2064"/>
            <a:chExt cx="1433" cy="1136"/>
          </a:xfrm>
        </p:grpSpPr>
        <p:grpSp>
          <p:nvGrpSpPr>
            <p:cNvPr id="41218" name="Group 5"/>
            <p:cNvGrpSpPr>
              <a:grpSpLocks/>
            </p:cNvGrpSpPr>
            <p:nvPr/>
          </p:nvGrpSpPr>
          <p:grpSpPr bwMode="auto">
            <a:xfrm>
              <a:off x="4080" y="2064"/>
              <a:ext cx="1152" cy="1136"/>
              <a:chOff x="144" y="144"/>
              <a:chExt cx="1152" cy="1136"/>
            </a:xfrm>
          </p:grpSpPr>
          <p:sp>
            <p:nvSpPr>
              <p:cNvPr id="4122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1219"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1214" name="Object 26"/>
          <p:cNvGraphicFramePr>
            <a:graphicFrameLocks noChangeAspect="1"/>
          </p:cNvGraphicFramePr>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6676"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15"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sp>
        <p:nvSpPr>
          <p:cNvPr id="41216" name="TextBox 31"/>
          <p:cNvSpPr txBox="1">
            <a:spLocks noChangeArrowheads="1"/>
          </p:cNvSpPr>
          <p:nvPr/>
        </p:nvSpPr>
        <p:spPr bwMode="auto">
          <a:xfrm>
            <a:off x="6216650" y="4351338"/>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a:t>
            </a:r>
          </a:p>
        </p:txBody>
      </p:sp>
      <p:graphicFrame>
        <p:nvGraphicFramePr>
          <p:cNvPr id="33" name="Object 5"/>
          <p:cNvGraphicFramePr>
            <a:graphicFrameLocks noChangeAspect="1"/>
          </p:cNvGraphicFramePr>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6677"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8465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109" name="Rectangle 127"/>
          <p:cNvSpPr>
            <a:spLocks noChangeArrowheads="1"/>
          </p:cNvSpPr>
          <p:nvPr/>
        </p:nvSpPr>
        <p:spPr bwMode="auto">
          <a:xfrm>
            <a:off x="6858000" y="36576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2233" name="Rectangle 252"/>
          <p:cNvSpPr>
            <a:spLocks noChangeArrowheads="1"/>
          </p:cNvSpPr>
          <p:nvPr/>
        </p:nvSpPr>
        <p:spPr bwMode="auto">
          <a:xfrm>
            <a:off x="2514600" y="33528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2234"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7698"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35" name="Object 3"/>
          <p:cNvGraphicFramePr>
            <a:graphicFrameLocks noChangeAspect="1"/>
          </p:cNvGraphicFramePr>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7699"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236"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42237" name="Group 4"/>
          <p:cNvGrpSpPr>
            <a:grpSpLocks noChangeAspect="1"/>
          </p:cNvGrpSpPr>
          <p:nvPr/>
        </p:nvGrpSpPr>
        <p:grpSpPr bwMode="auto">
          <a:xfrm>
            <a:off x="7543800" y="304800"/>
            <a:ext cx="1143000" cy="973138"/>
            <a:chOff x="3799" y="2064"/>
            <a:chExt cx="1433" cy="1136"/>
          </a:xfrm>
        </p:grpSpPr>
        <p:grpSp>
          <p:nvGrpSpPr>
            <p:cNvPr id="42242" name="Group 5"/>
            <p:cNvGrpSpPr>
              <a:grpSpLocks/>
            </p:cNvGrpSpPr>
            <p:nvPr/>
          </p:nvGrpSpPr>
          <p:grpSpPr bwMode="auto">
            <a:xfrm>
              <a:off x="4080" y="2064"/>
              <a:ext cx="1152" cy="1136"/>
              <a:chOff x="144" y="144"/>
              <a:chExt cx="1152" cy="1136"/>
            </a:xfrm>
          </p:grpSpPr>
          <p:sp>
            <p:nvSpPr>
              <p:cNvPr id="4224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6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2243"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2238" name="Object 26"/>
          <p:cNvGraphicFramePr>
            <a:graphicFrameLocks noChangeAspect="1"/>
          </p:cNvGraphicFramePr>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7700"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239"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sp>
        <p:nvSpPr>
          <p:cNvPr id="42240" name="TextBox 31"/>
          <p:cNvSpPr txBox="1">
            <a:spLocks noChangeArrowheads="1"/>
          </p:cNvSpPr>
          <p:nvPr/>
        </p:nvSpPr>
        <p:spPr bwMode="auto">
          <a:xfrm>
            <a:off x="6858000" y="36576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a:t>
            </a:r>
          </a:p>
        </p:txBody>
      </p:sp>
      <p:graphicFrame>
        <p:nvGraphicFramePr>
          <p:cNvPr id="33" name="Object 5"/>
          <p:cNvGraphicFramePr>
            <a:graphicFrameLocks noChangeAspect="1"/>
          </p:cNvGraphicFramePr>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7701"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3315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3"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graphicFrame>
        <p:nvGraphicFramePr>
          <p:cNvPr id="271488" name="Group 128"/>
          <p:cNvGraphicFramePr>
            <a:graphicFrameLocks noGrp="1"/>
          </p:cNvGraphicFramePr>
          <p:nvPr>
            <p:ph idx="1"/>
          </p:nvPr>
        </p:nvGraphicFramePr>
        <p:xfrm>
          <a:off x="4724400" y="2286000"/>
          <a:ext cx="3581400" cy="3429000"/>
        </p:xfrm>
        <a:graphic>
          <a:graphicData uri="http://schemas.openxmlformats.org/drawingml/2006/table">
            <a:tbl>
              <a:tblPr/>
              <a:tblGrid>
                <a:gridCol w="357188">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60363">
                  <a:extLst>
                    <a:ext uri="{9D8B030D-6E8A-4147-A177-3AD203B41FA5}">
                      <a16:colId xmlns:a16="http://schemas.microsoft.com/office/drawing/2014/main" val="20003"/>
                    </a:ext>
                  </a:extLst>
                </a:gridCol>
                <a:gridCol w="357187">
                  <a:extLst>
                    <a:ext uri="{9D8B030D-6E8A-4147-A177-3AD203B41FA5}">
                      <a16:colId xmlns:a16="http://schemas.microsoft.com/office/drawing/2014/main" val="20004"/>
                    </a:ext>
                  </a:extLst>
                </a:gridCol>
                <a:gridCol w="357188">
                  <a:extLst>
                    <a:ext uri="{9D8B030D-6E8A-4147-A177-3AD203B41FA5}">
                      <a16:colId xmlns:a16="http://schemas.microsoft.com/office/drawing/2014/main" val="20005"/>
                    </a:ext>
                  </a:extLst>
                </a:gridCol>
                <a:gridCol w="360362">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60363">
                  <a:extLst>
                    <a:ext uri="{9D8B030D-6E8A-4147-A177-3AD203B41FA5}">
                      <a16:colId xmlns:a16="http://schemas.microsoft.com/office/drawing/2014/main" val="20008"/>
                    </a:ext>
                  </a:extLst>
                </a:gridCol>
                <a:gridCol w="357187">
                  <a:extLst>
                    <a:ext uri="{9D8B030D-6E8A-4147-A177-3AD203B41FA5}">
                      <a16:colId xmlns:a16="http://schemas.microsoft.com/office/drawing/2014/main" val="20009"/>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40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40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80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80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80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80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40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43256"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8722"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257" name="Object 3"/>
          <p:cNvGraphicFramePr>
            <a:graphicFrameLocks noChangeAspect="1"/>
          </p:cNvGraphicFramePr>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8723"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258"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43259" name="Group 4"/>
          <p:cNvGrpSpPr>
            <a:grpSpLocks/>
          </p:cNvGrpSpPr>
          <p:nvPr/>
        </p:nvGrpSpPr>
        <p:grpSpPr bwMode="auto">
          <a:xfrm>
            <a:off x="6477000" y="304800"/>
            <a:ext cx="685800" cy="584200"/>
            <a:chOff x="3799" y="2064"/>
            <a:chExt cx="1433" cy="1136"/>
          </a:xfrm>
        </p:grpSpPr>
        <p:grpSp>
          <p:nvGrpSpPr>
            <p:cNvPr id="43263" name="Group 5"/>
            <p:cNvGrpSpPr>
              <a:grpSpLocks/>
            </p:cNvGrpSpPr>
            <p:nvPr/>
          </p:nvGrpSpPr>
          <p:grpSpPr bwMode="auto">
            <a:xfrm>
              <a:off x="4080" y="2064"/>
              <a:ext cx="1152" cy="1136"/>
              <a:chOff x="144" y="144"/>
              <a:chExt cx="1152" cy="1136"/>
            </a:xfrm>
          </p:grpSpPr>
          <p:sp>
            <p:nvSpPr>
              <p:cNvPr id="43265"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66"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67"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68"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69"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0"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1"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2"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3"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4"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5"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6"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7"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8"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9"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80"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81"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3264" name="Picture 23" descr="txp_fig"/>
            <p:cNvPicPr>
              <a:picLocks noChangeAspect="1" noChangeArrowheads="1"/>
            </p:cNvPicPr>
            <p:nvPr>
              <p:custDataLst>
                <p:tags r:id="rId2"/>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3260" name="Object 26"/>
          <p:cNvGraphicFramePr>
            <a:graphicFrameLocks noChangeAspect="1"/>
          </p:cNvGraphicFramePr>
          <p:nvPr/>
        </p:nvGraphicFramePr>
        <p:xfrm>
          <a:off x="5287963" y="228600"/>
          <a:ext cx="1092200" cy="563563"/>
        </p:xfrm>
        <a:graphic>
          <a:graphicData uri="http://schemas.openxmlformats.org/presentationml/2006/ole">
            <mc:AlternateContent xmlns:mc="http://schemas.openxmlformats.org/markup-compatibility/2006">
              <mc:Choice xmlns:v="urn:schemas-microsoft-com:vml" Requires="v">
                <p:oleObj spid="_x0000_s18724"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5287963" y="2286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261"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43262" name="Object 5"/>
          <p:cNvGraphicFramePr>
            <a:graphicFrameLocks noChangeAspect="1"/>
          </p:cNvGraphicFramePr>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8725"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3126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1981200"/>
            <a:ext cx="419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prstClr val="black"/>
                </a:solidFill>
              </a:rPr>
              <a:t>What does it do?</a:t>
            </a:r>
          </a:p>
          <a:p>
            <a:pPr eaLnBrk="1" hangingPunct="1">
              <a:spcBef>
                <a:spcPct val="20000"/>
              </a:spcBef>
              <a:buFontTx/>
              <a:buChar char="•"/>
            </a:pPr>
            <a:r>
              <a:rPr lang="en-US" altLang="en-US" sz="2400" dirty="0">
                <a:solidFill>
                  <a:prstClr val="black"/>
                </a:solidFill>
              </a:rPr>
              <a:t>Replaces each pixel with an average of its neighborhood</a:t>
            </a:r>
            <a:endParaRPr lang="en-US" altLang="en-US" sz="2000" dirty="0">
              <a:solidFill>
                <a:prstClr val="black"/>
              </a:solidFill>
            </a:endParaRPr>
          </a:p>
          <a:p>
            <a:pPr eaLnBrk="1" hangingPunct="1">
              <a:spcBef>
                <a:spcPct val="20000"/>
              </a:spcBef>
              <a:buFontTx/>
              <a:buChar char="•"/>
            </a:pPr>
            <a:endParaRPr lang="en-US" altLang="en-US" sz="2000" dirty="0">
              <a:solidFill>
                <a:prstClr val="black"/>
              </a:solidFill>
            </a:endParaRPr>
          </a:p>
          <a:p>
            <a:pPr eaLnBrk="1" hangingPunct="1">
              <a:spcBef>
                <a:spcPct val="20000"/>
              </a:spcBef>
              <a:buFontTx/>
              <a:buChar char="•"/>
            </a:pPr>
            <a:r>
              <a:rPr lang="en-US" altLang="en-US" sz="2400" dirty="0">
                <a:solidFill>
                  <a:prstClr val="black"/>
                </a:solidFill>
              </a:rPr>
              <a:t>Achieve smoothing effect (remove sharp features)</a:t>
            </a:r>
          </a:p>
          <a:p>
            <a:pPr marL="0" indent="0" eaLnBrk="1" hangingPunct="1">
              <a:spcBef>
                <a:spcPct val="20000"/>
              </a:spcBef>
            </a:pPr>
            <a:endParaRPr lang="en-US" altLang="en-US" sz="2400" dirty="0">
              <a:solidFill>
                <a:prstClr val="black"/>
              </a:solidFill>
            </a:endParaRPr>
          </a:p>
        </p:txBody>
      </p:sp>
      <p:grpSp>
        <p:nvGrpSpPr>
          <p:cNvPr id="44035" name="Group 4"/>
          <p:cNvGrpSpPr>
            <a:grpSpLocks/>
          </p:cNvGrpSpPr>
          <p:nvPr/>
        </p:nvGrpSpPr>
        <p:grpSpPr bwMode="auto">
          <a:xfrm>
            <a:off x="5486400" y="2514600"/>
            <a:ext cx="2274888" cy="1803400"/>
            <a:chOff x="3799" y="2064"/>
            <a:chExt cx="1433" cy="1136"/>
          </a:xfrm>
        </p:grpSpPr>
        <p:grpSp>
          <p:nvGrpSpPr>
            <p:cNvPr id="44039" name="Group 5"/>
            <p:cNvGrpSpPr>
              <a:grpSpLocks/>
            </p:cNvGrpSpPr>
            <p:nvPr/>
          </p:nvGrpSpPr>
          <p:grpSpPr bwMode="auto">
            <a:xfrm>
              <a:off x="4080" y="2064"/>
              <a:ext cx="1152" cy="1136"/>
              <a:chOff x="144" y="144"/>
              <a:chExt cx="1152" cy="1136"/>
            </a:xfrm>
          </p:grpSpPr>
          <p:sp>
            <p:nvSpPr>
              <p:cNvPr id="44041"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2"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3"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4"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5"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6"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7"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8"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9"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50"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1"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2"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3"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4"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5"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6"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7"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4040" name="Picture 23" descr="txp_fig"/>
            <p:cNvPicPr>
              <a:picLocks noChangeAspect="1" noChangeArrowheads="1"/>
            </p:cNvPicPr>
            <p:nvPr>
              <p:custDataLst>
                <p:tags r:id="rId2"/>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6" name="Text Box 24"/>
          <p:cNvSpPr txBox="1">
            <a:spLocks noChangeArrowheads="1"/>
          </p:cNvSpPr>
          <p:nvPr/>
        </p:nvSpPr>
        <p:spPr bwMode="auto">
          <a:xfrm>
            <a:off x="6019800" y="6400800"/>
            <a:ext cx="301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prstClr val="black"/>
                </a:solidFill>
              </a:rPr>
              <a:t>Slide credit: David Lowe (UBC)</a:t>
            </a:r>
          </a:p>
        </p:txBody>
      </p:sp>
      <p:graphicFrame>
        <p:nvGraphicFramePr>
          <p:cNvPr id="44037" name="Object 25"/>
          <p:cNvGraphicFramePr>
            <a:graphicFrameLocks noChangeAspect="1"/>
          </p:cNvGraphicFramePr>
          <p:nvPr/>
        </p:nvGraphicFramePr>
        <p:xfrm>
          <a:off x="6354763" y="1752600"/>
          <a:ext cx="1090612" cy="563563"/>
        </p:xfrm>
        <a:graphic>
          <a:graphicData uri="http://schemas.openxmlformats.org/presentationml/2006/ole">
            <mc:AlternateContent xmlns:mc="http://schemas.openxmlformats.org/markup-compatibility/2006">
              <mc:Choice xmlns:v="urn:schemas-microsoft-com:vml" Requires="v">
                <p:oleObj spid="_x0000_s19530" name="Equation" r:id="rId5" imgW="393480" imgH="203040" progId="Equation.3">
                  <p:embed/>
                </p:oleObj>
              </mc:Choice>
              <mc:Fallback>
                <p:oleObj name="Equation" r:id="rId5" imgW="393480" imgH="203040" progId="Equation.3">
                  <p:embed/>
                  <p:pic>
                    <p:nvPicPr>
                      <p:cNvPr id="0" name=""/>
                      <p:cNvPicPr>
                        <a:picLocks noChangeAspect="1" noChangeArrowheads="1"/>
                      </p:cNvPicPr>
                      <p:nvPr/>
                    </p:nvPicPr>
                    <p:blipFill>
                      <a:blip r:embed="rId6"/>
                      <a:srcRect/>
                      <a:stretch>
                        <a:fillRect/>
                      </a:stretch>
                    </p:blipFill>
                    <p:spPr bwMode="auto">
                      <a:xfrm>
                        <a:off x="6354763" y="1752600"/>
                        <a:ext cx="109061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16"/>
          <p:cNvSpPr txBox="1">
            <a:spLocks noChangeArrowheads="1"/>
          </p:cNvSpPr>
          <p:nvPr/>
        </p:nvSpPr>
        <p:spPr>
          <a:xfrm>
            <a:off x="457200" y="0"/>
            <a:ext cx="8229600" cy="1143000"/>
          </a:xfrm>
          <a:prstGeom prst="rect">
            <a:avLst/>
          </a:prstGeom>
          <a:noFill/>
        </p:spPr>
        <p:txBody>
          <a:bodyPr/>
          <a:lstStyle/>
          <a:p>
            <a:pPr>
              <a:defRPr/>
            </a:pPr>
            <a:r>
              <a:rPr lang="en-US" sz="3600" dirty="0">
                <a:solidFill>
                  <a:prstClr val="black"/>
                </a:solidFill>
                <a:latin typeface="Calibri"/>
                <a:cs typeface="Arial" panose="020B0604020202020204" pitchFamily="34" charset="0"/>
              </a:rPr>
              <a:t>Box Filter</a:t>
            </a:r>
          </a:p>
        </p:txBody>
      </p:sp>
    </p:spTree>
    <p:extLst>
      <p:ext uri="{BB962C8B-B14F-4D97-AF65-F5344CB8AC3E}">
        <p14:creationId xmlns:p14="http://schemas.microsoft.com/office/powerpoint/2010/main" val="3686318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1981200"/>
            <a:ext cx="419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prstClr val="black"/>
                </a:solidFill>
              </a:rPr>
              <a:t>What does it do?</a:t>
            </a:r>
          </a:p>
          <a:p>
            <a:pPr eaLnBrk="1" hangingPunct="1">
              <a:spcBef>
                <a:spcPct val="20000"/>
              </a:spcBef>
              <a:buFontTx/>
              <a:buChar char="•"/>
            </a:pPr>
            <a:r>
              <a:rPr lang="en-US" altLang="en-US" sz="2400" dirty="0">
                <a:solidFill>
                  <a:prstClr val="black"/>
                </a:solidFill>
              </a:rPr>
              <a:t>Replaces each pixel with an average of its neighborhood</a:t>
            </a:r>
            <a:endParaRPr lang="en-US" altLang="en-US" sz="2000" dirty="0">
              <a:solidFill>
                <a:prstClr val="black"/>
              </a:solidFill>
            </a:endParaRPr>
          </a:p>
          <a:p>
            <a:pPr eaLnBrk="1" hangingPunct="1">
              <a:spcBef>
                <a:spcPct val="20000"/>
              </a:spcBef>
              <a:buFontTx/>
              <a:buChar char="•"/>
            </a:pPr>
            <a:endParaRPr lang="en-US" altLang="en-US" sz="2000" dirty="0">
              <a:solidFill>
                <a:prstClr val="black"/>
              </a:solidFill>
            </a:endParaRPr>
          </a:p>
          <a:p>
            <a:pPr eaLnBrk="1" hangingPunct="1">
              <a:spcBef>
                <a:spcPct val="20000"/>
              </a:spcBef>
              <a:buFontTx/>
              <a:buChar char="•"/>
            </a:pPr>
            <a:r>
              <a:rPr lang="en-US" altLang="en-US" sz="2400" dirty="0">
                <a:solidFill>
                  <a:prstClr val="black"/>
                </a:solidFill>
              </a:rPr>
              <a:t>Achieve smoothing effect (remove sharp features)</a:t>
            </a:r>
          </a:p>
          <a:p>
            <a:pPr eaLnBrk="1" hangingPunct="1">
              <a:spcBef>
                <a:spcPct val="20000"/>
              </a:spcBef>
              <a:buFontTx/>
              <a:buChar char="•"/>
            </a:pPr>
            <a:endParaRPr lang="en-US" altLang="en-US" sz="2400" dirty="0">
              <a:solidFill>
                <a:prstClr val="black"/>
              </a:solidFill>
            </a:endParaRPr>
          </a:p>
          <a:p>
            <a:pPr eaLnBrk="1" hangingPunct="1">
              <a:spcBef>
                <a:spcPct val="20000"/>
              </a:spcBef>
              <a:buFontTx/>
              <a:buChar char="•"/>
            </a:pPr>
            <a:r>
              <a:rPr lang="en-US" altLang="en-US" sz="2400" dirty="0">
                <a:solidFill>
                  <a:prstClr val="black"/>
                </a:solidFill>
              </a:rPr>
              <a:t>Why does it sum to one?</a:t>
            </a:r>
          </a:p>
          <a:p>
            <a:pPr marL="0" indent="0" eaLnBrk="1" hangingPunct="1">
              <a:spcBef>
                <a:spcPct val="20000"/>
              </a:spcBef>
            </a:pPr>
            <a:endParaRPr lang="en-US" altLang="en-US" sz="2400" dirty="0">
              <a:solidFill>
                <a:prstClr val="black"/>
              </a:solidFill>
            </a:endParaRPr>
          </a:p>
        </p:txBody>
      </p:sp>
      <p:grpSp>
        <p:nvGrpSpPr>
          <p:cNvPr id="44035" name="Group 4"/>
          <p:cNvGrpSpPr>
            <a:grpSpLocks/>
          </p:cNvGrpSpPr>
          <p:nvPr/>
        </p:nvGrpSpPr>
        <p:grpSpPr bwMode="auto">
          <a:xfrm>
            <a:off x="5486400" y="2514600"/>
            <a:ext cx="2274888" cy="1803400"/>
            <a:chOff x="3799" y="2064"/>
            <a:chExt cx="1433" cy="1136"/>
          </a:xfrm>
        </p:grpSpPr>
        <p:grpSp>
          <p:nvGrpSpPr>
            <p:cNvPr id="44039" name="Group 5"/>
            <p:cNvGrpSpPr>
              <a:grpSpLocks/>
            </p:cNvGrpSpPr>
            <p:nvPr/>
          </p:nvGrpSpPr>
          <p:grpSpPr bwMode="auto">
            <a:xfrm>
              <a:off x="4080" y="2064"/>
              <a:ext cx="1152" cy="1136"/>
              <a:chOff x="144" y="144"/>
              <a:chExt cx="1152" cy="1136"/>
            </a:xfrm>
          </p:grpSpPr>
          <p:sp>
            <p:nvSpPr>
              <p:cNvPr id="44041"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2"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3"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4"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5"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6"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7"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8"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9"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50"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1"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2"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3"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4"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5"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6"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7"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4040" name="Picture 23" descr="txp_fig"/>
            <p:cNvPicPr>
              <a:picLocks noChangeAspect="1" noChangeArrowheads="1"/>
            </p:cNvPicPr>
            <p:nvPr>
              <p:custDataLst>
                <p:tags r:id="rId2"/>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6" name="Text Box 24"/>
          <p:cNvSpPr txBox="1">
            <a:spLocks noChangeArrowheads="1"/>
          </p:cNvSpPr>
          <p:nvPr/>
        </p:nvSpPr>
        <p:spPr bwMode="auto">
          <a:xfrm>
            <a:off x="6019800" y="6400800"/>
            <a:ext cx="301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prstClr val="black"/>
                </a:solidFill>
              </a:rPr>
              <a:t>Slide credit: David Lowe (UBC)</a:t>
            </a:r>
          </a:p>
        </p:txBody>
      </p:sp>
      <p:graphicFrame>
        <p:nvGraphicFramePr>
          <p:cNvPr id="44037" name="Object 25"/>
          <p:cNvGraphicFramePr>
            <a:graphicFrameLocks noChangeAspect="1"/>
          </p:cNvGraphicFramePr>
          <p:nvPr/>
        </p:nvGraphicFramePr>
        <p:xfrm>
          <a:off x="6354763" y="1752600"/>
          <a:ext cx="1090612" cy="563563"/>
        </p:xfrm>
        <a:graphic>
          <a:graphicData uri="http://schemas.openxmlformats.org/presentationml/2006/ole">
            <mc:AlternateContent xmlns:mc="http://schemas.openxmlformats.org/markup-compatibility/2006">
              <mc:Choice xmlns:v="urn:schemas-microsoft-com:vml" Requires="v">
                <p:oleObj spid="_x0000_s20554" name="Equation" r:id="rId5" imgW="393480" imgH="203040" progId="Equation.3">
                  <p:embed/>
                </p:oleObj>
              </mc:Choice>
              <mc:Fallback>
                <p:oleObj name="Equation" r:id="rId5" imgW="393480" imgH="203040" progId="Equation.3">
                  <p:embed/>
                  <p:pic>
                    <p:nvPicPr>
                      <p:cNvPr id="0" name=""/>
                      <p:cNvPicPr>
                        <a:picLocks noChangeAspect="1" noChangeArrowheads="1"/>
                      </p:cNvPicPr>
                      <p:nvPr/>
                    </p:nvPicPr>
                    <p:blipFill>
                      <a:blip r:embed="rId6"/>
                      <a:srcRect/>
                      <a:stretch>
                        <a:fillRect/>
                      </a:stretch>
                    </p:blipFill>
                    <p:spPr bwMode="auto">
                      <a:xfrm>
                        <a:off x="6354763" y="1752600"/>
                        <a:ext cx="109061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16"/>
          <p:cNvSpPr txBox="1">
            <a:spLocks noChangeArrowheads="1"/>
          </p:cNvSpPr>
          <p:nvPr/>
        </p:nvSpPr>
        <p:spPr>
          <a:xfrm>
            <a:off x="457200" y="0"/>
            <a:ext cx="8229600" cy="1143000"/>
          </a:xfrm>
          <a:prstGeom prst="rect">
            <a:avLst/>
          </a:prstGeom>
          <a:noFill/>
        </p:spPr>
        <p:txBody>
          <a:bodyPr/>
          <a:lstStyle/>
          <a:p>
            <a:pPr>
              <a:defRPr/>
            </a:pPr>
            <a:r>
              <a:rPr lang="en-US" sz="3600" dirty="0">
                <a:solidFill>
                  <a:prstClr val="black"/>
                </a:solidFill>
                <a:latin typeface="Calibri"/>
                <a:cs typeface="Arial" panose="020B0604020202020204" pitchFamily="34" charset="0"/>
              </a:rPr>
              <a:t>Box Filter</a:t>
            </a:r>
          </a:p>
        </p:txBody>
      </p:sp>
    </p:spTree>
    <p:extLst>
      <p:ext uri="{BB962C8B-B14F-4D97-AF65-F5344CB8AC3E}">
        <p14:creationId xmlns:p14="http://schemas.microsoft.com/office/powerpoint/2010/main" val="37900506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40316" cy="914400"/>
          </a:xfrm>
        </p:spPr>
        <p:txBody>
          <a:bodyPr>
            <a:normAutofit fontScale="90000"/>
          </a:bodyPr>
          <a:lstStyle/>
          <a:p>
            <a:r>
              <a:rPr lang="en-US" dirty="0"/>
              <a:t>Image resolution vs radiometric Resolution</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81000" y="2209800"/>
            <a:ext cx="2034716" cy="2255715"/>
          </a:xfrm>
          <a:prstGeom prst="rect">
            <a:avLst/>
          </a:prstGeom>
        </p:spPr>
      </p:pic>
      <p:sp>
        <p:nvSpPr>
          <p:cNvPr id="11" name="TextBox 10"/>
          <p:cNvSpPr txBox="1"/>
          <p:nvPr/>
        </p:nvSpPr>
        <p:spPr>
          <a:xfrm>
            <a:off x="419100" y="4572000"/>
            <a:ext cx="1958516" cy="369332"/>
          </a:xfrm>
          <a:prstGeom prst="rect">
            <a:avLst/>
          </a:prstGeom>
          <a:noFill/>
        </p:spPr>
        <p:txBody>
          <a:bodyPr wrap="square" rtlCol="0">
            <a:spAutoFit/>
          </a:bodyPr>
          <a:lstStyle/>
          <a:p>
            <a:r>
              <a:rPr lang="en-US" dirty="0"/>
              <a:t>8 bit – 256 levels</a:t>
            </a:r>
          </a:p>
        </p:txBody>
      </p:sp>
      <p:sp>
        <p:nvSpPr>
          <p:cNvPr id="12" name="TextBox 11"/>
          <p:cNvSpPr txBox="1"/>
          <p:nvPr/>
        </p:nvSpPr>
        <p:spPr>
          <a:xfrm>
            <a:off x="7010400" y="4572000"/>
            <a:ext cx="1958516" cy="369332"/>
          </a:xfrm>
          <a:prstGeom prst="rect">
            <a:avLst/>
          </a:prstGeom>
          <a:noFill/>
        </p:spPr>
        <p:txBody>
          <a:bodyPr wrap="square" rtlCol="0">
            <a:spAutoFit/>
          </a:bodyPr>
          <a:lstStyle/>
          <a:p>
            <a:r>
              <a:rPr lang="en-US" dirty="0"/>
              <a:t>1 bit – 2 levels</a:t>
            </a:r>
          </a:p>
        </p:txBody>
      </p:sp>
      <p:pic>
        <p:nvPicPr>
          <p:cNvPr id="13" name="Picture 12"/>
          <p:cNvPicPr>
            <a:picLocks noChangeAspect="1"/>
          </p:cNvPicPr>
          <p:nvPr/>
        </p:nvPicPr>
        <p:blipFill>
          <a:blip r:embed="rId4"/>
          <a:stretch>
            <a:fillRect/>
          </a:stretch>
        </p:blipFill>
        <p:spPr>
          <a:xfrm>
            <a:off x="6854391" y="2209798"/>
            <a:ext cx="2034716" cy="2255715"/>
          </a:xfrm>
          <a:prstGeom prst="rect">
            <a:avLst/>
          </a:prstGeom>
        </p:spPr>
      </p:pic>
      <p:pic>
        <p:nvPicPr>
          <p:cNvPr id="14" name="Picture 13"/>
          <p:cNvPicPr>
            <a:picLocks noChangeAspect="1"/>
          </p:cNvPicPr>
          <p:nvPr/>
        </p:nvPicPr>
        <p:blipFill>
          <a:blip r:embed="rId5"/>
          <a:stretch>
            <a:fillRect/>
          </a:stretch>
        </p:blipFill>
        <p:spPr>
          <a:xfrm>
            <a:off x="4686300" y="2209797"/>
            <a:ext cx="2034716" cy="2255715"/>
          </a:xfrm>
          <a:prstGeom prst="rect">
            <a:avLst/>
          </a:prstGeom>
        </p:spPr>
      </p:pic>
      <p:sp>
        <p:nvSpPr>
          <p:cNvPr id="15" name="TextBox 14"/>
          <p:cNvSpPr txBox="1"/>
          <p:nvPr/>
        </p:nvSpPr>
        <p:spPr>
          <a:xfrm>
            <a:off x="4865009" y="4572000"/>
            <a:ext cx="1958516" cy="369332"/>
          </a:xfrm>
          <a:prstGeom prst="rect">
            <a:avLst/>
          </a:prstGeom>
          <a:noFill/>
        </p:spPr>
        <p:txBody>
          <a:bodyPr wrap="square" rtlCol="0">
            <a:spAutoFit/>
          </a:bodyPr>
          <a:lstStyle/>
          <a:p>
            <a:r>
              <a:rPr lang="en-US" dirty="0"/>
              <a:t>2 bit – 4 levels</a:t>
            </a:r>
          </a:p>
        </p:txBody>
      </p:sp>
      <p:pic>
        <p:nvPicPr>
          <p:cNvPr id="16" name="Picture 15"/>
          <p:cNvPicPr>
            <a:picLocks noChangeAspect="1"/>
          </p:cNvPicPr>
          <p:nvPr/>
        </p:nvPicPr>
        <p:blipFill>
          <a:blip r:embed="rId6"/>
          <a:stretch>
            <a:fillRect/>
          </a:stretch>
        </p:blipFill>
        <p:spPr>
          <a:xfrm>
            <a:off x="2537284" y="2204010"/>
            <a:ext cx="2034716" cy="2255715"/>
          </a:xfrm>
          <a:prstGeom prst="rect">
            <a:avLst/>
          </a:prstGeom>
        </p:spPr>
      </p:pic>
      <p:sp>
        <p:nvSpPr>
          <p:cNvPr id="17" name="TextBox 16"/>
          <p:cNvSpPr txBox="1"/>
          <p:nvPr/>
        </p:nvSpPr>
        <p:spPr>
          <a:xfrm>
            <a:off x="2677743" y="4572000"/>
            <a:ext cx="1958516" cy="369332"/>
          </a:xfrm>
          <a:prstGeom prst="rect">
            <a:avLst/>
          </a:prstGeom>
          <a:noFill/>
        </p:spPr>
        <p:txBody>
          <a:bodyPr wrap="square" rtlCol="0">
            <a:spAutoFit/>
          </a:bodyPr>
          <a:lstStyle/>
          <a:p>
            <a:r>
              <a:rPr lang="en-US" dirty="0"/>
              <a:t>4 bit – 16 levels</a:t>
            </a:r>
          </a:p>
        </p:txBody>
      </p:sp>
    </p:spTree>
    <p:extLst>
      <p:ext uri="{BB962C8B-B14F-4D97-AF65-F5344CB8AC3E}">
        <p14:creationId xmlns:p14="http://schemas.microsoft.com/office/powerpoint/2010/main" val="263651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050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Smoothing with box filter</a:t>
            </a:r>
          </a:p>
        </p:txBody>
      </p:sp>
      <p:sp>
        <p:nvSpPr>
          <p:cNvPr id="6" name="Rectangle 5"/>
          <p:cNvSpPr/>
          <p:nvPr/>
        </p:nvSpPr>
        <p:spPr>
          <a:xfrm>
            <a:off x="8243882" y="14177"/>
            <a:ext cx="900118" cy="276999"/>
          </a:xfrm>
          <a:prstGeom prst="rect">
            <a:avLst/>
          </a:prstGeom>
        </p:spPr>
        <p:txBody>
          <a:bodyPr wrap="none">
            <a:spAutoFit/>
          </a:bodyPr>
          <a:lstStyle/>
          <a:p>
            <a:r>
              <a:rPr lang="en-US" sz="1200" dirty="0">
                <a:latin typeface="+mn-lt"/>
              </a:rPr>
              <a:t>James Hays</a:t>
            </a:r>
          </a:p>
        </p:txBody>
      </p:sp>
    </p:spTree>
    <p:extLst>
      <p:ext uri="{BB962C8B-B14F-4D97-AF65-F5344CB8AC3E}">
        <p14:creationId xmlns:p14="http://schemas.microsoft.com/office/powerpoint/2010/main" val="27982713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Linear filter</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21</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22578"/>
          <a:stretch/>
        </p:blipFill>
        <p:spPr>
          <a:xfrm>
            <a:off x="3143578" y="3236747"/>
            <a:ext cx="3340100" cy="51992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578" y="4137901"/>
            <a:ext cx="4829175" cy="6604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578" y="5019506"/>
            <a:ext cx="3581729" cy="78719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2567" y="2351647"/>
            <a:ext cx="5559576" cy="56299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0" y="861987"/>
            <a:ext cx="7971340" cy="722615"/>
          </a:xfrm>
          <a:prstGeom prst="rect">
            <a:avLst/>
          </a:prstGeom>
        </p:spPr>
      </p:pic>
      <p:sp>
        <p:nvSpPr>
          <p:cNvPr id="7" name="Content Placeholder 6">
            <a:extLst>
              <a:ext uri="{FF2B5EF4-FFF2-40B4-BE49-F238E27FC236}">
                <a16:creationId xmlns:a16="http://schemas.microsoft.com/office/drawing/2014/main" id="{2DA0EA84-BBF6-479A-AFA3-34038AED8524}"/>
              </a:ext>
            </a:extLst>
          </p:cNvPr>
          <p:cNvSpPr>
            <a:spLocks noGrp="1"/>
          </p:cNvSpPr>
          <p:nvPr>
            <p:ph idx="1"/>
          </p:nvPr>
        </p:nvSpPr>
        <p:spPr>
          <a:xfrm>
            <a:off x="628650" y="3341032"/>
            <a:ext cx="2403917" cy="757926"/>
          </a:xfrm>
        </p:spPr>
        <p:txBody>
          <a:bodyPr>
            <a:normAutofit fontScale="92500"/>
          </a:bodyPr>
          <a:lstStyle/>
          <a:p>
            <a:pPr marL="0" indent="0">
              <a:buNone/>
            </a:pPr>
            <a:r>
              <a:rPr lang="en-US" dirty="0"/>
              <a:t>Homogeneous?</a:t>
            </a:r>
          </a:p>
        </p:txBody>
      </p:sp>
      <p:sp>
        <p:nvSpPr>
          <p:cNvPr id="15" name="Content Placeholder 6">
            <a:extLst>
              <a:ext uri="{FF2B5EF4-FFF2-40B4-BE49-F238E27FC236}">
                <a16:creationId xmlns:a16="http://schemas.microsoft.com/office/drawing/2014/main" id="{5CE15C80-C177-4918-8596-A16B9998A05E}"/>
              </a:ext>
            </a:extLst>
          </p:cNvPr>
          <p:cNvSpPr txBox="1">
            <a:spLocks/>
          </p:cNvSpPr>
          <p:nvPr/>
        </p:nvSpPr>
        <p:spPr>
          <a:xfrm>
            <a:off x="739661" y="2446700"/>
            <a:ext cx="2403917" cy="757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Additive?</a:t>
            </a:r>
          </a:p>
        </p:txBody>
      </p:sp>
      <p:sp>
        <p:nvSpPr>
          <p:cNvPr id="16" name="Content Placeholder 6">
            <a:extLst>
              <a:ext uri="{FF2B5EF4-FFF2-40B4-BE49-F238E27FC236}">
                <a16:creationId xmlns:a16="http://schemas.microsoft.com/office/drawing/2014/main" id="{29786667-5710-4AB2-A134-F09F3062F49A}"/>
              </a:ext>
            </a:extLst>
          </p:cNvPr>
          <p:cNvSpPr txBox="1">
            <a:spLocks/>
          </p:cNvSpPr>
          <p:nvPr/>
        </p:nvSpPr>
        <p:spPr>
          <a:xfrm>
            <a:off x="739661" y="4249824"/>
            <a:ext cx="2403917" cy="757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Stable?</a:t>
            </a:r>
          </a:p>
        </p:txBody>
      </p:sp>
      <p:sp>
        <p:nvSpPr>
          <p:cNvPr id="17" name="Content Placeholder 6">
            <a:extLst>
              <a:ext uri="{FF2B5EF4-FFF2-40B4-BE49-F238E27FC236}">
                <a16:creationId xmlns:a16="http://schemas.microsoft.com/office/drawing/2014/main" id="{E3DF88DC-2504-461A-AE1A-DCDA287B0C66}"/>
              </a:ext>
            </a:extLst>
          </p:cNvPr>
          <p:cNvSpPr txBox="1">
            <a:spLocks/>
          </p:cNvSpPr>
          <p:nvPr/>
        </p:nvSpPr>
        <p:spPr>
          <a:xfrm>
            <a:off x="628649" y="5179528"/>
            <a:ext cx="2403917" cy="757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Invertible?</a:t>
            </a:r>
          </a:p>
        </p:txBody>
      </p:sp>
    </p:spTree>
    <p:extLst>
      <p:ext uri="{BB962C8B-B14F-4D97-AF65-F5344CB8AC3E}">
        <p14:creationId xmlns:p14="http://schemas.microsoft.com/office/powerpoint/2010/main" val="13415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Properties of systems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22</a:t>
            </a:fld>
            <a:endParaRPr lang="en-US" dirty="0"/>
          </a:p>
        </p:txBody>
      </p:sp>
      <p:sp>
        <p:nvSpPr>
          <p:cNvPr id="6" name="Content Placeholder 2"/>
          <p:cNvSpPr>
            <a:spLocks noGrp="1"/>
          </p:cNvSpPr>
          <p:nvPr>
            <p:ph idx="1"/>
          </p:nvPr>
        </p:nvSpPr>
        <p:spPr>
          <a:xfrm>
            <a:off x="457199" y="1189037"/>
            <a:ext cx="6135329" cy="5167314"/>
          </a:xfrm>
        </p:spPr>
        <p:txBody>
          <a:bodyPr>
            <a:noAutofit/>
          </a:bodyPr>
          <a:lstStyle/>
          <a:p>
            <a:r>
              <a:rPr lang="en-US" sz="2800" dirty="0"/>
              <a:t>Amplitude properties:</a:t>
            </a:r>
          </a:p>
          <a:p>
            <a:pPr lvl="1"/>
            <a:r>
              <a:rPr lang="en-US" sz="2400" dirty="0"/>
              <a:t>Additivity</a:t>
            </a:r>
          </a:p>
          <a:p>
            <a:pPr lvl="1"/>
            <a:endParaRPr lang="en-US" sz="2400" dirty="0"/>
          </a:p>
          <a:p>
            <a:pPr lvl="1"/>
            <a:r>
              <a:rPr lang="en-US" sz="2400" dirty="0"/>
              <a:t>Homogeneity</a:t>
            </a:r>
          </a:p>
          <a:p>
            <a:pPr lvl="1"/>
            <a:endParaRPr lang="en-US" sz="2400" dirty="0"/>
          </a:p>
          <a:p>
            <a:pPr lvl="1"/>
            <a:r>
              <a:rPr lang="en-US" sz="2400" dirty="0">
                <a:solidFill>
                  <a:srgbClr val="FF0000"/>
                </a:solidFill>
              </a:rPr>
              <a:t>Linearity</a:t>
            </a:r>
          </a:p>
          <a:p>
            <a:pPr marL="457200" lvl="1" indent="0">
              <a:buNone/>
            </a:pPr>
            <a:r>
              <a:rPr lang="en-US" dirty="0"/>
              <a:t>   </a:t>
            </a:r>
            <a:r>
              <a:rPr lang="en-US" sz="2400" dirty="0"/>
              <a:t>(Linearity =&gt; </a:t>
            </a:r>
            <a:r>
              <a:rPr lang="en-US" sz="2400" dirty="0" err="1"/>
              <a:t>additivity</a:t>
            </a:r>
            <a:r>
              <a:rPr lang="en-US" sz="2400" dirty="0"/>
              <a:t>)</a:t>
            </a:r>
          </a:p>
          <a:p>
            <a:pPr lvl="1"/>
            <a:endParaRPr lang="en-US" sz="2400" dirty="0"/>
          </a:p>
          <a:p>
            <a:pPr lvl="1"/>
            <a:r>
              <a:rPr lang="en-US" sz="2400" dirty="0"/>
              <a:t>Stability</a:t>
            </a:r>
          </a:p>
          <a:p>
            <a:pPr lvl="1"/>
            <a:endParaRPr lang="en-US" sz="2400" dirty="0"/>
          </a:p>
          <a:p>
            <a:pPr lvl="1"/>
            <a:r>
              <a:rPr lang="en-US" sz="2400" dirty="0" err="1"/>
              <a:t>Invertibility</a:t>
            </a:r>
            <a:endParaRPr lang="en-US" sz="24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22578"/>
          <a:stretch/>
        </p:blipFill>
        <p:spPr>
          <a:xfrm>
            <a:off x="3143578" y="2322349"/>
            <a:ext cx="3340100" cy="51992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475" y="4272994"/>
            <a:ext cx="4829175" cy="6604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949" y="5044472"/>
            <a:ext cx="3581729" cy="78719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050" y="1578132"/>
            <a:ext cx="5559576" cy="56299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6049" y="3108237"/>
            <a:ext cx="6325215" cy="573391"/>
          </a:xfrm>
          <a:prstGeom prst="rect">
            <a:avLst/>
          </a:prstGeom>
        </p:spPr>
      </p:pic>
    </p:spTree>
    <p:extLst>
      <p:ext uri="{BB962C8B-B14F-4D97-AF65-F5344CB8AC3E}">
        <p14:creationId xmlns:p14="http://schemas.microsoft.com/office/powerpoint/2010/main" val="15744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90"/>
            <a:ext cx="7886700" cy="1325563"/>
          </a:xfrm>
        </p:spPr>
        <p:txBody>
          <a:bodyPr/>
          <a:lstStyle/>
          <a:p>
            <a:r>
              <a:rPr lang="en-US" dirty="0"/>
              <a:t>Think-Pair-Share time</a:t>
            </a:r>
          </a:p>
        </p:txBody>
      </p:sp>
      <p:pic>
        <p:nvPicPr>
          <p:cNvPr id="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80668"/>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3"/>
          <p:cNvGrpSpPr>
            <a:grpSpLocks/>
          </p:cNvGrpSpPr>
          <p:nvPr/>
        </p:nvGrpSpPr>
        <p:grpSpPr bwMode="auto">
          <a:xfrm>
            <a:off x="5334000" y="1137166"/>
            <a:ext cx="1225550" cy="1295400"/>
            <a:chOff x="144" y="144"/>
            <a:chExt cx="1152" cy="1136"/>
          </a:xfrm>
        </p:grpSpPr>
        <p:sp>
          <p:nvSpPr>
            <p:cNvPr id="5"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6"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7"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9"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10"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11"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12"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13"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14"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5"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6"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7"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8"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9"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20"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21"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22" name="TextBox 21"/>
          <p:cNvSpPr txBox="1"/>
          <p:nvPr/>
        </p:nvSpPr>
        <p:spPr>
          <a:xfrm>
            <a:off x="4419600" y="1600200"/>
            <a:ext cx="838200" cy="369332"/>
          </a:xfrm>
          <a:prstGeom prst="rect">
            <a:avLst/>
          </a:prstGeom>
          <a:noFill/>
        </p:spPr>
        <p:txBody>
          <a:bodyPr wrap="square" rtlCol="0">
            <a:spAutoFit/>
          </a:bodyPr>
          <a:lstStyle/>
          <a:p>
            <a:r>
              <a:rPr lang="en-US" dirty="0"/>
              <a:t>1.</a:t>
            </a:r>
          </a:p>
        </p:txBody>
      </p:sp>
      <p:grpSp>
        <p:nvGrpSpPr>
          <p:cNvPr id="23" name="Group 3"/>
          <p:cNvGrpSpPr>
            <a:grpSpLocks/>
          </p:cNvGrpSpPr>
          <p:nvPr/>
        </p:nvGrpSpPr>
        <p:grpSpPr bwMode="auto">
          <a:xfrm>
            <a:off x="5339105" y="2548985"/>
            <a:ext cx="1225550" cy="1295400"/>
            <a:chOff x="144" y="144"/>
            <a:chExt cx="1152" cy="1136"/>
          </a:xfrm>
        </p:grpSpPr>
        <p:sp>
          <p:nvSpPr>
            <p:cNvPr id="24"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25"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26"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27"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28"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dirty="0">
                  <a:solidFill>
                    <a:prstClr val="black"/>
                  </a:solidFill>
                </a:rPr>
                <a:t>0</a:t>
              </a:r>
            </a:p>
          </p:txBody>
        </p:sp>
        <p:sp>
          <p:nvSpPr>
            <p:cNvPr id="29"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30"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31"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32"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33"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4"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5"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41" name="TextBox 40"/>
          <p:cNvSpPr txBox="1"/>
          <p:nvPr/>
        </p:nvSpPr>
        <p:spPr>
          <a:xfrm>
            <a:off x="4419600" y="3012019"/>
            <a:ext cx="838200" cy="369332"/>
          </a:xfrm>
          <a:prstGeom prst="rect">
            <a:avLst/>
          </a:prstGeom>
          <a:noFill/>
        </p:spPr>
        <p:txBody>
          <a:bodyPr wrap="square" rtlCol="0">
            <a:spAutoFit/>
          </a:bodyPr>
          <a:lstStyle/>
          <a:p>
            <a:r>
              <a:rPr lang="en-US" dirty="0"/>
              <a:t>2.</a:t>
            </a:r>
          </a:p>
        </p:txBody>
      </p:sp>
      <p:grpSp>
        <p:nvGrpSpPr>
          <p:cNvPr id="42" name="Group 5"/>
          <p:cNvGrpSpPr>
            <a:grpSpLocks noChangeAspect="1"/>
          </p:cNvGrpSpPr>
          <p:nvPr/>
        </p:nvGrpSpPr>
        <p:grpSpPr bwMode="auto">
          <a:xfrm>
            <a:off x="5334000" y="3974250"/>
            <a:ext cx="1224119" cy="1207350"/>
            <a:chOff x="144" y="144"/>
            <a:chExt cx="1152" cy="1136"/>
          </a:xfrm>
        </p:grpSpPr>
        <p:sp>
          <p:nvSpPr>
            <p:cNvPr id="43"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45"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6"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47"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48"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49"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0"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1"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2"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3"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6"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7"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8"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9"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grpSp>
        <p:nvGrpSpPr>
          <p:cNvPr id="60" name="Group 5"/>
          <p:cNvGrpSpPr>
            <a:grpSpLocks/>
          </p:cNvGrpSpPr>
          <p:nvPr/>
        </p:nvGrpSpPr>
        <p:grpSpPr bwMode="auto">
          <a:xfrm>
            <a:off x="7269257" y="5360894"/>
            <a:ext cx="1447800" cy="1150244"/>
            <a:chOff x="3799" y="2064"/>
            <a:chExt cx="1433" cy="1136"/>
          </a:xfrm>
        </p:grpSpPr>
        <p:grpSp>
          <p:nvGrpSpPr>
            <p:cNvPr id="61" name="Group 6"/>
            <p:cNvGrpSpPr>
              <a:grpSpLocks/>
            </p:cNvGrpSpPr>
            <p:nvPr/>
          </p:nvGrpSpPr>
          <p:grpSpPr bwMode="auto">
            <a:xfrm>
              <a:off x="4080" y="2064"/>
              <a:ext cx="1152" cy="1136"/>
              <a:chOff x="144" y="144"/>
              <a:chExt cx="1152" cy="1136"/>
            </a:xfrm>
          </p:grpSpPr>
          <p:sp>
            <p:nvSpPr>
              <p:cNvPr id="63" name="Rectangle 7"/>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4" name="Rectangle 8"/>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5" name="Rectangle 9"/>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6" name="Rectangle 10"/>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7" name="Rectangle 11"/>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8" name="Rectangle 12"/>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9" name="Rectangle 13"/>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70" name="Rectangle 14"/>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71" name="Rectangle 15"/>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72" name="Line 16"/>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3" name="Line 17"/>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4" name="Line 18"/>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5" name="Line 19"/>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6" name="Line 20"/>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7" name="Line 21"/>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8" name="Line 22"/>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9" name="Line 23"/>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62" name="Picture 24" descr="txp_fig"/>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 name="Group 25"/>
          <p:cNvGrpSpPr>
            <a:grpSpLocks/>
          </p:cNvGrpSpPr>
          <p:nvPr/>
        </p:nvGrpSpPr>
        <p:grpSpPr bwMode="auto">
          <a:xfrm>
            <a:off x="5329517" y="5360894"/>
            <a:ext cx="1241611" cy="1105421"/>
            <a:chOff x="144" y="144"/>
            <a:chExt cx="1152" cy="1136"/>
          </a:xfrm>
        </p:grpSpPr>
        <p:sp>
          <p:nvSpPr>
            <p:cNvPr id="81" name="Rectangle 2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2" name="Rectangle 2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3" name="Rectangle 2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4" name="Rectangle 2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5" name="Rectangle 3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2</a:t>
              </a:r>
            </a:p>
          </p:txBody>
        </p:sp>
        <p:sp>
          <p:nvSpPr>
            <p:cNvPr id="86" name="Rectangle 3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7" name="Rectangle 3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8" name="Rectangle 3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9" name="Rectangle 3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90" name="Line 3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1" name="Line 3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2" name="Line 3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3" name="Line 3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4" name="Line 3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5" name="Line 4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6" name="Line 4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7" name="Line 4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98" name="Text Box 43"/>
          <p:cNvSpPr txBox="1">
            <a:spLocks noChangeArrowheads="1"/>
          </p:cNvSpPr>
          <p:nvPr/>
        </p:nvSpPr>
        <p:spPr bwMode="auto">
          <a:xfrm>
            <a:off x="6701118" y="5323315"/>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99" name="TextBox 98"/>
          <p:cNvSpPr txBox="1"/>
          <p:nvPr/>
        </p:nvSpPr>
        <p:spPr>
          <a:xfrm>
            <a:off x="4419600" y="4393258"/>
            <a:ext cx="838200" cy="369332"/>
          </a:xfrm>
          <a:prstGeom prst="rect">
            <a:avLst/>
          </a:prstGeom>
          <a:noFill/>
        </p:spPr>
        <p:txBody>
          <a:bodyPr wrap="square" rtlCol="0">
            <a:spAutoFit/>
          </a:bodyPr>
          <a:lstStyle/>
          <a:p>
            <a:r>
              <a:rPr lang="en-US" dirty="0"/>
              <a:t>3.</a:t>
            </a:r>
          </a:p>
        </p:txBody>
      </p:sp>
      <p:sp>
        <p:nvSpPr>
          <p:cNvPr id="100" name="TextBox 99"/>
          <p:cNvSpPr txBox="1"/>
          <p:nvPr/>
        </p:nvSpPr>
        <p:spPr>
          <a:xfrm>
            <a:off x="4419401" y="5728185"/>
            <a:ext cx="83820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76765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t>1. Practice with linear filters</a:t>
            </a:r>
          </a:p>
        </p:txBody>
      </p:sp>
      <p:grpSp>
        <p:nvGrpSpPr>
          <p:cNvPr id="47107" name="Group 3"/>
          <p:cNvGrpSpPr>
            <a:grpSpLocks/>
          </p:cNvGrpSpPr>
          <p:nvPr/>
        </p:nvGrpSpPr>
        <p:grpSpPr bwMode="auto">
          <a:xfrm>
            <a:off x="3886200" y="2971800"/>
            <a:ext cx="1225550" cy="1295400"/>
            <a:chOff x="144" y="144"/>
            <a:chExt cx="1152" cy="1136"/>
          </a:xfrm>
        </p:grpSpPr>
        <p:sp>
          <p:nvSpPr>
            <p:cNvPr id="47112"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3"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4"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5"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6"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47117"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8"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9"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20"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21"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2"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3"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4"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5"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6"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7"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8"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47108" name="Text Box 22"/>
          <p:cNvSpPr txBox="1">
            <a:spLocks noChangeArrowheads="1"/>
          </p:cNvSpPr>
          <p:nvPr/>
        </p:nvSpPr>
        <p:spPr bwMode="auto">
          <a:xfrm>
            <a:off x="1127125" y="46894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sp>
        <p:nvSpPr>
          <p:cNvPr id="47109" name="Text Box 23"/>
          <p:cNvSpPr txBox="1">
            <a:spLocks noChangeArrowheads="1"/>
          </p:cNvSpPr>
          <p:nvPr/>
        </p:nvSpPr>
        <p:spPr bwMode="auto">
          <a:xfrm>
            <a:off x="6858000" y="2971800"/>
            <a:ext cx="565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pic>
        <p:nvPicPr>
          <p:cNvPr id="4711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1" name="Text Box 25"/>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3242168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t>1. Practice with linear filters</a:t>
            </a:r>
          </a:p>
        </p:txBody>
      </p:sp>
      <p:grpSp>
        <p:nvGrpSpPr>
          <p:cNvPr id="48131" name="Group 3"/>
          <p:cNvGrpSpPr>
            <a:grpSpLocks/>
          </p:cNvGrpSpPr>
          <p:nvPr/>
        </p:nvGrpSpPr>
        <p:grpSpPr bwMode="auto">
          <a:xfrm>
            <a:off x="3886200" y="2971800"/>
            <a:ext cx="1225550" cy="1295400"/>
            <a:chOff x="144" y="144"/>
            <a:chExt cx="1152" cy="1136"/>
          </a:xfrm>
        </p:grpSpPr>
        <p:sp>
          <p:nvSpPr>
            <p:cNvPr id="48137"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38"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39"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0"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1"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48142"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3"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4"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5"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6"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47"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48"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49"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50"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51"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52"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53"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813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3" name="Text Box 23"/>
          <p:cNvSpPr txBox="1">
            <a:spLocks noChangeArrowheads="1"/>
          </p:cNvSpPr>
          <p:nvPr/>
        </p:nvSpPr>
        <p:spPr bwMode="auto">
          <a:xfrm>
            <a:off x="1127125" y="46894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sp>
        <p:nvSpPr>
          <p:cNvPr id="48134" name="Text Box 24"/>
          <p:cNvSpPr txBox="1">
            <a:spLocks noChangeArrowheads="1"/>
          </p:cNvSpPr>
          <p:nvPr/>
        </p:nvSpPr>
        <p:spPr bwMode="auto">
          <a:xfrm>
            <a:off x="6324600" y="4724400"/>
            <a:ext cx="213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Filtered </a:t>
            </a:r>
          </a:p>
          <a:p>
            <a:pPr eaLnBrk="1" hangingPunct="1"/>
            <a:r>
              <a:rPr lang="en-US" altLang="en-US">
                <a:solidFill>
                  <a:prstClr val="black"/>
                </a:solidFill>
                <a:latin typeface="Times" panose="02020603050405020304" pitchFamily="18" charset="0"/>
              </a:rPr>
              <a:t>(no change)</a:t>
            </a:r>
          </a:p>
        </p:txBody>
      </p:sp>
      <p:pic>
        <p:nvPicPr>
          <p:cNvPr id="4813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6" name="Text Box 26"/>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184473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a:t>2. Practice with linear filters</a:t>
            </a:r>
          </a:p>
        </p:txBody>
      </p:sp>
      <p:grpSp>
        <p:nvGrpSpPr>
          <p:cNvPr id="49155" name="Group 3"/>
          <p:cNvGrpSpPr>
            <a:grpSpLocks/>
          </p:cNvGrpSpPr>
          <p:nvPr/>
        </p:nvGrpSpPr>
        <p:grpSpPr bwMode="auto">
          <a:xfrm>
            <a:off x="3886200" y="2971800"/>
            <a:ext cx="1225550" cy="1295400"/>
            <a:chOff x="144" y="144"/>
            <a:chExt cx="1152" cy="1136"/>
          </a:xfrm>
        </p:grpSpPr>
        <p:sp>
          <p:nvSpPr>
            <p:cNvPr id="49160"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1"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2"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3"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49164"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5"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6"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7"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8"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9"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0"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1"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2"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3"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4"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5"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6"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915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 Box 22"/>
          <p:cNvSpPr txBox="1">
            <a:spLocks noChangeArrowheads="1"/>
          </p:cNvSpPr>
          <p:nvPr/>
        </p:nvSpPr>
        <p:spPr bwMode="auto">
          <a:xfrm>
            <a:off x="1127125" y="46894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sp>
        <p:nvSpPr>
          <p:cNvPr id="49158" name="Text Box 23"/>
          <p:cNvSpPr txBox="1">
            <a:spLocks noChangeArrowheads="1"/>
          </p:cNvSpPr>
          <p:nvPr/>
        </p:nvSpPr>
        <p:spPr bwMode="auto">
          <a:xfrm>
            <a:off x="6858000" y="2971800"/>
            <a:ext cx="565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49159" name="Text Box 24"/>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202904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a:t>2. Practice with linear filters</a:t>
            </a:r>
          </a:p>
        </p:txBody>
      </p:sp>
      <p:grpSp>
        <p:nvGrpSpPr>
          <p:cNvPr id="50179" name="Group 3"/>
          <p:cNvGrpSpPr>
            <a:grpSpLocks/>
          </p:cNvGrpSpPr>
          <p:nvPr/>
        </p:nvGrpSpPr>
        <p:grpSpPr bwMode="auto">
          <a:xfrm>
            <a:off x="3886200" y="2971800"/>
            <a:ext cx="1225550" cy="1295400"/>
            <a:chOff x="144" y="144"/>
            <a:chExt cx="1152" cy="1136"/>
          </a:xfrm>
        </p:grpSpPr>
        <p:sp>
          <p:nvSpPr>
            <p:cNvPr id="50186"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87"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88"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89"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0190"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1"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2"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3"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4"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5"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196"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197"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198"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199"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200"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201"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202"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5018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22"/>
          <p:cNvSpPr txBox="1">
            <a:spLocks noChangeArrowheads="1"/>
          </p:cNvSpPr>
          <p:nvPr/>
        </p:nvSpPr>
        <p:spPr bwMode="auto">
          <a:xfrm>
            <a:off x="1127125" y="46894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pic>
        <p:nvPicPr>
          <p:cNvPr id="50182" name="Picture 23"/>
          <p:cNvPicPr>
            <a:picLocks noChangeAspect="1" noChangeArrowheads="1"/>
          </p:cNvPicPr>
          <p:nvPr/>
        </p:nvPicPr>
        <p:blipFill>
          <a:blip r:embed="rId3">
            <a:extLst>
              <a:ext uri="{28A0092B-C50C-407E-A947-70E740481C1C}">
                <a14:useLocalDpi xmlns:a14="http://schemas.microsoft.com/office/drawing/2010/main" val="0"/>
              </a:ext>
            </a:extLst>
          </a:blip>
          <a:srcRect l="8000"/>
          <a:stretch>
            <a:fillRect/>
          </a:stretch>
        </p:blipFill>
        <p:spPr bwMode="auto">
          <a:xfrm>
            <a:off x="6477000" y="2667000"/>
            <a:ext cx="1828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0183" name="Rectangle 24"/>
          <p:cNvSpPr>
            <a:spLocks noChangeArrowheads="1"/>
          </p:cNvSpPr>
          <p:nvPr/>
        </p:nvSpPr>
        <p:spPr bwMode="auto">
          <a:xfrm>
            <a:off x="6477000" y="2667000"/>
            <a:ext cx="1905000"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50184" name="Text Box 25"/>
          <p:cNvSpPr txBox="1">
            <a:spLocks noChangeArrowheads="1"/>
          </p:cNvSpPr>
          <p:nvPr/>
        </p:nvSpPr>
        <p:spPr bwMode="auto">
          <a:xfrm>
            <a:off x="6553200" y="4724400"/>
            <a:ext cx="1544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Shifted left</a:t>
            </a:r>
          </a:p>
          <a:p>
            <a:pPr eaLnBrk="1" hangingPunct="1"/>
            <a:r>
              <a:rPr lang="en-US" altLang="en-US">
                <a:solidFill>
                  <a:prstClr val="black"/>
                </a:solidFill>
                <a:latin typeface="Times" panose="02020603050405020304" pitchFamily="18" charset="0"/>
              </a:rPr>
              <a:t>By 1 pixel</a:t>
            </a:r>
          </a:p>
        </p:txBody>
      </p:sp>
      <p:sp>
        <p:nvSpPr>
          <p:cNvPr id="50185" name="Text Box 26"/>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98225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3. Practice with linear filters</a:t>
            </a:r>
          </a:p>
        </p:txBody>
      </p:sp>
      <p:grpSp>
        <p:nvGrpSpPr>
          <p:cNvPr id="54275" name="Group 5"/>
          <p:cNvGrpSpPr>
            <a:grpSpLocks noChangeAspect="1"/>
          </p:cNvGrpSpPr>
          <p:nvPr/>
        </p:nvGrpSpPr>
        <p:grpSpPr bwMode="auto">
          <a:xfrm>
            <a:off x="3886200" y="3200400"/>
            <a:ext cx="1390650" cy="1371600"/>
            <a:chOff x="144" y="144"/>
            <a:chExt cx="1152" cy="1136"/>
          </a:xfrm>
        </p:grpSpPr>
        <p:sp>
          <p:nvSpPr>
            <p:cNvPr id="5428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428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428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428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5428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428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5428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428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428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428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54276" name="Picture 4" descr="C:\Documents and Settings\Derek Hoiem\My Documents\Classes\Spring10 - Computer Vision\figs\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Documents and Settings\Derek Hoiem\My Documents\Classes\Spring10 - Computer Vision\figs\einstein_sobel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a:spLocks noChangeArrowheads="1"/>
          </p:cNvSpPr>
          <p:nvPr/>
        </p:nvSpPr>
        <p:spPr bwMode="auto">
          <a:xfrm>
            <a:off x="6477000" y="6019800"/>
            <a:ext cx="200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prstClr val="black"/>
                </a:solidFill>
              </a:rPr>
              <a:t>Vertical Edge</a:t>
            </a:r>
          </a:p>
          <a:p>
            <a:pPr algn="ctr" eaLnBrk="1" hangingPunct="1"/>
            <a:r>
              <a:rPr lang="en-US" altLang="en-US" sz="2000">
                <a:solidFill>
                  <a:prstClr val="black"/>
                </a:solidFill>
              </a:rPr>
              <a:t>(absolute value)</a:t>
            </a:r>
          </a:p>
        </p:txBody>
      </p:sp>
      <p:sp>
        <p:nvSpPr>
          <p:cNvPr id="69" name="TextBox 68"/>
          <p:cNvSpPr txBox="1">
            <a:spLocks noChangeArrowheads="1"/>
          </p:cNvSpPr>
          <p:nvPr/>
        </p:nvSpPr>
        <p:spPr bwMode="auto">
          <a:xfrm>
            <a:off x="4146052" y="2713539"/>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prstClr val="black"/>
                </a:solidFill>
              </a:rPr>
              <a:t>Sobel</a:t>
            </a:r>
          </a:p>
        </p:txBody>
      </p:sp>
      <p:sp>
        <p:nvSpPr>
          <p:cNvPr id="25" name="Rectangle 24"/>
          <p:cNvSpPr/>
          <p:nvPr/>
        </p:nvSpPr>
        <p:spPr>
          <a:xfrm>
            <a:off x="8276856" y="6573913"/>
            <a:ext cx="901529" cy="276999"/>
          </a:xfrm>
          <a:prstGeom prst="rect">
            <a:avLst/>
          </a:prstGeom>
        </p:spPr>
        <p:txBody>
          <a:bodyPr wrap="none">
            <a:spAutoFit/>
          </a:bodyPr>
          <a:lstStyle/>
          <a:p>
            <a:r>
              <a:rPr lang="en-US" sz="1200" dirty="0">
                <a:latin typeface="+mn-lt"/>
              </a:rPr>
              <a:t>David Lowe</a:t>
            </a:r>
          </a:p>
        </p:txBody>
      </p:sp>
      <p:graphicFrame>
        <p:nvGraphicFramePr>
          <p:cNvPr id="2" name="Table 2">
            <a:extLst>
              <a:ext uri="{FF2B5EF4-FFF2-40B4-BE49-F238E27FC236}">
                <a16:creationId xmlns:a16="http://schemas.microsoft.com/office/drawing/2014/main" id="{27B8E58C-164F-4198-B372-2845F81F00D3}"/>
              </a:ext>
            </a:extLst>
          </p:cNvPr>
          <p:cNvGraphicFramePr>
            <a:graphicFrameLocks noGrp="1"/>
          </p:cNvGraphicFramePr>
          <p:nvPr>
            <p:extLst>
              <p:ext uri="{D42A27DB-BD31-4B8C-83A1-F6EECF244321}">
                <p14:modId xmlns:p14="http://schemas.microsoft.com/office/powerpoint/2010/main" val="3753695136"/>
              </p:ext>
            </p:extLst>
          </p:nvPr>
        </p:nvGraphicFramePr>
        <p:xfrm>
          <a:off x="3680798" y="5311530"/>
          <a:ext cx="344129" cy="1112520"/>
        </p:xfrm>
        <a:graphic>
          <a:graphicData uri="http://schemas.openxmlformats.org/drawingml/2006/table">
            <a:tbl>
              <a:tblPr firstRow="1" bandRow="1">
                <a:tableStyleId>{5C22544A-7EE6-4342-B048-85BDC9FD1C3A}</a:tableStyleId>
              </a:tblPr>
              <a:tblGrid>
                <a:gridCol w="344129">
                  <a:extLst>
                    <a:ext uri="{9D8B030D-6E8A-4147-A177-3AD203B41FA5}">
                      <a16:colId xmlns:a16="http://schemas.microsoft.com/office/drawing/2014/main" val="881314146"/>
                    </a:ext>
                  </a:extLst>
                </a:gridCol>
              </a:tblGrid>
              <a:tr h="370840">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44622620"/>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26163247"/>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44965092"/>
                  </a:ext>
                </a:extLst>
              </a:tr>
            </a:tbl>
          </a:graphicData>
        </a:graphic>
      </p:graphicFrame>
      <p:graphicFrame>
        <p:nvGraphicFramePr>
          <p:cNvPr id="3" name="Table 3">
            <a:extLst>
              <a:ext uri="{FF2B5EF4-FFF2-40B4-BE49-F238E27FC236}">
                <a16:creationId xmlns:a16="http://schemas.microsoft.com/office/drawing/2014/main" id="{CEEB9001-D7C4-4446-B1BF-647C6837FB69}"/>
              </a:ext>
            </a:extLst>
          </p:cNvPr>
          <p:cNvGraphicFramePr>
            <a:graphicFrameLocks noGrp="1"/>
          </p:cNvGraphicFramePr>
          <p:nvPr>
            <p:extLst>
              <p:ext uri="{D42A27DB-BD31-4B8C-83A1-F6EECF244321}">
                <p14:modId xmlns:p14="http://schemas.microsoft.com/office/powerpoint/2010/main" val="1642771297"/>
              </p:ext>
            </p:extLst>
          </p:nvPr>
        </p:nvGraphicFramePr>
        <p:xfrm>
          <a:off x="4305915" y="5311530"/>
          <a:ext cx="1193724" cy="370840"/>
        </p:xfrm>
        <a:graphic>
          <a:graphicData uri="http://schemas.openxmlformats.org/drawingml/2006/table">
            <a:tbl>
              <a:tblPr firstRow="1" bandRow="1">
                <a:tableStyleId>{5C22544A-7EE6-4342-B048-85BDC9FD1C3A}</a:tableStyleId>
              </a:tblPr>
              <a:tblGrid>
                <a:gridCol w="397908">
                  <a:extLst>
                    <a:ext uri="{9D8B030D-6E8A-4147-A177-3AD203B41FA5}">
                      <a16:colId xmlns:a16="http://schemas.microsoft.com/office/drawing/2014/main" val="3739588698"/>
                    </a:ext>
                  </a:extLst>
                </a:gridCol>
                <a:gridCol w="397908">
                  <a:extLst>
                    <a:ext uri="{9D8B030D-6E8A-4147-A177-3AD203B41FA5}">
                      <a16:colId xmlns:a16="http://schemas.microsoft.com/office/drawing/2014/main" val="2472452040"/>
                    </a:ext>
                  </a:extLst>
                </a:gridCol>
                <a:gridCol w="397908">
                  <a:extLst>
                    <a:ext uri="{9D8B030D-6E8A-4147-A177-3AD203B41FA5}">
                      <a16:colId xmlns:a16="http://schemas.microsoft.com/office/drawing/2014/main" val="451119753"/>
                    </a:ext>
                  </a:extLst>
                </a:gridCol>
              </a:tblGrid>
              <a:tr h="370840">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41181815"/>
                  </a:ext>
                </a:extLst>
              </a:tr>
            </a:tbl>
          </a:graphicData>
        </a:graphic>
      </p:graphicFrame>
      <p:sp>
        <p:nvSpPr>
          <p:cNvPr id="4" name="TextBox 3">
            <a:extLst>
              <a:ext uri="{FF2B5EF4-FFF2-40B4-BE49-F238E27FC236}">
                <a16:creationId xmlns:a16="http://schemas.microsoft.com/office/drawing/2014/main" id="{27159461-FE35-4A42-B595-1E9D32594567}"/>
              </a:ext>
            </a:extLst>
          </p:cNvPr>
          <p:cNvSpPr txBox="1"/>
          <p:nvPr/>
        </p:nvSpPr>
        <p:spPr>
          <a:xfrm>
            <a:off x="4036604" y="5358853"/>
            <a:ext cx="256253"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8111A3EA-E73A-45A1-B7BB-F14AF2DF050B}"/>
              </a:ext>
            </a:extLst>
          </p:cNvPr>
          <p:cNvSpPr txBox="1"/>
          <p:nvPr/>
        </p:nvSpPr>
        <p:spPr>
          <a:xfrm rot="5400000">
            <a:off x="4443873" y="4729945"/>
            <a:ext cx="256253"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3740217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3. Practice with linear filters</a:t>
            </a:r>
          </a:p>
        </p:txBody>
      </p:sp>
      <p:grpSp>
        <p:nvGrpSpPr>
          <p:cNvPr id="55299" name="Group 5"/>
          <p:cNvGrpSpPr>
            <a:grpSpLocks noChangeAspect="1"/>
          </p:cNvGrpSpPr>
          <p:nvPr/>
        </p:nvGrpSpPr>
        <p:grpSpPr bwMode="auto">
          <a:xfrm>
            <a:off x="3886200" y="3211513"/>
            <a:ext cx="1390650" cy="1371600"/>
            <a:chOff x="144" y="144"/>
            <a:chExt cx="1152" cy="1136"/>
          </a:xfrm>
        </p:grpSpPr>
        <p:sp>
          <p:nvSpPr>
            <p:cNvPr id="5530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530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5530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530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530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530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531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531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5531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531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2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67" name="TextBox 66"/>
          <p:cNvSpPr txBox="1">
            <a:spLocks noChangeArrowheads="1"/>
          </p:cNvSpPr>
          <p:nvPr/>
        </p:nvSpPr>
        <p:spPr bwMode="auto">
          <a:xfrm>
            <a:off x="6477000" y="6019800"/>
            <a:ext cx="200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prstClr val="black"/>
                </a:solidFill>
              </a:rPr>
              <a:t>Horizontal Edge</a:t>
            </a:r>
          </a:p>
          <a:p>
            <a:pPr algn="ctr" eaLnBrk="1" hangingPunct="1"/>
            <a:r>
              <a:rPr lang="en-US" altLang="en-US" sz="2000">
                <a:solidFill>
                  <a:prstClr val="black"/>
                </a:solidFill>
              </a:rPr>
              <a:t>(absolute value)</a:t>
            </a:r>
          </a:p>
        </p:txBody>
      </p:sp>
      <p:pic>
        <p:nvPicPr>
          <p:cNvPr id="55301" name="Picture 4" descr="C:\Documents and Settings\Derek Hoiem\My Documents\Classes\Spring10 - Computer Vision\figs\ei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3" descr="C:\Documents and Settings\Derek Hoiem\My Documents\Classes\Spring10 - Computer Vision\figs\einstein_sobel_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a:spLocks noChangeArrowheads="1"/>
          </p:cNvSpPr>
          <p:nvPr/>
        </p:nvSpPr>
        <p:spPr bwMode="auto">
          <a:xfrm>
            <a:off x="4178300" y="465931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rPr>
              <a:t>Sobel</a:t>
            </a:r>
          </a:p>
        </p:txBody>
      </p:sp>
      <p:sp>
        <p:nvSpPr>
          <p:cNvPr id="25" name="Rectangle 24"/>
          <p:cNvSpPr/>
          <p:nvPr/>
        </p:nvSpPr>
        <p:spPr>
          <a:xfrm>
            <a:off x="8276856" y="6573913"/>
            <a:ext cx="901529" cy="276999"/>
          </a:xfrm>
          <a:prstGeom prst="rect">
            <a:avLst/>
          </a:prstGeom>
        </p:spPr>
        <p:txBody>
          <a:bodyPr wrap="none">
            <a:spAutoFit/>
          </a:bodyPr>
          <a:lstStyle/>
          <a:p>
            <a:r>
              <a:rPr lang="en-US" sz="1200" dirty="0">
                <a:latin typeface="+mn-lt"/>
              </a:rPr>
              <a:t>David Lowe</a:t>
            </a:r>
          </a:p>
        </p:txBody>
      </p:sp>
    </p:spTree>
    <p:extLst>
      <p:ext uri="{BB962C8B-B14F-4D97-AF65-F5344CB8AC3E}">
        <p14:creationId xmlns:p14="http://schemas.microsoft.com/office/powerpoint/2010/main" val="714751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learned today?</a:t>
            </a:r>
          </a:p>
        </p:txBody>
      </p:sp>
      <p:sp>
        <p:nvSpPr>
          <p:cNvPr id="3" name="Content Placeholder 2"/>
          <p:cNvSpPr>
            <a:spLocks noGrp="1"/>
          </p:cNvSpPr>
          <p:nvPr>
            <p:ph idx="1"/>
          </p:nvPr>
        </p:nvSpPr>
        <p:spPr/>
        <p:txBody>
          <a:bodyPr/>
          <a:lstStyle/>
          <a:p>
            <a:r>
              <a:rPr lang="en-US" dirty="0">
                <a:solidFill>
                  <a:schemeClr val="bg1">
                    <a:lumMod val="65000"/>
                  </a:schemeClr>
                </a:solidFill>
              </a:rPr>
              <a:t>Image histograms</a:t>
            </a:r>
          </a:p>
          <a:p>
            <a:r>
              <a:rPr lang="en-US" dirty="0"/>
              <a:t>Linear systems (filters)</a:t>
            </a:r>
          </a:p>
          <a:p>
            <a:r>
              <a:rPr lang="en-US" dirty="0">
                <a:solidFill>
                  <a:schemeClr val="bg1">
                    <a:lumMod val="65000"/>
                  </a:schemeClr>
                </a:solidFill>
              </a:rPr>
              <a:t>Convolution and correlation</a:t>
            </a:r>
          </a:p>
          <a:p>
            <a:r>
              <a:rPr lang="en-US" dirty="0">
                <a:solidFill>
                  <a:schemeClr val="bg1">
                    <a:lumMod val="65000"/>
                  </a:schemeClr>
                </a:solidFill>
              </a:rPr>
              <a:t>Gaussian filter</a:t>
            </a:r>
          </a:p>
          <a:p>
            <a:r>
              <a:rPr lang="en-US" dirty="0">
                <a:solidFill>
                  <a:schemeClr val="bg1">
                    <a:lumMod val="65000"/>
                  </a:schemeClr>
                </a:solidFill>
              </a:rPr>
              <a:t>Median filter</a:t>
            </a:r>
          </a:p>
        </p:txBody>
      </p:sp>
      <p:sp>
        <p:nvSpPr>
          <p:cNvPr id="5" name="Slide Number Placeholder 4"/>
          <p:cNvSpPr>
            <a:spLocks noGrp="1"/>
          </p:cNvSpPr>
          <p:nvPr>
            <p:ph type="sldNum" sz="quarter" idx="12"/>
          </p:nvPr>
        </p:nvSpPr>
        <p:spPr/>
        <p:txBody>
          <a:bodyPr/>
          <a:lstStyle/>
          <a:p>
            <a:fld id="{CF7DC490-98B8-074B-BB30-37775A2447EF}" type="slidenum">
              <a:rPr lang="en-US" smtClean="0"/>
              <a:pPr/>
              <a:t>3</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099120" y="3429000"/>
              <a:ext cx="360" cy="360"/>
            </p14:xfrm>
          </p:contentPart>
        </mc:Choice>
        <mc:Fallback xmlns="">
          <p:pic>
            <p:nvPicPr>
              <p:cNvPr id="6" name="Ink 5"/>
              <p:cNvPicPr/>
              <p:nvPr/>
            </p:nvPicPr>
            <p:blipFill>
              <a:blip r:embed="rId3"/>
              <a:stretch>
                <a:fillRect/>
              </a:stretch>
            </p:blipFill>
            <p:spPr>
              <a:xfrm>
                <a:off x="6089760" y="3419640"/>
                <a:ext cx="19080" cy="19080"/>
              </a:xfrm>
              <a:prstGeom prst="rect">
                <a:avLst/>
              </a:prstGeom>
            </p:spPr>
          </p:pic>
        </mc:Fallback>
      </mc:AlternateContent>
    </p:spTree>
    <p:extLst>
      <p:ext uri="{BB962C8B-B14F-4D97-AF65-F5344CB8AC3E}">
        <p14:creationId xmlns:p14="http://schemas.microsoft.com/office/powerpoint/2010/main" val="939443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a:t>4. Practice with linear filters</a:t>
            </a:r>
          </a:p>
        </p:txBody>
      </p:sp>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4" name="Text Box 4"/>
          <p:cNvSpPr txBox="1">
            <a:spLocks noChangeArrowheads="1"/>
          </p:cNvSpPr>
          <p:nvPr/>
        </p:nvSpPr>
        <p:spPr bwMode="auto">
          <a:xfrm>
            <a:off x="669925" y="46132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grpSp>
        <p:nvGrpSpPr>
          <p:cNvPr id="51205" name="Group 5"/>
          <p:cNvGrpSpPr>
            <a:grpSpLocks/>
          </p:cNvGrpSpPr>
          <p:nvPr/>
        </p:nvGrpSpPr>
        <p:grpSpPr bwMode="auto">
          <a:xfrm>
            <a:off x="4953000" y="2895600"/>
            <a:ext cx="1371600" cy="1066800"/>
            <a:chOff x="3799" y="2064"/>
            <a:chExt cx="1433" cy="1136"/>
          </a:xfrm>
        </p:grpSpPr>
        <p:grpSp>
          <p:nvGrpSpPr>
            <p:cNvPr id="51228" name="Group 6"/>
            <p:cNvGrpSpPr>
              <a:grpSpLocks/>
            </p:cNvGrpSpPr>
            <p:nvPr/>
          </p:nvGrpSpPr>
          <p:grpSpPr bwMode="auto">
            <a:xfrm>
              <a:off x="4080" y="2064"/>
              <a:ext cx="1152" cy="1136"/>
              <a:chOff x="144" y="144"/>
              <a:chExt cx="1152" cy="1136"/>
            </a:xfrm>
          </p:grpSpPr>
          <p:sp>
            <p:nvSpPr>
              <p:cNvPr id="51230" name="Rectangle 7"/>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1" name="Rectangle 8"/>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2" name="Rectangle 9"/>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3" name="Rectangle 10"/>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4" name="Rectangle 11"/>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5" name="Rectangle 12"/>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6" name="Rectangle 13"/>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7" name="Rectangle 14"/>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8" name="Rectangle 15"/>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9" name="Line 16"/>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0" name="Line 17"/>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1" name="Line 18"/>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2" name="Line 19"/>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3" name="Line 20"/>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4" name="Line 21"/>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5" name="Line 22"/>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6" name="Line 23"/>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51229" name="Picture 24" descr="txp_fig"/>
            <p:cNvPicPr>
              <a:picLocks noChangeAspect="1" noChangeArrowheads="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06" name="Group 25"/>
          <p:cNvGrpSpPr>
            <a:grpSpLocks/>
          </p:cNvGrpSpPr>
          <p:nvPr/>
        </p:nvGrpSpPr>
        <p:grpSpPr bwMode="auto">
          <a:xfrm>
            <a:off x="2971800" y="2895600"/>
            <a:ext cx="1149350" cy="1066800"/>
            <a:chOff x="144" y="144"/>
            <a:chExt cx="1152" cy="1136"/>
          </a:xfrm>
        </p:grpSpPr>
        <p:sp>
          <p:nvSpPr>
            <p:cNvPr id="51211" name="Rectangle 2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2" name="Rectangle 2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3" name="Rectangle 2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4" name="Rectangle 2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5" name="Rectangle 3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2</a:t>
              </a:r>
            </a:p>
          </p:txBody>
        </p:sp>
        <p:sp>
          <p:nvSpPr>
            <p:cNvPr id="51216" name="Rectangle 3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7" name="Rectangle 3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8" name="Rectangle 3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9" name="Rectangle 3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20" name="Line 3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1" name="Line 3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2" name="Line 3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3" name="Line 3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4" name="Line 3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5" name="Line 4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6" name="Line 4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7" name="Line 4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51207" name="Text Box 43"/>
          <p:cNvSpPr txBox="1">
            <a:spLocks noChangeArrowheads="1"/>
          </p:cNvSpPr>
          <p:nvPr/>
        </p:nvSpPr>
        <p:spPr bwMode="auto">
          <a:xfrm>
            <a:off x="4343400" y="2819400"/>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51208" name="Text Box 44"/>
          <p:cNvSpPr txBox="1">
            <a:spLocks noChangeArrowheads="1"/>
          </p:cNvSpPr>
          <p:nvPr/>
        </p:nvSpPr>
        <p:spPr bwMode="auto">
          <a:xfrm>
            <a:off x="7467600" y="2895600"/>
            <a:ext cx="565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51209" name="Text Box 45"/>
          <p:cNvSpPr txBox="1">
            <a:spLocks noChangeArrowheads="1"/>
          </p:cNvSpPr>
          <p:nvPr/>
        </p:nvSpPr>
        <p:spPr bwMode="auto">
          <a:xfrm>
            <a:off x="2895600" y="4343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(Note that filter sums to 1)</a:t>
            </a:r>
          </a:p>
        </p:txBody>
      </p:sp>
      <p:sp>
        <p:nvSpPr>
          <p:cNvPr id="51210" name="Text Box 46"/>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2154515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a:t>4. Practice with linear filters</a:t>
            </a:r>
          </a:p>
        </p:txBody>
      </p:sp>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28" name="Text Box 4"/>
          <p:cNvSpPr txBox="1">
            <a:spLocks noChangeArrowheads="1"/>
          </p:cNvSpPr>
          <p:nvPr/>
        </p:nvSpPr>
        <p:spPr bwMode="auto">
          <a:xfrm>
            <a:off x="669925" y="46132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grpSp>
        <p:nvGrpSpPr>
          <p:cNvPr id="52229" name="Group 5"/>
          <p:cNvGrpSpPr>
            <a:grpSpLocks/>
          </p:cNvGrpSpPr>
          <p:nvPr/>
        </p:nvGrpSpPr>
        <p:grpSpPr bwMode="auto">
          <a:xfrm>
            <a:off x="4953000" y="2895600"/>
            <a:ext cx="1371600" cy="1066800"/>
            <a:chOff x="3799" y="2064"/>
            <a:chExt cx="1433" cy="1136"/>
          </a:xfrm>
        </p:grpSpPr>
        <p:grpSp>
          <p:nvGrpSpPr>
            <p:cNvPr id="52252" name="Group 6"/>
            <p:cNvGrpSpPr>
              <a:grpSpLocks/>
            </p:cNvGrpSpPr>
            <p:nvPr/>
          </p:nvGrpSpPr>
          <p:grpSpPr bwMode="auto">
            <a:xfrm>
              <a:off x="4080" y="2064"/>
              <a:ext cx="1152" cy="1136"/>
              <a:chOff x="144" y="144"/>
              <a:chExt cx="1152" cy="1136"/>
            </a:xfrm>
          </p:grpSpPr>
          <p:sp>
            <p:nvSpPr>
              <p:cNvPr id="52254" name="Rectangle 7"/>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5" name="Rectangle 8"/>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6" name="Rectangle 9"/>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7" name="Rectangle 10"/>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8" name="Rectangle 11"/>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9" name="Rectangle 12"/>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60" name="Rectangle 13"/>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61" name="Rectangle 14"/>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62" name="Rectangle 15"/>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63" name="Line 16"/>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4" name="Line 17"/>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5" name="Line 18"/>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6" name="Line 19"/>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7" name="Line 20"/>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8" name="Line 21"/>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9" name="Line 22"/>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70" name="Line 23"/>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52253" name="Picture 24" descr="txp_fig"/>
            <p:cNvPicPr>
              <a:picLocks noChangeAspect="1" noChangeArrowheads="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0" name="Group 25"/>
          <p:cNvGrpSpPr>
            <a:grpSpLocks/>
          </p:cNvGrpSpPr>
          <p:nvPr/>
        </p:nvGrpSpPr>
        <p:grpSpPr bwMode="auto">
          <a:xfrm>
            <a:off x="2971800" y="2895600"/>
            <a:ext cx="1149350" cy="1066800"/>
            <a:chOff x="144" y="144"/>
            <a:chExt cx="1152" cy="1136"/>
          </a:xfrm>
        </p:grpSpPr>
        <p:sp>
          <p:nvSpPr>
            <p:cNvPr id="52235" name="Rectangle 2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36" name="Rectangle 2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37" name="Rectangle 2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38" name="Rectangle 2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39" name="Rectangle 3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2</a:t>
              </a:r>
            </a:p>
          </p:txBody>
        </p:sp>
        <p:sp>
          <p:nvSpPr>
            <p:cNvPr id="52240" name="Rectangle 3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41" name="Rectangle 3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42" name="Rectangle 3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43" name="Rectangle 3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44" name="Line 3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5" name="Line 3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6" name="Line 3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7" name="Line 3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8" name="Line 3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9" name="Line 4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50" name="Line 4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51" name="Line 4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52231" name="Text Box 43"/>
          <p:cNvSpPr txBox="1">
            <a:spLocks noChangeArrowheads="1"/>
          </p:cNvSpPr>
          <p:nvPr/>
        </p:nvSpPr>
        <p:spPr bwMode="auto">
          <a:xfrm>
            <a:off x="4343400" y="2819400"/>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52232" name="Text Box 44"/>
          <p:cNvSpPr txBox="1">
            <a:spLocks noChangeArrowheads="1"/>
          </p:cNvSpPr>
          <p:nvPr/>
        </p:nvSpPr>
        <p:spPr bwMode="auto">
          <a:xfrm>
            <a:off x="4419600" y="4724400"/>
            <a:ext cx="441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Sharpening filter</a:t>
            </a:r>
          </a:p>
          <a:p>
            <a:pPr lvl="1" eaLnBrk="1" hangingPunct="1">
              <a:buFontTx/>
              <a:buChar char="-"/>
            </a:pPr>
            <a:r>
              <a:rPr lang="en-US" altLang="en-US">
                <a:solidFill>
                  <a:prstClr val="black"/>
                </a:solidFill>
              </a:rPr>
              <a:t> Accentuates differences with local average</a:t>
            </a:r>
          </a:p>
        </p:txBody>
      </p:sp>
      <p:pic>
        <p:nvPicPr>
          <p:cNvPr id="52233"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514600"/>
            <a:ext cx="18764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46"/>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
        <p:nvSpPr>
          <p:cNvPr id="2" name="TextBox 1"/>
          <p:cNvSpPr txBox="1"/>
          <p:nvPr/>
        </p:nvSpPr>
        <p:spPr>
          <a:xfrm>
            <a:off x="4289669" y="5929312"/>
            <a:ext cx="2967222" cy="369332"/>
          </a:xfrm>
          <a:prstGeom prst="rect">
            <a:avLst/>
          </a:prstGeom>
          <a:noFill/>
        </p:spPr>
        <p:txBody>
          <a:bodyPr wrap="square" rtlCol="0">
            <a:spAutoFit/>
          </a:bodyPr>
          <a:lstStyle/>
          <a:p>
            <a:r>
              <a:rPr lang="en-US" dirty="0"/>
              <a:t>Aka </a:t>
            </a:r>
            <a:r>
              <a:rPr lang="en-US" dirty="0" err="1">
                <a:solidFill>
                  <a:srgbClr val="FF0000"/>
                </a:solidFill>
              </a:rPr>
              <a:t>unsharp</a:t>
            </a:r>
            <a:r>
              <a:rPr lang="en-US" dirty="0">
                <a:solidFill>
                  <a:srgbClr val="FF0000"/>
                </a:solidFill>
              </a:rPr>
              <a:t> masking</a:t>
            </a:r>
          </a:p>
        </p:txBody>
      </p:sp>
    </p:spTree>
    <p:extLst>
      <p:ext uri="{BB962C8B-B14F-4D97-AF65-F5344CB8AC3E}">
        <p14:creationId xmlns:p14="http://schemas.microsoft.com/office/powerpoint/2010/main" val="3749029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t="18013"/>
          <a:stretch>
            <a:fillRect/>
          </a:stretch>
        </p:blipFill>
        <p:spPr bwMode="auto">
          <a:xfrm>
            <a:off x="762000" y="1676400"/>
            <a:ext cx="7586663"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p:txBody>
          <a:bodyPr/>
          <a:lstStyle/>
          <a:p>
            <a:r>
              <a:rPr lang="en-US" altLang="en-US" dirty="0"/>
              <a:t>4. Practice with linear filters</a:t>
            </a:r>
          </a:p>
        </p:txBody>
      </p:sp>
      <p:sp>
        <p:nvSpPr>
          <p:cNvPr id="53252" name="Text Box 5"/>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300426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8461F24-0005-4F5A-B37C-F7F5C24F3E42}"/>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sz="5100" kern="1200" dirty="0">
                <a:solidFill>
                  <a:srgbClr val="FFFFFF"/>
                </a:solidFill>
                <a:latin typeface="+mj-lt"/>
                <a:ea typeface="+mj-ea"/>
                <a:cs typeface="+mj-cs"/>
              </a:rPr>
              <a:t>Shift-invariance and linearity</a:t>
            </a:r>
          </a:p>
        </p:txBody>
      </p:sp>
    </p:spTree>
    <p:extLst>
      <p:ext uri="{BB962C8B-B14F-4D97-AF65-F5344CB8AC3E}">
        <p14:creationId xmlns:p14="http://schemas.microsoft.com/office/powerpoint/2010/main" val="2135610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Two important properties of systems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34</a:t>
            </a:fld>
            <a:endParaRPr lang="en-US" dirty="0"/>
          </a:p>
        </p:txBody>
      </p:sp>
      <p:sp>
        <p:nvSpPr>
          <p:cNvPr id="6" name="Content Placeholder 2"/>
          <p:cNvSpPr>
            <a:spLocks noGrp="1"/>
          </p:cNvSpPr>
          <p:nvPr>
            <p:ph idx="1"/>
          </p:nvPr>
        </p:nvSpPr>
        <p:spPr>
          <a:xfrm>
            <a:off x="457200" y="1189037"/>
            <a:ext cx="8686800" cy="4525963"/>
          </a:xfrm>
        </p:spPr>
        <p:txBody>
          <a:bodyPr>
            <a:noAutofit/>
          </a:bodyPr>
          <a:lstStyle/>
          <a:p>
            <a:r>
              <a:rPr lang="en-US" dirty="0">
                <a:solidFill>
                  <a:srgbClr val="FF0000"/>
                </a:solidFill>
              </a:rPr>
              <a:t>Shift invariance </a:t>
            </a:r>
            <a:r>
              <a:rPr lang="en-US" dirty="0"/>
              <a:t>(same behavior regardless of pixel location)</a:t>
            </a:r>
          </a:p>
          <a:p>
            <a:endParaRPr lang="en-US" dirty="0"/>
          </a:p>
          <a:p>
            <a:endParaRPr lang="en-US" dirty="0"/>
          </a:p>
          <a:p>
            <a:endParaRPr lang="en-US" dirty="0"/>
          </a:p>
          <a:p>
            <a:endParaRPr lang="en-US" dirty="0"/>
          </a:p>
          <a:p>
            <a:r>
              <a:rPr lang="en-US" dirty="0">
                <a:solidFill>
                  <a:srgbClr val="FF0000"/>
                </a:solidFill>
              </a:rPr>
              <a:t>Linearity</a:t>
            </a:r>
          </a:p>
        </p:txBody>
      </p:sp>
      <p:pic>
        <p:nvPicPr>
          <p:cNvPr id="8" name="Picture 3"/>
          <p:cNvPicPr>
            <a:picLocks noChangeAspect="1" noChangeArrowheads="1"/>
          </p:cNvPicPr>
          <p:nvPr/>
        </p:nvPicPr>
        <p:blipFill>
          <a:blip r:embed="rId3" cstate="print"/>
          <a:srcRect/>
          <a:stretch>
            <a:fillRect/>
          </a:stretch>
        </p:blipFill>
        <p:spPr bwMode="auto">
          <a:xfrm>
            <a:off x="1739414" y="2311527"/>
            <a:ext cx="6035204" cy="692210"/>
          </a:xfrm>
          <a:prstGeom prst="rect">
            <a:avLst/>
          </a:prstGeom>
          <a:ln w="38100" cap="sq">
            <a:noFill/>
            <a:prstDash val="solid"/>
            <a:miter lim="800000"/>
          </a:ln>
          <a:effectLst>
            <a:outerShdw blurRad="50800" dist="38100" dir="2700000" sx="1000" sy="1000" algn="tl" rotWithShape="0">
              <a:srgbClr val="000000"/>
            </a:outerShdw>
          </a:effectLst>
        </p:spPr>
      </p:pic>
      <p:sp>
        <p:nvSpPr>
          <p:cNvPr id="3" name="Rectangle 2"/>
          <p:cNvSpPr/>
          <p:nvPr/>
        </p:nvSpPr>
        <p:spPr>
          <a:xfrm>
            <a:off x="1739414" y="3139746"/>
            <a:ext cx="6297347" cy="369332"/>
          </a:xfrm>
          <a:prstGeom prst="rect">
            <a:avLst/>
          </a:prstGeom>
        </p:spPr>
        <p:txBody>
          <a:bodyPr wrap="square">
            <a:spAutoFit/>
          </a:bodyPr>
          <a:lstStyle/>
          <a:p>
            <a:pPr>
              <a:defRPr/>
            </a:pPr>
            <a:r>
              <a:rPr lang="en-US" dirty="0">
                <a:latin typeface="Courier New" pitchFamily="49" charset="0"/>
                <a:cs typeface="Courier New" pitchFamily="49" charset="0"/>
              </a:rPr>
              <a:t>Equivalently: S(</a:t>
            </a:r>
            <a:r>
              <a:rPr lang="en-US" dirty="0" err="1">
                <a:latin typeface="Courier New" pitchFamily="49" charset="0"/>
                <a:cs typeface="Courier New" pitchFamily="49" charset="0"/>
              </a:rPr>
              <a:t>I,shift</a:t>
            </a:r>
            <a:r>
              <a:rPr lang="en-US" dirty="0">
                <a:latin typeface="Courier New" pitchFamily="49" charset="0"/>
                <a:cs typeface="Courier New" pitchFamily="49" charset="0"/>
              </a:rPr>
              <a:t>(f)) = shift(S(</a:t>
            </a:r>
            <a:r>
              <a:rPr lang="en-US" dirty="0" err="1">
                <a:latin typeface="Courier New" pitchFamily="49" charset="0"/>
                <a:cs typeface="Courier New" pitchFamily="49" charset="0"/>
              </a:rPr>
              <a:t>I,f</a:t>
            </a:r>
            <a:r>
              <a:rPr lang="en-US" dirty="0">
                <a:latin typeface="Courier New" pitchFamily="49" charset="0"/>
                <a:cs typeface="Courier New" pitchFamily="49" charset="0"/>
              </a:rPr>
              <a:t>))</a:t>
            </a:r>
          </a:p>
        </p:txBody>
      </p:sp>
      <p:pic>
        <p:nvPicPr>
          <p:cNvPr id="9" name="Picture 8">
            <a:extLst>
              <a:ext uri="{FF2B5EF4-FFF2-40B4-BE49-F238E27FC236}">
                <a16:creationId xmlns:a16="http://schemas.microsoft.com/office/drawing/2014/main" id="{29AF836A-D479-4710-A78C-D8C8503B4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92" y="4886396"/>
            <a:ext cx="6325215" cy="573391"/>
          </a:xfrm>
          <a:prstGeom prst="rect">
            <a:avLst/>
          </a:prstGeom>
        </p:spPr>
      </p:pic>
    </p:spTree>
    <p:extLst>
      <p:ext uri="{BB962C8B-B14F-4D97-AF65-F5344CB8AC3E}">
        <p14:creationId xmlns:p14="http://schemas.microsoft.com/office/powerpoint/2010/main" val="312499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3200" dirty="0"/>
              <a:t>Is the moving average system is shift invariant? </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35</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81000" y="903768"/>
            <a:ext cx="7546078" cy="1078004"/>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r="26015"/>
          <a:stretch>
            <a:fillRect/>
          </a:stretch>
        </p:blipFill>
        <p:spPr bwMode="auto">
          <a:xfrm>
            <a:off x="457200" y="1981200"/>
            <a:ext cx="2690341" cy="942753"/>
          </a:xfrm>
          <a:prstGeom prst="rect">
            <a:avLst/>
          </a:prstGeom>
          <a:noFill/>
          <a:ln w="9525">
            <a:noFill/>
            <a:miter lim="800000"/>
            <a:headEnd/>
            <a:tailEnd/>
          </a:ln>
        </p:spPr>
      </p:pic>
      <p:pic>
        <p:nvPicPr>
          <p:cNvPr id="8" name="Picture 6"/>
          <p:cNvPicPr>
            <a:picLocks noChangeAspect="1" noChangeArrowheads="1"/>
          </p:cNvPicPr>
          <p:nvPr/>
        </p:nvPicPr>
        <p:blipFill rotWithShape="1">
          <a:blip r:embed="rId4" cstate="print"/>
          <a:srcRect l="9057"/>
          <a:stretch/>
        </p:blipFill>
        <p:spPr bwMode="auto">
          <a:xfrm>
            <a:off x="1974096" y="2923953"/>
            <a:ext cx="6265874" cy="1077432"/>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1219201" y="4182029"/>
            <a:ext cx="3352800" cy="482009"/>
          </a:xfrm>
          <a:prstGeom prst="rect">
            <a:avLst/>
          </a:prstGeom>
          <a:noFill/>
          <a:ln w="9525">
            <a:noFill/>
            <a:miter lim="800000"/>
            <a:headEnd/>
            <a:tailEnd/>
          </a:ln>
        </p:spPr>
      </p:pic>
      <p:pic>
        <p:nvPicPr>
          <p:cNvPr id="10" name="Picture 8"/>
          <p:cNvPicPr>
            <a:picLocks noChangeAspect="1" noChangeArrowheads="1"/>
          </p:cNvPicPr>
          <p:nvPr/>
        </p:nvPicPr>
        <p:blipFill rotWithShape="1">
          <a:blip r:embed="rId6" cstate="print"/>
          <a:srcRect r="87216"/>
          <a:stretch/>
        </p:blipFill>
        <p:spPr bwMode="auto">
          <a:xfrm>
            <a:off x="1137356" y="2895600"/>
            <a:ext cx="836740" cy="1134029"/>
          </a:xfrm>
          <a:prstGeom prst="rect">
            <a:avLst/>
          </a:prstGeom>
          <a:noFill/>
          <a:ln w="9525">
            <a:noFill/>
            <a:miter lim="800000"/>
            <a:headEnd/>
            <a:tailEnd/>
          </a:ln>
        </p:spPr>
      </p:pic>
      <p:sp>
        <p:nvSpPr>
          <p:cNvPr id="11" name="TextBox 10"/>
          <p:cNvSpPr txBox="1"/>
          <p:nvPr/>
        </p:nvSpPr>
        <p:spPr>
          <a:xfrm>
            <a:off x="6142905" y="4029629"/>
            <a:ext cx="1019895" cy="707886"/>
          </a:xfrm>
          <a:prstGeom prst="rect">
            <a:avLst/>
          </a:prstGeom>
          <a:noFill/>
        </p:spPr>
        <p:txBody>
          <a:bodyPr wrap="none" rtlCol="0">
            <a:spAutoFit/>
          </a:bodyPr>
          <a:lstStyle/>
          <a:p>
            <a:r>
              <a:rPr lang="en-US" sz="4000" dirty="0">
                <a:solidFill>
                  <a:srgbClr val="FF0000"/>
                </a:solidFill>
              </a:rPr>
              <a:t>Yes!</a:t>
            </a:r>
          </a:p>
        </p:txBody>
      </p:sp>
    </p:spTree>
    <p:extLst>
      <p:ext uri="{BB962C8B-B14F-4D97-AF65-F5344CB8AC3E}">
        <p14:creationId xmlns:p14="http://schemas.microsoft.com/office/powerpoint/2010/main" val="16843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a:buFont typeface="Arial" pitchFamily="34" charset="0"/>
              <a:buChar char="•"/>
            </a:pPr>
            <a:r>
              <a:rPr lang="en-US" dirty="0"/>
              <a:t>Is the moving average a linear system?</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sz="900" dirty="0"/>
          </a:p>
          <a:p>
            <a:pPr>
              <a:buFont typeface="Arial" pitchFamily="34" charset="0"/>
              <a:buChar char="•"/>
            </a:pPr>
            <a:endParaRPr lang="en-US" sz="2000"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36</a:t>
            </a:fld>
            <a:endParaRPr lang="en-US" dirty="0"/>
          </a:p>
        </p:txBody>
      </p:sp>
      <p:sp>
        <p:nvSpPr>
          <p:cNvPr id="7" name="Title 1"/>
          <p:cNvSpPr>
            <a:spLocks noGrp="1"/>
          </p:cNvSpPr>
          <p:nvPr>
            <p:ph type="title"/>
          </p:nvPr>
        </p:nvSpPr>
        <p:spPr>
          <a:xfrm>
            <a:off x="457200" y="0"/>
            <a:ext cx="8229600" cy="1143000"/>
          </a:xfrm>
        </p:spPr>
        <p:txBody>
          <a:bodyPr/>
          <a:lstStyle/>
          <a:p>
            <a:r>
              <a:rPr lang="en-US" dirty="0"/>
              <a:t>Linear Systems (filters)</a:t>
            </a:r>
          </a:p>
        </p:txBody>
      </p:sp>
      <p:pic>
        <p:nvPicPr>
          <p:cNvPr id="10" name="Picture 2"/>
          <p:cNvPicPr>
            <a:picLocks noChangeAspect="1" noChangeArrowheads="1"/>
          </p:cNvPicPr>
          <p:nvPr/>
        </p:nvPicPr>
        <p:blipFill>
          <a:blip r:embed="rId3" cstate="print"/>
          <a:srcRect/>
          <a:stretch>
            <a:fillRect/>
          </a:stretch>
        </p:blipFill>
        <p:spPr bwMode="auto">
          <a:xfrm>
            <a:off x="1500187" y="988430"/>
            <a:ext cx="6143625" cy="895350"/>
          </a:xfrm>
          <a:prstGeom prst="rect">
            <a:avLst/>
          </a:prstGeom>
          <a:noFill/>
          <a:ln w="9525">
            <a:noFill/>
            <a:miter lim="800000"/>
            <a:headEnd/>
            <a:tailEnd/>
          </a:ln>
        </p:spPr>
      </p:pic>
      <p:sp>
        <p:nvSpPr>
          <p:cNvPr id="8" name="TextBox 7"/>
          <p:cNvSpPr txBox="1"/>
          <p:nvPr/>
        </p:nvSpPr>
        <p:spPr>
          <a:xfrm>
            <a:off x="1075386" y="2645780"/>
            <a:ext cx="852541" cy="584775"/>
          </a:xfrm>
          <a:prstGeom prst="rect">
            <a:avLst/>
          </a:prstGeom>
          <a:noFill/>
        </p:spPr>
        <p:txBody>
          <a:bodyPr wrap="none" rtlCol="0">
            <a:spAutoFit/>
          </a:bodyPr>
          <a:lstStyle/>
          <a:p>
            <a:r>
              <a:rPr lang="en-US" sz="3200" dirty="0">
                <a:solidFill>
                  <a:srgbClr val="FF0000"/>
                </a:solidFill>
              </a:rPr>
              <a:t>Yes!</a:t>
            </a:r>
          </a:p>
        </p:txBody>
      </p:sp>
    </p:spTree>
    <p:extLst>
      <p:ext uri="{BB962C8B-B14F-4D97-AF65-F5344CB8AC3E}">
        <p14:creationId xmlns:p14="http://schemas.microsoft.com/office/powerpoint/2010/main" val="42402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37</a:t>
            </a:fld>
            <a:endParaRPr lang="en-US" dirty="0"/>
          </a:p>
        </p:txBody>
      </p:sp>
      <p:sp>
        <p:nvSpPr>
          <p:cNvPr id="6" name="Content Placeholder 2"/>
          <p:cNvSpPr>
            <a:spLocks noGrp="1"/>
          </p:cNvSpPr>
          <p:nvPr>
            <p:ph idx="1"/>
          </p:nvPr>
        </p:nvSpPr>
        <p:spPr>
          <a:xfrm>
            <a:off x="457200" y="1295400"/>
            <a:ext cx="8229600" cy="4525963"/>
          </a:xfrm>
        </p:spPr>
        <p:txBody>
          <a:bodyPr/>
          <a:lstStyle/>
          <a:p>
            <a:r>
              <a:rPr lang="en-US" dirty="0"/>
              <a:t>Image segmentation based on a simple threshold:</a:t>
            </a:r>
          </a:p>
        </p:txBody>
      </p:sp>
      <p:sp>
        <p:nvSpPr>
          <p:cNvPr id="10" name="Title 1"/>
          <p:cNvSpPr>
            <a:spLocks noGrp="1"/>
          </p:cNvSpPr>
          <p:nvPr>
            <p:ph type="title"/>
          </p:nvPr>
        </p:nvSpPr>
        <p:spPr>
          <a:xfrm>
            <a:off x="457200" y="-76200"/>
            <a:ext cx="8229600" cy="1143000"/>
          </a:xfrm>
        </p:spPr>
        <p:txBody>
          <a:bodyPr>
            <a:normAutofit/>
          </a:bodyPr>
          <a:lstStyle/>
          <a:p>
            <a:r>
              <a:rPr lang="en-US" sz="4000" dirty="0"/>
              <a:t>Filter example #2: Image Segmentation</a:t>
            </a:r>
          </a:p>
        </p:txBody>
      </p:sp>
      <p:pic>
        <p:nvPicPr>
          <p:cNvPr id="16" name="Picture 24" descr="lena"/>
          <p:cNvPicPr>
            <a:picLocks noChangeAspect="1" noChangeArrowheads="1"/>
          </p:cNvPicPr>
          <p:nvPr/>
        </p:nvPicPr>
        <p:blipFill>
          <a:blip r:embed="rId3"/>
          <a:srcRect/>
          <a:stretch>
            <a:fillRect/>
          </a:stretch>
        </p:blipFill>
        <p:spPr bwMode="auto">
          <a:xfrm>
            <a:off x="1825913" y="3844216"/>
            <a:ext cx="2362200" cy="2362929"/>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844216"/>
            <a:ext cx="2366566" cy="236656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3586" y="2438400"/>
            <a:ext cx="5669054" cy="1181294"/>
          </a:xfrm>
          <a:prstGeom prst="rect">
            <a:avLst/>
          </a:prstGeom>
        </p:spPr>
      </p:pic>
      <p:sp>
        <p:nvSpPr>
          <p:cNvPr id="7" name="TextBox 6"/>
          <p:cNvSpPr txBox="1"/>
          <p:nvPr/>
        </p:nvSpPr>
        <p:spPr>
          <a:xfrm>
            <a:off x="3440589" y="2438400"/>
            <a:ext cx="902811" cy="584776"/>
          </a:xfrm>
          <a:prstGeom prst="rect">
            <a:avLst/>
          </a:prstGeom>
          <a:solidFill>
            <a:schemeClr val="bg1"/>
          </a:solidFill>
        </p:spPr>
        <p:txBody>
          <a:bodyPr wrap="none" rtlCol="0">
            <a:spAutoFit/>
          </a:bodyPr>
          <a:lstStyle/>
          <a:p>
            <a:r>
              <a:rPr lang="en-US" sz="3200" dirty="0">
                <a:latin typeface="Times New Roman"/>
                <a:cs typeface="Times New Roman"/>
              </a:rPr>
              <a:t>255,</a:t>
            </a:r>
          </a:p>
        </p:txBody>
      </p:sp>
    </p:spTree>
    <p:extLst>
      <p:ext uri="{BB962C8B-B14F-4D97-AF65-F5344CB8AC3E}">
        <p14:creationId xmlns:p14="http://schemas.microsoft.com/office/powerpoint/2010/main" val="252883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a:buFont typeface="Arial" pitchFamily="34" charset="0"/>
              <a:buChar char="•"/>
            </a:pPr>
            <a:r>
              <a:rPr lang="en-US" dirty="0"/>
              <a:t>Is thresholding shift-invariant?</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sz="900" dirty="0"/>
          </a:p>
          <a:p>
            <a:pPr>
              <a:buFont typeface="Arial" pitchFamily="34" charset="0"/>
              <a:buChar char="•"/>
            </a:pPr>
            <a:r>
              <a:rPr lang="en-US" dirty="0"/>
              <a:t>Is </a:t>
            </a:r>
            <a:r>
              <a:rPr lang="en-US" dirty="0" err="1"/>
              <a:t>thresholding</a:t>
            </a:r>
            <a:r>
              <a:rPr lang="en-US" dirty="0"/>
              <a:t> a linear system?</a:t>
            </a:r>
          </a:p>
          <a:p>
            <a:pPr lvl="1"/>
            <a:r>
              <a:rPr lang="en-US" sz="2000" dirty="0"/>
              <a:t>f1[</a:t>
            </a:r>
            <a:r>
              <a:rPr lang="en-US" sz="2000" dirty="0" err="1"/>
              <a:t>n,m</a:t>
            </a:r>
            <a:r>
              <a:rPr lang="en-US" sz="2000" dirty="0"/>
              <a:t>] + f2[</a:t>
            </a:r>
            <a:r>
              <a:rPr lang="en-US" sz="2000" dirty="0" err="1"/>
              <a:t>n,m</a:t>
            </a:r>
            <a:r>
              <a:rPr lang="en-US" sz="2000" dirty="0"/>
              <a:t>] &gt; T</a:t>
            </a:r>
          </a:p>
          <a:p>
            <a:pPr lvl="1"/>
            <a:r>
              <a:rPr lang="en-US" sz="2000" dirty="0"/>
              <a:t>f1[</a:t>
            </a:r>
            <a:r>
              <a:rPr lang="en-US" sz="2000" dirty="0" err="1"/>
              <a:t>n,m</a:t>
            </a:r>
            <a:r>
              <a:rPr lang="en-US" sz="2000" dirty="0"/>
              <a:t>] &lt; T</a:t>
            </a:r>
          </a:p>
          <a:p>
            <a:pPr lvl="1"/>
            <a:r>
              <a:rPr lang="en-US" sz="2000" dirty="0"/>
              <a:t>f2[</a:t>
            </a:r>
            <a:r>
              <a:rPr lang="en-US" sz="2000" dirty="0" err="1"/>
              <a:t>n,m</a:t>
            </a:r>
            <a:r>
              <a:rPr lang="en-US" sz="2000" dirty="0"/>
              <a:t>]&lt;T</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38</a:t>
            </a:fld>
            <a:endParaRPr lang="en-US" dirty="0"/>
          </a:p>
        </p:txBody>
      </p:sp>
      <p:sp>
        <p:nvSpPr>
          <p:cNvPr id="7" name="Title 1"/>
          <p:cNvSpPr>
            <a:spLocks noGrp="1"/>
          </p:cNvSpPr>
          <p:nvPr>
            <p:ph type="title"/>
          </p:nvPr>
        </p:nvSpPr>
        <p:spPr>
          <a:xfrm>
            <a:off x="457200" y="0"/>
            <a:ext cx="8229600" cy="1143000"/>
          </a:xfrm>
        </p:spPr>
        <p:txBody>
          <a:bodyPr/>
          <a:lstStyle/>
          <a:p>
            <a:r>
              <a:rPr lang="en-US" dirty="0"/>
              <a:t>Simple thresholding</a:t>
            </a:r>
          </a:p>
        </p:txBody>
      </p:sp>
      <p:sp>
        <p:nvSpPr>
          <p:cNvPr id="9" name="TextBox 8"/>
          <p:cNvSpPr txBox="1"/>
          <p:nvPr/>
        </p:nvSpPr>
        <p:spPr>
          <a:xfrm>
            <a:off x="3977149" y="5406737"/>
            <a:ext cx="798617" cy="584775"/>
          </a:xfrm>
          <a:prstGeom prst="rect">
            <a:avLst/>
          </a:prstGeom>
          <a:noFill/>
        </p:spPr>
        <p:txBody>
          <a:bodyPr wrap="none" rtlCol="0">
            <a:spAutoFit/>
          </a:bodyPr>
          <a:lstStyle/>
          <a:p>
            <a:r>
              <a:rPr lang="en-US" sz="3200" dirty="0">
                <a:solidFill>
                  <a:srgbClr val="FF0000"/>
                </a:solidFill>
              </a:rPr>
              <a:t>No!</a:t>
            </a:r>
          </a:p>
        </p:txBody>
      </p:sp>
      <p:pic>
        <p:nvPicPr>
          <p:cNvPr id="10" name="Picture 2"/>
          <p:cNvPicPr>
            <a:picLocks noChangeAspect="1" noChangeArrowheads="1"/>
          </p:cNvPicPr>
          <p:nvPr/>
        </p:nvPicPr>
        <p:blipFill>
          <a:blip r:embed="rId3" cstate="print"/>
          <a:srcRect/>
          <a:stretch>
            <a:fillRect/>
          </a:stretch>
        </p:blipFill>
        <p:spPr bwMode="auto">
          <a:xfrm>
            <a:off x="1500187" y="988430"/>
            <a:ext cx="6143625" cy="895350"/>
          </a:xfrm>
          <a:prstGeom prst="rect">
            <a:avLst/>
          </a:prstGeom>
          <a:noFill/>
          <a:ln w="9525">
            <a:noFill/>
            <a:miter lim="800000"/>
            <a:headEnd/>
            <a:tailEnd/>
          </a:ln>
        </p:spPr>
      </p:pic>
      <p:sp>
        <p:nvSpPr>
          <p:cNvPr id="8" name="TextBox 7"/>
          <p:cNvSpPr txBox="1"/>
          <p:nvPr/>
        </p:nvSpPr>
        <p:spPr>
          <a:xfrm>
            <a:off x="1075386" y="2645780"/>
            <a:ext cx="852541" cy="584775"/>
          </a:xfrm>
          <a:prstGeom prst="rect">
            <a:avLst/>
          </a:prstGeom>
          <a:noFill/>
        </p:spPr>
        <p:txBody>
          <a:bodyPr wrap="none" rtlCol="0">
            <a:spAutoFit/>
          </a:bodyPr>
          <a:lstStyle/>
          <a:p>
            <a:r>
              <a:rPr lang="en-US" sz="3200" dirty="0">
                <a:solidFill>
                  <a:srgbClr val="FF0000"/>
                </a:solidFill>
              </a:rPr>
              <a:t>Yes!</a:t>
            </a:r>
          </a:p>
        </p:txBody>
      </p:sp>
      <mc:AlternateContent xmlns:mc="http://schemas.openxmlformats.org/markup-compatibility/2006" xmlns:a14="http://schemas.microsoft.com/office/drawing/2010/main">
        <mc:Choice Requires="a14">
          <p:sp>
            <p:nvSpPr>
              <p:cNvPr id="2" name="TextBox 1"/>
              <p:cNvSpPr txBox="1"/>
              <p:nvPr/>
            </p:nvSpPr>
            <p:spPr>
              <a:xfrm>
                <a:off x="4614401" y="4713087"/>
                <a:ext cx="272478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=1</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614401" y="4713087"/>
                <a:ext cx="2724784" cy="312650"/>
              </a:xfrm>
              <a:prstGeom prst="rect">
                <a:avLst/>
              </a:prstGeom>
              <a:blipFill rotWithShape="0">
                <a:blip r:embed="rId4"/>
                <a:stretch>
                  <a:fillRect l="-1790" r="-1566"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14401" y="5072867"/>
                <a:ext cx="3011402"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14401" y="5072867"/>
                <a:ext cx="3011402" cy="312650"/>
              </a:xfrm>
              <a:prstGeom prst="rect">
                <a:avLst/>
              </a:prstGeom>
              <a:blipFill rotWithShape="0">
                <a:blip r:embed="rId5"/>
                <a:stretch>
                  <a:fillRect l="-1417" r="-1215" b="-31373"/>
                </a:stretch>
              </a:blipFill>
            </p:spPr>
            <p:txBody>
              <a:bodyPr/>
              <a:lstStyle/>
              <a:p>
                <a:r>
                  <a:rPr lang="en-US">
                    <a:noFill/>
                  </a:rPr>
                  <a:t> </a:t>
                </a:r>
              </a:p>
            </p:txBody>
          </p:sp>
        </mc:Fallback>
      </mc:AlternateContent>
    </p:spTree>
    <p:extLst>
      <p:ext uri="{BB962C8B-B14F-4D97-AF65-F5344CB8AC3E}">
        <p14:creationId xmlns:p14="http://schemas.microsoft.com/office/powerpoint/2010/main" val="113633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2"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DB0B3AF-E315-4BF9-9916-C414203099BA}"/>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sz="5600" kern="1200">
                <a:solidFill>
                  <a:srgbClr val="FFFFFF"/>
                </a:solidFill>
                <a:latin typeface="+mj-lt"/>
                <a:ea typeface="+mj-ea"/>
                <a:cs typeface="+mj-cs"/>
              </a:rPr>
              <a:t>Convolution and correlation</a:t>
            </a:r>
          </a:p>
        </p:txBody>
      </p:sp>
    </p:spTree>
    <p:extLst>
      <p:ext uri="{BB962C8B-B14F-4D97-AF65-F5344CB8AC3E}">
        <p14:creationId xmlns:p14="http://schemas.microsoft.com/office/powerpoint/2010/main" val="16617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7DC490-98B8-074B-BB30-37775A2447EF}" type="slidenum">
              <a:rPr lang="en-US" smtClean="0"/>
              <a:pPr/>
              <a:t>4</a:t>
            </a:fld>
            <a:endParaRPr lang="en-US" dirty="0"/>
          </a:p>
        </p:txBody>
      </p:sp>
      <p:sp>
        <p:nvSpPr>
          <p:cNvPr id="6" name="Rectangle 2"/>
          <p:cNvSpPr>
            <a:spLocks noGrp="1" noChangeArrowheads="1"/>
          </p:cNvSpPr>
          <p:nvPr>
            <p:ph type="title"/>
          </p:nvPr>
        </p:nvSpPr>
        <p:spPr>
          <a:xfrm>
            <a:off x="685800" y="0"/>
            <a:ext cx="7772400" cy="1143000"/>
          </a:xfrm>
        </p:spPr>
        <p:txBody>
          <a:bodyPr>
            <a:normAutofit/>
          </a:bodyPr>
          <a:lstStyle/>
          <a:p>
            <a:pPr eaLnBrk="1" hangingPunct="1"/>
            <a:r>
              <a:rPr lang="en-US" dirty="0">
                <a:solidFill>
                  <a:schemeClr val="tx1"/>
                </a:solidFill>
              </a:rPr>
              <a:t>Systems and Filters</a:t>
            </a:r>
            <a:endParaRPr lang="en-US" sz="3600" dirty="0">
              <a:solidFill>
                <a:schemeClr val="tx1"/>
              </a:solidFill>
            </a:endParaRPr>
          </a:p>
        </p:txBody>
      </p:sp>
      <p:sp>
        <p:nvSpPr>
          <p:cNvPr id="7" name="Rectangle 3"/>
          <p:cNvSpPr txBox="1">
            <a:spLocks noChangeArrowheads="1"/>
          </p:cNvSpPr>
          <p:nvPr/>
        </p:nvSpPr>
        <p:spPr>
          <a:xfrm>
            <a:off x="239713" y="1143000"/>
            <a:ext cx="8001000" cy="36576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Filtering:</a:t>
            </a:r>
          </a:p>
          <a:p>
            <a:pPr marL="742950" lvl="1" indent="-285750">
              <a:spcBef>
                <a:spcPct val="20000"/>
              </a:spcBef>
              <a:buFont typeface="Arial"/>
              <a:buChar char="–"/>
              <a:defRPr/>
            </a:pPr>
            <a:r>
              <a:rPr lang="en-US" sz="2800" dirty="0"/>
              <a:t>Forming a new image whose pixel values are transformed from original pixel values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4"/>
          <p:cNvSpPr>
            <a:spLocks noChangeArrowheads="1"/>
          </p:cNvSpPr>
          <p:nvPr/>
        </p:nvSpPr>
        <p:spPr bwMode="auto">
          <a:xfrm>
            <a:off x="4056063" y="98425"/>
            <a:ext cx="184150" cy="457200"/>
          </a:xfrm>
          <a:prstGeom prst="rect">
            <a:avLst/>
          </a:prstGeom>
          <a:noFill/>
          <a:ln w="9525">
            <a:noFill/>
            <a:miter lim="800000"/>
            <a:headEnd/>
            <a:tailEnd/>
          </a:ln>
        </p:spPr>
        <p:txBody>
          <a:bodyPr wrap="none">
            <a:spAutoFit/>
          </a:bodyPr>
          <a:lstStyle/>
          <a:p>
            <a:pPr eaLnBrk="0" hangingPunct="0"/>
            <a:endParaRPr lang="en-US"/>
          </a:p>
        </p:txBody>
      </p:sp>
      <p:sp>
        <p:nvSpPr>
          <p:cNvPr id="9" name="Text Box 5"/>
          <p:cNvSpPr txBox="1">
            <a:spLocks noChangeArrowheads="1"/>
          </p:cNvSpPr>
          <p:nvPr/>
        </p:nvSpPr>
        <p:spPr bwMode="auto">
          <a:xfrm>
            <a:off x="371475" y="2743200"/>
            <a:ext cx="8239125" cy="4031873"/>
          </a:xfrm>
          <a:prstGeom prst="rect">
            <a:avLst/>
          </a:prstGeom>
          <a:noFill/>
          <a:ln w="63500">
            <a:noFill/>
            <a:miter lim="800000"/>
            <a:headEnd/>
            <a:tailEnd/>
          </a:ln>
        </p:spPr>
        <p:txBody>
          <a:bodyPr wrap="square">
            <a:spAutoFit/>
          </a:bodyPr>
          <a:lstStyle/>
          <a:p>
            <a:r>
              <a:rPr lang="en-US" sz="3200" b="1" dirty="0">
                <a:solidFill>
                  <a:srgbClr val="FF3300"/>
                </a:solidFill>
              </a:rPr>
              <a:t>Goals: </a:t>
            </a:r>
          </a:p>
          <a:p>
            <a:pPr marL="457200" indent="-457200">
              <a:buFont typeface="Arial" charset="0"/>
              <a:buChar char="•"/>
            </a:pPr>
            <a:r>
              <a:rPr lang="en-US" sz="3200" dirty="0"/>
              <a:t>Enhance image: super-resolution; in-painting; de-noising</a:t>
            </a:r>
          </a:p>
          <a:p>
            <a:pPr marL="457200" indent="-457200">
              <a:buFont typeface="Arial" charset="0"/>
              <a:buChar char="•"/>
            </a:pPr>
            <a:r>
              <a:rPr lang="en-US" sz="3200" dirty="0"/>
              <a:t>Extract useful information: features (edge, corners, blobs, etc.) extraction</a:t>
            </a:r>
          </a:p>
          <a:p>
            <a:pPr marL="457200" indent="-457200">
              <a:buFont typeface="Arial" charset="0"/>
              <a:buChar char="•"/>
            </a:pPr>
            <a:r>
              <a:rPr lang="en-US" sz="3200" dirty="0"/>
              <a:t>Preprocessing: transform images into another domain for easier processing (Fourier transform)</a:t>
            </a:r>
            <a:endParaRPr lang="en-US" sz="2800" dirty="0"/>
          </a:p>
        </p:txBody>
      </p:sp>
    </p:spTree>
    <p:extLst>
      <p:ext uri="{BB962C8B-B14F-4D97-AF65-F5344CB8AC3E}">
        <p14:creationId xmlns:p14="http://schemas.microsoft.com/office/powerpoint/2010/main" val="935301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28650" y="-77326"/>
            <a:ext cx="7886700" cy="1325563"/>
          </a:xfrm>
        </p:spPr>
        <p:txBody>
          <a:bodyPr/>
          <a:lstStyle/>
          <a:p>
            <a:r>
              <a:rPr lang="en-US" altLang="en-US" dirty="0"/>
              <a:t>Correlation (</a:t>
            </a:r>
            <a:r>
              <a:rPr lang="en-US" altLang="en-US" dirty="0">
                <a:solidFill>
                  <a:srgbClr val="FF0000"/>
                </a:solidFill>
              </a:rPr>
              <a:t>we are doing so far</a:t>
            </a:r>
            <a:r>
              <a:rPr lang="en-US" altLang="en-US" dirty="0"/>
              <a:t>)</a:t>
            </a:r>
          </a:p>
        </p:txBody>
      </p:sp>
      <p:pic>
        <p:nvPicPr>
          <p:cNvPr id="15363" name="Picture 8" descr="Edittex"/>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3600" y="2370598"/>
            <a:ext cx="7296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custDataLst>
              <p:tags r:id="rId2"/>
            </p:custDataLst>
          </p:nvPr>
        </p:nvSpPr>
        <p:spPr bwMode="auto">
          <a:xfrm>
            <a:off x="1225550" y="3745373"/>
            <a:ext cx="7200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spcAft>
                <a:spcPct val="50000"/>
              </a:spcAft>
            </a:pPr>
            <a:r>
              <a:rPr lang="en-US" altLang="en-US" sz="2800" dirty="0"/>
              <a:t>This is called a (</a:t>
            </a:r>
            <a:r>
              <a:rPr lang="en-US" altLang="en-US" sz="2800" b="1" dirty="0"/>
              <a:t>cross-)correlation</a:t>
            </a:r>
            <a:r>
              <a:rPr lang="en-US" altLang="en-US" sz="2800" dirty="0"/>
              <a:t> operation:</a:t>
            </a:r>
          </a:p>
          <a:p>
            <a:pPr>
              <a:spcBef>
                <a:spcPct val="50000"/>
              </a:spcBef>
              <a:spcAft>
                <a:spcPct val="50000"/>
              </a:spcAft>
            </a:pPr>
            <a:endParaRPr lang="en-US" altLang="en-US" sz="2800" dirty="0"/>
          </a:p>
        </p:txBody>
      </p:sp>
      <p:pic>
        <p:nvPicPr>
          <p:cNvPr id="9" name="Picture 11" descr="Edittex"/>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408238" y="4348623"/>
            <a:ext cx="35353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custDataLst>
              <p:tags r:id="rId4"/>
            </p:custDataLst>
          </p:nvPr>
        </p:nvSpPr>
        <p:spPr bwMode="auto">
          <a:xfrm>
            <a:off x="682943" y="967248"/>
            <a:ext cx="7200900" cy="5181600"/>
          </a:xfrm>
          <a:prstGeom prst="rect">
            <a:avLst/>
          </a:prstGeom>
          <a:noFill/>
          <a:ln w="9525">
            <a:noFill/>
            <a:miter lim="800000"/>
            <a:headEnd/>
            <a:tailEnd/>
          </a:ln>
          <a:effectLst/>
        </p:spPr>
        <p:txBody>
          <a:bodyPr/>
          <a:lstStyle/>
          <a:p>
            <a:pPr marL="342900" indent="-342900" fontAlgn="auto">
              <a:spcBef>
                <a:spcPct val="50000"/>
              </a:spcBef>
              <a:spcAft>
                <a:spcPct val="50000"/>
              </a:spcAft>
              <a:defRPr/>
            </a:pPr>
            <a:r>
              <a:rPr lang="en-US" sz="3200" dirty="0">
                <a:latin typeface="+mn-lt"/>
                <a:cs typeface="+mn-cs"/>
              </a:rPr>
              <a:t>Let      be the image,      be the kernel (filter), and      be the output image</a:t>
            </a:r>
          </a:p>
          <a:p>
            <a:pPr marL="342900" indent="-342900" fontAlgn="auto">
              <a:spcBef>
                <a:spcPct val="50000"/>
              </a:spcBef>
              <a:spcAft>
                <a:spcPct val="50000"/>
              </a:spcAft>
              <a:defRPr/>
            </a:pPr>
            <a:endParaRPr lang="en-US" sz="3200" dirty="0">
              <a:latin typeface="+mn-lt"/>
              <a:cs typeface="+mn-cs"/>
            </a:endParaRPr>
          </a:p>
          <a:p>
            <a:pPr marL="342900" indent="-342900" fontAlgn="auto">
              <a:spcBef>
                <a:spcPct val="50000"/>
              </a:spcBef>
              <a:spcAft>
                <a:spcPct val="50000"/>
              </a:spcAft>
              <a:defRPr/>
            </a:pPr>
            <a:endParaRPr lang="en-US" sz="4000" dirty="0">
              <a:latin typeface="+mn-lt"/>
              <a:cs typeface="+mn-cs"/>
            </a:endParaRPr>
          </a:p>
          <a:p>
            <a:pPr marL="457200" indent="-457200" fontAlgn="auto">
              <a:spcBef>
                <a:spcPct val="50000"/>
              </a:spcBef>
              <a:spcAft>
                <a:spcPct val="50000"/>
              </a:spcAft>
              <a:buFont typeface="Arial" pitchFamily="34" charset="0"/>
              <a:buChar char="•"/>
              <a:defRPr/>
            </a:pPr>
            <a:endParaRPr lang="en-US" sz="2800" dirty="0">
              <a:latin typeface="+mn-lt"/>
              <a:cs typeface="+mn-cs"/>
            </a:endParaRPr>
          </a:p>
          <a:p>
            <a:pPr marL="457200" indent="-457200" fontAlgn="auto">
              <a:spcBef>
                <a:spcPct val="50000"/>
              </a:spcBef>
              <a:spcAft>
                <a:spcPct val="50000"/>
              </a:spcAft>
              <a:buFont typeface="Arial" pitchFamily="34" charset="0"/>
              <a:buChar char="•"/>
              <a:defRPr/>
            </a:pPr>
            <a:r>
              <a:rPr lang="en-US" sz="2800" dirty="0">
                <a:latin typeface="+mn-lt"/>
                <a:cs typeface="+mn-cs"/>
              </a:rPr>
              <a:t>Can think of as a “dot product” between local neighborhood and kernel for each pixel</a:t>
            </a:r>
          </a:p>
        </p:txBody>
      </p:sp>
      <p:pic>
        <p:nvPicPr>
          <p:cNvPr id="1536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9179" y="1522080"/>
            <a:ext cx="387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0038" y="1092661"/>
            <a:ext cx="438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6838" y="1114886"/>
            <a:ext cx="381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237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8650" y="-23493"/>
            <a:ext cx="7886700" cy="955672"/>
          </a:xfrm>
        </p:spPr>
        <p:txBody>
          <a:bodyPr/>
          <a:lstStyle/>
          <a:p>
            <a:r>
              <a:rPr lang="en-US" altLang="en-US" dirty="0"/>
              <a:t>Convolution</a:t>
            </a:r>
          </a:p>
        </p:txBody>
      </p:sp>
      <p:sp>
        <p:nvSpPr>
          <p:cNvPr id="3" name="Content Placeholder 2"/>
          <p:cNvSpPr>
            <a:spLocks noGrp="1"/>
          </p:cNvSpPr>
          <p:nvPr>
            <p:ph idx="1"/>
          </p:nvPr>
        </p:nvSpPr>
        <p:spPr>
          <a:xfrm>
            <a:off x="457200" y="731520"/>
            <a:ext cx="8229600" cy="6469380"/>
          </a:xfrm>
        </p:spPr>
        <p:txBody>
          <a:bodyPr>
            <a:normAutofit/>
          </a:bodyPr>
          <a:lstStyle/>
          <a:p>
            <a:r>
              <a:rPr lang="en-US" altLang="en-US" dirty="0"/>
              <a:t>Same as cross-correlation, except that the kernel is “flipped” (horizontally and vertically)</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5" name="Rectangle 10"/>
          <p:cNvSpPr>
            <a:spLocks noChangeArrowheads="1"/>
          </p:cNvSpPr>
          <p:nvPr>
            <p:custDataLst>
              <p:tags r:id="rId2"/>
            </p:custDataLst>
          </p:nvPr>
        </p:nvSpPr>
        <p:spPr bwMode="auto">
          <a:xfrm>
            <a:off x="914400" y="5101114"/>
            <a:ext cx="7200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spcAft>
                <a:spcPct val="50000"/>
              </a:spcAft>
            </a:pPr>
            <a:r>
              <a:rPr lang="en-US" altLang="en-US" sz="2800" dirty="0"/>
              <a:t>This is called a </a:t>
            </a:r>
            <a:r>
              <a:rPr lang="en-US" altLang="en-US" sz="2800" b="1" dirty="0"/>
              <a:t>convolution</a:t>
            </a:r>
            <a:r>
              <a:rPr lang="en-US" altLang="en-US" sz="2800" dirty="0"/>
              <a:t> operation:</a:t>
            </a:r>
          </a:p>
        </p:txBody>
      </p:sp>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638297"/>
            <a:ext cx="5979795" cy="10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5"/>
          <p:cNvGraphicFramePr>
            <a:graphicFrameLocks noChangeAspect="1"/>
          </p:cNvGraphicFramePr>
          <p:nvPr>
            <p:extLst>
              <p:ext uri="{D42A27DB-BD31-4B8C-83A1-F6EECF244321}">
                <p14:modId xmlns:p14="http://schemas.microsoft.com/office/powerpoint/2010/main" val="3230385014"/>
              </p:ext>
            </p:extLst>
          </p:nvPr>
        </p:nvGraphicFramePr>
        <p:xfrm>
          <a:off x="1585595" y="2687003"/>
          <a:ext cx="5308600" cy="1060450"/>
        </p:xfrm>
        <a:graphic>
          <a:graphicData uri="http://schemas.openxmlformats.org/presentationml/2006/ole">
            <mc:AlternateContent xmlns:mc="http://schemas.openxmlformats.org/markup-compatibility/2006">
              <mc:Choice xmlns:v="urn:schemas-microsoft-com:vml" Requires="v">
                <p:oleObj spid="_x0000_s31936" name="Equation" r:id="rId5" imgW="2158920" imgH="431640" progId="Equation.DSMT4">
                  <p:embed/>
                </p:oleObj>
              </mc:Choice>
              <mc:Fallback>
                <p:oleObj name="Equation" r:id="rId5" imgW="2158920" imgH="431640" progId="Equation.DSMT4">
                  <p:embed/>
                  <p:pic>
                    <p:nvPicPr>
                      <p:cNvPr id="0" name=""/>
                      <p:cNvPicPr>
                        <a:picLocks noChangeAspect="1" noChangeArrowheads="1"/>
                      </p:cNvPicPr>
                      <p:nvPr/>
                    </p:nvPicPr>
                    <p:blipFill>
                      <a:blip r:embed="rId6"/>
                      <a:srcRect/>
                      <a:stretch>
                        <a:fillRect/>
                      </a:stretch>
                    </p:blipFill>
                    <p:spPr bwMode="auto">
                      <a:xfrm>
                        <a:off x="1585595" y="2687003"/>
                        <a:ext cx="53086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4053627328"/>
              </p:ext>
            </p:extLst>
          </p:nvPr>
        </p:nvGraphicFramePr>
        <p:xfrm>
          <a:off x="2540823" y="5756997"/>
          <a:ext cx="2666622" cy="703087"/>
        </p:xfrm>
        <a:graphic>
          <a:graphicData uri="http://schemas.openxmlformats.org/presentationml/2006/ole">
            <mc:AlternateContent xmlns:mc="http://schemas.openxmlformats.org/markup-compatibility/2006">
              <mc:Choice xmlns:v="urn:schemas-microsoft-com:vml" Requires="v">
                <p:oleObj spid="_x0000_s31937" name="Equation" r:id="rId7" imgW="672840" imgH="177480" progId="Equation.DSMT4">
                  <p:embed/>
                </p:oleObj>
              </mc:Choice>
              <mc:Fallback>
                <p:oleObj name="Equation" r:id="rId7" imgW="672840" imgH="177480" progId="Equation.DSMT4">
                  <p:embed/>
                  <p:pic>
                    <p:nvPicPr>
                      <p:cNvPr id="0" name=""/>
                      <p:cNvPicPr>
                        <a:picLocks noChangeAspect="1" noChangeArrowheads="1"/>
                      </p:cNvPicPr>
                      <p:nvPr/>
                    </p:nvPicPr>
                    <p:blipFill>
                      <a:blip r:embed="rId8"/>
                      <a:srcRect/>
                      <a:stretch>
                        <a:fillRect/>
                      </a:stretch>
                    </p:blipFill>
                    <p:spPr bwMode="auto">
                      <a:xfrm>
                        <a:off x="2540823" y="5756997"/>
                        <a:ext cx="2666622" cy="7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84379906"/>
              </p:ext>
            </p:extLst>
          </p:nvPr>
        </p:nvGraphicFramePr>
        <p:xfrm>
          <a:off x="1627823" y="3768725"/>
          <a:ext cx="6650037" cy="1062038"/>
        </p:xfrm>
        <a:graphic>
          <a:graphicData uri="http://schemas.openxmlformats.org/presentationml/2006/ole">
            <mc:AlternateContent xmlns:mc="http://schemas.openxmlformats.org/markup-compatibility/2006">
              <mc:Choice xmlns:v="urn:schemas-microsoft-com:vml" Requires="v">
                <p:oleObj spid="_x0000_s31938" name="Equation" r:id="rId9" imgW="2705040" imgH="431640" progId="Equation.DSMT4">
                  <p:embed/>
                </p:oleObj>
              </mc:Choice>
              <mc:Fallback>
                <p:oleObj name="Equation" r:id="rId9" imgW="2705040" imgH="431640" progId="Equation.DSMT4">
                  <p:embed/>
                  <p:pic>
                    <p:nvPicPr>
                      <p:cNvPr id="0" name=""/>
                      <p:cNvPicPr>
                        <a:picLocks noChangeAspect="1" noChangeArrowheads="1"/>
                      </p:cNvPicPr>
                      <p:nvPr/>
                    </p:nvPicPr>
                    <p:blipFill>
                      <a:blip r:embed="rId10"/>
                      <a:srcRect/>
                      <a:stretch>
                        <a:fillRect/>
                      </a:stretch>
                    </p:blipFill>
                    <p:spPr bwMode="auto">
                      <a:xfrm>
                        <a:off x="1627823" y="3768725"/>
                        <a:ext cx="6650037"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652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83DCA5-FD78-4441-8A84-CCE623486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28" y="3915439"/>
            <a:ext cx="3729477" cy="2942561"/>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7E1A7D-B058-43B8-9510-970943904D5A}"/>
                  </a:ext>
                </a:extLst>
              </p:cNvPr>
              <p:cNvSpPr txBox="1"/>
              <p:nvPr/>
            </p:nvSpPr>
            <p:spPr>
              <a:xfrm>
                <a:off x="4189770" y="1527103"/>
                <a:ext cx="4178726" cy="861774"/>
              </a:xfrm>
              <a:prstGeom prst="rect">
                <a:avLst/>
              </a:prstGeom>
              <a:noFill/>
            </p:spPr>
            <p:txBody>
              <a:bodyPr wrap="square" lIns="0" tIns="0" rIns="0" bIns="0" rtlCol="0">
                <a:spAutoFit/>
              </a:bodyPr>
              <a:lstStyle/>
              <a:p>
                <a:r>
                  <a:rPr lang="en-US" sz="2800" dirty="0"/>
                  <a:t>1-D: </a:t>
                </a:r>
                <a14:m>
                  <m:oMath xmlns:m="http://schemas.openxmlformats.org/officeDocument/2006/math">
                    <m:r>
                      <a:rPr lang="en-US" sz="2800" i="1" smtClean="0">
                        <a:latin typeface="Cambria Math" panose="02040503050406030204" pitchFamily="18" charset="0"/>
                      </a:rPr>
                      <m:t>𝑦</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𝜏</m:t>
                        </m:r>
                      </m:sub>
                      <m:sup/>
                      <m:e>
                        <m:r>
                          <a:rPr lang="en-US" sz="2800" b="0" i="1" smtClean="0">
                            <a:latin typeface="Cambria Math" panose="02040503050406030204" pitchFamily="18" charset="0"/>
                          </a:rPr>
                          <m:t>𝑎</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𝜏</m:t>
                            </m:r>
                          </m:e>
                        </m:d>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𝜏</m:t>
                        </m:r>
                      </m:e>
                    </m:nary>
                  </m:oMath>
                </a14:m>
                <a:r>
                  <a:rPr lang="en-US" sz="2800" b="0" dirty="0"/>
                  <a:t>]</a:t>
                </a:r>
              </a:p>
              <a:p>
                <a:endParaRPr lang="en-US" sz="2800" dirty="0"/>
              </a:p>
            </p:txBody>
          </p:sp>
        </mc:Choice>
        <mc:Fallback xmlns="">
          <p:sp>
            <p:nvSpPr>
              <p:cNvPr id="4" name="TextBox 3">
                <a:extLst>
                  <a:ext uri="{FF2B5EF4-FFF2-40B4-BE49-F238E27FC236}">
                    <a16:creationId xmlns:a16="http://schemas.microsoft.com/office/drawing/2014/main" id="{D07E1A7D-B058-43B8-9510-970943904D5A}"/>
                  </a:ext>
                </a:extLst>
              </p:cNvPr>
              <p:cNvSpPr txBox="1">
                <a:spLocks noRot="1" noChangeAspect="1" noMove="1" noResize="1" noEditPoints="1" noAdjustHandles="1" noChangeArrowheads="1" noChangeShapeType="1" noTextEdit="1"/>
              </p:cNvSpPr>
              <p:nvPr/>
            </p:nvSpPr>
            <p:spPr>
              <a:xfrm>
                <a:off x="4189770" y="1527103"/>
                <a:ext cx="4178726" cy="861774"/>
              </a:xfrm>
              <a:prstGeom prst="rect">
                <a:avLst/>
              </a:prstGeom>
              <a:blipFill>
                <a:blip r:embed="rId3"/>
                <a:stretch>
                  <a:fillRect l="-5102" t="-12057" r="-102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D024DB9-8D27-45B8-A5CF-16EE39CE8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 y="1156076"/>
            <a:ext cx="3811157" cy="2857279"/>
          </a:xfrm>
          <a:prstGeom prst="rect">
            <a:avLst/>
          </a:prstGeom>
        </p:spPr>
      </p:pic>
      <p:pic>
        <p:nvPicPr>
          <p:cNvPr id="11" name="Picture 10">
            <a:extLst>
              <a:ext uri="{FF2B5EF4-FFF2-40B4-BE49-F238E27FC236}">
                <a16:creationId xmlns:a16="http://schemas.microsoft.com/office/drawing/2014/main" id="{CC9F0A2A-6874-41FE-9531-41B586380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285" y="2729738"/>
            <a:ext cx="5333559" cy="3998645"/>
          </a:xfrm>
          <a:prstGeom prst="rect">
            <a:avLst/>
          </a:prstGeom>
        </p:spPr>
      </p:pic>
      <p:sp>
        <p:nvSpPr>
          <p:cNvPr id="2" name="Title 1">
            <a:extLst>
              <a:ext uri="{FF2B5EF4-FFF2-40B4-BE49-F238E27FC236}">
                <a16:creationId xmlns:a16="http://schemas.microsoft.com/office/drawing/2014/main" id="{A8AC5E31-8FD2-49AA-B8EC-D25081C633AF}"/>
              </a:ext>
            </a:extLst>
          </p:cNvPr>
          <p:cNvSpPr>
            <a:spLocks noGrp="1"/>
          </p:cNvSpPr>
          <p:nvPr>
            <p:ph type="title"/>
          </p:nvPr>
        </p:nvSpPr>
        <p:spPr>
          <a:xfrm>
            <a:off x="628650" y="365127"/>
            <a:ext cx="7886700" cy="902432"/>
          </a:xfrm>
        </p:spPr>
        <p:txBody>
          <a:bodyPr>
            <a:normAutofit fontScale="90000"/>
          </a:bodyPr>
          <a:lstStyle/>
          <a:p>
            <a:r>
              <a:rPr lang="en-US" dirty="0"/>
              <a:t>Where is convolution coming from?</a:t>
            </a:r>
          </a:p>
        </p:txBody>
      </p:sp>
    </p:spTree>
    <p:extLst>
      <p:ext uri="{BB962C8B-B14F-4D97-AF65-F5344CB8AC3E}">
        <p14:creationId xmlns:p14="http://schemas.microsoft.com/office/powerpoint/2010/main" val="198493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altLang="en-US" sz="3200" dirty="0"/>
              <a:t>Why do mathematicians and signal processing researchers like convolution?</a:t>
            </a:r>
          </a:p>
        </p:txBody>
      </p:sp>
      <p:sp>
        <p:nvSpPr>
          <p:cNvPr id="834563" name="Rectangle 3"/>
          <p:cNvSpPr>
            <a:spLocks noGrp="1" noChangeArrowheads="1"/>
          </p:cNvSpPr>
          <p:nvPr>
            <p:ph type="body" idx="1"/>
          </p:nvPr>
        </p:nvSpPr>
        <p:spPr>
          <a:xfrm>
            <a:off x="628650" y="2040834"/>
            <a:ext cx="8153400" cy="4159045"/>
          </a:xfrm>
        </p:spPr>
        <p:txBody>
          <a:bodyPr>
            <a:normAutofit/>
          </a:bodyPr>
          <a:lstStyle/>
          <a:p>
            <a:pPr marL="0">
              <a:buFont typeface="Arial" panose="020B0604020202020204" pitchFamily="34" charset="0"/>
              <a:buNone/>
              <a:defRPr/>
            </a:pPr>
            <a:endParaRPr lang="en-US" sz="3600" dirty="0"/>
          </a:p>
          <a:p>
            <a:pPr marL="0">
              <a:buFont typeface="Arial" panose="020B0604020202020204" pitchFamily="34" charset="0"/>
              <a:buNone/>
              <a:defRPr/>
            </a:pPr>
            <a:r>
              <a:rPr lang="en-US" sz="3600" dirty="0">
                <a:solidFill>
                  <a:srgbClr val="FF0000"/>
                </a:solidFill>
              </a:rPr>
              <a:t>Any </a:t>
            </a:r>
            <a:r>
              <a:rPr lang="en-US" sz="3600" b="1" dirty="0">
                <a:solidFill>
                  <a:srgbClr val="FF0000"/>
                </a:solidFill>
              </a:rPr>
              <a:t>linear and shift-invariant </a:t>
            </a:r>
            <a:r>
              <a:rPr lang="en-US" sz="3600" dirty="0">
                <a:solidFill>
                  <a:srgbClr val="FF0000"/>
                </a:solidFill>
              </a:rPr>
              <a:t>operator can be represented as a convolution (and specified by its impulse response)</a:t>
            </a:r>
            <a:endParaRPr lang="en-US" sz="3600" dirty="0"/>
          </a:p>
          <a:p>
            <a:pPr>
              <a:buFontTx/>
              <a:buChar char="•"/>
              <a:defRPr/>
            </a:pPr>
            <a:endParaRPr lang="en-US" sz="3600" dirty="0"/>
          </a:p>
        </p:txBody>
      </p:sp>
      <p:sp>
        <p:nvSpPr>
          <p:cNvPr id="58372" name="TextBox 3"/>
          <p:cNvSpPr txBox="1">
            <a:spLocks noChangeArrowheads="1"/>
          </p:cNvSpPr>
          <p:nvPr/>
        </p:nvSpPr>
        <p:spPr bwMode="auto">
          <a:xfrm>
            <a:off x="7356475" y="6550025"/>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S. Lazebnik</a:t>
            </a:r>
          </a:p>
        </p:txBody>
      </p:sp>
    </p:spTree>
    <p:extLst>
      <p:ext uri="{BB962C8B-B14F-4D97-AF65-F5344CB8AC3E}">
        <p14:creationId xmlns:p14="http://schemas.microsoft.com/office/powerpoint/2010/main" val="903472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4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Commutative property</a:t>
            </a:r>
          </a:p>
        </p:txBody>
      </p:sp>
      <p:sp>
        <p:nvSpPr>
          <p:cNvPr id="3" name="Content Placeholder 2"/>
          <p:cNvSpPr>
            <a:spLocks noGrp="1"/>
          </p:cNvSpPr>
          <p:nvPr>
            <p:ph idx="1"/>
          </p:nvPr>
        </p:nvSpPr>
        <p:spPr>
          <a:xfrm>
            <a:off x="628650" y="5189219"/>
            <a:ext cx="7886700" cy="987743"/>
          </a:xfrm>
        </p:spPr>
        <p:txBody>
          <a:bodyPr/>
          <a:lstStyle/>
          <a:p>
            <a:r>
              <a:rPr lang="en-US" i="1" dirty="0"/>
              <a:t>H*F</a:t>
            </a:r>
            <a:r>
              <a:rPr lang="en-US" dirty="0"/>
              <a:t>=</a:t>
            </a:r>
            <a:r>
              <a:rPr lang="en-US" i="1" dirty="0"/>
              <a:t>F*H</a:t>
            </a:r>
            <a:r>
              <a:rPr lang="en-US" dirty="0"/>
              <a:t> if we can ignore the boundary condition (</a:t>
            </a:r>
            <a:r>
              <a:rPr lang="en-US" i="1" dirty="0"/>
              <a:t>k &gt;&gt; </a:t>
            </a:r>
            <a:r>
              <a:rPr lang="en-US" i="1" dirty="0" err="1"/>
              <a:t>i,j</a:t>
            </a:r>
            <a:r>
              <a:rPr lang="en-US" dirty="0"/>
              <a:t>)</a:t>
            </a:r>
          </a:p>
        </p:txBody>
      </p:sp>
      <p:graphicFrame>
        <p:nvGraphicFramePr>
          <p:cNvPr id="4" name="Object 5"/>
          <p:cNvGraphicFramePr>
            <a:graphicFrameLocks noChangeAspect="1"/>
          </p:cNvGraphicFramePr>
          <p:nvPr>
            <p:extLst>
              <p:ext uri="{D42A27DB-BD31-4B8C-83A1-F6EECF244321}">
                <p14:modId xmlns:p14="http://schemas.microsoft.com/office/powerpoint/2010/main" val="1509583999"/>
              </p:ext>
            </p:extLst>
          </p:nvPr>
        </p:nvGraphicFramePr>
        <p:xfrm>
          <a:off x="474980" y="1622109"/>
          <a:ext cx="6369050" cy="1062037"/>
        </p:xfrm>
        <a:graphic>
          <a:graphicData uri="http://schemas.openxmlformats.org/presentationml/2006/ole">
            <mc:AlternateContent xmlns:mc="http://schemas.openxmlformats.org/markup-compatibility/2006">
              <mc:Choice xmlns:v="urn:schemas-microsoft-com:vml" Requires="v">
                <p:oleObj spid="_x0000_s30924" name="Equation" r:id="rId3" imgW="2590560" imgH="431640" progId="Equation.DSMT4">
                  <p:embed/>
                </p:oleObj>
              </mc:Choice>
              <mc:Fallback>
                <p:oleObj name="Equation" r:id="rId3" imgW="2590560" imgH="431640" progId="Equation.DSMT4">
                  <p:embed/>
                  <p:pic>
                    <p:nvPicPr>
                      <p:cNvPr id="0" name=""/>
                      <p:cNvPicPr>
                        <a:picLocks noChangeAspect="1" noChangeArrowheads="1"/>
                      </p:cNvPicPr>
                      <p:nvPr/>
                    </p:nvPicPr>
                    <p:blipFill>
                      <a:blip r:embed="rId4"/>
                      <a:srcRect/>
                      <a:stretch>
                        <a:fillRect/>
                      </a:stretch>
                    </p:blipFill>
                    <p:spPr bwMode="auto">
                      <a:xfrm>
                        <a:off x="474980" y="1622109"/>
                        <a:ext cx="6369050"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2341498900"/>
              </p:ext>
            </p:extLst>
          </p:nvPr>
        </p:nvGraphicFramePr>
        <p:xfrm>
          <a:off x="2433638" y="2707959"/>
          <a:ext cx="5057775" cy="1155700"/>
        </p:xfrm>
        <a:graphic>
          <a:graphicData uri="http://schemas.openxmlformats.org/presentationml/2006/ole">
            <mc:AlternateContent xmlns:mc="http://schemas.openxmlformats.org/markup-compatibility/2006">
              <mc:Choice xmlns:v="urn:schemas-microsoft-com:vml" Requires="v">
                <p:oleObj spid="_x0000_s30925" name="Equation" r:id="rId5" imgW="2057400" imgH="469800" progId="Equation.DSMT4">
                  <p:embed/>
                </p:oleObj>
              </mc:Choice>
              <mc:Fallback>
                <p:oleObj name="Equation" r:id="rId5" imgW="2057400" imgH="469800" progId="Equation.DSMT4">
                  <p:embed/>
                  <p:pic>
                    <p:nvPicPr>
                      <p:cNvPr id="0" name=""/>
                      <p:cNvPicPr>
                        <a:picLocks noChangeAspect="1" noChangeArrowheads="1"/>
                      </p:cNvPicPr>
                      <p:nvPr/>
                    </p:nvPicPr>
                    <p:blipFill>
                      <a:blip r:embed="rId6"/>
                      <a:srcRect/>
                      <a:stretch>
                        <a:fillRect/>
                      </a:stretch>
                    </p:blipFill>
                    <p:spPr bwMode="auto">
                      <a:xfrm>
                        <a:off x="2433638" y="2707959"/>
                        <a:ext cx="50577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3849328"/>
              </p:ext>
            </p:extLst>
          </p:nvPr>
        </p:nvGraphicFramePr>
        <p:xfrm>
          <a:off x="2390775" y="3838575"/>
          <a:ext cx="6149975" cy="1062038"/>
        </p:xfrm>
        <a:graphic>
          <a:graphicData uri="http://schemas.openxmlformats.org/presentationml/2006/ole">
            <mc:AlternateContent xmlns:mc="http://schemas.openxmlformats.org/markup-compatibility/2006">
              <mc:Choice xmlns:v="urn:schemas-microsoft-com:vml" Requires="v">
                <p:oleObj spid="_x0000_s30926" name="Equation" r:id="rId7" imgW="2501640" imgH="431640" progId="Equation.DSMT4">
                  <p:embed/>
                </p:oleObj>
              </mc:Choice>
              <mc:Fallback>
                <p:oleObj name="Equation" r:id="rId7" imgW="2501640" imgH="431640" progId="Equation.DSMT4">
                  <p:embed/>
                  <p:pic>
                    <p:nvPicPr>
                      <p:cNvPr id="0" name=""/>
                      <p:cNvPicPr>
                        <a:picLocks noChangeAspect="1" noChangeArrowheads="1"/>
                      </p:cNvPicPr>
                      <p:nvPr/>
                    </p:nvPicPr>
                    <p:blipFill>
                      <a:blip r:embed="rId8"/>
                      <a:srcRect/>
                      <a:stretch>
                        <a:fillRect/>
                      </a:stretch>
                    </p:blipFill>
                    <p:spPr bwMode="auto">
                      <a:xfrm>
                        <a:off x="2390775" y="3838575"/>
                        <a:ext cx="614997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298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Associative property</a:t>
            </a:r>
          </a:p>
        </p:txBody>
      </p:sp>
      <p:graphicFrame>
        <p:nvGraphicFramePr>
          <p:cNvPr id="4" name="Object 5"/>
          <p:cNvGraphicFramePr>
            <a:graphicFrameLocks noChangeAspect="1"/>
          </p:cNvGraphicFramePr>
          <p:nvPr>
            <p:extLst>
              <p:ext uri="{D42A27DB-BD31-4B8C-83A1-F6EECF244321}">
                <p14:modId xmlns:p14="http://schemas.microsoft.com/office/powerpoint/2010/main" val="1825089268"/>
              </p:ext>
            </p:extLst>
          </p:nvPr>
        </p:nvGraphicFramePr>
        <p:xfrm>
          <a:off x="378460" y="2276476"/>
          <a:ext cx="7931150" cy="1123950"/>
        </p:xfrm>
        <a:graphic>
          <a:graphicData uri="http://schemas.openxmlformats.org/presentationml/2006/ole">
            <mc:AlternateContent xmlns:mc="http://schemas.openxmlformats.org/markup-compatibility/2006">
              <mc:Choice xmlns:v="urn:schemas-microsoft-com:vml" Requires="v">
                <p:oleObj spid="_x0000_s34112" name="Equation" r:id="rId3" imgW="3225600" imgH="457200" progId="Equation.DSMT4">
                  <p:embed/>
                </p:oleObj>
              </mc:Choice>
              <mc:Fallback>
                <p:oleObj name="Equation" r:id="rId3" imgW="3225600" imgH="457200" progId="Equation.DSMT4">
                  <p:embed/>
                  <p:pic>
                    <p:nvPicPr>
                      <p:cNvPr id="0" name=""/>
                      <p:cNvPicPr>
                        <a:picLocks noChangeAspect="1" noChangeArrowheads="1"/>
                      </p:cNvPicPr>
                      <p:nvPr/>
                    </p:nvPicPr>
                    <p:blipFill>
                      <a:blip r:embed="rId4"/>
                      <a:srcRect/>
                      <a:stretch>
                        <a:fillRect/>
                      </a:stretch>
                    </p:blipFill>
                    <p:spPr bwMode="auto">
                      <a:xfrm>
                        <a:off x="378460" y="2276476"/>
                        <a:ext cx="79311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638015329"/>
              </p:ext>
            </p:extLst>
          </p:nvPr>
        </p:nvGraphicFramePr>
        <p:xfrm>
          <a:off x="728663" y="1398588"/>
          <a:ext cx="7743825" cy="1062037"/>
        </p:xfrm>
        <a:graphic>
          <a:graphicData uri="http://schemas.openxmlformats.org/presentationml/2006/ole">
            <mc:AlternateContent xmlns:mc="http://schemas.openxmlformats.org/markup-compatibility/2006">
              <mc:Choice xmlns:v="urn:schemas-microsoft-com:vml" Requires="v">
                <p:oleObj spid="_x0000_s34113" name="Equation" r:id="rId5" imgW="3149280" imgH="431640" progId="Equation.DSMT4">
                  <p:embed/>
                </p:oleObj>
              </mc:Choice>
              <mc:Fallback>
                <p:oleObj name="Equation" r:id="rId5" imgW="3149280" imgH="431640" progId="Equation.DSMT4">
                  <p:embed/>
                  <p:pic>
                    <p:nvPicPr>
                      <p:cNvPr id="0" name=""/>
                      <p:cNvPicPr>
                        <a:picLocks noChangeAspect="1" noChangeArrowheads="1"/>
                      </p:cNvPicPr>
                      <p:nvPr/>
                    </p:nvPicPr>
                    <p:blipFill>
                      <a:blip r:embed="rId6"/>
                      <a:srcRect/>
                      <a:stretch>
                        <a:fillRect/>
                      </a:stretch>
                    </p:blipFill>
                    <p:spPr bwMode="auto">
                      <a:xfrm>
                        <a:off x="728663" y="1398588"/>
                        <a:ext cx="7743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846382793"/>
              </p:ext>
            </p:extLst>
          </p:nvPr>
        </p:nvGraphicFramePr>
        <p:xfrm>
          <a:off x="345758" y="3274067"/>
          <a:ext cx="8086725" cy="1374775"/>
        </p:xfrm>
        <a:graphic>
          <a:graphicData uri="http://schemas.openxmlformats.org/presentationml/2006/ole">
            <mc:AlternateContent xmlns:mc="http://schemas.openxmlformats.org/markup-compatibility/2006">
              <mc:Choice xmlns:v="urn:schemas-microsoft-com:vml" Requires="v">
                <p:oleObj spid="_x0000_s34114" name="Equation" r:id="rId7" imgW="3288960" imgH="558720" progId="Equation.DSMT4">
                  <p:embed/>
                </p:oleObj>
              </mc:Choice>
              <mc:Fallback>
                <p:oleObj name="Equation" r:id="rId7" imgW="3288960" imgH="558720" progId="Equation.DSMT4">
                  <p:embed/>
                  <p:pic>
                    <p:nvPicPr>
                      <p:cNvPr id="0" name=""/>
                      <p:cNvPicPr>
                        <a:picLocks noChangeAspect="1" noChangeArrowheads="1"/>
                      </p:cNvPicPr>
                      <p:nvPr/>
                    </p:nvPicPr>
                    <p:blipFill>
                      <a:blip r:embed="rId8"/>
                      <a:srcRect/>
                      <a:stretch>
                        <a:fillRect/>
                      </a:stretch>
                    </p:blipFill>
                    <p:spPr bwMode="auto">
                      <a:xfrm>
                        <a:off x="345758" y="3274067"/>
                        <a:ext cx="80867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674603012"/>
              </p:ext>
            </p:extLst>
          </p:nvPr>
        </p:nvGraphicFramePr>
        <p:xfrm>
          <a:off x="345758" y="4596448"/>
          <a:ext cx="5807075" cy="1062037"/>
        </p:xfrm>
        <a:graphic>
          <a:graphicData uri="http://schemas.openxmlformats.org/presentationml/2006/ole">
            <mc:AlternateContent xmlns:mc="http://schemas.openxmlformats.org/markup-compatibility/2006">
              <mc:Choice xmlns:v="urn:schemas-microsoft-com:vml" Requires="v">
                <p:oleObj spid="_x0000_s34115" name="Equation" r:id="rId9" imgW="2361960" imgH="431640" progId="Equation.DSMT4">
                  <p:embed/>
                </p:oleObj>
              </mc:Choice>
              <mc:Fallback>
                <p:oleObj name="Equation" r:id="rId9" imgW="2361960" imgH="431640" progId="Equation.DSMT4">
                  <p:embed/>
                  <p:pic>
                    <p:nvPicPr>
                      <p:cNvPr id="0" name=""/>
                      <p:cNvPicPr>
                        <a:picLocks noChangeAspect="1" noChangeArrowheads="1"/>
                      </p:cNvPicPr>
                      <p:nvPr/>
                    </p:nvPicPr>
                    <p:blipFill>
                      <a:blip r:embed="rId10"/>
                      <a:srcRect/>
                      <a:stretch>
                        <a:fillRect/>
                      </a:stretch>
                    </p:blipFill>
                    <p:spPr bwMode="auto">
                      <a:xfrm>
                        <a:off x="345758" y="4596448"/>
                        <a:ext cx="580707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467768348"/>
              </p:ext>
            </p:extLst>
          </p:nvPr>
        </p:nvGraphicFramePr>
        <p:xfrm>
          <a:off x="378460" y="5971223"/>
          <a:ext cx="3027362" cy="498475"/>
        </p:xfrm>
        <a:graphic>
          <a:graphicData uri="http://schemas.openxmlformats.org/presentationml/2006/ole">
            <mc:AlternateContent xmlns:mc="http://schemas.openxmlformats.org/markup-compatibility/2006">
              <mc:Choice xmlns:v="urn:schemas-microsoft-com:vml" Requires="v">
                <p:oleObj spid="_x0000_s34116" name="Equation" r:id="rId11" imgW="1231560" imgH="203040" progId="Equation.DSMT4">
                  <p:embed/>
                </p:oleObj>
              </mc:Choice>
              <mc:Fallback>
                <p:oleObj name="Equation" r:id="rId11" imgW="1231560" imgH="203040" progId="Equation.DSMT4">
                  <p:embed/>
                  <p:pic>
                    <p:nvPicPr>
                      <p:cNvPr id="0" name=""/>
                      <p:cNvPicPr>
                        <a:picLocks noChangeAspect="1" noChangeArrowheads="1"/>
                      </p:cNvPicPr>
                      <p:nvPr/>
                    </p:nvPicPr>
                    <p:blipFill>
                      <a:blip r:embed="rId12"/>
                      <a:srcRect/>
                      <a:stretch>
                        <a:fillRect/>
                      </a:stretch>
                    </p:blipFill>
                    <p:spPr bwMode="auto">
                      <a:xfrm>
                        <a:off x="378460" y="5971223"/>
                        <a:ext cx="30273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45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CC2704B-8BBE-40E1-9C09-6C3E91359E31}"/>
                  </a:ext>
                </a:extLst>
              </p:cNvPr>
              <p:cNvSpPr>
                <a:spLocks noGrp="1"/>
              </p:cNvSpPr>
              <p:nvPr>
                <p:ph type="title"/>
              </p:nvPr>
            </p:nvSpPr>
            <p:spPr/>
            <p:txBody>
              <a:bodyPr>
                <a:normAutofit fontScale="90000"/>
              </a:bodyPr>
              <a:lstStyle/>
              <a:p>
                <a:r>
                  <a:rPr lang="en-US" dirty="0">
                    <a:solidFill>
                      <a:srgbClr val="FF0000"/>
                    </a:solidFill>
                  </a:rPr>
                  <a:t>What is </a:t>
                </a:r>
                <a14:m>
                  <m:oMath xmlns:m="http://schemas.openxmlformats.org/officeDocument/2006/math">
                    <m:sSub>
                      <m:sSubPr>
                        <m:ctrlPr>
                          <a:rPr lang="en-US" b="0" i="1" smtClean="0">
                            <a:solidFill>
                              <a:srgbClr val="FF0000"/>
                            </a:solidFill>
                            <a:latin typeface="Cambria Math" panose="02040503050406030204" pitchFamily="18" charset="0"/>
                          </a:rPr>
                        </m:ctrlPr>
                      </m:sSubPr>
                      <m:e>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𝑏</m:t>
                            </m:r>
                          </m:e>
                        </m:d>
                      </m:e>
                      <m:sub>
                        <m:r>
                          <a:rPr lang="en-US" b="0" i="1" smtClean="0">
                            <a:solidFill>
                              <a:srgbClr val="FF0000"/>
                            </a:solidFill>
                            <a:latin typeface="Cambria Math" panose="02040503050406030204" pitchFamily="18" charset="0"/>
                          </a:rPr>
                          <m:t>𝑓𝑙𝑖𝑝</m:t>
                        </m:r>
                      </m:sub>
                    </m:sSub>
                  </m:oMath>
                </a14:m>
                <a:r>
                  <a:rPr lang="en-US" dirty="0">
                    <a:solidFill>
                      <a:srgbClr val="FF0000"/>
                    </a:solidFill>
                  </a:rPr>
                  <a:t>? </a:t>
                </a:r>
                <a:r>
                  <a:rPr lang="en-US" dirty="0"/>
                  <a:t>A result we need in the next slide … </a:t>
                </a:r>
              </a:p>
            </p:txBody>
          </p:sp>
        </mc:Choice>
        <mc:Fallback xmlns="">
          <p:sp>
            <p:nvSpPr>
              <p:cNvPr id="2" name="Title 1">
                <a:extLst>
                  <a:ext uri="{FF2B5EF4-FFF2-40B4-BE49-F238E27FC236}">
                    <a16:creationId xmlns:a16="http://schemas.microsoft.com/office/drawing/2014/main" id="{4CC2704B-8BBE-40E1-9C09-6C3E91359E31}"/>
                  </a:ext>
                </a:extLst>
              </p:cNvPr>
              <p:cNvSpPr>
                <a:spLocks noGrp="1" noRot="1" noChangeAspect="1" noMove="1" noResize="1" noEditPoints="1" noAdjustHandles="1" noChangeArrowheads="1" noChangeShapeType="1" noTextEdit="1"/>
              </p:cNvSpPr>
              <p:nvPr>
                <p:ph type="title"/>
              </p:nvPr>
            </p:nvSpPr>
            <p:spPr>
              <a:blipFill>
                <a:blip r:embed="rId2"/>
                <a:stretch>
                  <a:fillRect l="-2705" t="-7834" r="-3246" b="-16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2A2D64-0E0E-49A6-8F52-6747986C52A4}"/>
                  </a:ext>
                </a:extLst>
              </p:cNvPr>
              <p:cNvSpPr>
                <a:spLocks noGrp="1"/>
              </p:cNvSpPr>
              <p:nvPr>
                <p:ph idx="1"/>
              </p:nvPr>
            </p:nvSpPr>
            <p:spPr>
              <a:xfrm>
                <a:off x="628650" y="2094271"/>
                <a:ext cx="7886700" cy="4082692"/>
              </a:xfrm>
            </p:spPr>
            <p:txBody>
              <a:bodyPr/>
              <a:lstStyle/>
              <a:p>
                <a14:m>
                  <m:oMath xmlns:m="http://schemas.openxmlformats.org/officeDocument/2006/math">
                    <m:sSub>
                      <m:sSubPr>
                        <m:ctrlPr>
                          <a:rPr lang="en-US" b="0" i="1" smtClean="0">
                            <a:solidFill>
                              <a:srgbClr val="FF0000"/>
                            </a:solidFill>
                            <a:latin typeface="Cambria Math" panose="02040503050406030204" pitchFamily="18" charset="0"/>
                          </a:rPr>
                        </m:ctrlPr>
                      </m:sSubPr>
                      <m:e>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𝑏</m:t>
                            </m:r>
                          </m:e>
                        </m:d>
                      </m:e>
                      <m:sub>
                        <m:r>
                          <a:rPr lang="en-US" b="0" i="1" smtClean="0">
                            <a:solidFill>
                              <a:srgbClr val="FF0000"/>
                            </a:solidFill>
                            <a:latin typeface="Cambria Math" panose="02040503050406030204" pitchFamily="18" charset="0"/>
                          </a:rPr>
                          <m:t>𝑓𝑙𝑖𝑝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𝑎</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𝑏</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e>
                                </m:d>
                              </m:e>
                            </m:nary>
                          </m:e>
                        </m:d>
                      </m:e>
                      <m:sub>
                        <m:r>
                          <a:rPr lang="en-US" b="0" i="1" smtClean="0">
                            <a:latin typeface="Cambria Math" panose="02040503050406030204" pitchFamily="18" charset="0"/>
                          </a:rPr>
                          <m:t>𝑓𝑙𝑖𝑝</m:t>
                        </m:r>
                      </m:sub>
                    </m:sSub>
                  </m:oMath>
                </a14:m>
                <a:endParaRPr lang="en-US" b="0" dirty="0"/>
              </a:p>
              <a:p>
                <a:pPr marL="0" indent="0">
                  <a:buNone/>
                </a:pPr>
                <a:r>
                  <a:rPr lang="en-US" dirty="0"/>
                  <a:t>                       </a:t>
                </a:r>
                <a14:m>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i="1">
                            <a:latin typeface="Cambria Math" panose="02040503050406030204" pitchFamily="18" charset="0"/>
                          </a:rPr>
                          <m:t>𝑎</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nary>
                  </m:oMath>
                </a14:m>
                <a:endParaRPr lang="en-US" dirty="0"/>
              </a:p>
              <a:p>
                <a:pPr marL="0" indent="0">
                  <a:buNone/>
                </a:pPr>
                <a:r>
                  <a:rPr lang="en-US" b="0" dirty="0"/>
                  <a:t>                       </a:t>
                </a:r>
                <a14:m>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𝑓𝑙𝑖𝑝</m:t>
                            </m:r>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r>
                              <a:rPr lang="en-US" i="1">
                                <a:latin typeface="Cambria Math" panose="02040503050406030204" pitchFamily="18" charset="0"/>
                              </a:rPr>
                              <m:t>𝑖</m:t>
                            </m:r>
                          </m:e>
                        </m:d>
                        <m:sSub>
                          <m:sSubPr>
                            <m:ctrlPr>
                              <a:rPr lang="en-US" b="0" i="1" smtClean="0">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𝑓𝑙𝑖𝑝</m:t>
                            </m:r>
                          </m:sub>
                        </m:sSub>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nary>
                  </m:oMath>
                </a14:m>
                <a:endParaRPr lang="en-US" dirty="0"/>
              </a:p>
              <a:p>
                <a:pPr marL="0" indent="0">
                  <a:buNone/>
                </a:pPr>
                <a:r>
                  <a:rPr lang="en-US" b="0"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𝑓𝑙𝑖𝑝</m:t>
                            </m:r>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𝑗</m:t>
                            </m:r>
                          </m:e>
                        </m:d>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𝑓𝑙𝑖𝑝</m:t>
                            </m:r>
                          </m:sub>
                        </m:sSub>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m:t>
                        </m:r>
                      </m:e>
                    </m:nary>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b="0" dirty="0"/>
              </a:p>
              <a:p>
                <a:pPr marL="0" indent="0">
                  <a:buNone/>
                </a:pPr>
                <a:r>
                  <a:rPr lang="en-US" b="0" dirty="0"/>
                  <a:t> </a:t>
                </a:r>
                <a14:m>
                  <m:oMath xmlns:m="http://schemas.openxmlformats.org/officeDocument/2006/math">
                    <m:r>
                      <a:rPr lang="en-US" b="0" i="0" smtClean="0">
                        <a:latin typeface="Cambria Math" panose="02040503050406030204" pitchFamily="18" charset="0"/>
                      </a:rPr>
                      <m:t>                       </m:t>
                    </m:r>
                    <m:r>
                      <a:rPr lang="en-US"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𝑓𝑙𝑖𝑝</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𝑏</m:t>
                        </m:r>
                      </m:e>
                      <m:sub>
                        <m:r>
                          <a:rPr lang="en-US" b="0" i="1" smtClean="0">
                            <a:solidFill>
                              <a:srgbClr val="FF0000"/>
                            </a:solidFill>
                            <a:latin typeface="Cambria Math" panose="02040503050406030204" pitchFamily="18" charset="0"/>
                          </a:rPr>
                          <m:t>𝑓𝑙𝑖𝑝</m:t>
                        </m:r>
                      </m:sub>
                    </m:sSub>
                  </m:oMath>
                </a14:m>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AA2A2D64-0E0E-49A6-8F52-6747986C52A4}"/>
                  </a:ext>
                </a:extLst>
              </p:cNvPr>
              <p:cNvSpPr>
                <a:spLocks noGrp="1" noRot="1" noChangeAspect="1" noMove="1" noResize="1" noEditPoints="1" noAdjustHandles="1" noChangeArrowheads="1" noChangeShapeType="1" noTextEdit="1"/>
              </p:cNvSpPr>
              <p:nvPr>
                <p:ph idx="1"/>
              </p:nvPr>
            </p:nvSpPr>
            <p:spPr>
              <a:xfrm>
                <a:off x="628650" y="2094271"/>
                <a:ext cx="7886700" cy="4082692"/>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060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42950" y="1"/>
            <a:ext cx="7886700" cy="914400"/>
          </a:xfrm>
        </p:spPr>
        <p:txBody>
          <a:bodyPr/>
          <a:lstStyle/>
          <a:p>
            <a:r>
              <a:rPr lang="en-US" altLang="en-US" dirty="0"/>
              <a:t>Convolution properties</a:t>
            </a:r>
          </a:p>
        </p:txBody>
      </p:sp>
      <p:sp>
        <p:nvSpPr>
          <p:cNvPr id="1057795" name="Rectangle 3"/>
          <p:cNvSpPr>
            <a:spLocks noGrp="1" noChangeArrowheads="1"/>
          </p:cNvSpPr>
          <p:nvPr>
            <p:ph type="body" idx="1"/>
          </p:nvPr>
        </p:nvSpPr>
        <p:spPr>
          <a:xfrm>
            <a:off x="228600" y="914400"/>
            <a:ext cx="8915400" cy="5715000"/>
          </a:xfrm>
        </p:spPr>
        <p:txBody>
          <a:bodyPr>
            <a:normAutofit/>
          </a:bodyPr>
          <a:lstStyle/>
          <a:p>
            <a:pPr>
              <a:defRPr/>
            </a:pPr>
            <a:r>
              <a:rPr lang="en-US" sz="2800" dirty="0"/>
              <a:t>Commutative: </a:t>
            </a:r>
            <a:r>
              <a:rPr lang="en-US" sz="2800" i="1" dirty="0"/>
              <a:t>a</a:t>
            </a:r>
            <a:r>
              <a:rPr lang="en-US" sz="2800" dirty="0"/>
              <a:t> * </a:t>
            </a:r>
            <a:r>
              <a:rPr lang="en-US" sz="2800" i="1" dirty="0"/>
              <a:t>b</a:t>
            </a:r>
            <a:r>
              <a:rPr lang="en-US" sz="2800" dirty="0"/>
              <a:t> = </a:t>
            </a:r>
            <a:r>
              <a:rPr lang="en-US" sz="2800" i="1" dirty="0"/>
              <a:t>b</a:t>
            </a:r>
            <a:r>
              <a:rPr lang="en-US" sz="2800" dirty="0"/>
              <a:t> * </a:t>
            </a:r>
            <a:r>
              <a:rPr lang="en-US" sz="2800" i="1" dirty="0"/>
              <a:t>a</a:t>
            </a:r>
          </a:p>
          <a:p>
            <a:pPr lvl="1">
              <a:defRPr/>
            </a:pPr>
            <a:r>
              <a:rPr lang="en-US" sz="2400" dirty="0"/>
              <a:t>Conceptually no difference between filter and signal</a:t>
            </a:r>
          </a:p>
          <a:p>
            <a:pPr>
              <a:defRPr/>
            </a:pPr>
            <a:r>
              <a:rPr lang="en-US" sz="2800" dirty="0"/>
              <a:t>Associative: </a:t>
            </a:r>
            <a:r>
              <a:rPr lang="en-US" sz="2800" i="1" dirty="0"/>
              <a:t>a</a:t>
            </a:r>
            <a:r>
              <a:rPr lang="en-US" sz="2800" dirty="0"/>
              <a:t> * (</a:t>
            </a:r>
            <a:r>
              <a:rPr lang="en-US" sz="2800" i="1" dirty="0"/>
              <a:t>b</a:t>
            </a:r>
            <a:r>
              <a:rPr lang="en-US" sz="2800" dirty="0"/>
              <a:t> * </a:t>
            </a:r>
            <a:r>
              <a:rPr lang="en-US" sz="2800" i="1" dirty="0"/>
              <a:t>c</a:t>
            </a:r>
            <a:r>
              <a:rPr lang="en-US" sz="2800" dirty="0"/>
              <a:t>) = (</a:t>
            </a:r>
            <a:r>
              <a:rPr lang="en-US" sz="2800" i="1" dirty="0"/>
              <a:t>a</a:t>
            </a:r>
            <a:r>
              <a:rPr lang="en-US" sz="2800" dirty="0"/>
              <a:t> * </a:t>
            </a:r>
            <a:r>
              <a:rPr lang="en-US" sz="2800" i="1" dirty="0"/>
              <a:t>b</a:t>
            </a:r>
            <a:r>
              <a:rPr lang="en-US" sz="2800" dirty="0"/>
              <a:t>) * </a:t>
            </a:r>
            <a:r>
              <a:rPr lang="en-US" sz="2800" i="1" dirty="0"/>
              <a:t>c</a:t>
            </a:r>
          </a:p>
          <a:p>
            <a:pPr lvl="1">
              <a:defRPr/>
            </a:pPr>
            <a:r>
              <a:rPr lang="en-US" sz="2400" dirty="0"/>
              <a:t>Often apply several filters one after another: (((</a:t>
            </a:r>
            <a:r>
              <a:rPr lang="en-US" sz="2400" i="1" dirty="0"/>
              <a:t>a</a:t>
            </a:r>
            <a:r>
              <a:rPr lang="en-US" sz="2400" dirty="0"/>
              <a:t> * </a:t>
            </a:r>
            <a:r>
              <a:rPr lang="en-US" sz="2400" i="1" dirty="0"/>
              <a:t>b</a:t>
            </a:r>
            <a:r>
              <a:rPr lang="en-US" sz="2400" baseline="-25000" dirty="0"/>
              <a:t>1</a:t>
            </a:r>
            <a:r>
              <a:rPr lang="en-US" sz="2400" dirty="0"/>
              <a:t>) * </a:t>
            </a:r>
            <a:r>
              <a:rPr lang="en-US" sz="2400" i="1" dirty="0"/>
              <a:t>b</a:t>
            </a:r>
            <a:r>
              <a:rPr lang="en-US" sz="2400" baseline="-25000" dirty="0"/>
              <a:t>2</a:t>
            </a:r>
            <a:r>
              <a:rPr lang="en-US" sz="2400" dirty="0"/>
              <a:t>) * </a:t>
            </a:r>
            <a:r>
              <a:rPr lang="en-US" sz="2400" i="1" dirty="0"/>
              <a:t>b</a:t>
            </a:r>
            <a:r>
              <a:rPr lang="en-US" sz="2400" baseline="-25000" dirty="0"/>
              <a:t>3</a:t>
            </a:r>
            <a:r>
              <a:rPr lang="en-US" sz="2400" dirty="0"/>
              <a:t>)</a:t>
            </a:r>
          </a:p>
          <a:p>
            <a:pPr lvl="1">
              <a:defRPr/>
            </a:pPr>
            <a:r>
              <a:rPr lang="en-US" sz="2400" dirty="0"/>
              <a:t>This is equivalent to applying one filter: a * (</a:t>
            </a:r>
            <a:r>
              <a:rPr lang="en-US" sz="2400" i="1" dirty="0"/>
              <a:t>b</a:t>
            </a:r>
            <a:r>
              <a:rPr lang="en-US" sz="2400" baseline="-25000" dirty="0"/>
              <a:t>1</a:t>
            </a:r>
            <a:r>
              <a:rPr lang="en-US" sz="2400" dirty="0"/>
              <a:t> * </a:t>
            </a:r>
            <a:r>
              <a:rPr lang="en-US" sz="2400" i="1" dirty="0"/>
              <a:t>b</a:t>
            </a:r>
            <a:r>
              <a:rPr lang="en-US" sz="2400" baseline="-25000" dirty="0"/>
              <a:t>2</a:t>
            </a:r>
            <a:r>
              <a:rPr lang="en-US" sz="2400" dirty="0"/>
              <a:t> * </a:t>
            </a:r>
            <a:r>
              <a:rPr lang="en-US" sz="2400" i="1" dirty="0"/>
              <a:t>b</a:t>
            </a:r>
            <a:r>
              <a:rPr lang="en-US" sz="2400" baseline="-25000" dirty="0"/>
              <a:t>3</a:t>
            </a:r>
            <a:r>
              <a:rPr lang="en-US" sz="2400" dirty="0"/>
              <a:t>)</a:t>
            </a:r>
          </a:p>
          <a:p>
            <a:pPr lvl="1">
              <a:defRPr/>
            </a:pPr>
            <a:r>
              <a:rPr lang="en-US" sz="2400" dirty="0"/>
              <a:t>Correlation is NOT associative</a:t>
            </a:r>
          </a:p>
          <a:p>
            <a:pPr lvl="1">
              <a:defRPr/>
            </a:pPr>
            <a:endParaRPr lang="en-US" dirty="0"/>
          </a:p>
          <a:p>
            <a:pPr lvl="1">
              <a:defRPr/>
            </a:pPr>
            <a:endParaRPr lang="en-US" sz="2800" dirty="0"/>
          </a:p>
          <a:p>
            <a:pPr>
              <a:defRPr/>
            </a:pPr>
            <a:endParaRPr lang="en-US" sz="2800" dirty="0"/>
          </a:p>
          <a:p>
            <a:pPr>
              <a:defRPr/>
            </a:pPr>
            <a:r>
              <a:rPr lang="en-US" sz="2800" dirty="0"/>
              <a:t>Distributes over addition: </a:t>
            </a:r>
            <a:r>
              <a:rPr lang="en-US" sz="2800" i="1" dirty="0"/>
              <a:t>a</a:t>
            </a:r>
            <a:r>
              <a:rPr lang="en-US" sz="2800" dirty="0"/>
              <a:t> * (</a:t>
            </a:r>
            <a:r>
              <a:rPr lang="en-US" sz="2800" i="1" dirty="0"/>
              <a:t>b</a:t>
            </a:r>
            <a:r>
              <a:rPr lang="en-US" sz="2800" dirty="0"/>
              <a:t> + </a:t>
            </a:r>
            <a:r>
              <a:rPr lang="en-US" sz="2800" i="1" dirty="0"/>
              <a:t>c</a:t>
            </a:r>
            <a:r>
              <a:rPr lang="en-US" sz="2800" dirty="0"/>
              <a:t>) = (</a:t>
            </a:r>
            <a:r>
              <a:rPr lang="en-US" sz="2800" i="1" dirty="0"/>
              <a:t>a</a:t>
            </a:r>
            <a:r>
              <a:rPr lang="en-US" sz="2800" dirty="0"/>
              <a:t> * </a:t>
            </a:r>
            <a:r>
              <a:rPr lang="en-US" sz="2800" i="1" dirty="0"/>
              <a:t>b</a:t>
            </a:r>
            <a:r>
              <a:rPr lang="en-US" sz="2800" dirty="0"/>
              <a:t>) + (</a:t>
            </a:r>
            <a:r>
              <a:rPr lang="en-US" sz="2800" i="1" dirty="0"/>
              <a:t>a</a:t>
            </a:r>
            <a:r>
              <a:rPr lang="en-US" sz="2800" dirty="0"/>
              <a:t> * </a:t>
            </a:r>
            <a:r>
              <a:rPr lang="en-US" sz="2800" i="1" dirty="0"/>
              <a:t>c</a:t>
            </a:r>
            <a:r>
              <a:rPr lang="en-US" sz="2800" dirty="0"/>
              <a:t>)</a:t>
            </a:r>
          </a:p>
          <a:p>
            <a:pPr>
              <a:defRPr/>
            </a:pPr>
            <a:r>
              <a:rPr lang="en-US" sz="2800" dirty="0"/>
              <a:t>Scalars factor out: </a:t>
            </a:r>
            <a:r>
              <a:rPr lang="en-US" sz="2800" i="1" dirty="0"/>
              <a:t>ka * b = a * kb = k </a:t>
            </a:r>
            <a:r>
              <a:rPr lang="en-US" sz="2800" dirty="0"/>
              <a:t>(</a:t>
            </a:r>
            <a:r>
              <a:rPr lang="en-US" sz="2800" i="1" dirty="0"/>
              <a:t>a</a:t>
            </a:r>
            <a:r>
              <a:rPr lang="en-US" sz="2800" dirty="0"/>
              <a:t> * </a:t>
            </a:r>
            <a:r>
              <a:rPr lang="en-US" sz="2800" i="1" dirty="0"/>
              <a:t>b</a:t>
            </a:r>
            <a:r>
              <a:rPr lang="en-US" sz="2800" dirty="0"/>
              <a:t>)</a:t>
            </a:r>
          </a:p>
          <a:p>
            <a:pPr>
              <a:defRPr/>
            </a:pPr>
            <a:r>
              <a:rPr lang="en-US" sz="2800" dirty="0"/>
              <a:t>Identity: unit impulse </a:t>
            </a:r>
            <a:r>
              <a:rPr lang="en-US" sz="2800" i="1" dirty="0"/>
              <a:t>e</a:t>
            </a:r>
            <a:r>
              <a:rPr lang="en-US" sz="2800" dirty="0"/>
              <a:t> = [0, 0, 1, 0, 0], </a:t>
            </a:r>
            <a:r>
              <a:rPr lang="en-US" sz="2800" i="1" dirty="0"/>
              <a:t>a</a:t>
            </a:r>
            <a:r>
              <a:rPr lang="en-US" sz="2800" dirty="0"/>
              <a:t> * </a:t>
            </a:r>
            <a:r>
              <a:rPr lang="en-US" sz="2800" i="1" dirty="0"/>
              <a:t>e</a:t>
            </a:r>
            <a:r>
              <a:rPr lang="en-US" sz="2800" dirty="0"/>
              <a:t> = </a:t>
            </a:r>
            <a:r>
              <a:rPr lang="en-US" sz="2800" i="1" dirty="0"/>
              <a:t>a</a:t>
            </a:r>
          </a:p>
          <a:p>
            <a:pPr lvl="1">
              <a:defRPr/>
            </a:pPr>
            <a:endParaRPr lang="en-US" sz="2400" dirty="0"/>
          </a:p>
        </p:txBody>
      </p:sp>
      <p:sp>
        <p:nvSpPr>
          <p:cNvPr id="59396" name="TextBox 3"/>
          <p:cNvSpPr txBox="1">
            <a:spLocks noChangeArrowheads="1"/>
          </p:cNvSpPr>
          <p:nvPr/>
        </p:nvSpPr>
        <p:spPr bwMode="auto">
          <a:xfrm>
            <a:off x="7356475" y="6550025"/>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S. Lazebnik</a:t>
            </a:r>
          </a:p>
        </p:txBody>
      </p:sp>
      <p:graphicFrame>
        <p:nvGraphicFramePr>
          <p:cNvPr id="5" name="Object 5"/>
          <p:cNvGraphicFramePr>
            <a:graphicFrameLocks noChangeAspect="1"/>
          </p:cNvGraphicFramePr>
          <p:nvPr>
            <p:extLst>
              <p:ext uri="{D42A27DB-BD31-4B8C-83A1-F6EECF244321}">
                <p14:modId xmlns:p14="http://schemas.microsoft.com/office/powerpoint/2010/main" val="2971413472"/>
              </p:ext>
            </p:extLst>
          </p:nvPr>
        </p:nvGraphicFramePr>
        <p:xfrm>
          <a:off x="560070" y="3459359"/>
          <a:ext cx="6342076" cy="591427"/>
        </p:xfrm>
        <a:graphic>
          <a:graphicData uri="http://schemas.openxmlformats.org/presentationml/2006/ole">
            <mc:AlternateContent xmlns:mc="http://schemas.openxmlformats.org/markup-compatibility/2006">
              <mc:Choice xmlns:v="urn:schemas-microsoft-com:vml" Requires="v">
                <p:oleObj spid="_x0000_s34944" name="Equation" r:id="rId4" imgW="2577960" imgH="241200" progId="Equation.DSMT4">
                  <p:embed/>
                </p:oleObj>
              </mc:Choice>
              <mc:Fallback>
                <p:oleObj name="Equation" r:id="rId4" imgW="2577960" imgH="241200" progId="Equation.DSMT4">
                  <p:embed/>
                  <p:pic>
                    <p:nvPicPr>
                      <p:cNvPr id="0" name=""/>
                      <p:cNvPicPr>
                        <a:picLocks noChangeAspect="1" noChangeArrowheads="1"/>
                      </p:cNvPicPr>
                      <p:nvPr/>
                    </p:nvPicPr>
                    <p:blipFill>
                      <a:blip r:embed="rId5"/>
                      <a:srcRect/>
                      <a:stretch>
                        <a:fillRect/>
                      </a:stretch>
                    </p:blipFill>
                    <p:spPr bwMode="auto">
                      <a:xfrm>
                        <a:off x="560070" y="3459359"/>
                        <a:ext cx="6342076" cy="59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3631637"/>
              </p:ext>
            </p:extLst>
          </p:nvPr>
        </p:nvGraphicFramePr>
        <p:xfrm>
          <a:off x="547034" y="4027488"/>
          <a:ext cx="8467725" cy="592137"/>
        </p:xfrm>
        <a:graphic>
          <a:graphicData uri="http://schemas.openxmlformats.org/presentationml/2006/ole">
            <mc:AlternateContent xmlns:mc="http://schemas.openxmlformats.org/markup-compatibility/2006">
              <mc:Choice xmlns:v="urn:schemas-microsoft-com:vml" Requires="v">
                <p:oleObj spid="_x0000_s34945" name="Equation" r:id="rId6" imgW="3441600" imgH="241200" progId="Equation.DSMT4">
                  <p:embed/>
                </p:oleObj>
              </mc:Choice>
              <mc:Fallback>
                <p:oleObj name="Equation" r:id="rId6" imgW="3441600" imgH="241200" progId="Equation.DSMT4">
                  <p:embed/>
                  <p:pic>
                    <p:nvPicPr>
                      <p:cNvPr id="0" name=""/>
                      <p:cNvPicPr>
                        <a:picLocks noChangeAspect="1" noChangeArrowheads="1"/>
                      </p:cNvPicPr>
                      <p:nvPr/>
                    </p:nvPicPr>
                    <p:blipFill>
                      <a:blip r:embed="rId7"/>
                      <a:srcRect/>
                      <a:stretch>
                        <a:fillRect/>
                      </a:stretch>
                    </p:blipFill>
                    <p:spPr bwMode="auto">
                      <a:xfrm>
                        <a:off x="547034" y="4027488"/>
                        <a:ext cx="84677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14651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77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7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7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5779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779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28650" y="50801"/>
            <a:ext cx="7886700" cy="1325563"/>
          </a:xfrm>
        </p:spPr>
        <p:txBody>
          <a:bodyPr/>
          <a:lstStyle/>
          <a:p>
            <a:r>
              <a:rPr lang="en-US" altLang="en-US" dirty="0"/>
              <a:t>Correlation and Convolution</a:t>
            </a:r>
          </a:p>
        </p:txBody>
      </p:sp>
      <p:sp>
        <p:nvSpPr>
          <p:cNvPr id="57347" name="Content Placeholder 2"/>
          <p:cNvSpPr>
            <a:spLocks noGrp="1"/>
          </p:cNvSpPr>
          <p:nvPr>
            <p:ph idx="1"/>
          </p:nvPr>
        </p:nvSpPr>
        <p:spPr>
          <a:xfrm>
            <a:off x="457200" y="990600"/>
            <a:ext cx="8229600" cy="5715000"/>
          </a:xfrm>
        </p:spPr>
        <p:txBody>
          <a:bodyPr/>
          <a:lstStyle/>
          <a:p>
            <a:r>
              <a:rPr lang="en-US" altLang="en-US" dirty="0"/>
              <a:t>2d correlation</a:t>
            </a:r>
          </a:p>
          <a:p>
            <a:pPr lvl="1"/>
            <a:endParaRPr lang="en-US" altLang="en-US" dirty="0"/>
          </a:p>
          <a:p>
            <a:pPr>
              <a:buFont typeface="Arial" panose="020B0604020202020204" pitchFamily="34" charset="0"/>
              <a:buNone/>
            </a:pPr>
            <a:endParaRPr lang="en-US" altLang="en-US" dirty="0"/>
          </a:p>
          <a:p>
            <a:endParaRPr lang="en-US" altLang="en-US" dirty="0"/>
          </a:p>
          <a:p>
            <a:r>
              <a:rPr lang="en-US" altLang="en-US" dirty="0"/>
              <a:t>2d convolution</a:t>
            </a:r>
          </a:p>
          <a:p>
            <a:pPr lvl="1"/>
            <a:r>
              <a:rPr lang="en-US" altLang="en-US" dirty="0" err="1"/>
              <a:t>Imfilter</a:t>
            </a:r>
            <a:r>
              <a:rPr lang="en-US" altLang="en-US" dirty="0"/>
              <a:t>(</a:t>
            </a:r>
            <a:r>
              <a:rPr lang="en-US" altLang="en-US" dirty="0" err="1"/>
              <a:t>Imfilter</a:t>
            </a:r>
            <a:r>
              <a:rPr lang="en-US" altLang="en-US" dirty="0"/>
              <a:t>(</a:t>
            </a:r>
            <a:r>
              <a:rPr lang="en-US" altLang="en-US" dirty="0" err="1"/>
              <a:t>I,f</a:t>
            </a:r>
            <a:r>
              <a:rPr lang="en-US" altLang="en-US" dirty="0"/>
              <a:t>),g)!= </a:t>
            </a:r>
            <a:r>
              <a:rPr lang="en-US" altLang="en-US" dirty="0" err="1"/>
              <a:t>imfilter</a:t>
            </a:r>
            <a:r>
              <a:rPr lang="en-US" altLang="en-US" dirty="0"/>
              <a:t>(</a:t>
            </a:r>
            <a:r>
              <a:rPr lang="en-US" altLang="en-US" dirty="0" err="1"/>
              <a:t>I,imfilter</a:t>
            </a:r>
            <a:r>
              <a:rPr lang="en-US" altLang="en-US" dirty="0"/>
              <a:t>(</a:t>
            </a:r>
            <a:r>
              <a:rPr lang="en-US" altLang="en-US" dirty="0" err="1"/>
              <a:t>f,g</a:t>
            </a:r>
            <a:r>
              <a:rPr lang="en-US" altLang="en-US" dirty="0"/>
              <a:t>))</a:t>
            </a:r>
          </a:p>
          <a:p>
            <a:pPr lvl="1"/>
            <a:endParaRPr lang="en-US" altLang="en-US" dirty="0"/>
          </a:p>
        </p:txBody>
      </p:sp>
      <p:graphicFrame>
        <p:nvGraphicFramePr>
          <p:cNvPr id="57348" name="Object 381"/>
          <p:cNvGraphicFramePr>
            <a:graphicFrameLocks noChangeAspect="1"/>
          </p:cNvGraphicFramePr>
          <p:nvPr/>
        </p:nvGraphicFramePr>
        <p:xfrm>
          <a:off x="2073275" y="3848100"/>
          <a:ext cx="4997450" cy="874712"/>
        </p:xfrm>
        <a:graphic>
          <a:graphicData uri="http://schemas.openxmlformats.org/presentationml/2006/ole">
            <mc:AlternateContent xmlns:mc="http://schemas.openxmlformats.org/markup-compatibility/2006">
              <mc:Choice xmlns:v="urn:schemas-microsoft-com:vml" Requires="v">
                <p:oleObj spid="_x0000_s22678" name="Equation" r:id="rId4" imgW="2031840" imgH="355320" progId="Equation.3">
                  <p:embed/>
                </p:oleObj>
              </mc:Choice>
              <mc:Fallback>
                <p:oleObj name="Equation" r:id="rId4" imgW="2031840" imgH="355320" progId="Equation.3">
                  <p:embed/>
                  <p:pic>
                    <p:nvPicPr>
                      <p:cNvPr id="0" name=""/>
                      <p:cNvPicPr>
                        <a:picLocks noChangeAspect="1" noChangeArrowheads="1"/>
                      </p:cNvPicPr>
                      <p:nvPr/>
                    </p:nvPicPr>
                    <p:blipFill>
                      <a:blip r:embed="rId5"/>
                      <a:srcRect/>
                      <a:stretch>
                        <a:fillRect/>
                      </a:stretch>
                    </p:blipFill>
                    <p:spPr bwMode="auto">
                      <a:xfrm>
                        <a:off x="2073275" y="3848100"/>
                        <a:ext cx="499745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3"/>
          <p:cNvGraphicFramePr>
            <a:graphicFrameLocks noChangeAspect="1"/>
          </p:cNvGraphicFramePr>
          <p:nvPr/>
        </p:nvGraphicFramePr>
        <p:xfrm>
          <a:off x="2187575" y="1527912"/>
          <a:ext cx="4997450" cy="874713"/>
        </p:xfrm>
        <a:graphic>
          <a:graphicData uri="http://schemas.openxmlformats.org/presentationml/2006/ole">
            <mc:AlternateContent xmlns:mc="http://schemas.openxmlformats.org/markup-compatibility/2006">
              <mc:Choice xmlns:v="urn:schemas-microsoft-com:vml" Requires="v">
                <p:oleObj spid="_x0000_s22679" name="Equation" r:id="rId6" imgW="2031840" imgH="355320" progId="Equation.3">
                  <p:embed/>
                </p:oleObj>
              </mc:Choice>
              <mc:Fallback>
                <p:oleObj name="Equation" r:id="rId6" imgW="2031840" imgH="355320" progId="Equation.3">
                  <p:embed/>
                  <p:pic>
                    <p:nvPicPr>
                      <p:cNvPr id="0" name=""/>
                      <p:cNvPicPr>
                        <a:picLocks noChangeAspect="1" noChangeArrowheads="1"/>
                      </p:cNvPicPr>
                      <p:nvPr/>
                    </p:nvPicPr>
                    <p:blipFill>
                      <a:blip r:embed="rId7"/>
                      <a:srcRect/>
                      <a:stretch>
                        <a:fillRect/>
                      </a:stretch>
                    </p:blipFill>
                    <p:spPr bwMode="auto">
                      <a:xfrm>
                        <a:off x="2187575" y="1527912"/>
                        <a:ext cx="499745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685800" y="5716386"/>
            <a:ext cx="8001000" cy="1015663"/>
          </a:xfrm>
          <a:prstGeom prst="rect">
            <a:avLst/>
          </a:prstGeom>
        </p:spPr>
        <p:txBody>
          <a:bodyPr wrap="square">
            <a:spAutoFit/>
          </a:bodyPr>
          <a:lstStyle/>
          <a:p>
            <a:pPr algn="ctr"/>
            <a:r>
              <a:rPr lang="en-US" sz="2000" dirty="0">
                <a:latin typeface="Courier"/>
              </a:rPr>
              <a:t>conv2(</a:t>
            </a:r>
            <a:r>
              <a:rPr lang="en-US" sz="2000" dirty="0" err="1">
                <a:latin typeface="Courier"/>
              </a:rPr>
              <a:t>I,f</a:t>
            </a:r>
            <a:r>
              <a:rPr lang="en-US" sz="2000" dirty="0">
                <a:latin typeface="Courier"/>
              </a:rPr>
              <a:t>)</a:t>
            </a:r>
            <a:r>
              <a:rPr lang="en-US" sz="2000" dirty="0"/>
              <a:t>is the same as </a:t>
            </a:r>
            <a:r>
              <a:rPr lang="en-US" sz="2000" dirty="0">
                <a:latin typeface="Courier"/>
              </a:rPr>
              <a:t>filter2(rot90(f,2),I)</a:t>
            </a:r>
          </a:p>
          <a:p>
            <a:pPr algn="ctr"/>
            <a:r>
              <a:rPr lang="en-US" sz="2000" dirty="0">
                <a:latin typeface="Times New Roman" panose="02020603050405020304" pitchFamily="18" charset="0"/>
                <a:cs typeface="Times New Roman" panose="02020603050405020304" pitchFamily="18" charset="0"/>
              </a:rPr>
              <a:t>≡</a:t>
            </a:r>
            <a:r>
              <a:rPr lang="en-US" sz="2000" dirty="0">
                <a:latin typeface="Courier"/>
              </a:rPr>
              <a:t> filter2(</a:t>
            </a:r>
            <a:r>
              <a:rPr lang="en-US" sz="2000" dirty="0" err="1">
                <a:latin typeface="Courier"/>
              </a:rPr>
              <a:t>fliplr</a:t>
            </a:r>
            <a:r>
              <a:rPr lang="en-US" sz="2000" dirty="0">
                <a:latin typeface="Courier"/>
              </a:rPr>
              <a:t>(</a:t>
            </a:r>
            <a:r>
              <a:rPr lang="en-US" sz="2000" dirty="0" err="1">
                <a:latin typeface="Courier"/>
              </a:rPr>
              <a:t>flipud</a:t>
            </a:r>
            <a:r>
              <a:rPr lang="en-US" sz="2000" dirty="0">
                <a:latin typeface="Courier"/>
              </a:rPr>
              <a:t>((f,2)),I)</a:t>
            </a:r>
          </a:p>
          <a:p>
            <a:pPr algn="ctr"/>
            <a:r>
              <a:rPr lang="en-US" sz="2000" dirty="0">
                <a:latin typeface="+mn-lt"/>
              </a:rPr>
              <a:t>Correlation and convolution are identical when the filter is symmetric.</a:t>
            </a:r>
          </a:p>
        </p:txBody>
      </p:sp>
      <p:sp>
        <p:nvSpPr>
          <p:cNvPr id="12" name="Rectangle 11"/>
          <p:cNvSpPr/>
          <p:nvPr/>
        </p:nvSpPr>
        <p:spPr>
          <a:xfrm>
            <a:off x="8276856" y="6573913"/>
            <a:ext cx="900118" cy="276999"/>
          </a:xfrm>
          <a:prstGeom prst="rect">
            <a:avLst/>
          </a:prstGeom>
        </p:spPr>
        <p:txBody>
          <a:bodyPr wrap="none">
            <a:spAutoFit/>
          </a:bodyPr>
          <a:lstStyle/>
          <a:p>
            <a:r>
              <a:rPr lang="en-US" sz="1200" dirty="0">
                <a:latin typeface="+mn-lt"/>
              </a:rPr>
              <a:t>James Hays</a:t>
            </a:r>
          </a:p>
        </p:txBody>
      </p:sp>
      <p:sp>
        <p:nvSpPr>
          <p:cNvPr id="2" name="Rectangle 1">
            <a:extLst>
              <a:ext uri="{FF2B5EF4-FFF2-40B4-BE49-F238E27FC236}">
                <a16:creationId xmlns:a16="http://schemas.microsoft.com/office/drawing/2014/main" id="{98A76FD7-AEA8-4A36-9BCE-DF2428B39512}"/>
              </a:ext>
            </a:extLst>
          </p:cNvPr>
          <p:cNvSpPr/>
          <p:nvPr/>
        </p:nvSpPr>
        <p:spPr>
          <a:xfrm>
            <a:off x="1600200" y="2430726"/>
            <a:ext cx="7239000" cy="369332"/>
          </a:xfrm>
          <a:prstGeom prst="rect">
            <a:avLst/>
          </a:prstGeom>
        </p:spPr>
        <p:txBody>
          <a:bodyPr wrap="square">
            <a:spAutoFit/>
          </a:bodyPr>
          <a:lstStyle/>
          <a:p>
            <a:pPr lvl="1"/>
            <a:r>
              <a:rPr lang="en-US" altLang="en-US" dirty="0">
                <a:latin typeface="Courier" pitchFamily="49" charset="0"/>
              </a:rPr>
              <a:t>h=filter2(</a:t>
            </a:r>
            <a:r>
              <a:rPr lang="en-US" altLang="en-US" dirty="0" err="1">
                <a:latin typeface="Courier" pitchFamily="49" charset="0"/>
              </a:rPr>
              <a:t>f,I</a:t>
            </a:r>
            <a:r>
              <a:rPr lang="en-US" altLang="en-US" dirty="0">
                <a:latin typeface="Courier" pitchFamily="49" charset="0"/>
              </a:rPr>
              <a:t>); </a:t>
            </a:r>
            <a:r>
              <a:rPr lang="en-US" altLang="en-US" sz="1400" dirty="0"/>
              <a:t>or</a:t>
            </a:r>
            <a:r>
              <a:rPr lang="en-US" altLang="en-US" dirty="0">
                <a:latin typeface="Courier" pitchFamily="49" charset="0"/>
              </a:rPr>
              <a:t> h=</a:t>
            </a:r>
            <a:r>
              <a:rPr lang="en-US" altLang="en-US" dirty="0" err="1">
                <a:latin typeface="Courier" pitchFamily="49" charset="0"/>
              </a:rPr>
              <a:t>imfilter</a:t>
            </a:r>
            <a:r>
              <a:rPr lang="en-US" altLang="en-US" dirty="0">
                <a:latin typeface="Courier" pitchFamily="49" charset="0"/>
              </a:rPr>
              <a:t>(</a:t>
            </a:r>
            <a:r>
              <a:rPr lang="en-US" altLang="en-US" dirty="0" err="1">
                <a:latin typeface="Courier" pitchFamily="49" charset="0"/>
              </a:rPr>
              <a:t>I,f</a:t>
            </a:r>
            <a:r>
              <a:rPr lang="en-US" altLang="en-US" dirty="0">
                <a:latin typeface="Courier" pitchFamily="49" charset="0"/>
              </a:rPr>
              <a:t>);</a:t>
            </a:r>
          </a:p>
        </p:txBody>
      </p:sp>
      <p:sp>
        <p:nvSpPr>
          <p:cNvPr id="4" name="Rectangle 3">
            <a:extLst>
              <a:ext uri="{FF2B5EF4-FFF2-40B4-BE49-F238E27FC236}">
                <a16:creationId xmlns:a16="http://schemas.microsoft.com/office/drawing/2014/main" id="{F3500A89-CE98-47CA-A70F-E0EE451844AA}"/>
              </a:ext>
            </a:extLst>
          </p:cNvPr>
          <p:cNvSpPr/>
          <p:nvPr/>
        </p:nvSpPr>
        <p:spPr>
          <a:xfrm>
            <a:off x="1391322" y="4868041"/>
            <a:ext cx="7362456" cy="369332"/>
          </a:xfrm>
          <a:prstGeom prst="rect">
            <a:avLst/>
          </a:prstGeom>
        </p:spPr>
        <p:txBody>
          <a:bodyPr wrap="square">
            <a:spAutoFit/>
          </a:bodyPr>
          <a:lstStyle/>
          <a:p>
            <a:pPr lvl="1"/>
            <a:r>
              <a:rPr lang="en-US" altLang="en-US" dirty="0">
                <a:latin typeface="Courier" pitchFamily="49" charset="0"/>
              </a:rPr>
              <a:t>h=conv2(</a:t>
            </a:r>
            <a:r>
              <a:rPr lang="en-US" altLang="en-US" dirty="0" err="1">
                <a:latin typeface="Courier" pitchFamily="49" charset="0"/>
              </a:rPr>
              <a:t>f,I</a:t>
            </a:r>
            <a:r>
              <a:rPr lang="en-US" altLang="en-US" dirty="0">
                <a:latin typeface="Courier" pitchFamily="49" charset="0"/>
              </a:rPr>
              <a:t>); or h=</a:t>
            </a:r>
            <a:r>
              <a:rPr lang="en-US" altLang="en-US" dirty="0" err="1">
                <a:latin typeface="Courier" pitchFamily="49" charset="0"/>
              </a:rPr>
              <a:t>imfilter</a:t>
            </a:r>
            <a:r>
              <a:rPr lang="en-US" altLang="en-US" dirty="0">
                <a:latin typeface="Courier" pitchFamily="49" charset="0"/>
              </a:rPr>
              <a:t>(</a:t>
            </a:r>
            <a:r>
              <a:rPr lang="en-US" altLang="en-US" dirty="0" err="1">
                <a:latin typeface="Courier" pitchFamily="49" charset="0"/>
              </a:rPr>
              <a:t>I,f,’conv</a:t>
            </a:r>
            <a:r>
              <a:rPr lang="en-US" altLang="en-US" dirty="0">
                <a:latin typeface="Courier" pitchFamily="49" charset="0"/>
              </a:rPr>
              <a:t>’);</a:t>
            </a:r>
          </a:p>
        </p:txBody>
      </p:sp>
    </p:spTree>
    <p:extLst>
      <p:ext uri="{BB962C8B-B14F-4D97-AF65-F5344CB8AC3E}">
        <p14:creationId xmlns:p14="http://schemas.microsoft.com/office/powerpoint/2010/main" val="3788570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Image support and edge effect</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49</a:t>
            </a:fld>
            <a:endParaRPr lang="en-US" dirty="0"/>
          </a:p>
        </p:txBody>
      </p:sp>
      <p:sp>
        <p:nvSpPr>
          <p:cNvPr id="6" name="Content Placeholder 2"/>
          <p:cNvSpPr txBox="1">
            <a:spLocks/>
          </p:cNvSpPr>
          <p:nvPr/>
        </p:nvSpPr>
        <p:spPr>
          <a:xfrm>
            <a:off x="457200" y="1066800"/>
            <a:ext cx="8305800" cy="4525963"/>
          </a:xfrm>
          <a:prstGeom prst="rect">
            <a:avLst/>
          </a:prstGeom>
        </p:spPr>
        <p:txBody>
          <a:bodyPr vert="horz" lIns="91440" tIns="45720" rIns="91440" bIns="45720" rtlCol="0">
            <a:noAutofit/>
          </a:bodyPr>
          <a:lstStyle/>
          <a:p>
            <a:pPr>
              <a:buFont typeface="Arial" pitchFamily="34" charset="0"/>
              <a:buChar char="•"/>
            </a:pPr>
            <a:r>
              <a:rPr lang="en-US" sz="3200" dirty="0"/>
              <a:t>A computer will only convolve </a:t>
            </a:r>
            <a:r>
              <a:rPr lang="en-US" sz="3200" b="1" dirty="0"/>
              <a:t>finite support signals. </a:t>
            </a:r>
          </a:p>
          <a:p>
            <a:pPr lvl="1">
              <a:buFont typeface="Arial" pitchFamily="34" charset="0"/>
              <a:buChar char="•"/>
            </a:pPr>
            <a:r>
              <a:rPr lang="en-US" sz="2800" b="1" dirty="0"/>
              <a:t>  </a:t>
            </a:r>
            <a:r>
              <a:rPr lang="en-US" sz="2800" dirty="0"/>
              <a:t>That is: images that are zero for </a:t>
            </a:r>
            <a:r>
              <a:rPr lang="en-US" sz="2800" dirty="0" err="1"/>
              <a:t>n,m</a:t>
            </a:r>
            <a:r>
              <a:rPr lang="en-US" sz="2800" dirty="0"/>
              <a:t> outside some rectangular region</a:t>
            </a:r>
          </a:p>
          <a:p>
            <a:pPr lvl="1">
              <a:buFont typeface="Arial" pitchFamily="34" charset="0"/>
              <a:buChar char="•"/>
            </a:pPr>
            <a:endParaRPr lang="en-US" sz="800" i="1" dirty="0"/>
          </a:p>
          <a:p>
            <a:pPr>
              <a:buFont typeface="Arial" pitchFamily="34" charset="0"/>
              <a:buChar char="•"/>
            </a:pPr>
            <a:r>
              <a:rPr lang="en-US" sz="2800" dirty="0"/>
              <a:t> </a:t>
            </a:r>
            <a:r>
              <a:rPr lang="en-US" sz="2800" dirty="0" err="1"/>
              <a:t>numpy’s</a:t>
            </a:r>
            <a:r>
              <a:rPr lang="en-US" sz="2800" dirty="0"/>
              <a:t> convolution performs 2D convolution of finite-support signals.</a:t>
            </a:r>
          </a:p>
          <a:p>
            <a:pPr>
              <a:buFont typeface="Arial" pitchFamily="34" charset="0"/>
              <a:buChar char="•"/>
            </a:pPr>
            <a:endParaRPr lang="en-US" sz="3200" dirty="0"/>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533400" y="4343400"/>
            <a:ext cx="1143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0" y="4343400"/>
            <a:ext cx="381000"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81400" y="4343400"/>
            <a:ext cx="1447800" cy="1752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5715000"/>
            <a:ext cx="1249060" cy="461665"/>
          </a:xfrm>
          <a:prstGeom prst="rect">
            <a:avLst/>
          </a:prstGeom>
        </p:spPr>
        <p:txBody>
          <a:bodyPr wrap="none">
            <a:spAutoFit/>
          </a:bodyPr>
          <a:lstStyle/>
          <a:p>
            <a:r>
              <a:rPr lang="en-US" sz="2400" dirty="0"/>
              <a:t> N1 ×M1</a:t>
            </a:r>
          </a:p>
        </p:txBody>
      </p:sp>
      <p:sp>
        <p:nvSpPr>
          <p:cNvPr id="11" name="Rectangle 10"/>
          <p:cNvSpPr/>
          <p:nvPr/>
        </p:nvSpPr>
        <p:spPr>
          <a:xfrm>
            <a:off x="1828800" y="4876800"/>
            <a:ext cx="1249060" cy="461665"/>
          </a:xfrm>
          <a:prstGeom prst="rect">
            <a:avLst/>
          </a:prstGeom>
        </p:spPr>
        <p:txBody>
          <a:bodyPr wrap="none">
            <a:spAutoFit/>
          </a:bodyPr>
          <a:lstStyle/>
          <a:p>
            <a:r>
              <a:rPr lang="en-US" sz="2400" dirty="0"/>
              <a:t>N2 ×M2 </a:t>
            </a:r>
          </a:p>
        </p:txBody>
      </p:sp>
      <p:sp>
        <p:nvSpPr>
          <p:cNvPr id="12" name="Rectangle 11"/>
          <p:cNvSpPr/>
          <p:nvPr/>
        </p:nvSpPr>
        <p:spPr>
          <a:xfrm>
            <a:off x="5257800" y="4419600"/>
            <a:ext cx="3802644" cy="461665"/>
          </a:xfrm>
          <a:prstGeom prst="rect">
            <a:avLst/>
          </a:prstGeom>
        </p:spPr>
        <p:txBody>
          <a:bodyPr wrap="none">
            <a:spAutoFit/>
          </a:bodyPr>
          <a:lstStyle/>
          <a:p>
            <a:r>
              <a:rPr lang="en-US" sz="2400" dirty="0"/>
              <a:t>(N1 + N2 − 1) × (M1 +M2 − 1)</a:t>
            </a:r>
          </a:p>
        </p:txBody>
      </p:sp>
      <p:sp>
        <p:nvSpPr>
          <p:cNvPr id="13" name="TextBox 12"/>
          <p:cNvSpPr txBox="1"/>
          <p:nvPr/>
        </p:nvSpPr>
        <p:spPr>
          <a:xfrm>
            <a:off x="1752600" y="4343400"/>
            <a:ext cx="465192" cy="769441"/>
          </a:xfrm>
          <a:prstGeom prst="rect">
            <a:avLst/>
          </a:prstGeom>
          <a:noFill/>
        </p:spPr>
        <p:txBody>
          <a:bodyPr wrap="none" rtlCol="0">
            <a:spAutoFit/>
          </a:bodyPr>
          <a:lstStyle/>
          <a:p>
            <a:r>
              <a:rPr lang="en-US" sz="4400" dirty="0"/>
              <a:t>*</a:t>
            </a:r>
          </a:p>
        </p:txBody>
      </p:sp>
      <p:sp>
        <p:nvSpPr>
          <p:cNvPr id="14" name="Rectangle 13"/>
          <p:cNvSpPr/>
          <p:nvPr/>
        </p:nvSpPr>
        <p:spPr>
          <a:xfrm>
            <a:off x="2971800" y="4183559"/>
            <a:ext cx="465192" cy="769441"/>
          </a:xfrm>
          <a:prstGeom prst="rect">
            <a:avLst/>
          </a:prstGeom>
        </p:spPr>
        <p:txBody>
          <a:bodyPr wrap="none">
            <a:spAutoFit/>
          </a:bodyPr>
          <a:lstStyle/>
          <a:p>
            <a:r>
              <a:rPr lang="en-US" sz="4400" dirty="0">
                <a:solidFill>
                  <a:prstClr val="black"/>
                </a:solidFill>
              </a:rPr>
              <a:t>=</a:t>
            </a:r>
            <a:endParaRPr lang="en-US" dirty="0"/>
          </a:p>
        </p:txBody>
      </p:sp>
      <p:sp>
        <p:nvSpPr>
          <p:cNvPr id="15" name="Rectangle 14"/>
          <p:cNvSpPr/>
          <p:nvPr/>
        </p:nvSpPr>
        <p:spPr>
          <a:xfrm>
            <a:off x="3581400" y="4343400"/>
            <a:ext cx="1066800" cy="12954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24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and Filters</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343025" y="3105944"/>
            <a:ext cx="6143625" cy="895350"/>
          </a:xfrm>
          <a:prstGeom prst="rect">
            <a:avLst/>
          </a:prstGeom>
          <a:noFill/>
          <a:ln w="9525">
            <a:noFill/>
            <a:miter lim="800000"/>
            <a:headEnd/>
            <a:tailEnd/>
          </a:ln>
        </p:spPr>
      </p:pic>
    </p:spTree>
    <p:extLst>
      <p:ext uri="{BB962C8B-B14F-4D97-AF65-F5344CB8AC3E}">
        <p14:creationId xmlns:p14="http://schemas.microsoft.com/office/powerpoint/2010/main" val="3026857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Image support and edge effect</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50</a:t>
            </a:fld>
            <a:endParaRPr lang="en-US" dirty="0"/>
          </a:p>
        </p:txBody>
      </p:sp>
      <p:sp>
        <p:nvSpPr>
          <p:cNvPr id="16" name="Rectangle 15"/>
          <p:cNvSpPr/>
          <p:nvPr/>
        </p:nvSpPr>
        <p:spPr>
          <a:xfrm>
            <a:off x="762000" y="2895600"/>
            <a:ext cx="3352800" cy="3200400"/>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457200" y="1066800"/>
            <a:ext cx="8305800" cy="4525963"/>
          </a:xfrm>
          <a:prstGeom prst="rect">
            <a:avLst/>
          </a:prstGeom>
        </p:spPr>
        <p:txBody>
          <a:bodyPr vert="horz" lIns="91440" tIns="45720" rIns="91440" bIns="45720" rtlCol="0">
            <a:noAutofit/>
          </a:bodyPr>
          <a:lstStyle/>
          <a:p>
            <a:pPr>
              <a:buFont typeface="Arial" pitchFamily="34" charset="0"/>
              <a:buChar char="•"/>
            </a:pPr>
            <a:r>
              <a:rPr lang="en-US" sz="3200" dirty="0"/>
              <a:t>A computer will only convolve </a:t>
            </a:r>
            <a:r>
              <a:rPr lang="en-US" sz="3200" b="1" dirty="0"/>
              <a:t>finite support signals. </a:t>
            </a:r>
          </a:p>
          <a:p>
            <a:pPr>
              <a:buFont typeface="Arial" pitchFamily="34" charset="0"/>
              <a:buChar char="•"/>
            </a:pPr>
            <a:r>
              <a:rPr lang="en-US" sz="3200" dirty="0"/>
              <a:t> What happens at the edge?</a:t>
            </a:r>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sp>
        <p:nvSpPr>
          <p:cNvPr id="18" name="Rectangle 17"/>
          <p:cNvSpPr/>
          <p:nvPr/>
        </p:nvSpPr>
        <p:spPr>
          <a:xfrm>
            <a:off x="1219200" y="3276600"/>
            <a:ext cx="24384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46474" y="3316069"/>
            <a:ext cx="429926" cy="646331"/>
          </a:xfrm>
          <a:prstGeom prst="rect">
            <a:avLst/>
          </a:prstGeom>
        </p:spPr>
        <p:txBody>
          <a:bodyPr wrap="none">
            <a:spAutoFit/>
          </a:bodyPr>
          <a:lstStyle/>
          <a:p>
            <a:r>
              <a:rPr lang="en-US" sz="3600" dirty="0"/>
              <a:t> f</a:t>
            </a:r>
          </a:p>
        </p:txBody>
      </p:sp>
      <p:sp>
        <p:nvSpPr>
          <p:cNvPr id="20" name="Rectangle 19"/>
          <p:cNvSpPr/>
          <p:nvPr/>
        </p:nvSpPr>
        <p:spPr>
          <a:xfrm>
            <a:off x="3124200" y="3962400"/>
            <a:ext cx="990600" cy="1066800"/>
          </a:xfrm>
          <a:prstGeom prst="rect">
            <a:avLst/>
          </a:prstGeom>
          <a:solidFill>
            <a:schemeClr val="accent2">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7200" y="3962400"/>
            <a:ext cx="426720" cy="646331"/>
          </a:xfrm>
          <a:prstGeom prst="rect">
            <a:avLst/>
          </a:prstGeom>
        </p:spPr>
        <p:txBody>
          <a:bodyPr wrap="none">
            <a:spAutoFit/>
          </a:bodyPr>
          <a:lstStyle/>
          <a:p>
            <a:r>
              <a:rPr lang="en-US" sz="3600" dirty="0"/>
              <a:t>h</a:t>
            </a:r>
          </a:p>
        </p:txBody>
      </p:sp>
      <p:sp>
        <p:nvSpPr>
          <p:cNvPr id="22" name="Rectangle 21"/>
          <p:cNvSpPr/>
          <p:nvPr/>
        </p:nvSpPr>
        <p:spPr>
          <a:xfrm>
            <a:off x="5029200" y="3200400"/>
            <a:ext cx="4038600" cy="3539430"/>
          </a:xfrm>
          <a:prstGeom prst="rect">
            <a:avLst/>
          </a:prstGeom>
        </p:spPr>
        <p:txBody>
          <a:bodyPr wrap="square">
            <a:spAutoFit/>
          </a:bodyPr>
          <a:lstStyle/>
          <a:p>
            <a:r>
              <a:rPr lang="en-US" sz="2800" dirty="0"/>
              <a:t>• zero “padding”</a:t>
            </a:r>
          </a:p>
          <a:p>
            <a:r>
              <a:rPr lang="en-US" sz="2800" dirty="0"/>
              <a:t>• edge value replication</a:t>
            </a:r>
          </a:p>
          <a:p>
            <a:r>
              <a:rPr lang="en-US" sz="2800" dirty="0"/>
              <a:t>• mirror extension</a:t>
            </a:r>
          </a:p>
          <a:p>
            <a:r>
              <a:rPr lang="en-US" sz="2800" dirty="0"/>
              <a:t>• more </a:t>
            </a:r>
            <a:r>
              <a:rPr lang="en-US" sz="1600" dirty="0"/>
              <a:t>(beyond the scope of this class)</a:t>
            </a:r>
            <a:endParaRPr lang="en-US" sz="2800" dirty="0"/>
          </a:p>
          <a:p>
            <a:endParaRPr lang="en-US" sz="2800" dirty="0"/>
          </a:p>
          <a:p>
            <a:r>
              <a:rPr lang="en-US" sz="2800" dirty="0"/>
              <a:t>-&gt; </a:t>
            </a:r>
            <a:r>
              <a:rPr lang="en-US" sz="2800" dirty="0" err="1"/>
              <a:t>Matlab</a:t>
            </a:r>
            <a:r>
              <a:rPr lang="en-US" sz="2800" dirty="0"/>
              <a:t> conv2 uses zero-padding</a:t>
            </a:r>
          </a:p>
          <a:p>
            <a:endParaRPr lang="en-US" sz="2800" dirty="0"/>
          </a:p>
        </p:txBody>
      </p:sp>
    </p:spTree>
    <p:extLst>
      <p:ext uri="{BB962C8B-B14F-4D97-AF65-F5344CB8AC3E}">
        <p14:creationId xmlns:p14="http://schemas.microsoft.com/office/powerpoint/2010/main" val="12427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lstStyle/>
          <a:p>
            <a:fld id="{CF7DC490-98B8-074B-BB30-37775A2447EF}" type="slidenum">
              <a:rPr lang="en-US" smtClean="0"/>
              <a:pPr/>
              <a:t>51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123" y="3200400"/>
            <a:ext cx="4572000" cy="2984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5208"/>
            <a:ext cx="4572000" cy="2984500"/>
          </a:xfrm>
          <a:prstGeom prst="rect">
            <a:avLst/>
          </a:prstGeom>
        </p:spPr>
      </p:pic>
      <p:sp>
        <p:nvSpPr>
          <p:cNvPr id="7" name="TextBox 6"/>
          <p:cNvSpPr txBox="1"/>
          <p:nvPr/>
        </p:nvSpPr>
        <p:spPr>
          <a:xfrm>
            <a:off x="0" y="6139676"/>
            <a:ext cx="2667000" cy="276999"/>
          </a:xfrm>
          <a:prstGeom prst="rect">
            <a:avLst/>
          </a:prstGeom>
          <a:noFill/>
        </p:spPr>
        <p:txBody>
          <a:bodyPr wrap="square" rtlCol="0">
            <a:spAutoFit/>
          </a:bodyPr>
          <a:lstStyle/>
          <a:p>
            <a:r>
              <a:rPr lang="en-US" sz="1200" dirty="0"/>
              <a:t>Slide credit: Wolfram Alpha</a:t>
            </a:r>
          </a:p>
        </p:txBody>
      </p:sp>
    </p:spTree>
    <p:extLst>
      <p:ext uri="{BB962C8B-B14F-4D97-AF65-F5344CB8AC3E}">
        <p14:creationId xmlns:p14="http://schemas.microsoft.com/office/powerpoint/2010/main" val="657396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properties</a:t>
            </a:r>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CF7DC490-98B8-074B-BB30-37775A2447EF}" type="slidenum">
              <a:rPr lang="en-US" smtClean="0"/>
              <a:pPr/>
              <a:t>52</a:t>
            </a:fld>
            <a:endParaRPr lang="en-US" dirty="0"/>
          </a:p>
        </p:txBody>
      </p:sp>
      <p:sp>
        <p:nvSpPr>
          <p:cNvPr id="7" name="Content Placeholder 2"/>
          <p:cNvSpPr txBox="1">
            <a:spLocks/>
          </p:cNvSpPr>
          <p:nvPr/>
        </p:nvSpPr>
        <p:spPr>
          <a:xfrm>
            <a:off x="457200" y="990600"/>
            <a:ext cx="8305800" cy="4525963"/>
          </a:xfrm>
          <a:prstGeom prst="rect">
            <a:avLst/>
          </a:prstGeom>
        </p:spPr>
        <p:txBody>
          <a:bodyPr vert="horz" lIns="91440" tIns="45720" rIns="91440" bIns="45720" rtlCol="0">
            <a:noAutofit/>
          </a:bodyPr>
          <a:lstStyle/>
          <a:p>
            <a:r>
              <a:rPr lang="en-US" sz="3200" dirty="0"/>
              <a:t>• </a:t>
            </a:r>
            <a:r>
              <a:rPr lang="en-US" sz="3200" b="1" dirty="0"/>
              <a:t>Associative property:</a:t>
            </a:r>
          </a:p>
          <a:p>
            <a:endParaRPr lang="en-US" sz="3200" b="1" dirty="0"/>
          </a:p>
          <a:p>
            <a:endParaRPr lang="en-US" sz="3200" b="1" dirty="0"/>
          </a:p>
          <a:p>
            <a:r>
              <a:rPr lang="en-US" sz="3200" dirty="0"/>
              <a:t>• </a:t>
            </a:r>
            <a:r>
              <a:rPr lang="en-US" sz="3200" b="1" dirty="0"/>
              <a:t>Distributive property:</a:t>
            </a:r>
          </a:p>
          <a:p>
            <a:endParaRPr lang="en-US" sz="3600" i="1" dirty="0"/>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3"/>
          <p:cNvPicPr>
            <a:picLocks noChangeAspect="1" noChangeArrowheads="1"/>
          </p:cNvPicPr>
          <p:nvPr/>
        </p:nvPicPr>
        <p:blipFill>
          <a:blip r:embed="rId2" cstate="print"/>
          <a:srcRect/>
          <a:stretch>
            <a:fillRect/>
          </a:stretch>
        </p:blipFill>
        <p:spPr bwMode="auto">
          <a:xfrm>
            <a:off x="1447800" y="1762125"/>
            <a:ext cx="6467475" cy="72390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914400" y="3286125"/>
            <a:ext cx="7439025" cy="676275"/>
          </a:xfrm>
          <a:prstGeom prst="rect">
            <a:avLst/>
          </a:prstGeom>
          <a:noFill/>
          <a:ln w="9525">
            <a:noFill/>
            <a:miter lim="800000"/>
            <a:headEnd/>
            <a:tailEnd/>
          </a:ln>
        </p:spPr>
      </p:pic>
      <p:sp>
        <p:nvSpPr>
          <p:cNvPr id="11" name="Rectangle 10"/>
          <p:cNvSpPr/>
          <p:nvPr/>
        </p:nvSpPr>
        <p:spPr>
          <a:xfrm>
            <a:off x="304800" y="5638800"/>
            <a:ext cx="4520340" cy="584775"/>
          </a:xfrm>
          <a:prstGeom prst="rect">
            <a:avLst/>
          </a:prstGeom>
        </p:spPr>
        <p:txBody>
          <a:bodyPr wrap="none">
            <a:spAutoFit/>
          </a:bodyPr>
          <a:lstStyle/>
          <a:p>
            <a:r>
              <a:rPr lang="en-US" sz="3200" dirty="0"/>
              <a:t>The order doesn’t matter!</a:t>
            </a:r>
          </a:p>
        </p:txBody>
      </p:sp>
      <p:pic>
        <p:nvPicPr>
          <p:cNvPr id="12" name="Picture 5"/>
          <p:cNvPicPr>
            <a:picLocks noChangeAspect="1" noChangeArrowheads="1"/>
          </p:cNvPicPr>
          <p:nvPr/>
        </p:nvPicPr>
        <p:blipFill>
          <a:blip r:embed="rId4" cstate="print"/>
          <a:srcRect/>
          <a:stretch>
            <a:fillRect/>
          </a:stretch>
        </p:blipFill>
        <p:spPr bwMode="auto">
          <a:xfrm>
            <a:off x="4876800" y="5572125"/>
            <a:ext cx="3771900" cy="752475"/>
          </a:xfrm>
          <a:prstGeom prst="rect">
            <a:avLst/>
          </a:prstGeom>
          <a:noFill/>
          <a:ln w="9525">
            <a:noFill/>
            <a:miter lim="800000"/>
            <a:headEnd/>
            <a:tailEnd/>
          </a:ln>
        </p:spPr>
      </p:pic>
    </p:spTree>
    <p:extLst>
      <p:ext uri="{BB962C8B-B14F-4D97-AF65-F5344CB8AC3E}">
        <p14:creationId xmlns:p14="http://schemas.microsoft.com/office/powerpoint/2010/main" val="40759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properties</a:t>
            </a:r>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CF7DC490-98B8-074B-BB30-37775A2447EF}" type="slidenum">
              <a:rPr lang="en-US" smtClean="0"/>
              <a:pPr/>
              <a:t>53</a:t>
            </a:fld>
            <a:endParaRPr lang="en-US" dirty="0"/>
          </a:p>
        </p:txBody>
      </p:sp>
      <p:sp>
        <p:nvSpPr>
          <p:cNvPr id="13" name="Content Placeholder 2"/>
          <p:cNvSpPr txBox="1">
            <a:spLocks/>
          </p:cNvSpPr>
          <p:nvPr/>
        </p:nvSpPr>
        <p:spPr>
          <a:xfrm>
            <a:off x="457200" y="1493837"/>
            <a:ext cx="8305800" cy="4525963"/>
          </a:xfrm>
          <a:prstGeom prst="rect">
            <a:avLst/>
          </a:prstGeom>
        </p:spPr>
        <p:txBody>
          <a:bodyPr vert="horz" lIns="91440" tIns="45720" rIns="91440" bIns="45720" rtlCol="0">
            <a:noAutofit/>
          </a:bodyPr>
          <a:lstStyle/>
          <a:p>
            <a:r>
              <a:rPr lang="en-US" sz="3200" b="1" dirty="0"/>
              <a:t>• Shift property:</a:t>
            </a:r>
          </a:p>
          <a:p>
            <a:endParaRPr lang="en-US" sz="3200" b="1" dirty="0"/>
          </a:p>
          <a:p>
            <a:endParaRPr lang="en-US" sz="3200" b="1" dirty="0"/>
          </a:p>
          <a:p>
            <a:r>
              <a:rPr lang="en-US" sz="3200" dirty="0"/>
              <a:t>• </a:t>
            </a:r>
            <a:r>
              <a:rPr lang="en-US" sz="3200" b="1" dirty="0"/>
              <a:t>Shift-invariance:</a:t>
            </a:r>
          </a:p>
          <a:p>
            <a:endParaRPr lang="en-US" sz="3200" b="1" dirty="0"/>
          </a:p>
          <a:p>
            <a:endParaRPr lang="en-US" sz="3200" b="1" dirty="0"/>
          </a:p>
          <a:p>
            <a:endParaRPr lang="en-US" sz="3200" dirty="0"/>
          </a:p>
          <a:p>
            <a:endParaRPr lang="en-US" sz="3200" dirty="0"/>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2" cstate="print"/>
          <a:srcRect/>
          <a:stretch>
            <a:fillRect/>
          </a:stretch>
        </p:blipFill>
        <p:spPr bwMode="auto">
          <a:xfrm>
            <a:off x="381001" y="2202701"/>
            <a:ext cx="8458199" cy="510336"/>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533400" y="3475037"/>
            <a:ext cx="4470356" cy="824550"/>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1143000" y="4084637"/>
            <a:ext cx="6467061" cy="767963"/>
          </a:xfrm>
          <a:prstGeom prst="rect">
            <a:avLst/>
          </a:prstGeom>
          <a:noFill/>
          <a:ln w="9525">
            <a:noFill/>
            <a:miter lim="800000"/>
            <a:headEnd/>
            <a:tailEnd/>
          </a:ln>
        </p:spPr>
      </p:pic>
      <p:pic>
        <p:nvPicPr>
          <p:cNvPr id="19" name="Picture 7"/>
          <p:cNvPicPr>
            <a:picLocks noChangeAspect="1" noChangeArrowheads="1"/>
          </p:cNvPicPr>
          <p:nvPr/>
        </p:nvPicPr>
        <p:blipFill>
          <a:blip r:embed="rId5" cstate="print"/>
          <a:srcRect/>
          <a:stretch>
            <a:fillRect/>
          </a:stretch>
        </p:blipFill>
        <p:spPr bwMode="auto">
          <a:xfrm>
            <a:off x="2819401" y="4846637"/>
            <a:ext cx="4648200" cy="565868"/>
          </a:xfrm>
          <a:prstGeom prst="rect">
            <a:avLst/>
          </a:prstGeom>
          <a:noFill/>
          <a:ln w="9525">
            <a:noFill/>
            <a:miter lim="800000"/>
            <a:headEnd/>
            <a:tailEnd/>
          </a:ln>
        </p:spPr>
      </p:pic>
    </p:spTree>
    <p:extLst>
      <p:ext uri="{BB962C8B-B14F-4D97-AF65-F5344CB8AC3E}">
        <p14:creationId xmlns:p14="http://schemas.microsoft.com/office/powerpoint/2010/main" val="399772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vs. (Cross) Correlation</a:t>
            </a:r>
          </a:p>
        </p:txBody>
      </p:sp>
      <p:sp>
        <p:nvSpPr>
          <p:cNvPr id="3" name="Content Placeholder 2"/>
          <p:cNvSpPr>
            <a:spLocks noGrp="1"/>
          </p:cNvSpPr>
          <p:nvPr>
            <p:ph idx="1"/>
          </p:nvPr>
        </p:nvSpPr>
        <p:spPr/>
        <p:txBody>
          <a:bodyPr>
            <a:normAutofit/>
          </a:bodyPr>
          <a:lstStyle/>
          <a:p>
            <a:r>
              <a:rPr lang="en-US" dirty="0"/>
              <a:t>A </a:t>
            </a:r>
            <a:r>
              <a:rPr lang="en-US" b="1" u="sng" dirty="0"/>
              <a:t>convolution</a:t>
            </a:r>
            <a:r>
              <a:rPr lang="en-US" dirty="0"/>
              <a:t> is a filtering operation</a:t>
            </a:r>
          </a:p>
          <a:p>
            <a:pPr lvl="1"/>
            <a:endParaRPr lang="en-US" dirty="0"/>
          </a:p>
          <a:p>
            <a:r>
              <a:rPr lang="en-US" b="1" u="sng" dirty="0"/>
              <a:t>Correlation</a:t>
            </a:r>
            <a:r>
              <a:rPr lang="en-US" i="1" dirty="0"/>
              <a:t> </a:t>
            </a:r>
            <a:r>
              <a:rPr lang="en-US" dirty="0"/>
              <a:t>compares the </a:t>
            </a:r>
            <a:r>
              <a:rPr lang="en-US" b="1" i="1" dirty="0"/>
              <a:t>similarity</a:t>
            </a:r>
            <a:r>
              <a:rPr lang="en-US" i="1" dirty="0"/>
              <a:t> of </a:t>
            </a:r>
            <a:r>
              <a:rPr lang="en-US" b="1" i="1" dirty="0"/>
              <a:t>two</a:t>
            </a:r>
            <a:r>
              <a:rPr lang="en-US" i="1" dirty="0"/>
              <a:t> sets of </a:t>
            </a:r>
            <a:r>
              <a:rPr lang="en-US" b="1" i="1" dirty="0"/>
              <a:t>data</a:t>
            </a: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54</a:t>
            </a:fld>
            <a:endParaRPr lang="en-US" dirty="0"/>
          </a:p>
        </p:txBody>
      </p:sp>
    </p:spTree>
    <p:extLst>
      <p:ext uri="{BB962C8B-B14F-4D97-AF65-F5344CB8AC3E}">
        <p14:creationId xmlns:p14="http://schemas.microsoft.com/office/powerpoint/2010/main" val="123291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vs. (Cross) Correlation</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1326074"/>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Convolution</a:t>
                      </a:r>
                    </a:p>
                  </a:txBody>
                  <a:tcPr/>
                </a:tc>
                <a:tc>
                  <a:txBody>
                    <a:bodyPr/>
                    <a:lstStyle/>
                    <a:p>
                      <a:r>
                        <a:rPr lang="en-US" dirty="0"/>
                        <a:t>Correlation</a:t>
                      </a:r>
                    </a:p>
                  </a:txBody>
                  <a:tcPr/>
                </a:tc>
                <a:extLst>
                  <a:ext uri="{0D108BD9-81ED-4DB2-BD59-A6C34878D82A}">
                    <a16:rowId xmlns:a16="http://schemas.microsoft.com/office/drawing/2014/main" val="10000"/>
                  </a:ext>
                </a:extLst>
              </a:tr>
              <a:tr h="370840">
                <a:tc>
                  <a:txBody>
                    <a:bodyPr/>
                    <a:lstStyle/>
                    <a:p>
                      <a:r>
                        <a:rPr lang="en-US" dirty="0"/>
                        <a:t>Associative: (ab)c=a(</a:t>
                      </a:r>
                      <a:r>
                        <a:rPr lang="en-US" dirty="0" err="1"/>
                        <a:t>bc</a:t>
                      </a:r>
                      <a:r>
                        <a:rPr lang="en-US" dirty="0"/>
                        <a:t>)</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1"/>
                  </a:ext>
                </a:extLst>
              </a:tr>
              <a:tr h="370840">
                <a:tc>
                  <a:txBody>
                    <a:bodyPr/>
                    <a:lstStyle/>
                    <a:p>
                      <a:r>
                        <a:rPr lang="en-US" dirty="0"/>
                        <a:t>Commutative:</a:t>
                      </a:r>
                      <a:r>
                        <a:rPr lang="en-US" baseline="0" dirty="0"/>
                        <a:t> ab=</a:t>
                      </a:r>
                      <a:r>
                        <a:rPr lang="en-US" baseline="0" dirty="0" err="1"/>
                        <a:t>ba</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2"/>
                  </a:ext>
                </a:extLst>
              </a:tr>
              <a:tr h="370840">
                <a:tc>
                  <a:txBody>
                    <a:bodyPr/>
                    <a:lstStyle/>
                    <a:p>
                      <a:r>
                        <a:rPr lang="en-US" dirty="0"/>
                        <a:t>Distributive: a(</a:t>
                      </a:r>
                      <a:r>
                        <a:rPr lang="en-US" dirty="0" err="1"/>
                        <a:t>b+c</a:t>
                      </a:r>
                      <a:r>
                        <a:rPr lang="en-US" dirty="0"/>
                        <a:t>)=</a:t>
                      </a:r>
                      <a:r>
                        <a:rPr lang="en-US" dirty="0" err="1"/>
                        <a:t>ab+ac</a:t>
                      </a:r>
                      <a:endParaRPr lang="en-US" dirty="0"/>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0003"/>
                  </a:ext>
                </a:extLst>
              </a:tr>
              <a:tr h="370840">
                <a:tc>
                  <a:txBody>
                    <a:bodyPr/>
                    <a:lstStyle/>
                    <a:p>
                      <a:r>
                        <a:rPr lang="en-US" dirty="0"/>
                        <a:t>Linear</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0004"/>
                  </a:ext>
                </a:extLst>
              </a:tr>
              <a:tr h="370840">
                <a:tc>
                  <a:txBody>
                    <a:bodyPr/>
                    <a:lstStyle/>
                    <a:p>
                      <a:r>
                        <a:rPr lang="en-US" dirty="0"/>
                        <a:t>Application</a:t>
                      </a:r>
                    </a:p>
                  </a:txBody>
                  <a:tcPr/>
                </a:tc>
                <a:tc>
                  <a:txBody>
                    <a:bodyPr/>
                    <a:lstStyle/>
                    <a:p>
                      <a:r>
                        <a:rPr lang="en-US" dirty="0"/>
                        <a:t>Filtering</a:t>
                      </a:r>
                    </a:p>
                  </a:txBody>
                  <a:tcPr/>
                </a:tc>
                <a:tc>
                  <a:txBody>
                    <a:bodyPr/>
                    <a:lstStyle/>
                    <a:p>
                      <a:r>
                        <a:rPr lang="en-US" dirty="0"/>
                        <a:t>Matching</a:t>
                      </a:r>
                    </a:p>
                  </a:txBody>
                  <a:tcPr/>
                </a:tc>
                <a:extLst>
                  <a:ext uri="{0D108BD9-81ED-4DB2-BD59-A6C34878D82A}">
                    <a16:rowId xmlns:a16="http://schemas.microsoft.com/office/drawing/2014/main" val="10005"/>
                  </a:ext>
                </a:extLst>
              </a:tr>
            </a:tbl>
          </a:graphicData>
        </a:graphic>
      </p:graphicFrame>
      <p:sp>
        <p:nvSpPr>
          <p:cNvPr id="8" name="Content Placeholder 2"/>
          <p:cNvSpPr txBox="1">
            <a:spLocks/>
          </p:cNvSpPr>
          <p:nvPr/>
        </p:nvSpPr>
        <p:spPr>
          <a:xfrm>
            <a:off x="628650" y="4540469"/>
            <a:ext cx="7886700" cy="16364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They are equivalent when the filter “kernel” is symmetric</a:t>
            </a:r>
          </a:p>
          <a:p>
            <a:r>
              <a:rPr lang="en-US" dirty="0"/>
              <a:t>N.B. cv2.filter2D implements correlation rather than conv</a:t>
            </a:r>
          </a:p>
        </p:txBody>
      </p:sp>
    </p:spTree>
    <p:extLst>
      <p:ext uri="{BB962C8B-B14F-4D97-AF65-F5344CB8AC3E}">
        <p14:creationId xmlns:p14="http://schemas.microsoft.com/office/powerpoint/2010/main" val="123770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6</a:t>
            </a:fld>
            <a:endParaRPr lang="en-US" dirty="0"/>
          </a:p>
        </p:txBody>
      </p:sp>
      <p:pic>
        <p:nvPicPr>
          <p:cNvPr id="6" name="Picture 5" descr="noise"/>
          <p:cNvPicPr>
            <a:picLocks noChangeAspect="1" noChangeArrowheads="1"/>
          </p:cNvPicPr>
          <p:nvPr/>
        </p:nvPicPr>
        <p:blipFill rotWithShape="1">
          <a:blip r:embed="rId2"/>
          <a:srcRect r="50000" b="56670"/>
          <a:stretch/>
        </p:blipFill>
        <p:spPr bwMode="auto">
          <a:xfrm>
            <a:off x="2505869" y="838200"/>
            <a:ext cx="2019300" cy="2334491"/>
          </a:xfrm>
          <a:prstGeom prst="rect">
            <a:avLst/>
          </a:prstGeom>
          <a:noFill/>
          <a:ln w="9525">
            <a:noFill/>
            <a:miter lim="800000"/>
            <a:headEnd/>
            <a:tailEnd/>
          </a:ln>
        </p:spPr>
      </p:pic>
      <p:pic>
        <p:nvPicPr>
          <p:cNvPr id="7" name="Picture 3"/>
          <p:cNvPicPr>
            <a:picLocks noGrp="1" noChangeAspect="1" noChangeArrowheads="1"/>
          </p:cNvPicPr>
          <p:nvPr>
            <p:ph sz="half" idx="1"/>
          </p:nvPr>
        </p:nvPicPr>
        <p:blipFill>
          <a:blip r:embed="rId3"/>
          <a:srcRect b="19835"/>
          <a:stretch>
            <a:fillRect/>
          </a:stretch>
        </p:blipFill>
        <p:spPr>
          <a:xfrm>
            <a:off x="533400" y="4171950"/>
            <a:ext cx="3709988" cy="1847850"/>
          </a:xfrm>
          <a:noFill/>
        </p:spPr>
      </p:pic>
      <p:pic>
        <p:nvPicPr>
          <p:cNvPr id="8" name="Picture 4"/>
          <p:cNvPicPr>
            <a:picLocks noChangeAspect="1" noChangeArrowheads="1"/>
          </p:cNvPicPr>
          <p:nvPr/>
        </p:nvPicPr>
        <p:blipFill>
          <a:blip r:embed="rId4"/>
          <a:srcRect b="19054"/>
          <a:stretch>
            <a:fillRect/>
          </a:stretch>
        </p:blipFill>
        <p:spPr>
          <a:xfrm>
            <a:off x="4419600" y="4171950"/>
            <a:ext cx="3711575" cy="1847850"/>
          </a:xfrm>
          <a:prstGeom prst="rect">
            <a:avLst/>
          </a:prstGeom>
          <a:noFill/>
        </p:spPr>
      </p:pic>
      <p:pic>
        <p:nvPicPr>
          <p:cNvPr id="9" name="Picture 2" descr="vg-nn-half"/>
          <p:cNvPicPr>
            <a:picLocks noChangeArrowheads="1"/>
          </p:cNvPicPr>
          <p:nvPr/>
        </p:nvPicPr>
        <p:blipFill>
          <a:blip r:embed="rId5"/>
          <a:srcRect/>
          <a:stretch>
            <a:fillRect/>
          </a:stretch>
        </p:blipFill>
        <p:spPr bwMode="auto">
          <a:xfrm>
            <a:off x="6955828" y="762000"/>
            <a:ext cx="2038350" cy="2681288"/>
          </a:xfrm>
          <a:prstGeom prst="rect">
            <a:avLst/>
          </a:prstGeom>
          <a:noFill/>
          <a:ln w="9525">
            <a:noFill/>
            <a:miter lim="800000"/>
            <a:headEnd/>
            <a:tailEnd/>
          </a:ln>
        </p:spPr>
      </p:pic>
      <p:pic>
        <p:nvPicPr>
          <p:cNvPr id="10" name="Picture 4" descr="vg-nn-eighth"/>
          <p:cNvPicPr>
            <a:picLocks noChangeArrowheads="1"/>
          </p:cNvPicPr>
          <p:nvPr/>
        </p:nvPicPr>
        <p:blipFill>
          <a:blip r:embed="rId6"/>
          <a:srcRect/>
          <a:stretch>
            <a:fillRect/>
          </a:stretch>
        </p:blipFill>
        <p:spPr bwMode="auto">
          <a:xfrm>
            <a:off x="4800600" y="748145"/>
            <a:ext cx="2038350" cy="2681288"/>
          </a:xfrm>
          <a:prstGeom prst="rect">
            <a:avLst/>
          </a:prstGeom>
          <a:noFill/>
          <a:ln w="9525">
            <a:noFill/>
            <a:miter lim="800000"/>
            <a:headEnd/>
            <a:tailEnd/>
          </a:ln>
        </p:spPr>
      </p:pic>
      <p:sp>
        <p:nvSpPr>
          <p:cNvPr id="11" name="Rectangle 12"/>
          <p:cNvSpPr>
            <a:spLocks noChangeArrowheads="1"/>
          </p:cNvSpPr>
          <p:nvPr/>
        </p:nvSpPr>
        <p:spPr bwMode="auto">
          <a:xfrm>
            <a:off x="5715000" y="228600"/>
            <a:ext cx="2446338" cy="461963"/>
          </a:xfrm>
          <a:prstGeom prst="rect">
            <a:avLst/>
          </a:prstGeom>
          <a:noFill/>
          <a:ln w="9525">
            <a:noFill/>
            <a:miter lim="800000"/>
            <a:headEnd/>
            <a:tailEnd/>
          </a:ln>
        </p:spPr>
        <p:txBody>
          <a:bodyPr wrap="none">
            <a:spAutoFit/>
          </a:bodyPr>
          <a:lstStyle/>
          <a:p>
            <a:r>
              <a:rPr lang="en-US"/>
              <a:t>Super-resolution</a:t>
            </a:r>
          </a:p>
        </p:txBody>
      </p:sp>
      <p:sp>
        <p:nvSpPr>
          <p:cNvPr id="12" name="Rectangle 13"/>
          <p:cNvSpPr>
            <a:spLocks noChangeArrowheads="1"/>
          </p:cNvSpPr>
          <p:nvPr/>
        </p:nvSpPr>
        <p:spPr bwMode="auto">
          <a:xfrm>
            <a:off x="1676400" y="376237"/>
            <a:ext cx="1658938" cy="461963"/>
          </a:xfrm>
          <a:prstGeom prst="rect">
            <a:avLst/>
          </a:prstGeom>
          <a:noFill/>
          <a:ln w="9525">
            <a:noFill/>
            <a:miter lim="800000"/>
            <a:headEnd/>
            <a:tailEnd/>
          </a:ln>
        </p:spPr>
        <p:txBody>
          <a:bodyPr wrap="none">
            <a:spAutoFit/>
          </a:bodyPr>
          <a:lstStyle/>
          <a:p>
            <a:r>
              <a:rPr lang="en-US" dirty="0"/>
              <a:t>De-noising</a:t>
            </a:r>
          </a:p>
        </p:txBody>
      </p:sp>
      <p:sp>
        <p:nvSpPr>
          <p:cNvPr id="13" name="Rectangle 14"/>
          <p:cNvSpPr>
            <a:spLocks noChangeArrowheads="1"/>
          </p:cNvSpPr>
          <p:nvPr/>
        </p:nvSpPr>
        <p:spPr bwMode="auto">
          <a:xfrm>
            <a:off x="3912393" y="3729038"/>
            <a:ext cx="1624013" cy="461962"/>
          </a:xfrm>
          <a:prstGeom prst="rect">
            <a:avLst/>
          </a:prstGeom>
          <a:noFill/>
          <a:ln w="9525">
            <a:noFill/>
            <a:miter lim="800000"/>
            <a:headEnd/>
            <a:tailEnd/>
          </a:ln>
        </p:spPr>
        <p:txBody>
          <a:bodyPr wrap="none">
            <a:spAutoFit/>
          </a:bodyPr>
          <a:lstStyle/>
          <a:p>
            <a:r>
              <a:rPr lang="en-US" dirty="0"/>
              <a:t>In-painting</a:t>
            </a:r>
          </a:p>
        </p:txBody>
      </p:sp>
      <p:sp>
        <p:nvSpPr>
          <p:cNvPr id="14" name="TextBox 13"/>
          <p:cNvSpPr txBox="1"/>
          <p:nvPr/>
        </p:nvSpPr>
        <p:spPr>
          <a:xfrm rot="5400000">
            <a:off x="7599541" y="5237342"/>
            <a:ext cx="1257139" cy="307777"/>
          </a:xfrm>
          <a:prstGeom prst="rect">
            <a:avLst/>
          </a:prstGeom>
          <a:noFill/>
        </p:spPr>
        <p:txBody>
          <a:bodyPr wrap="none" rtlCol="0">
            <a:spAutoFit/>
          </a:bodyPr>
          <a:lstStyle/>
          <a:p>
            <a:r>
              <a:rPr lang="en-US" sz="1400" dirty="0" err="1"/>
              <a:t>Bertamio</a:t>
            </a:r>
            <a:r>
              <a:rPr lang="en-US" sz="1400" dirty="0"/>
              <a:t> et al </a:t>
            </a:r>
          </a:p>
        </p:txBody>
      </p:sp>
      <p:pic>
        <p:nvPicPr>
          <p:cNvPr id="17" name="Picture 16" descr="noise"/>
          <p:cNvPicPr>
            <a:picLocks noChangeAspect="1" noChangeArrowheads="1"/>
          </p:cNvPicPr>
          <p:nvPr/>
        </p:nvPicPr>
        <p:blipFill rotWithShape="1">
          <a:blip r:embed="rId2"/>
          <a:srcRect l="50000" b="49769"/>
          <a:stretch/>
        </p:blipFill>
        <p:spPr bwMode="auto">
          <a:xfrm>
            <a:off x="304800" y="838199"/>
            <a:ext cx="2019300" cy="2706291"/>
          </a:xfrm>
          <a:prstGeom prst="rect">
            <a:avLst/>
          </a:prstGeom>
          <a:noFill/>
          <a:ln w="9525">
            <a:noFill/>
            <a:miter lim="800000"/>
            <a:headEnd/>
            <a:tailEnd/>
          </a:ln>
        </p:spPr>
      </p:pic>
    </p:spTree>
    <p:extLst>
      <p:ext uri="{BB962C8B-B14F-4D97-AF65-F5344CB8AC3E}">
        <p14:creationId xmlns:p14="http://schemas.microsoft.com/office/powerpoint/2010/main" val="91517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7</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81000" y="1903412"/>
            <a:ext cx="8077200" cy="3120073"/>
          </a:xfrm>
          <a:prstGeom prst="rect">
            <a:avLst/>
          </a:prstGeom>
          <a:noFill/>
          <a:ln w="9525">
            <a:noFill/>
            <a:miter lim="800000"/>
            <a:headEnd/>
            <a:tailEnd/>
          </a:ln>
        </p:spPr>
      </p:pic>
      <p:cxnSp>
        <p:nvCxnSpPr>
          <p:cNvPr id="7" name="Straight Arrow Connector 6"/>
          <p:cNvCxnSpPr/>
          <p:nvPr/>
        </p:nvCxnSpPr>
        <p:spPr>
          <a:xfrm>
            <a:off x="2370806" y="1989807"/>
            <a:ext cx="19876" cy="3565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70805" y="1995781"/>
            <a:ext cx="640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 y="1371600"/>
            <a:ext cx="3800207" cy="584775"/>
          </a:xfrm>
          <a:prstGeom prst="rect">
            <a:avLst/>
          </a:prstGeom>
          <a:noFill/>
        </p:spPr>
        <p:txBody>
          <a:bodyPr wrap="none" rtlCol="0">
            <a:spAutoFit/>
          </a:bodyPr>
          <a:lstStyle/>
          <a:p>
            <a:r>
              <a:rPr lang="en-US" sz="3200" b="0" dirty="0">
                <a:latin typeface="+mn-lt"/>
              </a:rPr>
              <a:t>Cartesian coordinates</a:t>
            </a:r>
          </a:p>
        </p:txBody>
      </p:sp>
      <p:sp>
        <p:nvSpPr>
          <p:cNvPr id="11" name="Rectangle 2"/>
          <p:cNvSpPr>
            <a:spLocks noGrp="1" noChangeArrowheads="1"/>
          </p:cNvSpPr>
          <p:nvPr>
            <p:ph type="title"/>
          </p:nvPr>
        </p:nvSpPr>
        <p:spPr>
          <a:xfrm>
            <a:off x="457200" y="-152400"/>
            <a:ext cx="8229600" cy="1143000"/>
          </a:xfrm>
        </p:spPr>
        <p:txBody>
          <a:bodyPr/>
          <a:lstStyle/>
          <a:p>
            <a:pPr eaLnBrk="1" hangingPunct="1"/>
            <a:r>
              <a:rPr lang="en-US" sz="4000" dirty="0"/>
              <a:t>Grayscale images as 2D signals</a:t>
            </a:r>
          </a:p>
        </p:txBody>
      </p:sp>
      <p:sp>
        <p:nvSpPr>
          <p:cNvPr id="12" name="Rectangle 11"/>
          <p:cNvSpPr/>
          <p:nvPr/>
        </p:nvSpPr>
        <p:spPr>
          <a:xfrm>
            <a:off x="304800" y="4486870"/>
            <a:ext cx="1414362" cy="923330"/>
          </a:xfrm>
          <a:prstGeom prst="rect">
            <a:avLst/>
          </a:prstGeom>
        </p:spPr>
        <p:txBody>
          <a:bodyPr wrap="none">
            <a:spAutoFit/>
          </a:bodyPr>
          <a:lstStyle/>
          <a:p>
            <a:r>
              <a:rPr lang="en-US" dirty="0"/>
              <a:t>Notation for </a:t>
            </a:r>
          </a:p>
          <a:p>
            <a:r>
              <a:rPr lang="en-US" dirty="0"/>
              <a:t>discrete </a:t>
            </a:r>
          </a:p>
          <a:p>
            <a:r>
              <a:rPr lang="en-US" dirty="0"/>
              <a:t>signal</a:t>
            </a:r>
          </a:p>
        </p:txBody>
      </p:sp>
      <p:cxnSp>
        <p:nvCxnSpPr>
          <p:cNvPr id="14" name="Straight Arrow Connector 13"/>
          <p:cNvCxnSpPr/>
          <p:nvPr/>
        </p:nvCxnSpPr>
        <p:spPr>
          <a:xfrm rot="16200000" flipV="1">
            <a:off x="420541" y="4075262"/>
            <a:ext cx="682923" cy="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541" y="3832525"/>
            <a:ext cx="1143000" cy="584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898955"/>
            <a:ext cx="1130300" cy="4826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451" y="3791166"/>
            <a:ext cx="1460500" cy="6223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251" y="3224106"/>
            <a:ext cx="1358900" cy="5588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1451" y="2594053"/>
            <a:ext cx="1409700" cy="55303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9082" y="2594053"/>
            <a:ext cx="1190718" cy="53298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5663" y="2602303"/>
            <a:ext cx="1165911" cy="53298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9624" y="3251775"/>
            <a:ext cx="1117600" cy="546100"/>
          </a:xfrm>
          <a:prstGeom prst="rect">
            <a:avLst/>
          </a:prstGeom>
        </p:spPr>
      </p:pic>
    </p:spTree>
    <p:extLst>
      <p:ext uri="{BB962C8B-B14F-4D97-AF65-F5344CB8AC3E}">
        <p14:creationId xmlns:p14="http://schemas.microsoft.com/office/powerpoint/2010/main" val="3282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t>Filter example #1: Box filter</a:t>
            </a:r>
          </a:p>
        </p:txBody>
      </p:sp>
      <p:sp>
        <p:nvSpPr>
          <p:cNvPr id="3" name="Content Placeholder 2"/>
          <p:cNvSpPr>
            <a:spLocks noGrp="1"/>
          </p:cNvSpPr>
          <p:nvPr>
            <p:ph idx="1"/>
          </p:nvPr>
        </p:nvSpPr>
        <p:spPr>
          <a:xfrm>
            <a:off x="457200" y="4525263"/>
            <a:ext cx="8229600" cy="1386901"/>
          </a:xfrm>
        </p:spPr>
        <p:txBody>
          <a:bodyPr/>
          <a:lstStyle/>
          <a:p>
            <a:pPr marL="0" indent="0">
              <a:buNone/>
            </a:pPr>
            <a:r>
              <a:rPr lang="en-US" dirty="0"/>
              <a:t>2D DS moving average over a 3 × 3 window of </a:t>
            </a:r>
            <a:r>
              <a:rPr lang="en-US"/>
              <a:t>the target pixel’s </a:t>
            </a:r>
            <a:r>
              <a:rPr lang="en-US" dirty="0"/>
              <a:t>neighborhood</a:t>
            </a:r>
          </a:p>
          <a:p>
            <a:pPr marL="0" indent="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8</a:t>
            </a:fld>
            <a:endParaRPr lang="en-US" dirty="0"/>
          </a:p>
        </p:txBody>
      </p:sp>
      <p:pic>
        <p:nvPicPr>
          <p:cNvPr id="6" name="Picture 2"/>
          <p:cNvPicPr>
            <a:picLocks noChangeAspect="1" noChangeArrowheads="1"/>
          </p:cNvPicPr>
          <p:nvPr/>
        </p:nvPicPr>
        <p:blipFill>
          <a:blip r:embed="rId4" cstate="print"/>
          <a:srcRect/>
          <a:stretch>
            <a:fillRect/>
          </a:stretch>
        </p:blipFill>
        <p:spPr bwMode="auto">
          <a:xfrm>
            <a:off x="228600" y="1258042"/>
            <a:ext cx="5210616" cy="1361405"/>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685800" y="2629642"/>
            <a:ext cx="4724400" cy="1531581"/>
          </a:xfrm>
          <a:prstGeom prst="rect">
            <a:avLst/>
          </a:prstGeom>
          <a:noFill/>
          <a:ln w="9525">
            <a:noFill/>
            <a:miter lim="800000"/>
            <a:headEnd/>
            <a:tailEnd/>
          </a:ln>
        </p:spPr>
      </p:pic>
      <p:grpSp>
        <p:nvGrpSpPr>
          <p:cNvPr id="8" name="Group 4"/>
          <p:cNvGrpSpPr>
            <a:grpSpLocks/>
          </p:cNvGrpSpPr>
          <p:nvPr/>
        </p:nvGrpSpPr>
        <p:grpSpPr bwMode="auto">
          <a:xfrm>
            <a:off x="6107112" y="1512042"/>
            <a:ext cx="2274888" cy="1803400"/>
            <a:chOff x="3799" y="2064"/>
            <a:chExt cx="1433" cy="1136"/>
          </a:xfrm>
        </p:grpSpPr>
        <p:grpSp>
          <p:nvGrpSpPr>
            <p:cNvPr id="9" name="Group 5"/>
            <p:cNvGrpSpPr>
              <a:grpSpLocks/>
            </p:cNvGrpSpPr>
            <p:nvPr/>
          </p:nvGrpSpPr>
          <p:grpSpPr bwMode="auto">
            <a:xfrm>
              <a:off x="4080" y="2064"/>
              <a:ext cx="1152" cy="1136"/>
              <a:chOff x="144" y="144"/>
              <a:chExt cx="1152" cy="1136"/>
            </a:xfrm>
          </p:grpSpPr>
          <p:sp>
            <p:nvSpPr>
              <p:cNvPr id="11" name="Rectangle 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dirty="0"/>
                  <a:t>1</a:t>
                </a:r>
              </a:p>
            </p:txBody>
          </p:sp>
          <p:sp>
            <p:nvSpPr>
              <p:cNvPr id="12" name="Rectangle 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3" name="Rectangle 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4" name="Rectangle 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5" name="Rectangle 1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dirty="0"/>
                  <a:t>1</a:t>
                </a:r>
              </a:p>
            </p:txBody>
          </p:sp>
          <p:sp>
            <p:nvSpPr>
              <p:cNvPr id="16" name="Rectangle 1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7" name="Rectangle 1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8" name="Rectangle 1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9" name="Rectangle 1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20" name="Line 1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1" name="Line 1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 name="Line 1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 name="Line 1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 name="Line 1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5" name="Line 2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6" name="Line 2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7" name="Line 2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0" name="Picture 23"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spTree>
    <p:extLst>
      <p:ext uri="{BB962C8B-B14F-4D97-AF65-F5344CB8AC3E}">
        <p14:creationId xmlns:p14="http://schemas.microsoft.com/office/powerpoint/2010/main" val="9240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74862" y="74930"/>
            <a:ext cx="7886700" cy="1325563"/>
          </a:xfrm>
        </p:spPr>
        <p:txBody>
          <a:bodyPr>
            <a:normAutofit/>
          </a:bodyPr>
          <a:lstStyle/>
          <a:p>
            <a:r>
              <a:rPr lang="en-US" altLang="en-US" sz="3600" dirty="0"/>
              <a:t>Image filtering</a:t>
            </a:r>
          </a:p>
        </p:txBody>
      </p:sp>
      <p:sp>
        <p:nvSpPr>
          <p:cNvPr id="3" name="Content Placeholder 2"/>
          <p:cNvSpPr>
            <a:spLocks noGrp="1"/>
          </p:cNvSpPr>
          <p:nvPr>
            <p:ph idx="1"/>
          </p:nvPr>
        </p:nvSpPr>
        <p:spPr>
          <a:xfrm>
            <a:off x="457200" y="1305915"/>
            <a:ext cx="8229600" cy="4953000"/>
          </a:xfrm>
        </p:spPr>
        <p:txBody>
          <a:bodyPr>
            <a:normAutofit/>
          </a:bodyPr>
          <a:lstStyle/>
          <a:p>
            <a:r>
              <a:rPr lang="en-US" altLang="en-US" sz="2800" dirty="0"/>
              <a:t>Image filtering: </a:t>
            </a:r>
          </a:p>
          <a:p>
            <a:pPr lvl="1"/>
            <a:r>
              <a:rPr lang="en-US" altLang="en-US" sz="2400" dirty="0"/>
              <a:t>Compute function of local neighborhood at each position</a:t>
            </a:r>
          </a:p>
          <a:p>
            <a:pPr marL="0" indent="0">
              <a:buNone/>
            </a:pPr>
            <a:endParaRPr lang="en-US" altLang="en-US" sz="2800" dirty="0"/>
          </a:p>
          <a:p>
            <a:r>
              <a:rPr lang="en-US" altLang="en-US" sz="2800" dirty="0"/>
              <a:t>Really important!</a:t>
            </a:r>
          </a:p>
          <a:p>
            <a:pPr lvl="1"/>
            <a:r>
              <a:rPr lang="en-US" altLang="en-US" sz="2400" dirty="0"/>
              <a:t>Enhance images</a:t>
            </a:r>
          </a:p>
          <a:p>
            <a:pPr lvl="2"/>
            <a:r>
              <a:rPr lang="en-US" altLang="en-US" sz="2000" dirty="0" err="1"/>
              <a:t>Denoise</a:t>
            </a:r>
            <a:r>
              <a:rPr lang="en-US" altLang="en-US" sz="2000" dirty="0"/>
              <a:t>, resize, increase contrast, etc.</a:t>
            </a:r>
            <a:endParaRPr lang="en-US" altLang="en-US" sz="2800" dirty="0"/>
          </a:p>
          <a:p>
            <a:pPr lvl="1"/>
            <a:r>
              <a:rPr lang="en-US" altLang="en-US" sz="2400" dirty="0"/>
              <a:t>Extract information from images</a:t>
            </a:r>
          </a:p>
          <a:p>
            <a:pPr lvl="2"/>
            <a:r>
              <a:rPr lang="en-US" altLang="en-US" sz="2000" dirty="0"/>
              <a:t>Texture, edges, distinctive points, etc.</a:t>
            </a:r>
          </a:p>
          <a:p>
            <a:pPr lvl="1"/>
            <a:r>
              <a:rPr lang="en-US" altLang="en-US" sz="2400" dirty="0"/>
              <a:t>Detect patterns</a:t>
            </a:r>
          </a:p>
          <a:p>
            <a:pPr lvl="2"/>
            <a:r>
              <a:rPr lang="en-US" altLang="en-US" sz="2000" dirty="0"/>
              <a:t>Template matching</a:t>
            </a:r>
          </a:p>
          <a:p>
            <a:pPr>
              <a:buFont typeface="Arial" panose="020B0604020202020204" pitchFamily="34" charset="0"/>
              <a:buNone/>
            </a:pPr>
            <a:endParaRPr lang="en-US" altLang="en-US" sz="2800" dirty="0"/>
          </a:p>
          <a:p>
            <a:endParaRPr lang="en-US" altLang="en-US" sz="2800" dirty="0"/>
          </a:p>
          <a:p>
            <a:endParaRPr lang="en-US" altLang="en-US" sz="2800" dirty="0"/>
          </a:p>
        </p:txBody>
      </p:sp>
      <p:sp>
        <p:nvSpPr>
          <p:cNvPr id="9" name="Rectangle 8"/>
          <p:cNvSpPr/>
          <p:nvPr/>
        </p:nvSpPr>
        <p:spPr>
          <a:xfrm>
            <a:off x="8276856" y="6573913"/>
            <a:ext cx="900118" cy="276999"/>
          </a:xfrm>
          <a:prstGeom prst="rect">
            <a:avLst/>
          </a:prstGeom>
        </p:spPr>
        <p:txBody>
          <a:bodyPr wrap="none">
            <a:spAutoFit/>
          </a:bodyPr>
          <a:lstStyle/>
          <a:p>
            <a:r>
              <a:rPr lang="en-US" sz="1200" dirty="0">
                <a:latin typeface="+mn-lt"/>
              </a:rPr>
              <a:t>James Hays</a:t>
            </a:r>
          </a:p>
        </p:txBody>
      </p:sp>
    </p:spTree>
    <p:extLst>
      <p:ext uri="{BB962C8B-B14F-4D97-AF65-F5344CB8AC3E}">
        <p14:creationId xmlns:p14="http://schemas.microsoft.com/office/powerpoint/2010/main" val="3042955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i,j] = \sum_{u=-k}^{k} \sum_{v=-k}^{k} H[u,v] F[i+u,j+v]&#10;\]&#10;\end{document}&#10;"/>
  <p:tag name="EXTERNALNAME" val="Edittex"/>
  <p:tag name="BLEND" val="False"/>
  <p:tag name="TRANSPARENT" val="False"/>
  <p:tag name="KEEPFILES" val="False"/>
  <p:tag name="DEBUGPAUSE" val="False"/>
  <p:tag name="RESOLUTION" val="300"/>
  <p:tag name="BITMAPFORMAT" val="bmpmono"/>
  <p:tag name="DEBUGINTERACTIVE" val="True"/>
  <p:tag name="ORIGWIDTH" val="1473.25"/>
  <p:tag name="PICTUREFILESIZE" val="50190"/>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 = H \otimes F&#10;\]&#10;\end{document}&#10;"/>
  <p:tag name="EXTERNALNAME" val="Edittex"/>
  <p:tag name="BLEND" val="False"/>
  <p:tag name="TRANSPARENT" val="False"/>
  <p:tag name="BITMAPFORMAT" val="bmpmono"/>
  <p:tag name="DEBUGINTERACTIVE" val="True"/>
  <p:tag name="ORIGWIDTH" val="405"/>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17478</TotalTime>
  <Words>3408</Words>
  <Application>Microsoft Office PowerPoint</Application>
  <PresentationFormat>On-screen Show (4:3)</PresentationFormat>
  <Paragraphs>1909</Paragraphs>
  <Slides>55</Slides>
  <Notes>27</Notes>
  <HiddenSlides>12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Courier</vt:lpstr>
      <vt:lpstr>Futura Bk BT</vt:lpstr>
      <vt:lpstr>Arial</vt:lpstr>
      <vt:lpstr>Calibri</vt:lpstr>
      <vt:lpstr>Calibri Light</vt:lpstr>
      <vt:lpstr>Cambria Math</vt:lpstr>
      <vt:lpstr>Courier New</vt:lpstr>
      <vt:lpstr>Times</vt:lpstr>
      <vt:lpstr>Times New Roman</vt:lpstr>
      <vt:lpstr>Office Theme</vt:lpstr>
      <vt:lpstr>Equation</vt:lpstr>
      <vt:lpstr>ECE 4973: Lecture 3 Image Filters</vt:lpstr>
      <vt:lpstr>Image resolution vs radiometric Resolution</vt:lpstr>
      <vt:lpstr>What we have learned today?</vt:lpstr>
      <vt:lpstr>Systems and Filters</vt:lpstr>
      <vt:lpstr>System and Filters</vt:lpstr>
      <vt:lpstr>PowerPoint Presentation</vt:lpstr>
      <vt:lpstr>Grayscale images as 2D signals</vt:lpstr>
      <vt:lpstr>Filter example #1: Box filter</vt:lpstr>
      <vt:lpstr>Image filtering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Linear filter</vt:lpstr>
      <vt:lpstr>Properties of systems</vt:lpstr>
      <vt:lpstr>Think-Pair-Share time</vt:lpstr>
      <vt:lpstr>1. Practice with linear filters</vt:lpstr>
      <vt:lpstr>1. Practice with linear filters</vt:lpstr>
      <vt:lpstr>2. Practice with linear filters</vt:lpstr>
      <vt:lpstr>2. Practice with linear filters</vt:lpstr>
      <vt:lpstr>3. Practice with linear filters</vt:lpstr>
      <vt:lpstr>3. Practice with linear filters</vt:lpstr>
      <vt:lpstr>4. Practice with linear filters</vt:lpstr>
      <vt:lpstr>4. Practice with linear filters</vt:lpstr>
      <vt:lpstr>4. Practice with linear filters</vt:lpstr>
      <vt:lpstr>Shift-invariance and linearity</vt:lpstr>
      <vt:lpstr>Two important properties of systems</vt:lpstr>
      <vt:lpstr>Is the moving average system is shift invariant? </vt:lpstr>
      <vt:lpstr>Linear Systems (filters)</vt:lpstr>
      <vt:lpstr>Filter example #2: Image Segmentation</vt:lpstr>
      <vt:lpstr>Simple thresholding</vt:lpstr>
      <vt:lpstr>Convolution and correlation</vt:lpstr>
      <vt:lpstr>Correlation (we are doing so far)</vt:lpstr>
      <vt:lpstr>Convolution</vt:lpstr>
      <vt:lpstr>Where is convolution coming from?</vt:lpstr>
      <vt:lpstr>Why do mathematicians and signal processing researchers like convolution?</vt:lpstr>
      <vt:lpstr>Commutative property</vt:lpstr>
      <vt:lpstr>Associative property</vt:lpstr>
      <vt:lpstr>What is (a∗b)_flip? A result we need in the next slide … </vt:lpstr>
      <vt:lpstr>Convolution properties</vt:lpstr>
      <vt:lpstr>Correlation and Convolution</vt:lpstr>
      <vt:lpstr>Image support and edge effect</vt:lpstr>
      <vt:lpstr>Image support and edge effect</vt:lpstr>
      <vt:lpstr>PowerPoint Presentation</vt:lpstr>
      <vt:lpstr>properties</vt:lpstr>
      <vt:lpstr>properties</vt:lpstr>
      <vt:lpstr>Convolution vs. (Cross) Correlation</vt:lpstr>
      <vt:lpstr>Convolution vs. (Cross) Correlation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Filters</dc:title>
  <dc:creator>Cheng, Samuel</dc:creator>
  <cp:lastModifiedBy>Cheng, Samuel</cp:lastModifiedBy>
  <cp:revision>11</cp:revision>
  <dcterms:created xsi:type="dcterms:W3CDTF">2021-02-03T03:31:37Z</dcterms:created>
  <dcterms:modified xsi:type="dcterms:W3CDTF">2021-12-31T22:49:05Z</dcterms:modified>
</cp:coreProperties>
</file>