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xml" ContentType="application/inkml+xml"/>
  <Override PartName="/ppt/notesSlides/notesSlide43.xml" ContentType="application/vnd.openxmlformats-officedocument.presentationml.notesSlide+xml"/>
  <Override PartName="/ppt/tags/tag2.xml" ContentType="application/vnd.openxmlformats-officedocument.presentationml.tags+xml"/>
  <Override PartName="/ppt/notesSlides/notesSlide44.xml" ContentType="application/vnd.openxmlformats-officedocument.presentationml.notesSlide+xml"/>
  <Override PartName="/ppt/tags/tag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571" r:id="rId2"/>
    <p:sldId id="578" r:id="rId3"/>
    <p:sldId id="579" r:id="rId4"/>
    <p:sldId id="580" r:id="rId5"/>
    <p:sldId id="581" r:id="rId6"/>
    <p:sldId id="582" r:id="rId7"/>
    <p:sldId id="583" r:id="rId8"/>
    <p:sldId id="584" r:id="rId9"/>
    <p:sldId id="585" r:id="rId10"/>
    <p:sldId id="586" r:id="rId11"/>
    <p:sldId id="587" r:id="rId12"/>
    <p:sldId id="588" r:id="rId13"/>
    <p:sldId id="595" r:id="rId14"/>
    <p:sldId id="596" r:id="rId15"/>
    <p:sldId id="660" r:id="rId16"/>
    <p:sldId id="661" r:id="rId17"/>
    <p:sldId id="599" r:id="rId18"/>
    <p:sldId id="601" r:id="rId19"/>
    <p:sldId id="602" r:id="rId20"/>
    <p:sldId id="603" r:id="rId21"/>
    <p:sldId id="597" r:id="rId22"/>
    <p:sldId id="598" r:id="rId23"/>
    <p:sldId id="600" r:id="rId24"/>
    <p:sldId id="604" r:id="rId25"/>
    <p:sldId id="605" r:id="rId26"/>
    <p:sldId id="606" r:id="rId27"/>
    <p:sldId id="607" r:id="rId28"/>
    <p:sldId id="608" r:id="rId29"/>
    <p:sldId id="609" r:id="rId30"/>
    <p:sldId id="610" r:id="rId31"/>
    <p:sldId id="611" r:id="rId32"/>
    <p:sldId id="612" r:id="rId33"/>
    <p:sldId id="613" r:id="rId34"/>
    <p:sldId id="614" r:id="rId35"/>
    <p:sldId id="615" r:id="rId36"/>
    <p:sldId id="616" r:id="rId37"/>
    <p:sldId id="617" r:id="rId38"/>
    <p:sldId id="618" r:id="rId39"/>
    <p:sldId id="619" r:id="rId40"/>
    <p:sldId id="620" r:id="rId41"/>
    <p:sldId id="621" r:id="rId42"/>
    <p:sldId id="622" r:id="rId43"/>
    <p:sldId id="623" r:id="rId44"/>
    <p:sldId id="624" r:id="rId45"/>
    <p:sldId id="628" r:id="rId46"/>
    <p:sldId id="630" r:id="rId47"/>
    <p:sldId id="631" r:id="rId48"/>
    <p:sldId id="634" r:id="rId49"/>
    <p:sldId id="635" r:id="rId50"/>
    <p:sldId id="636" r:id="rId51"/>
    <p:sldId id="637" r:id="rId52"/>
    <p:sldId id="638" r:id="rId53"/>
    <p:sldId id="639" r:id="rId54"/>
    <p:sldId id="640" r:id="rId55"/>
    <p:sldId id="641" r:id="rId56"/>
    <p:sldId id="642" r:id="rId57"/>
    <p:sldId id="643" r:id="rId58"/>
    <p:sldId id="644" r:id="rId59"/>
    <p:sldId id="645" r:id="rId60"/>
    <p:sldId id="646" r:id="rId61"/>
    <p:sldId id="647" r:id="rId62"/>
    <p:sldId id="648" r:id="rId63"/>
    <p:sldId id="649" r:id="rId64"/>
    <p:sldId id="650" r:id="rId65"/>
    <p:sldId id="651" r:id="rId66"/>
    <p:sldId id="663" r:id="rId67"/>
    <p:sldId id="652" r:id="rId68"/>
    <p:sldId id="653" r:id="rId69"/>
    <p:sldId id="654" r:id="rId70"/>
    <p:sldId id="655" r:id="rId71"/>
    <p:sldId id="656" r:id="rId72"/>
    <p:sldId id="657" r:id="rId73"/>
    <p:sldId id="658" r:id="rId74"/>
    <p:sldId id="662" r:id="rId75"/>
    <p:sldId id="386" r:id="rId76"/>
    <p:sldId id="385" r:id="rId77"/>
    <p:sldId id="384" r:id="rId78"/>
    <p:sldId id="627" r:id="rId79"/>
    <p:sldId id="632" r:id="rId80"/>
    <p:sldId id="633" r:id="rId81"/>
    <p:sldId id="387" r:id="rId82"/>
    <p:sldId id="388" r:id="rId83"/>
    <p:sldId id="389" r:id="rId84"/>
    <p:sldId id="390" r:id="rId85"/>
    <p:sldId id="391" r:id="rId86"/>
    <p:sldId id="392" r:id="rId87"/>
    <p:sldId id="442" r:id="rId88"/>
    <p:sldId id="356" r:id="rId89"/>
    <p:sldId id="403" r:id="rId90"/>
    <p:sldId id="404" r:id="rId91"/>
    <p:sldId id="405" r:id="rId92"/>
    <p:sldId id="406" r:id="rId93"/>
    <p:sldId id="407" r:id="rId94"/>
    <p:sldId id="408" r:id="rId95"/>
    <p:sldId id="409" r:id="rId96"/>
    <p:sldId id="410" r:id="rId97"/>
    <p:sldId id="411" r:id="rId98"/>
    <p:sldId id="412" r:id="rId99"/>
    <p:sldId id="413" r:id="rId100"/>
    <p:sldId id="443" r:id="rId101"/>
    <p:sldId id="433" r:id="rId102"/>
    <p:sldId id="424" r:id="rId103"/>
    <p:sldId id="426" r:id="rId104"/>
    <p:sldId id="427" r:id="rId105"/>
    <p:sldId id="428" r:id="rId106"/>
    <p:sldId id="429" r:id="rId107"/>
    <p:sldId id="430" r:id="rId108"/>
    <p:sldId id="431" r:id="rId10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B55C0016-1443-490A-BCF1-D771FDCBFD0C}">
          <p14:sldIdLst>
            <p14:sldId id="571"/>
          </p14:sldIdLst>
        </p14:section>
        <p14:section name="Fourier Transform" id="{BE47B8C3-F1DF-40B5-BC3A-50A1BB7CF6F8}">
          <p14:sldIdLst>
            <p14:sldId id="578"/>
            <p14:sldId id="579"/>
            <p14:sldId id="580"/>
            <p14:sldId id="581"/>
            <p14:sldId id="582"/>
            <p14:sldId id="583"/>
            <p14:sldId id="584"/>
            <p14:sldId id="585"/>
            <p14:sldId id="586"/>
            <p14:sldId id="587"/>
            <p14:sldId id="588"/>
            <p14:sldId id="595"/>
            <p14:sldId id="596"/>
            <p14:sldId id="660"/>
            <p14:sldId id="661"/>
            <p14:sldId id="599"/>
            <p14:sldId id="601"/>
            <p14:sldId id="602"/>
            <p14:sldId id="603"/>
            <p14:sldId id="597"/>
            <p14:sldId id="598"/>
            <p14:sldId id="600"/>
            <p14:sldId id="604"/>
            <p14:sldId id="605"/>
            <p14:sldId id="606"/>
            <p14:sldId id="607"/>
            <p14:sldId id="608"/>
            <p14:sldId id="609"/>
            <p14:sldId id="610"/>
            <p14:sldId id="611"/>
            <p14:sldId id="612"/>
            <p14:sldId id="613"/>
            <p14:sldId id="614"/>
            <p14:sldId id="615"/>
            <p14:sldId id="616"/>
          </p14:sldIdLst>
        </p14:section>
        <p14:section name="Fourier Transforms and convolution" id="{184E4093-7EBB-436C-993E-D3E999AE1DC7}">
          <p14:sldIdLst>
            <p14:sldId id="617"/>
            <p14:sldId id="618"/>
            <p14:sldId id="619"/>
            <p14:sldId id="620"/>
            <p14:sldId id="621"/>
            <p14:sldId id="622"/>
            <p14:sldId id="623"/>
            <p14:sldId id="624"/>
            <p14:sldId id="628"/>
            <p14:sldId id="630"/>
            <p14:sldId id="631"/>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63"/>
            <p14:sldId id="652"/>
            <p14:sldId id="653"/>
            <p14:sldId id="654"/>
            <p14:sldId id="655"/>
            <p14:sldId id="656"/>
            <p14:sldId id="657"/>
            <p14:sldId id="658"/>
            <p14:sldId id="662"/>
            <p14:sldId id="386"/>
            <p14:sldId id="385"/>
            <p14:sldId id="384"/>
            <p14:sldId id="627"/>
            <p14:sldId id="632"/>
            <p14:sldId id="633"/>
            <p14:sldId id="387"/>
            <p14:sldId id="388"/>
            <p14:sldId id="389"/>
            <p14:sldId id="390"/>
            <p14:sldId id="391"/>
            <p14:sldId id="392"/>
            <p14:sldId id="442"/>
            <p14:sldId id="356"/>
            <p14:sldId id="403"/>
            <p14:sldId id="404"/>
            <p14:sldId id="405"/>
            <p14:sldId id="406"/>
            <p14:sldId id="407"/>
            <p14:sldId id="408"/>
            <p14:sldId id="409"/>
            <p14:sldId id="410"/>
            <p14:sldId id="411"/>
            <p14:sldId id="412"/>
            <p14:sldId id="413"/>
            <p14:sldId id="443"/>
            <p14:sldId id="433"/>
            <p14:sldId id="424"/>
            <p14:sldId id="426"/>
            <p14:sldId id="427"/>
            <p14:sldId id="428"/>
            <p14:sldId id="429"/>
            <p14:sldId id="430"/>
            <p14:sldId id="4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65A"/>
    <a:srgbClr val="32000C"/>
    <a:srgbClr val="FF4A7E"/>
    <a:srgbClr val="CB6B30"/>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66957" autoAdjust="0"/>
  </p:normalViewPr>
  <p:slideViewPr>
    <p:cSldViewPr>
      <p:cViewPr varScale="1">
        <p:scale>
          <a:sx n="69" d="100"/>
          <a:sy n="69" d="100"/>
        </p:scale>
        <p:origin x="2112" y="72"/>
      </p:cViewPr>
      <p:guideLst>
        <p:guide orient="horz" pos="2160"/>
        <p:guide pos="2880"/>
      </p:guideLst>
    </p:cSldViewPr>
  </p:slideViewPr>
  <p:outlineViewPr>
    <p:cViewPr>
      <p:scale>
        <a:sx n="33" d="100"/>
        <a:sy n="33" d="100"/>
      </p:scale>
      <p:origin x="0" y="22105"/>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3.wmf"/><Relationship Id="rId4" Type="http://schemas.openxmlformats.org/officeDocument/2006/relationships/image" Target="../media/image13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image" Target="../media/image13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 Id="rId4" Type="http://schemas.openxmlformats.org/officeDocument/2006/relationships/image" Target="../media/image136.wmf"/></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1-10-03T17:45:35.586"/>
    </inkml:context>
    <inkml:brush xml:id="br0">
      <inkml:brushProperty name="width" value="0.05292" units="cm"/>
      <inkml:brushProperty name="height" value="0.05292" units="cm"/>
      <inkml:brushProperty name="color" value="#FF0000"/>
    </inkml:brush>
  </inkml:definitions>
  <inkml:trace contextRef="#ctx0" brushRef="#br0">16942 9525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DEB3DC21-16FE-4C00-82FF-6B7B56280C87}" type="datetimeFigureOut">
              <a:rPr lang="en-US"/>
              <a:pPr>
                <a:defRPr/>
              </a:pPr>
              <a:t>2/11/2021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2657577-2637-4D99-BDF4-BF55D712705F}" type="slidenum">
              <a:rPr lang="en-US" altLang="en-US"/>
              <a:pPr>
                <a:defRPr/>
              </a:pPr>
              <a:t>‹#›</a:t>
            </a:fld>
            <a:endParaRPr lang="en-US" altLang="en-US"/>
          </a:p>
        </p:txBody>
      </p:sp>
    </p:spTree>
    <p:extLst>
      <p:ext uri="{BB962C8B-B14F-4D97-AF65-F5344CB8AC3E}">
        <p14:creationId xmlns:p14="http://schemas.microsoft.com/office/powerpoint/2010/main" val="14326716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657577-2637-4D99-BDF4-BF55D712705F}" type="slidenum">
              <a:rPr lang="en-US" altLang="en-US" smtClean="0"/>
              <a:pPr>
                <a:defRPr/>
              </a:pPr>
              <a:t>1</a:t>
            </a:fld>
            <a:endParaRPr lang="en-US" altLang="en-US"/>
          </a:p>
        </p:txBody>
      </p:sp>
    </p:spTree>
    <p:extLst>
      <p:ext uri="{BB962C8B-B14F-4D97-AF65-F5344CB8AC3E}">
        <p14:creationId xmlns:p14="http://schemas.microsoft.com/office/powerpoint/2010/main" val="1610095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congruency edge detection:</a:t>
            </a:r>
            <a:r>
              <a:rPr lang="en-US" baseline="0" dirty="0"/>
              <a:t> http://homepages.inf.ed.ac.uk/rbf/CVonline/LOCAL_COPIES/OWENS/LECT7/node2.html</a:t>
            </a:r>
          </a:p>
          <a:p>
            <a:endParaRPr lang="en-US" baseline="0" dirty="0"/>
          </a:p>
          <a:p>
            <a:r>
              <a:rPr lang="en-US" baseline="0" dirty="0"/>
              <a:t>Magnitude Amplitude of combined cosine and sine </a:t>
            </a:r>
          </a:p>
          <a:p>
            <a:r>
              <a:rPr lang="en-US" baseline="0" dirty="0"/>
              <a:t>Phase Relative proportions of sine and cosine</a:t>
            </a:r>
          </a:p>
          <a:p>
            <a:endParaRPr lang="en-US" baseline="0" dirty="0"/>
          </a:p>
          <a:p>
            <a:r>
              <a:rPr lang="en-US" dirty="0"/>
              <a:t>Bryan Morse, BYU Computer Science</a:t>
            </a:r>
          </a:p>
          <a:p>
            <a:r>
              <a:rPr lang="en-US" dirty="0"/>
              <a:t>http://www.astro.umd.edu/~lgm/ASTR410/ft_ref2.pdf</a:t>
            </a:r>
          </a:p>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27</a:t>
            </a:fld>
            <a:endParaRPr lang="en-US" altLang="en-US"/>
          </a:p>
        </p:txBody>
      </p:sp>
    </p:spTree>
    <p:extLst>
      <p:ext uri="{BB962C8B-B14F-4D97-AF65-F5344CB8AC3E}">
        <p14:creationId xmlns:p14="http://schemas.microsoft.com/office/powerpoint/2010/main" val="157412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https://www.cs.unm.edu/~brayer/vision/fourier.html</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32</a:t>
            </a:fld>
            <a:endParaRPr lang="en-US" altLang="en-US"/>
          </a:p>
        </p:txBody>
      </p:sp>
    </p:spTree>
    <p:extLst>
      <p:ext uri="{BB962C8B-B14F-4D97-AF65-F5344CB8AC3E}">
        <p14:creationId xmlns:p14="http://schemas.microsoft.com/office/powerpoint/2010/main" val="4055055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Will </a:t>
            </a:r>
            <a:r>
              <a:rPr lang="en-US" i="1" dirty="0"/>
              <a:t>any</a:t>
            </a:r>
            <a:r>
              <a:rPr lang="en-US" dirty="0"/>
              <a:t> image be like that, or is it a property of the world we live in?</a:t>
            </a:r>
          </a:p>
          <a:p>
            <a:endParaRPr lang="en-US" dirty="0"/>
          </a:p>
        </p:txBody>
      </p:sp>
      <p:sp>
        <p:nvSpPr>
          <p:cNvPr id="4" name="Slide Number Placeholder 3"/>
          <p:cNvSpPr>
            <a:spLocks noGrp="1"/>
          </p:cNvSpPr>
          <p:nvPr>
            <p:ph type="sldNum" sz="quarter" idx="5"/>
          </p:nvPr>
        </p:nvSpPr>
        <p:spPr/>
        <p:txBody>
          <a:bodyPr/>
          <a:lstStyle/>
          <a:p>
            <a:pPr>
              <a:defRPr/>
            </a:pPr>
            <a:fld id="{D2657577-2637-4D99-BDF4-BF55D712705F}" type="slidenum">
              <a:rPr lang="en-US" altLang="en-US" smtClean="0"/>
              <a:pPr>
                <a:defRPr/>
              </a:pPr>
              <a:t>35</a:t>
            </a:fld>
            <a:endParaRPr lang="en-US" altLang="en-US"/>
          </a:p>
        </p:txBody>
      </p:sp>
    </p:spTree>
    <p:extLst>
      <p:ext uri="{BB962C8B-B14F-4D97-AF65-F5344CB8AC3E}">
        <p14:creationId xmlns:p14="http://schemas.microsoft.com/office/powerpoint/2010/main" val="1450371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https://twitter.com/figmadesign/status/816356525748781056</a:t>
            </a:r>
          </a:p>
          <a:p>
            <a:endParaRPr lang="en-US" dirty="0"/>
          </a:p>
          <a:p>
            <a:r>
              <a:rPr lang="en-US" dirty="0"/>
              <a:t>http://www.browndailyherald.com/2012/09/10/cs-undergrad-wins-tech-fellowship/</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46</a:t>
            </a:fld>
            <a:endParaRPr lang="en-US" altLang="en-US"/>
          </a:p>
        </p:txBody>
      </p:sp>
    </p:spTree>
    <p:extLst>
      <p:ext uri="{BB962C8B-B14F-4D97-AF65-F5344CB8AC3E}">
        <p14:creationId xmlns:p14="http://schemas.microsoft.com/office/powerpoint/2010/main" val="1032805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Dual</a:t>
            </a:r>
            <a:r>
              <a:rPr lang="en-US" baseline="0" dirty="0"/>
              <a:t> functions – box(x) and </a:t>
            </a:r>
            <a:r>
              <a:rPr lang="en-US" baseline="0" dirty="0" err="1"/>
              <a:t>sinc</a:t>
            </a:r>
            <a:r>
              <a:rPr lang="en-US" baseline="0" dirty="0"/>
              <a:t>(x)</a:t>
            </a:r>
          </a:p>
          <a:p>
            <a:endParaRPr lang="en-US" baseline="0" dirty="0"/>
          </a:p>
          <a:p>
            <a:r>
              <a:rPr lang="en-US" baseline="0" dirty="0" err="1"/>
              <a:t>Sinc</a:t>
            </a:r>
            <a:r>
              <a:rPr lang="en-US" baseline="0" dirty="0"/>
              <a:t> function has components out to infinity, has zero crossings (lose signal), and has negative coefficients.</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47</a:t>
            </a:fld>
            <a:endParaRPr lang="en-US" altLang="en-US"/>
          </a:p>
        </p:txBody>
      </p:sp>
    </p:spTree>
    <p:extLst>
      <p:ext uri="{BB962C8B-B14F-4D97-AF65-F5344CB8AC3E}">
        <p14:creationId xmlns:p14="http://schemas.microsoft.com/office/powerpoint/2010/main" val="2535892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48</a:t>
            </a:fld>
            <a:endParaRPr lang="en-US" altLang="en-US">
              <a:solidFill>
                <a:prstClr val="black"/>
              </a:solidFill>
            </a:endParaRPr>
          </a:p>
        </p:txBody>
      </p:sp>
    </p:spTree>
    <p:extLst>
      <p:ext uri="{BB962C8B-B14F-4D97-AF65-F5344CB8AC3E}">
        <p14:creationId xmlns:p14="http://schemas.microsoft.com/office/powerpoint/2010/main" val="794160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49</a:t>
            </a:fld>
            <a:endParaRPr lang="en-US" altLang="en-US"/>
          </a:p>
        </p:txBody>
      </p:sp>
    </p:spTree>
    <p:extLst>
      <p:ext uri="{BB962C8B-B14F-4D97-AF65-F5344CB8AC3E}">
        <p14:creationId xmlns:p14="http://schemas.microsoft.com/office/powerpoint/2010/main" val="3445874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works… if everything is double</a:t>
            </a:r>
            <a:r>
              <a:rPr lang="en-US" baseline="0" dirty="0"/>
              <a:t> precision with no noise</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50</a:t>
            </a:fld>
            <a:endParaRPr lang="en-US" altLang="en-US"/>
          </a:p>
        </p:txBody>
      </p:sp>
    </p:spTree>
    <p:extLst>
      <p:ext uri="{BB962C8B-B14F-4D97-AF65-F5344CB8AC3E}">
        <p14:creationId xmlns:p14="http://schemas.microsoft.com/office/powerpoint/2010/main" val="172003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51</a:t>
            </a:fld>
            <a:endParaRPr lang="en-US" altLang="en-US"/>
          </a:p>
        </p:txBody>
      </p:sp>
    </p:spTree>
    <p:extLst>
      <p:ext uri="{BB962C8B-B14F-4D97-AF65-F5344CB8AC3E}">
        <p14:creationId xmlns:p14="http://schemas.microsoft.com/office/powerpoint/2010/main" val="4091412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52</a:t>
            </a:fld>
            <a:endParaRPr lang="en-US" altLang="en-US"/>
          </a:p>
        </p:txBody>
      </p:sp>
    </p:spTree>
    <p:extLst>
      <p:ext uri="{BB962C8B-B14F-4D97-AF65-F5344CB8AC3E}">
        <p14:creationId xmlns:p14="http://schemas.microsoft.com/office/powerpoint/2010/main" val="394929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notation</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3</a:t>
            </a:fld>
            <a:endParaRPr lang="en-US" altLang="en-US"/>
          </a:p>
        </p:txBody>
      </p:sp>
    </p:spTree>
    <p:extLst>
      <p:ext uri="{BB962C8B-B14F-4D97-AF65-F5344CB8AC3E}">
        <p14:creationId xmlns:p14="http://schemas.microsoft.com/office/powerpoint/2010/main" val="4245942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53</a:t>
            </a:fld>
            <a:endParaRPr lang="en-US" altLang="en-US"/>
          </a:p>
        </p:txBody>
      </p:sp>
    </p:spTree>
    <p:extLst>
      <p:ext uri="{BB962C8B-B14F-4D97-AF65-F5344CB8AC3E}">
        <p14:creationId xmlns:p14="http://schemas.microsoft.com/office/powerpoint/2010/main" val="1586141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 filter is easier to invert / </a:t>
            </a:r>
            <a:r>
              <a:rPr lang="en-US" dirty="0" err="1"/>
              <a:t>deconvolve</a:t>
            </a:r>
            <a:r>
              <a:rPr lang="en-US" dirty="0"/>
              <a:t>. The inversion</a:t>
            </a:r>
            <a:r>
              <a:rPr lang="en-US" baseline="0" dirty="0"/>
              <a:t> isn’t perfect, still.</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55</a:t>
            </a:fld>
            <a:endParaRPr lang="en-US" altLang="en-US"/>
          </a:p>
        </p:txBody>
      </p:sp>
    </p:spTree>
    <p:extLst>
      <p:ext uri="{BB962C8B-B14F-4D97-AF65-F5344CB8AC3E}">
        <p14:creationId xmlns:p14="http://schemas.microsoft.com/office/powerpoint/2010/main" val="1595967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56</a:t>
            </a:fld>
            <a:endParaRPr lang="en-US" altLang="en-US">
              <a:solidFill>
                <a:prstClr val="black"/>
              </a:solidFill>
            </a:endParaRPr>
          </a:p>
        </p:txBody>
      </p:sp>
    </p:spTree>
    <p:extLst>
      <p:ext uri="{BB962C8B-B14F-4D97-AF65-F5344CB8AC3E}">
        <p14:creationId xmlns:p14="http://schemas.microsoft.com/office/powerpoint/2010/main" val="3955883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B97AA4-0F25-4711-91D4-A1BBE82FD72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75642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https://en.wikipedia.org/wiki/Euler%27s_formula</a:t>
            </a:r>
          </a:p>
          <a:p>
            <a:endParaRPr lang="en-US" dirty="0"/>
          </a:p>
          <a:p>
            <a:r>
              <a:rPr lang="en-US" dirty="0"/>
              <a:t>http://www.bitweenie.com/listings/negative-frequency/</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59</a:t>
            </a:fld>
            <a:endParaRPr lang="en-US" altLang="en-US"/>
          </a:p>
        </p:txBody>
      </p:sp>
    </p:spTree>
    <p:extLst>
      <p:ext uri="{BB962C8B-B14F-4D97-AF65-F5344CB8AC3E}">
        <p14:creationId xmlns:p14="http://schemas.microsoft.com/office/powerpoint/2010/main" val="2780181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http://research.stowers-institute.org/efg/Report/FourierAnalysis.pdf</a:t>
            </a:r>
          </a:p>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62</a:t>
            </a:fld>
            <a:endParaRPr lang="en-US" altLang="en-US"/>
          </a:p>
        </p:txBody>
      </p:sp>
    </p:spTree>
    <p:extLst>
      <p:ext uri="{BB962C8B-B14F-4D97-AF65-F5344CB8AC3E}">
        <p14:creationId xmlns:p14="http://schemas.microsoft.com/office/powerpoint/2010/main" val="3428259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http://research.stowers-institute.org/efg/Report/FourierAnalysis.pdf</a:t>
            </a:r>
          </a:p>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63</a:t>
            </a:fld>
            <a:endParaRPr lang="en-US" altLang="en-US"/>
          </a:p>
        </p:txBody>
      </p:sp>
    </p:spTree>
    <p:extLst>
      <p:ext uri="{BB962C8B-B14F-4D97-AF65-F5344CB8AC3E}">
        <p14:creationId xmlns:p14="http://schemas.microsoft.com/office/powerpoint/2010/main" val="344529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https://en.wikipedia.org/wiki/Diffraction</a:t>
            </a:r>
          </a:p>
          <a:p>
            <a:r>
              <a:rPr lang="en-US" dirty="0"/>
              <a:t>https://en.wikipedia.org/wiki/Fraunhofer_diffraction</a:t>
            </a:r>
          </a:p>
          <a:p>
            <a:r>
              <a:rPr lang="en-US" dirty="0"/>
              <a:t>http://hyperphysics.phy-astr.gsu.edu/hbase/phyopt/sinslitd.html</a:t>
            </a:r>
          </a:p>
          <a:p>
            <a:r>
              <a:rPr lang="en-US" dirty="0"/>
              <a:t>https://en.wikipedia.org/wiki/Airy_disk</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64</a:t>
            </a:fld>
            <a:endParaRPr lang="en-US" altLang="en-US"/>
          </a:p>
        </p:txBody>
      </p:sp>
    </p:spTree>
    <p:extLst>
      <p:ext uri="{BB962C8B-B14F-4D97-AF65-F5344CB8AC3E}">
        <p14:creationId xmlns:p14="http://schemas.microsoft.com/office/powerpoint/2010/main" val="3612182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657577-2637-4D99-BDF4-BF55D712705F}" type="slidenum">
              <a:rPr lang="en-US" altLang="en-US" smtClean="0"/>
              <a:pPr>
                <a:defRPr/>
              </a:pPr>
              <a:t>66</a:t>
            </a:fld>
            <a:endParaRPr lang="en-US" altLang="en-US"/>
          </a:p>
        </p:txBody>
      </p:sp>
    </p:spTree>
    <p:extLst>
      <p:ext uri="{BB962C8B-B14F-4D97-AF65-F5344CB8AC3E}">
        <p14:creationId xmlns:p14="http://schemas.microsoft.com/office/powerpoint/2010/main" val="2493439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first coefficient </a:t>
            </a:r>
            <a:r>
              <a:rPr lang="en-US" altLang="en-US" dirty="0">
                <a:latin typeface="Times New Roman" panose="02020603050405020304" pitchFamily="18" charset="0"/>
                <a:cs typeface="Times New Roman" panose="02020603050405020304" pitchFamily="18" charset="0"/>
              </a:rPr>
              <a:t>B(0,0)</a:t>
            </a:r>
            <a:r>
              <a:rPr lang="en-US" altLang="en-US" dirty="0"/>
              <a:t> is the DC component, the average intensity</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top-left </a:t>
            </a:r>
            <a:r>
              <a:rPr lang="en-US" altLang="en-US" dirty="0" err="1"/>
              <a:t>coeffs</a:t>
            </a:r>
            <a:r>
              <a:rPr lang="en-US" altLang="en-US" dirty="0"/>
              <a:t> represent low frequencies, the bottom right represent high frequencies</a:t>
            </a:r>
          </a:p>
          <a:p>
            <a:endParaRPr lang="en-US" dirty="0"/>
          </a:p>
        </p:txBody>
      </p:sp>
      <p:sp>
        <p:nvSpPr>
          <p:cNvPr id="4" name="Slide Number Placeholder 3"/>
          <p:cNvSpPr>
            <a:spLocks noGrp="1"/>
          </p:cNvSpPr>
          <p:nvPr>
            <p:ph type="sldNum" sz="quarter" idx="5"/>
          </p:nvPr>
        </p:nvSpPr>
        <p:spPr/>
        <p:txBody>
          <a:bodyPr/>
          <a:lstStyle/>
          <a:p>
            <a:pPr>
              <a:defRPr/>
            </a:pPr>
            <a:fld id="{D2657577-2637-4D99-BDF4-BF55D712705F}" type="slidenum">
              <a:rPr lang="en-US" altLang="en-US" smtClean="0"/>
              <a:pPr>
                <a:defRPr/>
              </a:pPr>
              <a:t>67</a:t>
            </a:fld>
            <a:endParaRPr lang="en-US" altLang="en-US"/>
          </a:p>
        </p:txBody>
      </p:sp>
    </p:spTree>
    <p:extLst>
      <p:ext uri="{BB962C8B-B14F-4D97-AF65-F5344CB8AC3E}">
        <p14:creationId xmlns:p14="http://schemas.microsoft.com/office/powerpoint/2010/main" val="3543456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657577-2637-4D99-BDF4-BF55D712705F}" type="slidenum">
              <a:rPr lang="en-US" altLang="en-US" smtClean="0"/>
              <a:pPr>
                <a:defRPr/>
              </a:pPr>
              <a:t>5</a:t>
            </a:fld>
            <a:endParaRPr lang="en-US" altLang="en-US"/>
          </a:p>
        </p:txBody>
      </p:sp>
    </p:spTree>
    <p:extLst>
      <p:ext uri="{BB962C8B-B14F-4D97-AF65-F5344CB8AC3E}">
        <p14:creationId xmlns:p14="http://schemas.microsoft.com/office/powerpoint/2010/main" val="2219874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2400" dirty="0">
                <a:sym typeface="Wingdings" panose="05000000000000000000" pitchFamily="2" charset="2"/>
              </a:rPr>
              <a:t>Quantize to integer (div. by magic number; round)</a:t>
            </a:r>
          </a:p>
          <a:p>
            <a:pPr lvl="1" eaLnBrk="1" hangingPunct="1"/>
            <a:r>
              <a:rPr lang="en-US" altLang="en-US" sz="2000" dirty="0">
                <a:sym typeface="Wingdings" panose="05000000000000000000" pitchFamily="2" charset="2"/>
              </a:rPr>
              <a:t>More coarsely for high frequencies (which also tend to have smaller values)</a:t>
            </a:r>
          </a:p>
          <a:p>
            <a:pPr lvl="1" eaLnBrk="1" hangingPunct="1"/>
            <a:r>
              <a:rPr lang="en-US" altLang="en-US" sz="2000" dirty="0">
                <a:sym typeface="Wingdings" panose="05000000000000000000" pitchFamily="2" charset="2"/>
              </a:rPr>
              <a:t>Many quantized high frequency values will be zero</a:t>
            </a:r>
          </a:p>
          <a:p>
            <a:endParaRPr lang="en-US" dirty="0"/>
          </a:p>
        </p:txBody>
      </p:sp>
      <p:sp>
        <p:nvSpPr>
          <p:cNvPr id="4" name="Slide Number Placeholder 3"/>
          <p:cNvSpPr>
            <a:spLocks noGrp="1"/>
          </p:cNvSpPr>
          <p:nvPr>
            <p:ph type="sldNum" sz="quarter" idx="5"/>
          </p:nvPr>
        </p:nvSpPr>
        <p:spPr/>
        <p:txBody>
          <a:bodyPr/>
          <a:lstStyle/>
          <a:p>
            <a:pPr>
              <a:defRPr/>
            </a:pPr>
            <a:fld id="{D2657577-2637-4D99-BDF4-BF55D712705F}" type="slidenum">
              <a:rPr lang="en-US" altLang="en-US" smtClean="0"/>
              <a:pPr>
                <a:defRPr/>
              </a:pPr>
              <a:t>69</a:t>
            </a:fld>
            <a:endParaRPr lang="en-US" altLang="en-US"/>
          </a:p>
        </p:txBody>
      </p:sp>
    </p:spTree>
    <p:extLst>
      <p:ext uri="{BB962C8B-B14F-4D97-AF65-F5344CB8AC3E}">
        <p14:creationId xmlns:p14="http://schemas.microsoft.com/office/powerpoint/2010/main" val="3336515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Helps compression:</a:t>
            </a:r>
          </a:p>
          <a:p>
            <a:pPr marL="285750" indent="-285750">
              <a:buFontTx/>
              <a:buChar char="-"/>
            </a:pPr>
            <a:r>
              <a:rPr lang="en-US" dirty="0"/>
              <a:t>We throw away the high frequencies (‘0’).</a:t>
            </a:r>
          </a:p>
          <a:p>
            <a:pPr marL="285750" indent="-285750">
              <a:buFontTx/>
              <a:buChar char="-"/>
            </a:pPr>
            <a:r>
              <a:rPr lang="en-US" dirty="0"/>
              <a:t>The zig zag pattern increases in frequency space, so long runs of zeros.</a:t>
            </a:r>
          </a:p>
          <a:p>
            <a:pPr marL="285750" indent="-2857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D2657577-2637-4D99-BDF4-BF55D712705F}" type="slidenum">
              <a:rPr lang="en-US" altLang="en-US" smtClean="0"/>
              <a:pPr>
                <a:defRPr/>
              </a:pPr>
              <a:t>70</a:t>
            </a:fld>
            <a:endParaRPr lang="en-US" altLang="en-US"/>
          </a:p>
        </p:txBody>
      </p:sp>
    </p:spTree>
    <p:extLst>
      <p:ext uri="{BB962C8B-B14F-4D97-AF65-F5344CB8AC3E}">
        <p14:creationId xmlns:p14="http://schemas.microsoft.com/office/powerpoint/2010/main" val="2930264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colorimetric difference between a given color in a television picture and a standard color of equal luminance.</a:t>
            </a:r>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71</a:t>
            </a:fld>
            <a:endParaRPr lang="en-US"/>
          </a:p>
        </p:txBody>
      </p:sp>
    </p:spTree>
    <p:extLst>
      <p:ext uri="{BB962C8B-B14F-4D97-AF65-F5344CB8AC3E}">
        <p14:creationId xmlns:p14="http://schemas.microsoft.com/office/powerpoint/2010/main" val="3096512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http://users.wfu.edu/matthews/misc/jpg_vs_gif/JpgCompTest/</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72</a:t>
            </a:fld>
            <a:endParaRPr lang="en-US"/>
          </a:p>
        </p:txBody>
      </p:sp>
    </p:spTree>
    <p:extLst>
      <p:ext uri="{BB962C8B-B14F-4D97-AF65-F5344CB8AC3E}">
        <p14:creationId xmlns:p14="http://schemas.microsoft.com/office/powerpoint/2010/main" val="3281510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e^0 = 1, e^-1 = .37, e^-2 = .14, etc.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A0D527-A307-4DF0-8A2D-FC748D1F56F1}" type="slidenum">
              <a:rPr lang="en-US" altLang="en-US">
                <a:solidFill>
                  <a:prstClr val="black"/>
                </a:solidFill>
                <a:latin typeface="Calibri" panose="020F0502020204030204" pitchFamily="34" charset="0"/>
              </a:rPr>
              <a:pPr eaLnBrk="1" hangingPunct="1"/>
              <a:t>77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941931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Things we can’t understand without thinking in frequency</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DA7F5F-D9CB-4FD8-9CE8-A77D8C2C2F3D}" type="slidenum">
              <a:rPr lang="en-US" altLang="en-US" smtClean="0"/>
              <a:pPr>
                <a:spcBef>
                  <a:spcPct val="0"/>
                </a:spcBef>
              </a:pPr>
              <a:t>78</a:t>
            </a:fld>
            <a:endParaRPr lang="en-US" altLang="en-US"/>
          </a:p>
        </p:txBody>
      </p:sp>
    </p:spTree>
    <p:extLst>
      <p:ext uri="{BB962C8B-B14F-4D97-AF65-F5344CB8AC3E}">
        <p14:creationId xmlns:p14="http://schemas.microsoft.com/office/powerpoint/2010/main" val="469268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http://www.imagemagick.org/Usage/fourier/#blurring</a:t>
            </a:r>
          </a:p>
          <a:p>
            <a:r>
              <a:rPr lang="en-US" dirty="0"/>
              <a:t>http://www.imagemagick.org/Usage/fourier/#circle_spectrum</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80</a:t>
            </a:fld>
            <a:endParaRPr lang="en-US" altLang="en-US"/>
          </a:p>
        </p:txBody>
      </p:sp>
    </p:spTree>
    <p:extLst>
      <p:ext uri="{BB962C8B-B14F-4D97-AF65-F5344CB8AC3E}">
        <p14:creationId xmlns:p14="http://schemas.microsoft.com/office/powerpoint/2010/main" val="2576739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9652DE-13FE-4E6D-9597-833EEB1CEBDC}" type="slidenum">
              <a:rPr lang="en-US" altLang="en-US">
                <a:solidFill>
                  <a:prstClr val="black"/>
                </a:solidFill>
                <a:latin typeface="Calibri" panose="020F0502020204030204" pitchFamily="34" charset="0"/>
              </a:rPr>
              <a:pPr eaLnBrk="1" hangingPunct="1"/>
              <a:t>81</a:t>
            </a:fld>
            <a:endParaRPr lang="en-US" altLang="en-US">
              <a:solidFill>
                <a:prstClr val="black"/>
              </a:solidFill>
              <a:latin typeface="Calibri" panose="020F0502020204030204"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Linear vs. quadratic in mask size</a:t>
            </a:r>
          </a:p>
        </p:txBody>
      </p:sp>
    </p:spTree>
    <p:extLst>
      <p:ext uri="{BB962C8B-B14F-4D97-AF65-F5344CB8AC3E}">
        <p14:creationId xmlns:p14="http://schemas.microsoft.com/office/powerpoint/2010/main" val="3856821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F09A52-45EB-4DFA-921A-6D04CD40D05E}" type="slidenum">
              <a:rPr lang="en-US" altLang="en-US">
                <a:solidFill>
                  <a:prstClr val="black"/>
                </a:solidFill>
                <a:latin typeface="Calibri" panose="020F0502020204030204" pitchFamily="34" charset="0"/>
              </a:rPr>
              <a:pPr eaLnBrk="1" hangingPunct="1"/>
              <a:t>82</a:t>
            </a:fld>
            <a:endParaRPr lang="en-US" altLang="en-US">
              <a:solidFill>
                <a:prstClr val="black"/>
              </a:solidFill>
              <a:latin typeface="Calibri" panose="020F0502020204030204"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47428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5B88FD5-8EAA-47C4-9689-ED6DBAA272FA}" type="slidenum">
              <a:rPr lang="en-US" altLang="en-US">
                <a:solidFill>
                  <a:prstClr val="black"/>
                </a:solidFill>
                <a:latin typeface="Calibri" panose="020F0502020204030204" pitchFamily="34" charset="0"/>
              </a:rPr>
              <a:pPr eaLnBrk="1" hangingPunct="1"/>
              <a:t>83</a:t>
            </a:fld>
            <a:endParaRPr lang="en-US" altLang="en-US">
              <a:solidFill>
                <a:prstClr val="black"/>
              </a:solidFill>
              <a:latin typeface="Calibri" panose="020F0502020204030204" pitchFamily="34"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Convolution vs filtering doesn’t matter here</a:t>
            </a:r>
            <a:r>
              <a:rPr lang="en-US" altLang="en-US" baseline="0" dirty="0"/>
              <a:t> because the filter is symmetric</a:t>
            </a:r>
          </a:p>
          <a:p>
            <a:pPr eaLnBrk="1" hangingPunct="1"/>
            <a:endParaRPr lang="en-US" altLang="en-US" baseline="0" dirty="0"/>
          </a:p>
          <a:p>
            <a:pPr eaLnBrk="1" hangingPunct="1"/>
            <a:r>
              <a:rPr lang="en-US" altLang="en-US" baseline="0" dirty="0"/>
              <a:t>9 multiply-add operations at the top for 2D convolution</a:t>
            </a:r>
          </a:p>
          <a:p>
            <a:pPr eaLnBrk="1" hangingPunct="1"/>
            <a:r>
              <a:rPr lang="en-US" altLang="en-US" baseline="0" dirty="0"/>
              <a:t>~11 multiply-add operations at the bottom for the separable 2D convolution</a:t>
            </a:r>
          </a:p>
          <a:p>
            <a:pPr eaLnBrk="1" hangingPunct="1"/>
            <a:endParaRPr lang="en-US" altLang="en-US" baseline="0" dirty="0"/>
          </a:p>
          <a:p>
            <a:pPr eaLnBrk="1" hangingPunct="1"/>
            <a:endParaRPr lang="en-US" altLang="en-US" baseline="0" dirty="0"/>
          </a:p>
          <a:p>
            <a:pPr eaLnBrk="1" hangingPunct="1"/>
            <a:endParaRPr lang="en-US" altLang="en-US" baseline="0" dirty="0"/>
          </a:p>
          <a:p>
            <a:pPr eaLnBrk="1" hangingPunct="1"/>
            <a:endParaRPr lang="en-US" altLang="en-US" baseline="0" dirty="0"/>
          </a:p>
          <a:p>
            <a:pPr eaLnBrk="1" hangingPunct="1"/>
            <a:endParaRPr lang="en-US" altLang="en-US" baseline="0" dirty="0"/>
          </a:p>
          <a:p>
            <a:pPr eaLnBrk="1" hangingPunct="1"/>
            <a:endParaRPr lang="en-US" altLang="en-US" dirty="0"/>
          </a:p>
        </p:txBody>
      </p:sp>
    </p:spTree>
    <p:extLst>
      <p:ext uri="{BB962C8B-B14F-4D97-AF65-F5344CB8AC3E}">
        <p14:creationId xmlns:p14="http://schemas.microsoft.com/office/powerpoint/2010/main" val="198457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13</a:t>
            </a:fld>
            <a:endParaRPr lang="en-US" altLang="en-US"/>
          </a:p>
        </p:txBody>
      </p:sp>
    </p:spTree>
    <p:extLst>
      <p:ext uri="{BB962C8B-B14F-4D97-AF65-F5344CB8AC3E}">
        <p14:creationId xmlns:p14="http://schemas.microsoft.com/office/powerpoint/2010/main" val="653558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B6805C-C197-4DA7-9B8F-D8C7ADEF7DAD}" type="slidenum">
              <a:rPr lang="en-US" altLang="en-US">
                <a:solidFill>
                  <a:prstClr val="black"/>
                </a:solidFill>
                <a:latin typeface="Calibri" panose="020F0502020204030204" pitchFamily="34" charset="0"/>
              </a:rPr>
              <a:pPr eaLnBrk="1" hangingPunct="1"/>
              <a:t>84</a:t>
            </a:fld>
            <a:endParaRPr lang="en-US" altLang="en-US">
              <a:solidFill>
                <a:prstClr val="black"/>
              </a:solidFill>
              <a:latin typeface="Calibri" panose="020F0502020204030204"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023625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B6805C-C197-4DA7-9B8F-D8C7ADEF7DAD}" type="slidenum">
              <a:rPr lang="en-US" altLang="en-US">
                <a:solidFill>
                  <a:prstClr val="black"/>
                </a:solidFill>
                <a:latin typeface="Calibri" panose="020F0502020204030204" pitchFamily="34" charset="0"/>
              </a:rPr>
              <a:pPr eaLnBrk="1" hangingPunct="1"/>
              <a:t>85</a:t>
            </a:fld>
            <a:endParaRPr lang="en-US" altLang="en-US">
              <a:solidFill>
                <a:prstClr val="black"/>
              </a:solidFill>
              <a:latin typeface="Calibri" panose="020F0502020204030204"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https://blogs.mathworks.com/steve/2006/10/04/separable-convolution/</a:t>
            </a:r>
          </a:p>
        </p:txBody>
      </p:sp>
    </p:spTree>
    <p:extLst>
      <p:ext uri="{BB962C8B-B14F-4D97-AF65-F5344CB8AC3E}">
        <p14:creationId xmlns:p14="http://schemas.microsoft.com/office/powerpoint/2010/main" val="335159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7A8045-DC80-473A-9CFD-17DF1168E738}" type="slidenum">
              <a:rPr lang="en-US" altLang="en-US">
                <a:solidFill>
                  <a:prstClr val="black"/>
                </a:solidFill>
                <a:latin typeface="Calibri" panose="020F0502020204030204" pitchFamily="34" charset="0"/>
              </a:rPr>
              <a:pPr eaLnBrk="1" hangingPunct="1"/>
              <a:t>86</a:t>
            </a:fld>
            <a:endParaRPr lang="en-US" altLang="en-US">
              <a:solidFill>
                <a:prstClr val="black"/>
              </a:solidFill>
              <a:latin typeface="Calibri" panose="020F0502020204030204" pitchFamily="34" charset="0"/>
            </a:endParaRPr>
          </a:p>
        </p:txBody>
      </p:sp>
      <p:sp>
        <p:nvSpPr>
          <p:cNvPr id="10547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52779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89</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a:t>Better at salt’n’pepper noise</a:t>
            </a:r>
          </a:p>
          <a:p>
            <a:pPr eaLnBrk="1" hangingPunct="1"/>
            <a:r>
              <a:rPr lang="en-US" altLang="en-US"/>
              <a:t>Not convolution: try a region with 1’s and a 2, and then 1’s and a 3</a:t>
            </a:r>
          </a:p>
        </p:txBody>
      </p:sp>
    </p:spTree>
    <p:extLst>
      <p:ext uri="{BB962C8B-B14F-4D97-AF65-F5344CB8AC3E}">
        <p14:creationId xmlns:p14="http://schemas.microsoft.com/office/powerpoint/2010/main" val="3459404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3B7F2C-1E38-4F95-965C-5A05BED0D891}" type="slidenum">
              <a:rPr lang="en-US" altLang="en-US">
                <a:solidFill>
                  <a:prstClr val="black"/>
                </a:solidFill>
                <a:latin typeface="Calibri" panose="020F0502020204030204" pitchFamily="34" charset="0"/>
              </a:rPr>
              <a:pPr eaLnBrk="1" hangingPunct="1"/>
              <a:t>90</a:t>
            </a:fld>
            <a:endParaRPr lang="en-US" altLang="en-US">
              <a:solidFill>
                <a:prstClr val="black"/>
              </a:solidFill>
              <a:latin typeface="Calibri" panose="020F0502020204030204" pitchFamily="34" charset="0"/>
            </a:endParaRPr>
          </a:p>
        </p:txBody>
      </p:sp>
      <p:sp>
        <p:nvSpPr>
          <p:cNvPr id="8601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567153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E51B41-8DDD-491A-A25F-DCB9443C1C0B}" type="slidenum">
              <a:rPr lang="en-US" altLang="en-US">
                <a:solidFill>
                  <a:prstClr val="black"/>
                </a:solidFill>
                <a:latin typeface="Calibri" panose="020F0502020204030204" pitchFamily="34" charset="0"/>
              </a:rPr>
              <a:pPr eaLnBrk="1" hangingPunct="1"/>
              <a:t>91</a:t>
            </a:fld>
            <a:endParaRPr lang="en-US" altLang="en-US">
              <a:solidFill>
                <a:prstClr val="black"/>
              </a:solidFill>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432620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E51B41-8DDD-491A-A25F-DCB9443C1C0B}" type="slidenum">
              <a:rPr lang="en-US" altLang="en-US">
                <a:solidFill>
                  <a:prstClr val="black"/>
                </a:solidFill>
                <a:latin typeface="Calibri" panose="020F0502020204030204" pitchFamily="34" charset="0"/>
              </a:rPr>
              <a:pPr eaLnBrk="1" hangingPunct="1"/>
              <a:t>92</a:t>
            </a:fld>
            <a:endParaRPr lang="en-US" altLang="en-US">
              <a:solidFill>
                <a:prstClr val="black"/>
              </a:solidFill>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Answer is 90.</a:t>
            </a:r>
          </a:p>
        </p:txBody>
      </p:sp>
    </p:spTree>
    <p:extLst>
      <p:ext uri="{BB962C8B-B14F-4D97-AF65-F5344CB8AC3E}">
        <p14:creationId xmlns:p14="http://schemas.microsoft.com/office/powerpoint/2010/main" val="25736732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93</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dirty="0"/>
              <a:t>Better at </a:t>
            </a:r>
            <a:r>
              <a:rPr lang="en-US" altLang="en-US" dirty="0" err="1"/>
              <a:t>salt’n’pepper</a:t>
            </a:r>
            <a:r>
              <a:rPr lang="en-US" altLang="en-US" dirty="0"/>
              <a:t> noise</a:t>
            </a:r>
          </a:p>
        </p:txBody>
      </p:sp>
    </p:spTree>
    <p:extLst>
      <p:ext uri="{BB962C8B-B14F-4D97-AF65-F5344CB8AC3E}">
        <p14:creationId xmlns:p14="http://schemas.microsoft.com/office/powerpoint/2010/main" val="3819887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 the latest smash hit from early 90’s hip hop group</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94</a:t>
            </a:fld>
            <a:endParaRPr lang="en-US" altLang="en-US"/>
          </a:p>
        </p:txBody>
      </p:sp>
    </p:spTree>
    <p:extLst>
      <p:ext uri="{BB962C8B-B14F-4D97-AF65-F5344CB8AC3E}">
        <p14:creationId xmlns:p14="http://schemas.microsoft.com/office/powerpoint/2010/main" val="1651955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 the latest smash hit from early 90’s hip hop group</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97</a:t>
            </a:fld>
            <a:endParaRPr lang="en-US" altLang="en-US"/>
          </a:p>
        </p:txBody>
      </p:sp>
    </p:spTree>
    <p:extLst>
      <p:ext uri="{BB962C8B-B14F-4D97-AF65-F5344CB8AC3E}">
        <p14:creationId xmlns:p14="http://schemas.microsoft.com/office/powerpoint/2010/main" val="4233401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15</a:t>
            </a:fld>
            <a:endParaRPr lang="en-US" altLang="en-US"/>
          </a:p>
        </p:txBody>
      </p:sp>
    </p:spTree>
    <p:extLst>
      <p:ext uri="{BB962C8B-B14F-4D97-AF65-F5344CB8AC3E}">
        <p14:creationId xmlns:p14="http://schemas.microsoft.com/office/powerpoint/2010/main" val="118347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http://math.stackexchange.com/questions/26432/discrete-fourier-transform-effects-of-zero-padding-compared-to-time-domain-inte</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17</a:t>
            </a:fld>
            <a:endParaRPr lang="en-US" altLang="en-US"/>
          </a:p>
        </p:txBody>
      </p:sp>
    </p:spTree>
    <p:extLst>
      <p:ext uri="{BB962C8B-B14F-4D97-AF65-F5344CB8AC3E}">
        <p14:creationId xmlns:p14="http://schemas.microsoft.com/office/powerpoint/2010/main" val="317181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21</a:t>
            </a:fld>
            <a:endParaRPr lang="en-US" altLang="en-US"/>
          </a:p>
        </p:txBody>
      </p:sp>
    </p:spTree>
    <p:extLst>
      <p:ext uri="{BB962C8B-B14F-4D97-AF65-F5344CB8AC3E}">
        <p14:creationId xmlns:p14="http://schemas.microsoft.com/office/powerpoint/2010/main" val="115149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Maru</a:t>
            </a:r>
            <a:r>
              <a:rPr lang="en-US" dirty="0"/>
              <a:t> the cat: https://www.youtube.com/watch?v=2XID_W4neJo</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22</a:t>
            </a:fld>
            <a:endParaRPr lang="en-US" altLang="en-US"/>
          </a:p>
        </p:txBody>
      </p:sp>
    </p:spTree>
    <p:extLst>
      <p:ext uri="{BB962C8B-B14F-4D97-AF65-F5344CB8AC3E}">
        <p14:creationId xmlns:p14="http://schemas.microsoft.com/office/powerpoint/2010/main" val="3339472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1 - D</a:t>
            </a:r>
          </a:p>
          <a:p>
            <a:r>
              <a:rPr lang="en-US" altLang="en-US" dirty="0"/>
              <a:t>2 – B</a:t>
            </a:r>
          </a:p>
          <a:p>
            <a:r>
              <a:rPr lang="en-US" altLang="en-US" dirty="0"/>
              <a:t>3 – A</a:t>
            </a:r>
          </a:p>
          <a:p>
            <a:r>
              <a:rPr lang="en-US" altLang="en-US" dirty="0"/>
              <a:t>4 - E</a:t>
            </a:r>
          </a:p>
          <a:p>
            <a:r>
              <a:rPr lang="en-US" altLang="en-US" dirty="0"/>
              <a:t>5 - C</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695FF2-A0D6-4EFD-A380-A6CC863BA6E7}" type="slidenum">
              <a:rPr lang="en-US" altLang="en-US" smtClean="0"/>
              <a:pPr>
                <a:spcBef>
                  <a:spcPct val="0"/>
                </a:spcBef>
              </a:pPr>
              <a:t>23</a:t>
            </a:fld>
            <a:endParaRPr lang="en-US" altLang="en-US"/>
          </a:p>
        </p:txBody>
      </p:sp>
    </p:spTree>
    <p:extLst>
      <p:ext uri="{BB962C8B-B14F-4D97-AF65-F5344CB8AC3E}">
        <p14:creationId xmlns:p14="http://schemas.microsoft.com/office/powerpoint/2010/main" val="4025166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pPr>
                <a:defRPr/>
              </a:pPr>
              <a:t>2/11/2021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983768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pPr>
                <a:defRPr/>
              </a:pPr>
              <a:t>2/11/2021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2717335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pPr>
                <a:defRPr/>
              </a:pPr>
              <a:t>2/11/2021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592239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3693905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sldNum" sz="quarter" idx="11"/>
          </p:nvPr>
        </p:nvSpPr>
        <p:spPr/>
        <p:txBody>
          <a:bodyPr/>
          <a:lstStyle>
            <a:lvl1pPr>
              <a:defRPr/>
            </a:lvl1pPr>
          </a:lstStyle>
          <a:p>
            <a:fld id="{642EDF7E-F0B2-46CE-8C8B-6A27622018D0}" type="slidenum">
              <a:rPr lang="en-US" altLang="en-US"/>
              <a:pPr/>
              <a:t>‹#›</a:t>
            </a:fld>
            <a:endParaRPr lang="en-US" altLang="en-US"/>
          </a:p>
        </p:txBody>
      </p:sp>
    </p:spTree>
    <p:extLst>
      <p:ext uri="{BB962C8B-B14F-4D97-AF65-F5344CB8AC3E}">
        <p14:creationId xmlns:p14="http://schemas.microsoft.com/office/powerpoint/2010/main" val="171120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pPr>
                <a:defRPr/>
              </a:pPr>
              <a:t>2/11/2021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74131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pPr>
                <a:defRPr/>
              </a:pPr>
              <a:t>2/11/2021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388762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pPr>
                <a:defRPr/>
              </a:pPr>
              <a:t>2/11/2021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301038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pPr>
                <a:defRPr/>
              </a:pPr>
              <a:t>2/11/2021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2803772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pPr>
                <a:defRPr/>
              </a:pPr>
              <a:t>2/11/2021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3661577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pPr>
                <a:defRPr/>
              </a:pPr>
              <a:t>2/11/2021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150166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pPr>
                <a:defRPr/>
              </a:pPr>
              <a:t>2/11/2021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92592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pPr>
                <a:defRPr/>
              </a:pPr>
              <a:t>2/11/2021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173785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pPr>
                <a:defRPr/>
              </a:pPr>
              <a:t>2/11/2021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07.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61.png"/></Relationships>
</file>

<file path=ppt/slides/_rels/slide108.xml.rels><?xml version="1.0" encoding="UTF-8" standalone="yes"?>
<Relationships xmlns="http://schemas.openxmlformats.org/package/2006/relationships"><Relationship Id="rId3" Type="http://schemas.openxmlformats.org/officeDocument/2006/relationships/hyperlink" Target="https://people.csail.mit.edu/sparis/publi/2006/eccv/Paris_06_Fast_Approximation.pdf" TargetMode="Externa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10.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time_continue=18&amp;v=aiKrrGR57a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lookingatnothing.com/index.php/archives/991"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0.wmf"/><Relationship Id="rId5" Type="http://schemas.openxmlformats.org/officeDocument/2006/relationships/oleObject" Target="../embeddings/oleObject4.bin"/><Relationship Id="rId4" Type="http://schemas.openxmlformats.org/officeDocument/2006/relationships/image" Target="../media/image49.wmf"/></Relationships>
</file>

<file path=ppt/slides/_rels/slide2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0.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62.wmf"/><Relationship Id="rId5" Type="http://schemas.openxmlformats.org/officeDocument/2006/relationships/oleObject" Target="../embeddings/oleObject7.bin"/><Relationship Id="rId4" Type="http://schemas.openxmlformats.org/officeDocument/2006/relationships/image" Target="../media/image61.wmf"/></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png"/><Relationship Id="rId5" Type="http://schemas.openxmlformats.org/officeDocument/2006/relationships/image" Target="../media/image70.wmf"/><Relationship Id="rId4" Type="http://schemas.openxmlformats.org/officeDocument/2006/relationships/oleObject" Target="../embeddings/oleObject8.bin"/></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0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29.xml"/><Relationship Id="rId7"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oleObject" Target="../embeddings/oleObject9.bin"/><Relationship Id="rId9"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en.wikipedia.org/wiki/JPEG" TargetMode="External"/><Relationship Id="rId2" Type="http://schemas.openxmlformats.org/officeDocument/2006/relationships/hyperlink" Target="http://en.wikipedia.org/wiki/YCbCr"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23.png"/><Relationship Id="rId5" Type="http://schemas.openxmlformats.org/officeDocument/2006/relationships/image" Target="../media/image120.png"/><Relationship Id="rId4" Type="http://schemas.openxmlformats.org/officeDocument/2006/relationships/image" Target="../media/image122.jpe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21.png"/><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32.wmf"/><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image" Target="../media/image136.wmf"/><Relationship Id="rId3" Type="http://schemas.openxmlformats.org/officeDocument/2006/relationships/slideLayout" Target="../slideLayouts/slideLayout13.xml"/><Relationship Id="rId7" Type="http://schemas.openxmlformats.org/officeDocument/2006/relationships/oleObject" Target="../embeddings/oleObject12.bin"/><Relationship Id="rId12" Type="http://schemas.openxmlformats.org/officeDocument/2006/relationships/oleObject" Target="../embeddings/oleObject14.bin"/><Relationship Id="rId2" Type="http://schemas.openxmlformats.org/officeDocument/2006/relationships/tags" Target="../tags/tag2.xml"/><Relationship Id="rId1" Type="http://schemas.openxmlformats.org/officeDocument/2006/relationships/vmlDrawing" Target="../drawings/vmlDrawing9.vml"/><Relationship Id="rId6" Type="http://schemas.openxmlformats.org/officeDocument/2006/relationships/image" Target="../media/image133.wmf"/><Relationship Id="rId11" Type="http://schemas.openxmlformats.org/officeDocument/2006/relationships/image" Target="../media/image135.wmf"/><Relationship Id="rId5" Type="http://schemas.openxmlformats.org/officeDocument/2006/relationships/oleObject" Target="../embeddings/oleObject11.bin"/><Relationship Id="rId10" Type="http://schemas.openxmlformats.org/officeDocument/2006/relationships/oleObject" Target="../embeddings/oleObject13.bin"/><Relationship Id="rId4" Type="http://schemas.openxmlformats.org/officeDocument/2006/relationships/notesSlide" Target="../notesSlides/notesSlide44.xml"/><Relationship Id="rId9" Type="http://schemas.openxmlformats.org/officeDocument/2006/relationships/image" Target="../media/image137.png"/></Relationships>
</file>

<file path=ppt/slides/_rels/slide91.xml.rels><?xml version="1.0" encoding="UTF-8" standalone="yes"?>
<Relationships xmlns="http://schemas.openxmlformats.org/package/2006/relationships"><Relationship Id="rId8" Type="http://schemas.openxmlformats.org/officeDocument/2006/relationships/image" Target="../media/image138.wmf"/><Relationship Id="rId13" Type="http://schemas.openxmlformats.org/officeDocument/2006/relationships/image" Target="../media/image136.wmf"/><Relationship Id="rId3" Type="http://schemas.openxmlformats.org/officeDocument/2006/relationships/slideLayout" Target="../slideLayouts/slideLayout13.xml"/><Relationship Id="rId7" Type="http://schemas.openxmlformats.org/officeDocument/2006/relationships/oleObject" Target="../embeddings/oleObject16.bin"/><Relationship Id="rId12" Type="http://schemas.openxmlformats.org/officeDocument/2006/relationships/oleObject" Target="../embeddings/oleObject18.bin"/><Relationship Id="rId2" Type="http://schemas.openxmlformats.org/officeDocument/2006/relationships/tags" Target="../tags/tag3.xml"/><Relationship Id="rId1" Type="http://schemas.openxmlformats.org/officeDocument/2006/relationships/vmlDrawing" Target="../drawings/vmlDrawing10.vml"/><Relationship Id="rId6" Type="http://schemas.openxmlformats.org/officeDocument/2006/relationships/image" Target="../media/image133.wmf"/><Relationship Id="rId11" Type="http://schemas.openxmlformats.org/officeDocument/2006/relationships/image" Target="../media/image139.wmf"/><Relationship Id="rId5" Type="http://schemas.openxmlformats.org/officeDocument/2006/relationships/oleObject" Target="../embeddings/oleObject15.bin"/><Relationship Id="rId10" Type="http://schemas.openxmlformats.org/officeDocument/2006/relationships/oleObject" Target="../embeddings/oleObject17.bin"/><Relationship Id="rId4" Type="http://schemas.openxmlformats.org/officeDocument/2006/relationships/notesSlide" Target="../notesSlides/notesSlide45.xml"/><Relationship Id="rId9" Type="http://schemas.openxmlformats.org/officeDocument/2006/relationships/image" Target="../media/image137.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38.wmf"/><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image" Target="../media/image133.wmf"/><Relationship Id="rId4" Type="http://schemas.openxmlformats.org/officeDocument/2006/relationships/oleObject" Target="../embeddings/oleObject19.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32.wmf"/><Relationship Id="rId4" Type="http://schemas.openxmlformats.org/officeDocument/2006/relationships/oleObject" Target="../embeddings/oleObject21.bin"/></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Frequencies</a:t>
            </a:r>
          </a:p>
        </p:txBody>
      </p:sp>
      <p:sp>
        <p:nvSpPr>
          <p:cNvPr id="5" name="Subtitle 4"/>
          <p:cNvSpPr>
            <a:spLocks noGrp="1"/>
          </p:cNvSpPr>
          <p:nvPr>
            <p:ph type="subTitle" idx="1"/>
          </p:nvPr>
        </p:nvSpPr>
        <p:spPr/>
        <p:txBody>
          <a:bodyPr/>
          <a:lstStyle/>
          <a:p>
            <a:r>
              <a:rPr lang="en-US" dirty="0"/>
              <a:t>Samuel Cheng</a:t>
            </a:r>
          </a:p>
          <a:p>
            <a:r>
              <a:rPr lang="en-US" dirty="0"/>
              <a:t>Slide credits: James </a:t>
            </a:r>
            <a:r>
              <a:rPr lang="en-US" dirty="0" err="1"/>
              <a:t>Thompkin</a:t>
            </a:r>
            <a:endParaRPr lang="en-US" dirty="0"/>
          </a:p>
        </p:txBody>
      </p:sp>
    </p:spTree>
    <p:extLst>
      <p:ext uri="{BB962C8B-B14F-4D97-AF65-F5344CB8AC3E}">
        <p14:creationId xmlns:p14="http://schemas.microsoft.com/office/powerpoint/2010/main" val="1729084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3"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4" name="Text Box 7"/>
          <p:cNvSpPr txBox="1">
            <a:spLocks noChangeArrowheads="1"/>
          </p:cNvSpPr>
          <p:nvPr/>
        </p:nvSpPr>
        <p:spPr bwMode="auto">
          <a:xfrm>
            <a:off x="3086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1205"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446338"/>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Rectangle 14"/>
          <p:cNvSpPr>
            <a:spLocks noGrp="1" noChangeArrowheads="1"/>
          </p:cNvSpPr>
          <p:nvPr>
            <p:ph type="title"/>
          </p:nvPr>
        </p:nvSpPr>
        <p:spPr/>
        <p:txBody>
          <a:bodyPr/>
          <a:lstStyle/>
          <a:p>
            <a:r>
              <a:rPr lang="en-US" altLang="en-US" dirty="0"/>
              <a:t>Square wave spectra</a:t>
            </a:r>
          </a:p>
        </p:txBody>
      </p:sp>
      <p:pic>
        <p:nvPicPr>
          <p:cNvPr id="51210"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7037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ED2B0-BC82-41F9-B326-8B3F79EE33F0}"/>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Bilateral filters</a:t>
            </a:r>
          </a:p>
        </p:txBody>
      </p:sp>
    </p:spTree>
    <p:extLst>
      <p:ext uri="{BB962C8B-B14F-4D97-AF65-F5344CB8AC3E}">
        <p14:creationId xmlns:p14="http://schemas.microsoft.com/office/powerpoint/2010/main" val="29784554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Bonus materials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5990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Unsharp</a:t>
            </a:r>
            <a:r>
              <a:rPr lang="en-US" dirty="0"/>
              <a:t> masking</a:t>
            </a:r>
          </a:p>
        </p:txBody>
      </p:sp>
      <p:sp>
        <p:nvSpPr>
          <p:cNvPr id="3" name="Content Placeholder 2"/>
          <p:cNvSpPr>
            <a:spLocks noGrp="1"/>
          </p:cNvSpPr>
          <p:nvPr>
            <p:ph idx="1"/>
          </p:nvPr>
        </p:nvSpPr>
        <p:spPr>
          <a:xfrm>
            <a:off x="628650" y="1672119"/>
            <a:ext cx="7886700" cy="4351338"/>
          </a:xfrm>
        </p:spPr>
        <p:txBody>
          <a:bodyPr/>
          <a:lstStyle/>
          <a:p>
            <a:r>
              <a:rPr lang="en-US" dirty="0"/>
              <a:t>The </a:t>
            </a:r>
            <a:r>
              <a:rPr lang="en-US" dirty="0" err="1"/>
              <a:t>unsharp</a:t>
            </a:r>
            <a:r>
              <a:rPr lang="en-US" dirty="0"/>
              <a:t> masking (filtering) is a simple sharpening operator through subtracting an </a:t>
            </a:r>
            <a:r>
              <a:rPr lang="en-US" dirty="0" err="1"/>
              <a:t>unsharp</a:t>
            </a:r>
            <a:r>
              <a:rPr lang="en-US" dirty="0"/>
              <a:t>, or smoothed, version of an image from the original image</a:t>
            </a:r>
          </a:p>
        </p:txBody>
      </p:sp>
      <p:pic>
        <p:nvPicPr>
          <p:cNvPr id="4" name="Picture 14" descr="low_p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583" y="3468465"/>
            <a:ext cx="239553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tx1"/>
                </a:solidFill>
                <a:miter lim="800000"/>
                <a:headEnd/>
                <a:tailEnd/>
              </a14:hiddenLine>
            </a:ext>
          </a:extLst>
        </p:spPr>
      </p:pic>
      <p:pic>
        <p:nvPicPr>
          <p:cNvPr id="5" name="Picture 15" descr="high_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30" y="3468465"/>
            <a:ext cx="239553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tx1"/>
                </a:solidFill>
                <a:miter lim="800000"/>
                <a:headEnd/>
                <a:tailEnd/>
              </a14:hiddenLine>
            </a:ext>
          </a:extLst>
        </p:spPr>
      </p:pic>
      <p:pic>
        <p:nvPicPr>
          <p:cNvPr id="6" name="Picture 19" descr="inp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871" y="3468465"/>
            <a:ext cx="2401888" cy="2016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extBox 6"/>
          <p:cNvSpPr txBox="1"/>
          <p:nvPr/>
        </p:nvSpPr>
        <p:spPr>
          <a:xfrm>
            <a:off x="2927675" y="4025432"/>
            <a:ext cx="694143" cy="707886"/>
          </a:xfrm>
          <a:prstGeom prst="rect">
            <a:avLst/>
          </a:prstGeom>
          <a:noFill/>
        </p:spPr>
        <p:txBody>
          <a:bodyPr wrap="square" rtlCol="0">
            <a:spAutoFit/>
          </a:bodyPr>
          <a:lstStyle/>
          <a:p>
            <a:r>
              <a:rPr lang="en-US" sz="4000" dirty="0"/>
              <a:t>=</a:t>
            </a:r>
          </a:p>
        </p:txBody>
      </p:sp>
      <p:sp>
        <p:nvSpPr>
          <p:cNvPr id="8" name="TextBox 7"/>
          <p:cNvSpPr txBox="1"/>
          <p:nvPr/>
        </p:nvSpPr>
        <p:spPr>
          <a:xfrm>
            <a:off x="6054320" y="4025432"/>
            <a:ext cx="694143" cy="707886"/>
          </a:xfrm>
          <a:prstGeom prst="rect">
            <a:avLst/>
          </a:prstGeom>
          <a:noFill/>
        </p:spPr>
        <p:txBody>
          <a:bodyPr wrap="square" rtlCol="0">
            <a:spAutoFit/>
          </a:bodyPr>
          <a:lstStyle/>
          <a:p>
            <a:r>
              <a:rPr lang="en-US" sz="4000" dirty="0"/>
              <a:t>-</a:t>
            </a:r>
          </a:p>
        </p:txBody>
      </p:sp>
    </p:spTree>
    <p:extLst>
      <p:ext uri="{BB962C8B-B14F-4D97-AF65-F5344CB8AC3E}">
        <p14:creationId xmlns:p14="http://schemas.microsoft.com/office/powerpoint/2010/main" val="15262283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Bilateral filtering</a:t>
            </a:r>
          </a:p>
        </p:txBody>
      </p:sp>
      <p:sp>
        <p:nvSpPr>
          <p:cNvPr id="7" name="Content Placeholder 6"/>
          <p:cNvSpPr>
            <a:spLocks noGrp="1"/>
          </p:cNvSpPr>
          <p:nvPr>
            <p:ph idx="1"/>
          </p:nvPr>
        </p:nvSpPr>
        <p:spPr>
          <a:xfrm>
            <a:off x="628650" y="5199399"/>
            <a:ext cx="7886700" cy="977564"/>
          </a:xfrm>
        </p:spPr>
        <p:txBody>
          <a:bodyPr>
            <a:normAutofit lnSpcReduction="10000"/>
          </a:bodyPr>
          <a:lstStyle/>
          <a:p>
            <a:r>
              <a:rPr lang="en-US" dirty="0"/>
              <a:t>Bilateral filter tries to smooth image but still </a:t>
            </a:r>
            <a:r>
              <a:rPr lang="en-US" dirty="0">
                <a:solidFill>
                  <a:srgbClr val="FF0000"/>
                </a:solidFill>
              </a:rPr>
              <a:t>preserve</a:t>
            </a:r>
            <a:r>
              <a:rPr lang="en-US" dirty="0"/>
              <a:t> edges</a:t>
            </a:r>
          </a:p>
        </p:txBody>
      </p:sp>
      <p:pic>
        <p:nvPicPr>
          <p:cNvPr id="4" name="Picture 5" descr="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991" y="1581334"/>
            <a:ext cx="3580843" cy="300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14" descr="low_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739" y="1563794"/>
            <a:ext cx="3600270" cy="302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tx1"/>
                </a:solidFill>
                <a:miter lim="800000"/>
                <a:headEnd/>
                <a:tailEnd/>
              </a14:hiddenLine>
            </a:ext>
          </a:extLst>
        </p:spPr>
      </p:pic>
      <p:sp>
        <p:nvSpPr>
          <p:cNvPr id="6" name="TextBox 5"/>
          <p:cNvSpPr txBox="1"/>
          <p:nvPr/>
        </p:nvSpPr>
        <p:spPr>
          <a:xfrm>
            <a:off x="4338394" y="2856666"/>
            <a:ext cx="527282" cy="461665"/>
          </a:xfrm>
          <a:prstGeom prst="rect">
            <a:avLst/>
          </a:prstGeom>
          <a:noFill/>
        </p:spPr>
        <p:txBody>
          <a:bodyPr wrap="square" rtlCol="0">
            <a:spAutoFit/>
          </a:bodyPr>
          <a:lstStyle/>
          <a:p>
            <a:r>
              <a:rPr lang="en-US" sz="2400" dirty="0"/>
              <a:t>vs</a:t>
            </a:r>
          </a:p>
        </p:txBody>
      </p:sp>
    </p:spTree>
    <p:extLst>
      <p:ext uri="{BB962C8B-B14F-4D97-AF65-F5344CB8AC3E}">
        <p14:creationId xmlns:p14="http://schemas.microsoft.com/office/powerpoint/2010/main" val="26401796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9050"/>
            <a:ext cx="8223250" cy="690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9700" name="Text Box 4"/>
          <p:cNvSpPr txBox="1">
            <a:spLocks noChangeArrowheads="1"/>
          </p:cNvSpPr>
          <p:nvPr/>
        </p:nvSpPr>
        <p:spPr bwMode="auto">
          <a:xfrm>
            <a:off x="4402138" y="377825"/>
            <a:ext cx="4056062" cy="1309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50000"/>
                    </a:srgbClr>
                  </a:outerShdw>
                </a:effectLst>
              </a14:hiddenEffects>
            </a:ext>
          </a:extLst>
        </p:spPr>
        <p:txBody>
          <a:bodyPr wrap="none">
            <a:spAutoFit/>
          </a:bodyPr>
          <a:lstStyle/>
          <a:p>
            <a:pPr algn="r">
              <a:defRPr/>
            </a:pPr>
            <a:r>
              <a:rPr lang="en-US" sz="2400" b="1">
                <a:solidFill>
                  <a:srgbClr val="000000"/>
                </a:solidFill>
                <a:latin typeface="Arial" charset="0"/>
                <a:ea typeface="ＭＳ Ｐゴシック" charset="0"/>
              </a:rPr>
              <a:t>increasing texture</a:t>
            </a:r>
            <a:br>
              <a:rPr lang="en-US" sz="2400" b="1">
                <a:solidFill>
                  <a:srgbClr val="000000"/>
                </a:solidFill>
                <a:latin typeface="Arial" charset="0"/>
                <a:ea typeface="ＭＳ Ｐゴシック" charset="0"/>
              </a:rPr>
            </a:br>
            <a:r>
              <a:rPr lang="en-US" sz="2400" b="1">
                <a:solidFill>
                  <a:srgbClr val="000000"/>
                </a:solidFill>
                <a:latin typeface="Arial" charset="0"/>
                <a:ea typeface="ＭＳ Ｐゴシック" charset="0"/>
              </a:rPr>
              <a:t>with Gaussian convolution</a:t>
            </a:r>
            <a:br>
              <a:rPr lang="en-US" sz="2400" b="1">
                <a:solidFill>
                  <a:srgbClr val="FFFF00"/>
                </a:solidFill>
                <a:latin typeface="Arial" charset="0"/>
                <a:ea typeface="ＭＳ Ｐゴシック" charset="0"/>
              </a:rPr>
            </a:br>
            <a:r>
              <a:rPr lang="en-US" sz="3200">
                <a:solidFill>
                  <a:srgbClr val="000000"/>
                </a:solidFill>
                <a:latin typeface="Arial Black" charset="0"/>
                <a:ea typeface="ＭＳ Ｐゴシック" charset="0"/>
              </a:rPr>
              <a:t>H A L O S</a:t>
            </a:r>
          </a:p>
        </p:txBody>
      </p:sp>
    </p:spTree>
    <p:extLst>
      <p:ext uri="{BB962C8B-B14F-4D97-AF65-F5344CB8AC3E}">
        <p14:creationId xmlns:p14="http://schemas.microsoft.com/office/powerpoint/2010/main" val="22091317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hi_t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0638"/>
            <a:ext cx="8223250" cy="690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sp>
        <p:nvSpPr>
          <p:cNvPr id="30724" name="Text Box 4"/>
          <p:cNvSpPr txBox="1">
            <a:spLocks noChangeArrowheads="1"/>
          </p:cNvSpPr>
          <p:nvPr/>
        </p:nvSpPr>
        <p:spPr bwMode="auto">
          <a:xfrm>
            <a:off x="4960938" y="377825"/>
            <a:ext cx="3497262" cy="1309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50000"/>
                    </a:srgbClr>
                  </a:outerShdw>
                </a:effectLst>
              </a14:hiddenEffects>
            </a:ext>
          </a:extLst>
        </p:spPr>
        <p:txBody>
          <a:bodyPr wrap="none">
            <a:spAutoFit/>
          </a:bodyPr>
          <a:lstStyle/>
          <a:p>
            <a:pPr algn="r">
              <a:defRPr/>
            </a:pPr>
            <a:r>
              <a:rPr lang="en-US" sz="2400" b="1">
                <a:solidFill>
                  <a:srgbClr val="000000"/>
                </a:solidFill>
                <a:latin typeface="Arial" charset="0"/>
                <a:ea typeface="ＭＳ Ｐゴシック" charset="0"/>
              </a:rPr>
              <a:t>increasing texture</a:t>
            </a:r>
            <a:br>
              <a:rPr lang="en-US" sz="2400" b="1">
                <a:solidFill>
                  <a:srgbClr val="000000"/>
                </a:solidFill>
                <a:latin typeface="Arial" charset="0"/>
                <a:ea typeface="ＭＳ Ｐゴシック" charset="0"/>
              </a:rPr>
            </a:br>
            <a:r>
              <a:rPr lang="en-US" sz="2400" b="1">
                <a:solidFill>
                  <a:srgbClr val="000000"/>
                </a:solidFill>
                <a:latin typeface="Arial" charset="0"/>
                <a:ea typeface="ＭＳ Ｐゴシック" charset="0"/>
              </a:rPr>
              <a:t>with bilateral filter</a:t>
            </a:r>
            <a:br>
              <a:rPr lang="en-US" sz="2400" b="1">
                <a:solidFill>
                  <a:srgbClr val="FFFF00"/>
                </a:solidFill>
                <a:latin typeface="Arial" charset="0"/>
                <a:ea typeface="ＭＳ Ｐゴシック" charset="0"/>
              </a:rPr>
            </a:br>
            <a:r>
              <a:rPr lang="en-US" sz="3200">
                <a:solidFill>
                  <a:srgbClr val="000000"/>
                </a:solidFill>
                <a:latin typeface="Arial Black" charset="0"/>
                <a:ea typeface="ＭＳ Ｐゴシック" charset="0"/>
              </a:rPr>
              <a:t>N O   H A L O S</a:t>
            </a:r>
          </a:p>
        </p:txBody>
      </p:sp>
    </p:spTree>
    <p:extLst>
      <p:ext uri="{BB962C8B-B14F-4D97-AF65-F5344CB8AC3E}">
        <p14:creationId xmlns:p14="http://schemas.microsoft.com/office/powerpoint/2010/main" val="30109657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a:stretch>
            <a:fillRect/>
          </a:stretch>
        </p:blipFill>
        <p:spPr bwMode="auto">
          <a:xfrm>
            <a:off x="741363" y="2354263"/>
            <a:ext cx="1981200" cy="100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146" name="Picture 3" descr="inp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0"/>
            <a:ext cx="55641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4"/>
          <p:cNvGrpSpPr>
            <a:grpSpLocks/>
          </p:cNvGrpSpPr>
          <p:nvPr/>
        </p:nvGrpSpPr>
        <p:grpSpPr bwMode="auto">
          <a:xfrm>
            <a:off x="0" y="4475163"/>
            <a:ext cx="5562600" cy="1787525"/>
            <a:chOff x="288" y="2352"/>
            <a:chExt cx="2448" cy="787"/>
          </a:xfrm>
        </p:grpSpPr>
        <p:pic>
          <p:nvPicPr>
            <p:cNvPr id="6185" name="Picture 5" descr="w35"/>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98" y="2606"/>
              <a:ext cx="2289"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6" name="Picture 6" descr="inp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352"/>
              <a:ext cx="2448"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Oval 7"/>
            <p:cNvSpPr>
              <a:spLocks noChangeArrowheads="1"/>
            </p:cNvSpPr>
            <p:nvPr/>
          </p:nvSpPr>
          <p:spPr bwMode="auto">
            <a:xfrm>
              <a:off x="1021" y="2552"/>
              <a:ext cx="46" cy="45"/>
            </a:xfrm>
            <a:prstGeom prst="ellipse">
              <a:avLst/>
            </a:prstGeom>
            <a:solidFill>
              <a:srgbClr val="FF9933"/>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sp>
        <p:nvSpPr>
          <p:cNvPr id="10248" name="Oval 8"/>
          <p:cNvSpPr>
            <a:spLocks noChangeArrowheads="1"/>
          </p:cNvSpPr>
          <p:nvPr/>
        </p:nvSpPr>
        <p:spPr bwMode="auto">
          <a:xfrm>
            <a:off x="1665288" y="2284413"/>
            <a:ext cx="104775" cy="101600"/>
          </a:xfrm>
          <a:prstGeom prst="ellipse">
            <a:avLst/>
          </a:prstGeom>
          <a:solidFill>
            <a:srgbClr val="FF9933"/>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50" name="Rectangle 10"/>
          <p:cNvSpPr>
            <a:spLocks noChangeArrowheads="1"/>
          </p:cNvSpPr>
          <p:nvPr/>
        </p:nvSpPr>
        <p:spPr bwMode="auto">
          <a:xfrm>
            <a:off x="2895600" y="1600200"/>
            <a:ext cx="2667000" cy="5257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Arial" charset="0"/>
              <a:ea typeface="ＭＳ Ｐゴシック" charset="0"/>
            </a:endParaRPr>
          </a:p>
        </p:txBody>
      </p:sp>
      <p:sp>
        <p:nvSpPr>
          <p:cNvPr id="10251" name="Rectangle 11"/>
          <p:cNvSpPr>
            <a:spLocks noGrp="1" noChangeArrowheads="1"/>
          </p:cNvSpPr>
          <p:nvPr>
            <p:ph type="title"/>
          </p:nvPr>
        </p:nvSpPr>
        <p:spPr/>
        <p:txBody>
          <a:bodyPr/>
          <a:lstStyle/>
          <a:p>
            <a:pPr eaLnBrk="1" hangingPunct="1">
              <a:defRPr/>
            </a:pPr>
            <a:r>
              <a:rPr lang="en-US"/>
              <a:t>Definition</a:t>
            </a:r>
          </a:p>
        </p:txBody>
      </p:sp>
      <p:pic>
        <p:nvPicPr>
          <p:cNvPr id="10252" name="Picture 1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3125" y="4679950"/>
            <a:ext cx="5730875"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10253" name="Group 13"/>
          <p:cNvGrpSpPr>
            <a:grpSpLocks/>
          </p:cNvGrpSpPr>
          <p:nvPr/>
        </p:nvGrpSpPr>
        <p:grpSpPr bwMode="auto">
          <a:xfrm>
            <a:off x="5703888" y="4779963"/>
            <a:ext cx="1435100" cy="788987"/>
            <a:chOff x="3593" y="2450"/>
            <a:chExt cx="904" cy="497"/>
          </a:xfrm>
        </p:grpSpPr>
        <p:sp>
          <p:nvSpPr>
            <p:cNvPr id="10254" name="Rectangle 14"/>
            <p:cNvSpPr>
              <a:spLocks noChangeArrowheads="1"/>
            </p:cNvSpPr>
            <p:nvPr/>
          </p:nvSpPr>
          <p:spPr bwMode="auto">
            <a:xfrm>
              <a:off x="3593" y="2450"/>
              <a:ext cx="904" cy="245"/>
            </a:xfrm>
            <a:prstGeom prst="rect">
              <a:avLst/>
            </a:prstGeom>
            <a:noFill/>
            <a:ln w="38100">
              <a:solidFill>
                <a:srgbClr val="3366FF"/>
              </a:solidFill>
              <a:miter lim="800000"/>
              <a:headEnd/>
              <a:tailEnd/>
            </a:ln>
            <a:effectLst/>
            <a:extLst>
              <a:ext uri="{909E8E84-426E-40dd-AFC4-6F175D3DCCD1}">
                <a14:hiddenFill xmlns="" xmlns:a14="http://schemas.microsoft.com/office/drawing/2010/main">
                  <a:solidFill>
                    <a:srgbClr val="3366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55" name="Text Box 15"/>
            <p:cNvSpPr txBox="1">
              <a:spLocks noChangeArrowheads="1"/>
            </p:cNvSpPr>
            <p:nvPr/>
          </p:nvSpPr>
          <p:spPr bwMode="auto">
            <a:xfrm>
              <a:off x="3774" y="2697"/>
              <a:ext cx="542"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a:solidFill>
                    <a:srgbClr val="3366FF"/>
                  </a:solidFill>
                  <a:latin typeface="Arial" charset="0"/>
                  <a:ea typeface="ＭＳ Ｐゴシック" charset="0"/>
                </a:rPr>
                <a:t>space</a:t>
              </a:r>
            </a:p>
          </p:txBody>
        </p:sp>
      </p:grpSp>
      <p:grpSp>
        <p:nvGrpSpPr>
          <p:cNvPr id="10256" name="Group 16"/>
          <p:cNvGrpSpPr>
            <a:grpSpLocks/>
          </p:cNvGrpSpPr>
          <p:nvPr/>
        </p:nvGrpSpPr>
        <p:grpSpPr bwMode="auto">
          <a:xfrm>
            <a:off x="7181850" y="4779963"/>
            <a:ext cx="1546225" cy="788987"/>
            <a:chOff x="4524" y="2450"/>
            <a:chExt cx="974" cy="497"/>
          </a:xfrm>
        </p:grpSpPr>
        <p:sp>
          <p:nvSpPr>
            <p:cNvPr id="10257" name="Rectangle 17"/>
            <p:cNvSpPr>
              <a:spLocks noChangeArrowheads="1"/>
            </p:cNvSpPr>
            <p:nvPr/>
          </p:nvSpPr>
          <p:spPr bwMode="auto">
            <a:xfrm>
              <a:off x="4524" y="2450"/>
              <a:ext cx="974" cy="245"/>
            </a:xfrm>
            <a:prstGeom prst="rect">
              <a:avLst/>
            </a:prstGeom>
            <a:noFill/>
            <a:ln w="38100">
              <a:solidFill>
                <a:srgbClr val="99CC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58" name="Text Box 18"/>
            <p:cNvSpPr txBox="1">
              <a:spLocks noChangeArrowheads="1"/>
            </p:cNvSpPr>
            <p:nvPr/>
          </p:nvSpPr>
          <p:spPr bwMode="auto">
            <a:xfrm>
              <a:off x="4748" y="2697"/>
              <a:ext cx="525"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a:solidFill>
                    <a:srgbClr val="99CC00"/>
                  </a:solidFill>
                  <a:latin typeface="Arial" charset="0"/>
                  <a:ea typeface="ＭＳ Ｐゴシック" charset="0"/>
                </a:rPr>
                <a:t>range</a:t>
              </a:r>
            </a:p>
          </p:txBody>
        </p:sp>
      </p:grpSp>
      <p:grpSp>
        <p:nvGrpSpPr>
          <p:cNvPr id="10259" name="Group 19"/>
          <p:cNvGrpSpPr>
            <a:grpSpLocks/>
          </p:cNvGrpSpPr>
          <p:nvPr/>
        </p:nvGrpSpPr>
        <p:grpSpPr bwMode="auto">
          <a:xfrm>
            <a:off x="4102100" y="4624388"/>
            <a:ext cx="1695450" cy="1222375"/>
            <a:chOff x="2584" y="2352"/>
            <a:chExt cx="1068" cy="770"/>
          </a:xfrm>
        </p:grpSpPr>
        <p:sp>
          <p:nvSpPr>
            <p:cNvPr id="10260" name="Rectangle 20"/>
            <p:cNvSpPr>
              <a:spLocks noChangeArrowheads="1"/>
            </p:cNvSpPr>
            <p:nvPr/>
          </p:nvSpPr>
          <p:spPr bwMode="auto">
            <a:xfrm>
              <a:off x="2928" y="2352"/>
              <a:ext cx="381" cy="485"/>
            </a:xfrm>
            <a:prstGeom prst="rect">
              <a:avLst/>
            </a:prstGeom>
            <a:noFill/>
            <a:ln w="38100">
              <a:solidFill>
                <a:srgbClr val="FF66CC"/>
              </a:solidFill>
              <a:miter lim="800000"/>
              <a:headEnd/>
              <a:tailEnd/>
            </a:ln>
            <a:effectLst/>
            <a:extLst>
              <a:ext uri="{909E8E84-426E-40dd-AFC4-6F175D3DCCD1}">
                <a14:hiddenFill xmlns="" xmlns:a14="http://schemas.microsoft.com/office/drawing/2010/main">
                  <a:solidFill>
                    <a:srgbClr val="3366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61" name="Text Box 21"/>
            <p:cNvSpPr txBox="1">
              <a:spLocks noChangeArrowheads="1"/>
            </p:cNvSpPr>
            <p:nvPr/>
          </p:nvSpPr>
          <p:spPr bwMode="auto">
            <a:xfrm>
              <a:off x="2584" y="2872"/>
              <a:ext cx="1068"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a:solidFill>
                    <a:srgbClr val="FF66CC"/>
                  </a:solidFill>
                  <a:latin typeface="Arial" charset="0"/>
                  <a:ea typeface="ＭＳ Ｐゴシック" charset="0"/>
                </a:rPr>
                <a:t>normalization</a:t>
              </a:r>
            </a:p>
          </p:txBody>
        </p:sp>
      </p:grpSp>
      <p:pic>
        <p:nvPicPr>
          <p:cNvPr id="10262" name="Picture 2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59" r="34570"/>
          <a:stretch>
            <a:fillRect/>
          </a:stretch>
        </p:blipFill>
        <p:spPr bwMode="auto">
          <a:xfrm>
            <a:off x="5181600" y="1905000"/>
            <a:ext cx="19812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6157" name="Group 23"/>
          <p:cNvGrpSpPr>
            <a:grpSpLocks/>
          </p:cNvGrpSpPr>
          <p:nvPr/>
        </p:nvGrpSpPr>
        <p:grpSpPr bwMode="auto">
          <a:xfrm>
            <a:off x="5703888" y="2005013"/>
            <a:ext cx="1435100" cy="788987"/>
            <a:chOff x="3593" y="2450"/>
            <a:chExt cx="904" cy="497"/>
          </a:xfrm>
        </p:grpSpPr>
        <p:sp>
          <p:nvSpPr>
            <p:cNvPr id="10264" name="Rectangle 24"/>
            <p:cNvSpPr>
              <a:spLocks noChangeArrowheads="1"/>
            </p:cNvSpPr>
            <p:nvPr/>
          </p:nvSpPr>
          <p:spPr bwMode="auto">
            <a:xfrm>
              <a:off x="3593" y="2450"/>
              <a:ext cx="904" cy="245"/>
            </a:xfrm>
            <a:prstGeom prst="rect">
              <a:avLst/>
            </a:prstGeom>
            <a:noFill/>
            <a:ln w="38100">
              <a:solidFill>
                <a:srgbClr val="3366FF"/>
              </a:solidFill>
              <a:miter lim="800000"/>
              <a:headEnd/>
              <a:tailEnd/>
            </a:ln>
            <a:effectLst/>
            <a:extLst>
              <a:ext uri="{909E8E84-426E-40dd-AFC4-6F175D3DCCD1}">
                <a14:hiddenFill xmlns="" xmlns:a14="http://schemas.microsoft.com/office/drawing/2010/main">
                  <a:solidFill>
                    <a:srgbClr val="3366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65" name="Text Box 25"/>
            <p:cNvSpPr txBox="1">
              <a:spLocks noChangeArrowheads="1"/>
            </p:cNvSpPr>
            <p:nvPr/>
          </p:nvSpPr>
          <p:spPr bwMode="auto">
            <a:xfrm>
              <a:off x="3774" y="2697"/>
              <a:ext cx="542"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a:solidFill>
                    <a:srgbClr val="3366FF"/>
                  </a:solidFill>
                  <a:latin typeface="Arial" charset="0"/>
                  <a:ea typeface="ＭＳ Ｐゴシック" charset="0"/>
                </a:rPr>
                <a:t>space</a:t>
              </a:r>
            </a:p>
          </p:txBody>
        </p:sp>
      </p:grpSp>
      <p:pic>
        <p:nvPicPr>
          <p:cNvPr id="10266" name="Picture 2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93074"/>
          <a:stretch>
            <a:fillRect/>
          </a:stretch>
        </p:blipFill>
        <p:spPr bwMode="auto">
          <a:xfrm>
            <a:off x="7162800" y="1905000"/>
            <a:ext cx="396875"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267" name="Picture 2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84044"/>
          <a:stretch>
            <a:fillRect/>
          </a:stretch>
        </p:blipFill>
        <p:spPr bwMode="auto">
          <a:xfrm>
            <a:off x="4179888" y="1905000"/>
            <a:ext cx="9144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68" name="Text Box 28"/>
          <p:cNvSpPr txBox="1">
            <a:spLocks noChangeArrowheads="1"/>
          </p:cNvSpPr>
          <p:nvPr/>
        </p:nvSpPr>
        <p:spPr bwMode="auto">
          <a:xfrm>
            <a:off x="3540125" y="1447800"/>
            <a:ext cx="20669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a:latin typeface="Arial" charset="0"/>
                <a:ea typeface="ＭＳ Ｐゴシック" charset="0"/>
              </a:rPr>
              <a:t>Gaussian blur</a:t>
            </a:r>
          </a:p>
        </p:txBody>
      </p:sp>
      <p:sp>
        <p:nvSpPr>
          <p:cNvPr id="10269" name="Text Box 29"/>
          <p:cNvSpPr txBox="1">
            <a:spLocks noChangeArrowheads="1"/>
          </p:cNvSpPr>
          <p:nvPr/>
        </p:nvSpPr>
        <p:spPr bwMode="auto">
          <a:xfrm>
            <a:off x="2820988" y="3733800"/>
            <a:ext cx="3498850" cy="731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a:latin typeface="Arial" charset="0"/>
                <a:ea typeface="ＭＳ Ｐゴシック" charset="0"/>
              </a:rPr>
              <a:t>Bilateral filter</a:t>
            </a:r>
            <a:br>
              <a:rPr lang="en-US" sz="2400">
                <a:latin typeface="Arial" charset="0"/>
                <a:ea typeface="ＭＳ Ｐゴシック" charset="0"/>
              </a:rPr>
            </a:br>
            <a:r>
              <a:rPr lang="en-US">
                <a:solidFill>
                  <a:srgbClr val="808080"/>
                </a:solidFill>
                <a:latin typeface="Arial" charset="0"/>
                <a:ea typeface="ＭＳ Ｐゴシック" charset="0"/>
              </a:rPr>
              <a:t>[Aurich 95, Smith 97, Tomasi 98]</a:t>
            </a:r>
          </a:p>
        </p:txBody>
      </p:sp>
      <p:sp>
        <p:nvSpPr>
          <p:cNvPr id="10270" name="Rectangle 30"/>
          <p:cNvSpPr>
            <a:spLocks noChangeArrowheads="1"/>
          </p:cNvSpPr>
          <p:nvPr/>
        </p:nvSpPr>
        <p:spPr bwMode="auto">
          <a:xfrm>
            <a:off x="4454525" y="1925638"/>
            <a:ext cx="2286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71" name="Text Box 31"/>
          <p:cNvSpPr txBox="1">
            <a:spLocks noChangeArrowheads="1"/>
          </p:cNvSpPr>
          <p:nvPr/>
        </p:nvSpPr>
        <p:spPr bwMode="auto">
          <a:xfrm>
            <a:off x="4191000" y="2946400"/>
            <a:ext cx="46196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defRPr/>
            </a:pPr>
            <a:r>
              <a:rPr lang="en-US" sz="2000">
                <a:latin typeface="Arial" charset="0"/>
                <a:ea typeface="ＭＳ Ｐゴシック" charset="0"/>
              </a:rPr>
              <a:t> only spatial distance, intensity ignored</a:t>
            </a:r>
          </a:p>
        </p:txBody>
      </p:sp>
      <p:sp>
        <p:nvSpPr>
          <p:cNvPr id="10272" name="Text Box 32"/>
          <p:cNvSpPr txBox="1">
            <a:spLocks noChangeArrowheads="1"/>
          </p:cNvSpPr>
          <p:nvPr/>
        </p:nvSpPr>
        <p:spPr bwMode="auto">
          <a:xfrm>
            <a:off x="4191000" y="5999163"/>
            <a:ext cx="343376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defRPr/>
            </a:pPr>
            <a:r>
              <a:rPr lang="en-US" sz="2000">
                <a:latin typeface="Arial" charset="0"/>
                <a:ea typeface="ＭＳ Ｐゴシック" charset="0"/>
              </a:rPr>
              <a:t> spatial and range distances</a:t>
            </a:r>
          </a:p>
          <a:p>
            <a:pPr>
              <a:buFontTx/>
              <a:buChar char="•"/>
              <a:defRPr/>
            </a:pPr>
            <a:r>
              <a:rPr lang="en-US" sz="2000">
                <a:latin typeface="Arial" charset="0"/>
                <a:ea typeface="ＭＳ Ｐゴシック" charset="0"/>
              </a:rPr>
              <a:t> weights sum to 1</a:t>
            </a:r>
          </a:p>
        </p:txBody>
      </p:sp>
      <p:sp>
        <p:nvSpPr>
          <p:cNvPr id="10273" name="Line 33"/>
          <p:cNvSpPr>
            <a:spLocks noChangeShapeType="1"/>
          </p:cNvSpPr>
          <p:nvPr/>
        </p:nvSpPr>
        <p:spPr bwMode="auto">
          <a:xfrm>
            <a:off x="1066800" y="3624263"/>
            <a:ext cx="1295400" cy="0"/>
          </a:xfrm>
          <a:prstGeom prst="line">
            <a:avLst/>
          </a:prstGeom>
          <a:noFill/>
          <a:ln w="38100">
            <a:solidFill>
              <a:srgbClr val="3366FF"/>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74" name="Text Box 34"/>
          <p:cNvSpPr txBox="1">
            <a:spLocks noChangeArrowheads="1"/>
          </p:cNvSpPr>
          <p:nvPr/>
        </p:nvSpPr>
        <p:spPr bwMode="auto">
          <a:xfrm>
            <a:off x="1317625" y="3441700"/>
            <a:ext cx="793750" cy="36671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rgbClr val="3366FF"/>
                </a:solidFill>
                <a:latin typeface="Arial" charset="0"/>
                <a:ea typeface="ＭＳ Ｐゴシック" charset="0"/>
              </a:rPr>
              <a:t>space</a:t>
            </a:r>
          </a:p>
        </p:txBody>
      </p:sp>
      <p:sp>
        <p:nvSpPr>
          <p:cNvPr id="10275" name="Line 35"/>
          <p:cNvSpPr>
            <a:spLocks noChangeShapeType="1"/>
          </p:cNvSpPr>
          <p:nvPr/>
        </p:nvSpPr>
        <p:spPr bwMode="auto">
          <a:xfrm>
            <a:off x="1066800" y="6272213"/>
            <a:ext cx="1295400" cy="0"/>
          </a:xfrm>
          <a:prstGeom prst="line">
            <a:avLst/>
          </a:prstGeom>
          <a:noFill/>
          <a:ln w="38100">
            <a:solidFill>
              <a:srgbClr val="3366FF"/>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76" name="Text Box 36"/>
          <p:cNvSpPr txBox="1">
            <a:spLocks noChangeArrowheads="1"/>
          </p:cNvSpPr>
          <p:nvPr/>
        </p:nvSpPr>
        <p:spPr bwMode="auto">
          <a:xfrm>
            <a:off x="1317625" y="6089650"/>
            <a:ext cx="793750" cy="36671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rgbClr val="3366FF"/>
                </a:solidFill>
                <a:latin typeface="Arial" charset="0"/>
                <a:ea typeface="ＭＳ Ｐゴシック" charset="0"/>
              </a:rPr>
              <a:t>space</a:t>
            </a:r>
          </a:p>
        </p:txBody>
      </p:sp>
      <p:sp>
        <p:nvSpPr>
          <p:cNvPr id="10277" name="Line 37"/>
          <p:cNvSpPr>
            <a:spLocks noChangeShapeType="1"/>
          </p:cNvSpPr>
          <p:nvPr/>
        </p:nvSpPr>
        <p:spPr bwMode="auto">
          <a:xfrm rot="5400000">
            <a:off x="2293144" y="5274469"/>
            <a:ext cx="1295400" cy="1588"/>
          </a:xfrm>
          <a:prstGeom prst="line">
            <a:avLst/>
          </a:prstGeom>
          <a:noFill/>
          <a:ln w="38100">
            <a:solidFill>
              <a:srgbClr val="99CC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78" name="Text Box 38"/>
          <p:cNvSpPr txBox="1">
            <a:spLocks noChangeArrowheads="1"/>
          </p:cNvSpPr>
          <p:nvPr/>
        </p:nvSpPr>
        <p:spPr bwMode="auto">
          <a:xfrm rot="5400000">
            <a:off x="2556669" y="5091907"/>
            <a:ext cx="768350" cy="36671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rgbClr val="99CC00"/>
                </a:solidFill>
                <a:latin typeface="Arial" charset="0"/>
                <a:ea typeface="ＭＳ Ｐゴシック" charset="0"/>
              </a:rPr>
              <a:t>range</a:t>
            </a:r>
          </a:p>
        </p:txBody>
      </p:sp>
      <p:sp>
        <p:nvSpPr>
          <p:cNvPr id="10279" name="Text Box 39"/>
          <p:cNvSpPr txBox="1">
            <a:spLocks noChangeArrowheads="1"/>
          </p:cNvSpPr>
          <p:nvPr/>
        </p:nvSpPr>
        <p:spPr bwMode="auto">
          <a:xfrm>
            <a:off x="1670050" y="1919288"/>
            <a:ext cx="311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0000"/>
                </a:solidFill>
                <a:latin typeface="Times New Roman" charset="0"/>
                <a:ea typeface="ＭＳ Ｐゴシック" charset="0"/>
              </a:rPr>
              <a:t>p</a:t>
            </a:r>
          </a:p>
        </p:txBody>
      </p:sp>
      <p:sp>
        <p:nvSpPr>
          <p:cNvPr id="10280" name="Text Box 40"/>
          <p:cNvSpPr txBox="1">
            <a:spLocks noChangeArrowheads="1"/>
          </p:cNvSpPr>
          <p:nvPr/>
        </p:nvSpPr>
        <p:spPr bwMode="auto">
          <a:xfrm>
            <a:off x="1676400" y="4586288"/>
            <a:ext cx="311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0000"/>
                </a:solidFill>
                <a:latin typeface="Times New Roman" charset="0"/>
                <a:ea typeface="ＭＳ Ｐゴシック" charset="0"/>
              </a:rPr>
              <a:t>p</a:t>
            </a:r>
          </a:p>
        </p:txBody>
      </p:sp>
      <p:sp>
        <p:nvSpPr>
          <p:cNvPr id="10281" name="Text Box 41"/>
          <p:cNvSpPr txBox="1">
            <a:spLocks noChangeArrowheads="1"/>
          </p:cNvSpPr>
          <p:nvPr/>
        </p:nvSpPr>
        <p:spPr bwMode="auto">
          <a:xfrm>
            <a:off x="1143000" y="2590800"/>
            <a:ext cx="311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0000"/>
                </a:solidFill>
                <a:latin typeface="Times New Roman" charset="0"/>
                <a:ea typeface="ＭＳ Ｐゴシック" charset="0"/>
              </a:rPr>
              <a:t>q</a:t>
            </a:r>
          </a:p>
        </p:txBody>
      </p:sp>
      <p:sp>
        <p:nvSpPr>
          <p:cNvPr id="10282" name="Oval 42"/>
          <p:cNvSpPr>
            <a:spLocks noChangeArrowheads="1"/>
          </p:cNvSpPr>
          <p:nvPr/>
        </p:nvSpPr>
        <p:spPr bwMode="auto">
          <a:xfrm>
            <a:off x="1352550" y="2952750"/>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83" name="Oval 43"/>
          <p:cNvSpPr>
            <a:spLocks noChangeArrowheads="1"/>
          </p:cNvSpPr>
          <p:nvPr/>
        </p:nvSpPr>
        <p:spPr bwMode="auto">
          <a:xfrm>
            <a:off x="1352550" y="5610225"/>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84" name="Text Box 44"/>
          <p:cNvSpPr txBox="1">
            <a:spLocks noChangeArrowheads="1"/>
          </p:cNvSpPr>
          <p:nvPr/>
        </p:nvSpPr>
        <p:spPr bwMode="auto">
          <a:xfrm>
            <a:off x="1143000" y="5257800"/>
            <a:ext cx="311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0000"/>
                </a:solidFill>
                <a:latin typeface="Times New Roman" charset="0"/>
                <a:ea typeface="ＭＳ Ｐゴシック" charset="0"/>
              </a:rPr>
              <a:t>q</a:t>
            </a:r>
          </a:p>
        </p:txBody>
      </p:sp>
    </p:spTree>
    <p:custDataLst>
      <p:tags r:id="rId1"/>
    </p:custDataLst>
    <p:extLst>
      <p:ext uri="{BB962C8B-B14F-4D97-AF65-F5344CB8AC3E}">
        <p14:creationId xmlns:p14="http://schemas.microsoft.com/office/powerpoint/2010/main" val="1534480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8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9" grpId="0"/>
      <p:bldP spid="10272" grpId="0"/>
      <p:bldP spid="10276" grpId="0" animBg="1"/>
      <p:bldP spid="10278" grpId="0" animBg="1"/>
      <p:bldP spid="10280" grpId="0"/>
      <p:bldP spid="10283" grpId="0" animBg="1"/>
      <p:bldP spid="1028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a:t>Example on a Real Image</a:t>
            </a:r>
          </a:p>
        </p:txBody>
      </p:sp>
      <p:sp>
        <p:nvSpPr>
          <p:cNvPr id="34819" name="Rectangle 3"/>
          <p:cNvSpPr>
            <a:spLocks noGrp="1" noChangeArrowheads="1"/>
          </p:cNvSpPr>
          <p:nvPr>
            <p:ph type="body" idx="1"/>
          </p:nvPr>
        </p:nvSpPr>
        <p:spPr>
          <a:xfrm>
            <a:off x="457200" y="1600200"/>
            <a:ext cx="8229600" cy="1219200"/>
          </a:xfrm>
        </p:spPr>
        <p:txBody>
          <a:bodyPr>
            <a:normAutofit fontScale="85000" lnSpcReduction="10000"/>
          </a:bodyPr>
          <a:lstStyle/>
          <a:p>
            <a:pPr eaLnBrk="1" hangingPunct="1">
              <a:defRPr/>
            </a:pPr>
            <a:r>
              <a:rPr lang="en-US" dirty="0"/>
              <a:t>Kernels can have complex, spatially varying shapes</a:t>
            </a:r>
          </a:p>
          <a:p>
            <a:pPr eaLnBrk="1" hangingPunct="1">
              <a:defRPr/>
            </a:pPr>
            <a:r>
              <a:rPr lang="en-US" dirty="0"/>
              <a:t>Linear? Shift-invariant?</a:t>
            </a: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00400"/>
            <a:ext cx="2108200" cy="3214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1" name="Text Box 5"/>
          <p:cNvSpPr txBox="1">
            <a:spLocks noChangeArrowheads="1"/>
          </p:cNvSpPr>
          <p:nvPr/>
        </p:nvSpPr>
        <p:spPr bwMode="auto">
          <a:xfrm>
            <a:off x="685800" y="2819400"/>
            <a:ext cx="7175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rebuchet MS" charset="0"/>
                <a:ea typeface="ＭＳ Ｐゴシック" charset="0"/>
              </a:rPr>
              <a:t>input</a:t>
            </a:r>
          </a:p>
        </p:txBody>
      </p:sp>
      <p:grpSp>
        <p:nvGrpSpPr>
          <p:cNvPr id="7173" name="Group 6"/>
          <p:cNvGrpSpPr>
            <a:grpSpLocks/>
          </p:cNvGrpSpPr>
          <p:nvPr/>
        </p:nvGrpSpPr>
        <p:grpSpPr bwMode="auto">
          <a:xfrm>
            <a:off x="6654800" y="2819400"/>
            <a:ext cx="2108200" cy="3595688"/>
            <a:chOff x="4192" y="1776"/>
            <a:chExt cx="1328" cy="2265"/>
          </a:xfrm>
        </p:grpSpPr>
        <p:pic>
          <p:nvPicPr>
            <p:cNvPr id="7192" name="Picture 7" descr="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 y="2016"/>
              <a:ext cx="1328" cy="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8"/>
            <p:cNvSpPr txBox="1">
              <a:spLocks noChangeArrowheads="1"/>
            </p:cNvSpPr>
            <p:nvPr/>
          </p:nvSpPr>
          <p:spPr bwMode="auto">
            <a:xfrm>
              <a:off x="4192" y="1776"/>
              <a:ext cx="545"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Trebuchet MS" charset="0"/>
                  <a:ea typeface="ＭＳ Ｐゴシック" charset="0"/>
                </a:rPr>
                <a:t>output</a:t>
              </a:r>
            </a:p>
          </p:txBody>
        </p:sp>
      </p:grpSp>
      <p:grpSp>
        <p:nvGrpSpPr>
          <p:cNvPr id="7174" name="Group 9"/>
          <p:cNvGrpSpPr>
            <a:grpSpLocks/>
          </p:cNvGrpSpPr>
          <p:nvPr/>
        </p:nvGrpSpPr>
        <p:grpSpPr bwMode="auto">
          <a:xfrm>
            <a:off x="2209800" y="3200400"/>
            <a:ext cx="3505200" cy="838200"/>
            <a:chOff x="1392" y="2016"/>
            <a:chExt cx="2208" cy="528"/>
          </a:xfrm>
        </p:grpSpPr>
        <p:pic>
          <p:nvPicPr>
            <p:cNvPr id="7187" name="Picture 10" descr="BIG_kernel_sky_183x3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2016"/>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11" descr="BIG_sky_183x3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2016"/>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Rectangle 12"/>
            <p:cNvSpPr>
              <a:spLocks noChangeArrowheads="1"/>
            </p:cNvSpPr>
            <p:nvPr/>
          </p:nvSpPr>
          <p:spPr bwMode="auto">
            <a:xfrm>
              <a:off x="1392" y="2160"/>
              <a:ext cx="96" cy="96"/>
            </a:xfrm>
            <a:prstGeom prst="rect">
              <a:avLst/>
            </a:prstGeom>
            <a:noFill/>
            <a:ln w="38100">
              <a:solidFill>
                <a:srgbClr val="3366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4829" name="Line 13"/>
            <p:cNvSpPr>
              <a:spLocks noChangeShapeType="1"/>
            </p:cNvSpPr>
            <p:nvPr/>
          </p:nvSpPr>
          <p:spPr bwMode="auto">
            <a:xfrm>
              <a:off x="1488" y="2208"/>
              <a:ext cx="576" cy="48"/>
            </a:xfrm>
            <a:prstGeom prst="line">
              <a:avLst/>
            </a:prstGeom>
            <a:noFill/>
            <a:ln w="38100">
              <a:solidFill>
                <a:srgbClr val="3366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34830" name="Text Box 14"/>
            <p:cNvSpPr txBox="1">
              <a:spLocks noChangeArrowheads="1"/>
            </p:cNvSpPr>
            <p:nvPr/>
          </p:nvSpPr>
          <p:spPr bwMode="auto">
            <a:xfrm>
              <a:off x="2729" y="2054"/>
              <a:ext cx="362"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latin typeface="Times New Roman" panose="02020603050405020304" pitchFamily="18" charset="0"/>
                  <a:sym typeface="Symbol" panose="05050102010706020507" pitchFamily="18" charset="2"/>
                </a:rPr>
                <a:t></a:t>
              </a:r>
            </a:p>
          </p:txBody>
        </p:sp>
      </p:grpSp>
      <p:grpSp>
        <p:nvGrpSpPr>
          <p:cNvPr id="7175" name="Group 15"/>
          <p:cNvGrpSpPr>
            <a:grpSpLocks/>
          </p:cNvGrpSpPr>
          <p:nvPr/>
        </p:nvGrpSpPr>
        <p:grpSpPr bwMode="auto">
          <a:xfrm>
            <a:off x="1828800" y="3505200"/>
            <a:ext cx="3886200" cy="1752600"/>
            <a:chOff x="1152" y="2208"/>
            <a:chExt cx="2448" cy="1104"/>
          </a:xfrm>
        </p:grpSpPr>
        <p:pic>
          <p:nvPicPr>
            <p:cNvPr id="7182" name="Picture 16" descr="BIG_roof_165x3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 y="278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7" descr="BIG_kernel_roof_165x3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 y="278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4" name="Rectangle 18"/>
            <p:cNvSpPr>
              <a:spLocks noChangeArrowheads="1"/>
            </p:cNvSpPr>
            <p:nvPr/>
          </p:nvSpPr>
          <p:spPr bwMode="auto">
            <a:xfrm>
              <a:off x="1152" y="2208"/>
              <a:ext cx="96" cy="96"/>
            </a:xfrm>
            <a:prstGeom prst="rect">
              <a:avLst/>
            </a:prstGeom>
            <a:noFill/>
            <a:ln w="38100">
              <a:solidFill>
                <a:srgbClr val="00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4835" name="Line 19"/>
            <p:cNvSpPr>
              <a:spLocks noChangeShapeType="1"/>
            </p:cNvSpPr>
            <p:nvPr/>
          </p:nvSpPr>
          <p:spPr bwMode="auto">
            <a:xfrm>
              <a:off x="1248" y="2304"/>
              <a:ext cx="816" cy="720"/>
            </a:xfrm>
            <a:prstGeom prst="line">
              <a:avLst/>
            </a:prstGeom>
            <a:noFill/>
            <a:ln w="38100">
              <a:solidFill>
                <a:srgbClr val="00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34836" name="Text Box 20"/>
            <p:cNvSpPr txBox="1">
              <a:spLocks noChangeArrowheads="1"/>
            </p:cNvSpPr>
            <p:nvPr/>
          </p:nvSpPr>
          <p:spPr bwMode="auto">
            <a:xfrm>
              <a:off x="2729" y="2822"/>
              <a:ext cx="362"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latin typeface="Times New Roman" panose="02020603050405020304" pitchFamily="18" charset="0"/>
                  <a:sym typeface="Symbol" panose="05050102010706020507" pitchFamily="18" charset="2"/>
                </a:rPr>
                <a:t></a:t>
              </a:r>
            </a:p>
          </p:txBody>
        </p:sp>
      </p:grpSp>
      <p:grpSp>
        <p:nvGrpSpPr>
          <p:cNvPr id="7176" name="Group 21"/>
          <p:cNvGrpSpPr>
            <a:grpSpLocks/>
          </p:cNvGrpSpPr>
          <p:nvPr/>
        </p:nvGrpSpPr>
        <p:grpSpPr bwMode="auto">
          <a:xfrm>
            <a:off x="1479550" y="4921250"/>
            <a:ext cx="4235450" cy="1479550"/>
            <a:chOff x="932" y="3100"/>
            <a:chExt cx="2668" cy="932"/>
          </a:xfrm>
        </p:grpSpPr>
        <p:pic>
          <p:nvPicPr>
            <p:cNvPr id="7177" name="Picture 22" descr="BIG_kernel_shadow_97x1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 y="350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3" descr="BIG_shadow_97x1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 y="350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0" name="Line 24"/>
            <p:cNvSpPr>
              <a:spLocks noChangeShapeType="1"/>
            </p:cNvSpPr>
            <p:nvPr/>
          </p:nvSpPr>
          <p:spPr bwMode="auto">
            <a:xfrm>
              <a:off x="1028" y="3184"/>
              <a:ext cx="1036" cy="608"/>
            </a:xfrm>
            <a:prstGeom prst="line">
              <a:avLst/>
            </a:prstGeom>
            <a:noFill/>
            <a:ln w="38100">
              <a:solidFill>
                <a:srgbClr val="FF9933"/>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7961" dir="2700000" algn="ctr" rotWithShape="0">
                      <a:srgbClr val="FF9933">
                        <a:gamma/>
                        <a:shade val="60000"/>
                        <a:invGamma/>
                        <a:alpha val="74998"/>
                      </a:srgbClr>
                    </a:outerShdw>
                  </a:effectLst>
                </a14:hiddenEffects>
              </a:ext>
            </a:extLst>
          </p:spPr>
          <p:txBody>
            <a:bodyPr/>
            <a:lstStyle/>
            <a:p>
              <a:pPr>
                <a:defRPr/>
              </a:pPr>
              <a:endParaRPr lang="en-US">
                <a:latin typeface="Arial" charset="0"/>
                <a:ea typeface="ＭＳ Ｐゴシック" charset="0"/>
              </a:endParaRPr>
            </a:p>
          </p:txBody>
        </p:sp>
        <p:sp>
          <p:nvSpPr>
            <p:cNvPr id="34841" name="Rectangle 25"/>
            <p:cNvSpPr>
              <a:spLocks noChangeArrowheads="1"/>
            </p:cNvSpPr>
            <p:nvPr/>
          </p:nvSpPr>
          <p:spPr bwMode="auto">
            <a:xfrm>
              <a:off x="932" y="3100"/>
              <a:ext cx="96" cy="96"/>
            </a:xfrm>
            <a:prstGeom prst="rect">
              <a:avLst/>
            </a:prstGeom>
            <a:noFill/>
            <a:ln w="38100">
              <a:solidFill>
                <a:srgbClr val="FF9933"/>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7961" dir="2700000" algn="ctr" rotWithShape="0">
                      <a:srgbClr val="FF9933">
                        <a:gamma/>
                        <a:shade val="60000"/>
                        <a:invGamma/>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34842" name="Text Box 26"/>
            <p:cNvSpPr txBox="1">
              <a:spLocks noChangeArrowheads="1"/>
            </p:cNvSpPr>
            <p:nvPr/>
          </p:nvSpPr>
          <p:spPr bwMode="auto">
            <a:xfrm>
              <a:off x="2729" y="3542"/>
              <a:ext cx="362" cy="4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latin typeface="Times New Roman" panose="02020603050405020304" pitchFamily="18" charset="0"/>
                  <a:sym typeface="Symbol" panose="05050102010706020507" pitchFamily="18" charset="2"/>
                </a:rPr>
                <a:t></a:t>
              </a:r>
            </a:p>
          </p:txBody>
        </p:sp>
      </p:grpSp>
    </p:spTree>
    <p:extLst>
      <p:ext uri="{BB962C8B-B14F-4D97-AF65-F5344CB8AC3E}">
        <p14:creationId xmlns:p14="http://schemas.microsoft.com/office/powerpoint/2010/main" val="1678956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z="4800"/>
              <a:t>Bilateral Filter is Expensive</a:t>
            </a:r>
          </a:p>
        </p:txBody>
      </p:sp>
      <p:sp>
        <p:nvSpPr>
          <p:cNvPr id="7171" name="Rectangle 3"/>
          <p:cNvSpPr>
            <a:spLocks noGrp="1" noChangeArrowheads="1"/>
          </p:cNvSpPr>
          <p:nvPr>
            <p:ph type="body" idx="1"/>
          </p:nvPr>
        </p:nvSpPr>
        <p:spPr>
          <a:xfrm>
            <a:off x="457200" y="1722438"/>
            <a:ext cx="8458200" cy="4525962"/>
          </a:xfrm>
        </p:spPr>
        <p:txBody>
          <a:bodyPr>
            <a:normAutofit fontScale="92500" lnSpcReduction="20000"/>
          </a:bodyPr>
          <a:lstStyle/>
          <a:p>
            <a:pPr eaLnBrk="1" hangingPunct="1">
              <a:lnSpc>
                <a:spcPct val="90000"/>
              </a:lnSpc>
            </a:pPr>
            <a:r>
              <a:rPr lang="en-US" altLang="en-US" dirty="0"/>
              <a:t>Brute-force computation is slow </a:t>
            </a:r>
            <a:br>
              <a:rPr lang="en-US" altLang="en-US" dirty="0"/>
            </a:br>
            <a:r>
              <a:rPr lang="en-US" altLang="en-US" dirty="0"/>
              <a:t>(several minutes)</a:t>
            </a:r>
          </a:p>
          <a:p>
            <a:pPr lvl="1" eaLnBrk="1" hangingPunct="1">
              <a:lnSpc>
                <a:spcPct val="90000"/>
              </a:lnSpc>
            </a:pPr>
            <a:r>
              <a:rPr lang="en-US" altLang="en-US" dirty="0"/>
              <a:t>Two nested for loops: </a:t>
            </a:r>
            <a:br>
              <a:rPr lang="en-US" altLang="en-US" dirty="0"/>
            </a:br>
            <a:r>
              <a:rPr lang="en-US" altLang="en-US" dirty="0"/>
              <a:t>		</a:t>
            </a:r>
            <a:r>
              <a:rPr lang="en-US" altLang="en-US" i="1" dirty="0"/>
              <a:t>for each pixel, look at all pixels</a:t>
            </a:r>
          </a:p>
          <a:p>
            <a:pPr lvl="1" eaLnBrk="1" hangingPunct="1">
              <a:lnSpc>
                <a:spcPct val="90000"/>
              </a:lnSpc>
            </a:pPr>
            <a:r>
              <a:rPr lang="en-US" altLang="en-US" dirty="0"/>
              <a:t>Non-linear, depends on image content </a:t>
            </a:r>
            <a:br>
              <a:rPr lang="en-US" altLang="en-US" dirty="0"/>
            </a:br>
            <a:r>
              <a:rPr lang="en-US" altLang="en-US" dirty="0">
                <a:sym typeface="Wingdings" panose="05000000000000000000" pitchFamily="2" charset="2"/>
              </a:rPr>
              <a:t></a:t>
            </a:r>
            <a:r>
              <a:rPr lang="en-US" altLang="en-US" dirty="0"/>
              <a:t> no FFT, no pre-computation…</a:t>
            </a:r>
          </a:p>
          <a:p>
            <a:pPr lvl="1" eaLnBrk="1" hangingPunct="1">
              <a:lnSpc>
                <a:spcPct val="90000"/>
              </a:lnSpc>
            </a:pPr>
            <a:endParaRPr lang="en-US" altLang="en-US" i="1" dirty="0"/>
          </a:p>
          <a:p>
            <a:pPr eaLnBrk="1" hangingPunct="1">
              <a:lnSpc>
                <a:spcPct val="90000"/>
              </a:lnSpc>
            </a:pPr>
            <a:r>
              <a:rPr lang="en-US" altLang="en-US" dirty="0"/>
              <a:t>Fast approximations exist </a:t>
            </a:r>
          </a:p>
          <a:p>
            <a:pPr lvl="1"/>
            <a:r>
              <a:rPr lang="en-US" altLang="en-US" dirty="0"/>
              <a:t>E.g., Durand 02, Weiss 06</a:t>
            </a:r>
          </a:p>
          <a:p>
            <a:pPr lvl="2"/>
            <a:r>
              <a:rPr lang="en-US" altLang="en-US" dirty="0"/>
              <a:t>Significant</a:t>
            </a:r>
            <a:r>
              <a:rPr lang="en-US" altLang="en-US" b="1" dirty="0"/>
              <a:t> loss of accuracy</a:t>
            </a:r>
          </a:p>
          <a:p>
            <a:pPr lvl="2">
              <a:buClr>
                <a:schemeClr val="tx1"/>
              </a:buClr>
            </a:pPr>
            <a:r>
              <a:rPr lang="en-US" altLang="en-US" sz="2000" b="1" dirty="0"/>
              <a:t>No formal understanding</a:t>
            </a:r>
            <a:r>
              <a:rPr lang="en-US" altLang="en-US" sz="2000" dirty="0"/>
              <a:t> of accuracy versus speed</a:t>
            </a:r>
          </a:p>
          <a:p>
            <a:pPr lvl="1">
              <a:buClr>
                <a:schemeClr val="tx1"/>
              </a:buClr>
            </a:pPr>
            <a:r>
              <a:rPr lang="en-US" altLang="en-US" dirty="0"/>
              <a:t>Better approximation (see this </a:t>
            </a:r>
            <a:r>
              <a:rPr lang="en-US" altLang="en-US" dirty="0">
                <a:hlinkClick r:id="rId3"/>
              </a:rPr>
              <a:t>paper</a:t>
            </a:r>
            <a:r>
              <a:rPr lang="en-US" altLang="en-US" dirty="0"/>
              <a:t>)</a:t>
            </a:r>
            <a:endParaRPr lang="en-US" altLang="en-US" sz="2400" dirty="0"/>
          </a:p>
        </p:txBody>
      </p:sp>
    </p:spTree>
    <p:custDataLst>
      <p:tags r:id="rId1"/>
    </p:custDataLst>
    <p:extLst>
      <p:ext uri="{BB962C8B-B14F-4D97-AF65-F5344CB8AC3E}">
        <p14:creationId xmlns:p14="http://schemas.microsoft.com/office/powerpoint/2010/main" val="9445082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1">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71">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71">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2227" name="Picture 6" descr="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450" y="4064000"/>
            <a:ext cx="3968750" cy="265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10"/>
          <p:cNvSpPr>
            <a:spLocks noGrp="1" noChangeArrowheads="1"/>
          </p:cNvSpPr>
          <p:nvPr>
            <p:ph type="title"/>
          </p:nvPr>
        </p:nvSpPr>
        <p:spPr/>
        <p:txBody>
          <a:bodyPr/>
          <a:lstStyle/>
          <a:p>
            <a:r>
              <a:rPr lang="en-US" altLang="en-US" dirty="0"/>
              <a:t>Square wave spectra</a:t>
            </a:r>
          </a:p>
        </p:txBody>
      </p:sp>
      <p:pic>
        <p:nvPicPr>
          <p:cNvPr id="52231" name="Picture 2" descr="File:Waveforms.svg"/>
          <p:cNvPicPr>
            <a:picLocks noChangeAspect="1" noChangeArrowheads="1"/>
          </p:cNvPicPr>
          <p:nvPr/>
        </p:nvPicPr>
        <p:blipFill>
          <a:blip r:embed="rId3">
            <a:extLst>
              <a:ext uri="{28A0092B-C50C-407E-A947-70E740481C1C}">
                <a14:useLocalDpi xmlns:a14="http://schemas.microsoft.com/office/drawing/2010/main" val="0"/>
              </a:ext>
            </a:extLst>
          </a:blip>
          <a:srcRect l="5263" t="29333" r="46317" b="53333"/>
          <a:stretch>
            <a:fillRect/>
          </a:stretch>
        </p:blipFill>
        <p:spPr bwMode="auto">
          <a:xfrm>
            <a:off x="381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16200000">
            <a:off x="2940600" y="5100519"/>
            <a:ext cx="1096964" cy="307777"/>
          </a:xfrm>
          <a:prstGeom prst="rect">
            <a:avLst/>
          </a:prstGeom>
          <a:noFill/>
        </p:spPr>
        <p:txBody>
          <a:bodyPr wrap="square" rtlCol="0">
            <a:spAutoFit/>
          </a:bodyPr>
          <a:lstStyle/>
          <a:p>
            <a:r>
              <a:rPr lang="en-US" sz="1400" dirty="0"/>
              <a:t>Coefficient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DAF0D3-B68C-49A2-99D0-3E284C53CB84}"/>
                  </a:ext>
                </a:extLst>
              </p:cNvPr>
              <p:cNvSpPr txBox="1"/>
              <p:nvPr/>
            </p:nvSpPr>
            <p:spPr>
              <a:xfrm>
                <a:off x="3489082" y="2841887"/>
                <a:ext cx="2477165" cy="10486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𝑓</m:t>
                          </m:r>
                          <m:r>
                            <a:rPr lang="en-US" sz="2400" b="0" i="1" smtClean="0">
                              <a:latin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m:t>
                          </m:r>
                        </m:sup>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𝑓</m:t>
                              </m:r>
                            </m:den>
                          </m:f>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ea typeface="Cambria Math" panose="02040503050406030204" pitchFamily="18" charset="0"/>
                                </a:rPr>
                                <m:t>)</m:t>
                              </m:r>
                            </m:e>
                          </m:func>
                        </m:e>
                      </m:nary>
                    </m:oMath>
                  </m:oMathPara>
                </a14:m>
                <a:endParaRPr lang="en-US" sz="2400" dirty="0"/>
              </a:p>
            </p:txBody>
          </p:sp>
        </mc:Choice>
        <mc:Fallback xmlns="">
          <p:sp>
            <p:nvSpPr>
              <p:cNvPr id="2" name="TextBox 1">
                <a:extLst>
                  <a:ext uri="{FF2B5EF4-FFF2-40B4-BE49-F238E27FC236}">
                    <a16:creationId xmlns:a16="http://schemas.microsoft.com/office/drawing/2014/main" xmlns:a14="http://schemas.microsoft.com/office/drawing/2010/main" xmlns="" id="{1FDAF0D3-B68C-49A2-99D0-3E284C53CB84}"/>
                  </a:ext>
                </a:extLst>
              </p:cNvPr>
              <p:cNvSpPr txBox="1">
                <a:spLocks noRot="1" noChangeAspect="1" noMove="1" noResize="1" noEditPoints="1" noAdjustHandles="1" noChangeArrowheads="1" noChangeShapeType="1" noTextEdit="1"/>
              </p:cNvSpPr>
              <p:nvPr/>
            </p:nvSpPr>
            <p:spPr>
              <a:xfrm>
                <a:off x="3489082" y="2841887"/>
                <a:ext cx="2477165" cy="1048685"/>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21520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152400" y="914400"/>
            <a:ext cx="4114800" cy="5943600"/>
          </a:xfrm>
        </p:spPr>
        <p:txBody>
          <a:bodyPr>
            <a:normAutofit lnSpcReduction="10000"/>
          </a:bodyPr>
          <a:lstStyle/>
          <a:p>
            <a:pPr>
              <a:buFont typeface="Arial" charset="0"/>
              <a:buNone/>
              <a:defRPr/>
            </a:pPr>
            <a:r>
              <a:rPr lang="en-US" sz="2800" dirty="0"/>
              <a:t>A bold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marL="0" indent="0">
              <a:buNone/>
              <a:defRPr/>
            </a:pPr>
            <a:r>
              <a:rPr lang="en-US" sz="2800" dirty="0"/>
              <a:t>Don’t believe it?  </a:t>
            </a:r>
          </a:p>
          <a:p>
            <a:pPr lvl="1">
              <a:buFont typeface="Arial" charset="0"/>
              <a:buChar char="–"/>
              <a:defRPr/>
            </a:pPr>
            <a:r>
              <a:rPr lang="en-US" sz="2400" dirty="0"/>
              <a:t>Neither did Lagrange, Laplace, Poisson and other big wigs</a:t>
            </a:r>
          </a:p>
          <a:p>
            <a:pPr lvl="1">
              <a:buFont typeface="Arial" charset="0"/>
              <a:buChar char="–"/>
              <a:defRPr/>
            </a:pPr>
            <a:r>
              <a:rPr lang="en-US" sz="2400" dirty="0"/>
              <a:t>Not translated into English until 1878!</a:t>
            </a:r>
          </a:p>
          <a:p>
            <a:pPr marL="0" indent="0">
              <a:buNone/>
              <a:defRPr/>
            </a:pPr>
            <a:r>
              <a:rPr lang="en-US" sz="2800" dirty="0"/>
              <a:t> But it’s (mostly) true!</a:t>
            </a:r>
          </a:p>
          <a:p>
            <a:pPr lvl="1">
              <a:buFont typeface="Arial" charset="0"/>
              <a:buChar char="–"/>
              <a:defRPr/>
            </a:pPr>
            <a:r>
              <a:rPr lang="en-US" sz="2400" dirty="0"/>
              <a:t>Called Fourier Series</a:t>
            </a:r>
          </a:p>
          <a:p>
            <a:pPr lvl="1">
              <a:buFont typeface="Arial" charset="0"/>
              <a:buChar char="–"/>
              <a:defRPr/>
            </a:pPr>
            <a:r>
              <a:rPr lang="en-US" sz="2400" dirty="0"/>
              <a:t>There are some subtle restrictions</a:t>
            </a:r>
          </a:p>
          <a:p>
            <a:pPr lvl="1">
              <a:buFont typeface="Arial" charset="0"/>
              <a:buChar char="–"/>
              <a:defRPr/>
            </a:pPr>
            <a:endParaRPr lang="en-US" sz="2400" dirty="0"/>
          </a:p>
        </p:txBody>
      </p:sp>
      <p:pic>
        <p:nvPicPr>
          <p:cNvPr id="55298" name="Picture 2" descr="http://upload.wikimedia.org/wikipedia/commons/thumb/d/d8/Langrange_portrait.jpg/225px-Langrange_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318" y="3255818"/>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518" y="3636818"/>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318" y="2951018"/>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4381500" y="1028700"/>
            <a:ext cx="4495800" cy="19431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endParaRPr lang="en-US" sz="1100" i="1" dirty="0">
              <a:solidFill>
                <a:schemeClr val="tx1"/>
              </a:solidFill>
            </a:endParaRPr>
          </a:p>
          <a:p>
            <a:pPr algn="just" eaLnBrk="1" hangingPunct="1">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just" eaLnBrk="1" hangingPunct="1">
              <a:defRPr/>
            </a:pPr>
            <a:endParaRPr lang="en-US" dirty="0"/>
          </a:p>
        </p:txBody>
      </p:sp>
      <p:sp>
        <p:nvSpPr>
          <p:cNvPr id="11" name="TextBox 10"/>
          <p:cNvSpPr txBox="1">
            <a:spLocks noChangeArrowheads="1"/>
          </p:cNvSpPr>
          <p:nvPr/>
        </p:nvSpPr>
        <p:spPr bwMode="auto">
          <a:xfrm>
            <a:off x="4586576" y="3246581"/>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Laplace</a:t>
            </a:r>
          </a:p>
        </p:txBody>
      </p:sp>
      <p:sp>
        <p:nvSpPr>
          <p:cNvPr id="12" name="TextBox 11"/>
          <p:cNvSpPr txBox="1">
            <a:spLocks noChangeArrowheads="1"/>
          </p:cNvSpPr>
          <p:nvPr/>
        </p:nvSpPr>
        <p:spPr bwMode="auto">
          <a:xfrm>
            <a:off x="5735781" y="5455227"/>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latin typeface="Arial" panose="020B0604020202020204" pitchFamily="34" charset="0"/>
              </a:rPr>
              <a:t>Lagrange</a:t>
            </a:r>
          </a:p>
        </p:txBody>
      </p:sp>
      <p:sp>
        <p:nvSpPr>
          <p:cNvPr id="13" name="TextBox 12"/>
          <p:cNvSpPr txBox="1">
            <a:spLocks noChangeArrowheads="1"/>
          </p:cNvSpPr>
          <p:nvPr/>
        </p:nvSpPr>
        <p:spPr bwMode="auto">
          <a:xfrm>
            <a:off x="7772256" y="5257656"/>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Legendre</a:t>
            </a:r>
          </a:p>
        </p:txBody>
      </p:sp>
      <p:sp>
        <p:nvSpPr>
          <p:cNvPr id="14" name="TextBox 13"/>
          <p:cNvSpPr txBox="1"/>
          <p:nvPr/>
        </p:nvSpPr>
        <p:spPr>
          <a:xfrm>
            <a:off x="8553450"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4095927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Fourier analysis in images</a:t>
            </a:r>
          </a:p>
        </p:txBody>
      </p:sp>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338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954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2954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7338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37338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5" name="TextBox 11"/>
          <p:cNvSpPr txBox="1">
            <a:spLocks noChangeArrowheads="1"/>
          </p:cNvSpPr>
          <p:nvPr/>
        </p:nvSpPr>
        <p:spPr bwMode="auto">
          <a:xfrm>
            <a:off x="68483" y="903566"/>
            <a:ext cx="2518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Spatial domain images</a:t>
            </a:r>
          </a:p>
        </p:txBody>
      </p:sp>
      <p:sp>
        <p:nvSpPr>
          <p:cNvPr id="55306" name="TextBox 12"/>
          <p:cNvSpPr txBox="1">
            <a:spLocks noChangeArrowheads="1"/>
          </p:cNvSpPr>
          <p:nvPr/>
        </p:nvSpPr>
        <p:spPr bwMode="auto">
          <a:xfrm>
            <a:off x="104172" y="6172200"/>
            <a:ext cx="54168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Fourier decomposition frequency amplitude images</a:t>
            </a:r>
          </a:p>
        </p:txBody>
      </p:sp>
      <p:sp>
        <p:nvSpPr>
          <p:cNvPr id="12" name="TextBox 12">
            <a:extLst>
              <a:ext uri="{FF2B5EF4-FFF2-40B4-BE49-F238E27FC236}">
                <a16:creationId xmlns:a16="http://schemas.microsoft.com/office/drawing/2014/main" id="{3FF246EC-A075-492A-801E-04F0EDE44E6E}"/>
              </a:ext>
            </a:extLst>
          </p:cNvPr>
          <p:cNvSpPr txBox="1">
            <a:spLocks noChangeArrowheads="1"/>
          </p:cNvSpPr>
          <p:nvPr/>
        </p:nvSpPr>
        <p:spPr bwMode="auto">
          <a:xfrm>
            <a:off x="178730" y="6549230"/>
            <a:ext cx="8994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solidFill>
                  <a:schemeClr val="bg1">
                    <a:lumMod val="50000"/>
                  </a:schemeClr>
                </a:solidFill>
                <a:latin typeface="Arial" panose="020B0604020202020204" pitchFamily="34" charset="0"/>
              </a:rPr>
              <a:t>http://sharp.bu.edu/~slehar/fourier/fourier.html#filtering  More: http://www.cs.unm.edu/~brayer/vision/fourier.html</a:t>
            </a:r>
          </a:p>
        </p:txBody>
      </p:sp>
    </p:spTree>
    <p:extLst>
      <p:ext uri="{BB962C8B-B14F-4D97-AF65-F5344CB8AC3E}">
        <p14:creationId xmlns:p14="http://schemas.microsoft.com/office/powerpoint/2010/main" val="3771573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a:t>Signals can be composed</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3716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100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3716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38100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9" name="TextBox 10"/>
          <p:cNvSpPr txBox="1">
            <a:spLocks noChangeArrowheads="1"/>
          </p:cNvSpPr>
          <p:nvPr/>
        </p:nvSpPr>
        <p:spPr bwMode="auto">
          <a:xfrm>
            <a:off x="2745249" y="3312881"/>
            <a:ext cx="5148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dirty="0">
                <a:latin typeface="Arial" panose="020B0604020202020204" pitchFamily="34" charset="0"/>
              </a:rPr>
              <a:t>+</a:t>
            </a:r>
          </a:p>
        </p:txBody>
      </p:sp>
      <p:sp>
        <p:nvSpPr>
          <p:cNvPr id="56330" name="TextBox 11"/>
          <p:cNvSpPr txBox="1">
            <a:spLocks noChangeArrowheads="1"/>
          </p:cNvSpPr>
          <p:nvPr/>
        </p:nvSpPr>
        <p:spPr bwMode="auto">
          <a:xfrm>
            <a:off x="5824130" y="3276600"/>
            <a:ext cx="5437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dirty="0">
                <a:latin typeface="Arial" panose="020B0604020202020204" pitchFamily="34" charset="0"/>
              </a:rPr>
              <a:t>=</a:t>
            </a:r>
          </a:p>
        </p:txBody>
      </p:sp>
      <p:sp>
        <p:nvSpPr>
          <p:cNvPr id="56331" name="TextBox 12"/>
          <p:cNvSpPr txBox="1">
            <a:spLocks noChangeArrowheads="1"/>
          </p:cNvSpPr>
          <p:nvPr/>
        </p:nvSpPr>
        <p:spPr bwMode="auto">
          <a:xfrm>
            <a:off x="178730" y="6549230"/>
            <a:ext cx="8994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solidFill>
                  <a:schemeClr val="bg1">
                    <a:lumMod val="50000"/>
                  </a:schemeClr>
                </a:solidFill>
                <a:latin typeface="Arial" panose="020B0604020202020204" pitchFamily="34" charset="0"/>
              </a:rPr>
              <a:t>http://sharp.bu.edu/~slehar/fourier/fourier.html#filtering  More: http://www.cs.unm.edu/~brayer/vision/fourier.html</a:t>
            </a:r>
          </a:p>
        </p:txBody>
      </p:sp>
      <p:sp>
        <p:nvSpPr>
          <p:cNvPr id="12" name="TextBox 11">
            <a:extLst>
              <a:ext uri="{FF2B5EF4-FFF2-40B4-BE49-F238E27FC236}">
                <a16:creationId xmlns:a16="http://schemas.microsoft.com/office/drawing/2014/main" id="{ECE08041-4090-4B81-B602-B3FC4CA5453A}"/>
              </a:ext>
            </a:extLst>
          </p:cNvPr>
          <p:cNvSpPr txBox="1">
            <a:spLocks noChangeArrowheads="1"/>
          </p:cNvSpPr>
          <p:nvPr/>
        </p:nvSpPr>
        <p:spPr bwMode="auto">
          <a:xfrm>
            <a:off x="68483" y="903566"/>
            <a:ext cx="2518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Spatial domain images</a:t>
            </a:r>
          </a:p>
        </p:txBody>
      </p:sp>
      <p:sp>
        <p:nvSpPr>
          <p:cNvPr id="14" name="TextBox 12">
            <a:extLst>
              <a:ext uri="{FF2B5EF4-FFF2-40B4-BE49-F238E27FC236}">
                <a16:creationId xmlns:a16="http://schemas.microsoft.com/office/drawing/2014/main" id="{A867E9D6-9732-4217-B8C8-B39042C79A67}"/>
              </a:ext>
            </a:extLst>
          </p:cNvPr>
          <p:cNvSpPr txBox="1">
            <a:spLocks noChangeArrowheads="1"/>
          </p:cNvSpPr>
          <p:nvPr/>
        </p:nvSpPr>
        <p:spPr bwMode="auto">
          <a:xfrm>
            <a:off x="104172" y="6172200"/>
            <a:ext cx="54168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Fourier decomposition frequency amplitude images</a:t>
            </a:r>
          </a:p>
        </p:txBody>
      </p:sp>
    </p:spTree>
    <p:extLst>
      <p:ext uri="{BB962C8B-B14F-4D97-AF65-F5344CB8AC3E}">
        <p14:creationId xmlns:p14="http://schemas.microsoft.com/office/powerpoint/2010/main" val="288359929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dirty="0"/>
              <a:t>Filtering in frequency domain</a:t>
            </a:r>
          </a:p>
        </p:txBody>
      </p:sp>
      <p:sp>
        <p:nvSpPr>
          <p:cNvPr id="98307" name="Content Placeholder 2"/>
          <p:cNvSpPr>
            <a:spLocks noGrp="1"/>
          </p:cNvSpPr>
          <p:nvPr>
            <p:ph idx="1"/>
          </p:nvPr>
        </p:nvSpPr>
        <p:spPr/>
        <p:txBody>
          <a:bodyPr/>
          <a:lstStyle/>
          <a:p>
            <a:r>
              <a:rPr lang="en-US" altLang="en-US" dirty="0"/>
              <a:t>Can be faster than filtering in spatial domain (for large filters)</a:t>
            </a:r>
          </a:p>
          <a:p>
            <a:r>
              <a:rPr lang="en-US" altLang="en-US" dirty="0"/>
              <a:t>Can help understand effect of filter</a:t>
            </a:r>
          </a:p>
          <a:p>
            <a:r>
              <a:rPr lang="en-US" altLang="en-US" dirty="0"/>
              <a:t>Algorithm:</a:t>
            </a:r>
          </a:p>
          <a:p>
            <a:pPr marL="914400" lvl="1" indent="-514350">
              <a:buFont typeface="Calibri" panose="020F0502020204030204" pitchFamily="34" charset="0"/>
              <a:buAutoNum type="arabicPeriod"/>
            </a:pPr>
            <a:r>
              <a:rPr lang="en-US" altLang="en-US" dirty="0"/>
              <a:t>Convert image and filter to </a:t>
            </a:r>
            <a:r>
              <a:rPr lang="en-US" altLang="en-US" dirty="0" err="1"/>
              <a:t>fft</a:t>
            </a:r>
            <a:r>
              <a:rPr lang="en-US" altLang="en-US" dirty="0"/>
              <a:t> (fft2 in </a:t>
            </a:r>
            <a:r>
              <a:rPr lang="en-US" altLang="en-US" dirty="0" err="1"/>
              <a:t>matlab</a:t>
            </a:r>
            <a:r>
              <a:rPr lang="en-US" altLang="en-US" dirty="0"/>
              <a:t>)</a:t>
            </a:r>
          </a:p>
          <a:p>
            <a:pPr marL="914400" lvl="1" indent="-514350">
              <a:buFont typeface="Calibri" panose="020F0502020204030204" pitchFamily="34" charset="0"/>
              <a:buAutoNum type="arabicPeriod"/>
            </a:pPr>
            <a:r>
              <a:rPr lang="en-US" altLang="en-US" dirty="0"/>
              <a:t>Pointwise-multiply </a:t>
            </a:r>
            <a:r>
              <a:rPr lang="en-US" altLang="en-US" dirty="0" err="1"/>
              <a:t>ffts</a:t>
            </a:r>
            <a:endParaRPr lang="en-US" altLang="en-US" dirty="0"/>
          </a:p>
          <a:p>
            <a:pPr marL="914400" lvl="1" indent="-514350">
              <a:buFont typeface="Calibri" panose="020F0502020204030204" pitchFamily="34" charset="0"/>
              <a:buAutoNum type="arabicPeriod"/>
            </a:pPr>
            <a:r>
              <a:rPr lang="en-US" altLang="en-US" dirty="0"/>
              <a:t>Convert result to spatial domain with ifft2</a:t>
            </a:r>
          </a:p>
          <a:p>
            <a:pPr marL="1371600" lvl="2" indent="-514350">
              <a:buFont typeface="Calibri" panose="020F0502020204030204" pitchFamily="34" charset="0"/>
              <a:buAutoNum type="arabicPeriod"/>
            </a:pPr>
            <a:endParaRPr lang="en-US" altLang="en-US" dirty="0"/>
          </a:p>
          <a:p>
            <a:pPr marL="457200" lvl="1" indent="0">
              <a:buNone/>
            </a:pPr>
            <a:endParaRPr lang="en-US" altLang="en-US" dirty="0"/>
          </a:p>
        </p:txBody>
      </p:sp>
      <p:sp>
        <p:nvSpPr>
          <p:cNvPr id="4" name="Rectangle 3"/>
          <p:cNvSpPr/>
          <p:nvPr/>
        </p:nvSpPr>
        <p:spPr>
          <a:xfrm>
            <a:off x="8613021" y="6581001"/>
            <a:ext cx="534121" cy="276999"/>
          </a:xfrm>
          <a:prstGeom prst="rect">
            <a:avLst/>
          </a:prstGeom>
        </p:spPr>
        <p:txBody>
          <a:bodyPr wrap="none">
            <a:spAutoFit/>
          </a:bodyPr>
          <a:lstStyle/>
          <a:p>
            <a:r>
              <a:rPr lang="en-US" sz="1200" dirty="0"/>
              <a:t>Hays</a:t>
            </a:r>
          </a:p>
        </p:txBody>
      </p:sp>
    </p:spTree>
    <p:extLst>
      <p:ext uri="{BB962C8B-B14F-4D97-AF65-F5344CB8AC3E}">
        <p14:creationId xmlns:p14="http://schemas.microsoft.com/office/powerpoint/2010/main" val="24629252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dirty="0"/>
              <a:t>Examples</a:t>
            </a:r>
          </a:p>
        </p:txBody>
      </p:sp>
      <p:sp>
        <p:nvSpPr>
          <p:cNvPr id="99331" name="Content Placeholder 2"/>
          <p:cNvSpPr>
            <a:spLocks noGrp="1"/>
          </p:cNvSpPr>
          <p:nvPr>
            <p:ph idx="1"/>
          </p:nvPr>
        </p:nvSpPr>
        <p:spPr>
          <a:xfrm>
            <a:off x="549275" y="1467387"/>
            <a:ext cx="7886700" cy="4351338"/>
          </a:xfrm>
        </p:spPr>
        <p:txBody>
          <a:bodyPr/>
          <a:lstStyle/>
          <a:p>
            <a:r>
              <a:rPr lang="en-US" altLang="en-US" sz="3200" dirty="0"/>
              <a:t>Edge filter (high-pass)</a:t>
            </a:r>
          </a:p>
          <a:p>
            <a:r>
              <a:rPr lang="en-US" altLang="en-US" sz="3200" dirty="0"/>
              <a:t>Gaussian </a:t>
            </a:r>
            <a:r>
              <a:rPr lang="en-US" altLang="en-US" sz="3600" dirty="0"/>
              <a:t>filter (low-pass)</a:t>
            </a:r>
          </a:p>
          <a:p>
            <a:pPr lvl="1"/>
            <a:endParaRPr lang="en-US" altLang="en-US" sz="3200" dirty="0"/>
          </a:p>
        </p:txBody>
      </p:sp>
      <p:graphicFrame>
        <p:nvGraphicFramePr>
          <p:cNvPr id="99332" name="Object 3"/>
          <p:cNvGraphicFramePr>
            <a:graphicFrameLocks noChangeAspect="1"/>
          </p:cNvGraphicFramePr>
          <p:nvPr/>
        </p:nvGraphicFramePr>
        <p:xfrm>
          <a:off x="7315200" y="4495800"/>
          <a:ext cx="1314450" cy="923925"/>
        </p:xfrm>
        <a:graphic>
          <a:graphicData uri="http://schemas.openxmlformats.org/presentationml/2006/ole">
            <mc:AlternateContent xmlns:mc="http://schemas.openxmlformats.org/markup-compatibility/2006">
              <mc:Choice xmlns:v="urn:schemas-microsoft-com:vml" Requires="v">
                <p:oleObj spid="_x0000_s153625" name="Photo Editor Photo" r:id="rId3" imgW="4133333" imgH="2905531" progId="">
                  <p:embed/>
                </p:oleObj>
              </mc:Choice>
              <mc:Fallback>
                <p:oleObj name="Photo Editor Photo" r:id="rId3" imgW="4133333" imgH="290553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95800"/>
                        <a:ext cx="13144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3" name="Text Box 6"/>
          <p:cNvSpPr txBox="1">
            <a:spLocks noChangeArrowheads="1"/>
          </p:cNvSpPr>
          <p:nvPr/>
        </p:nvSpPr>
        <p:spPr bwMode="auto">
          <a:xfrm>
            <a:off x="4789488" y="6300788"/>
            <a:ext cx="189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FFT of Gaussian</a:t>
            </a:r>
          </a:p>
        </p:txBody>
      </p:sp>
      <p:sp>
        <p:nvSpPr>
          <p:cNvPr id="99334" name="TextBox 19"/>
          <p:cNvSpPr txBox="1">
            <a:spLocks noChangeArrowheads="1"/>
          </p:cNvSpPr>
          <p:nvPr/>
        </p:nvSpPr>
        <p:spPr bwMode="auto">
          <a:xfrm>
            <a:off x="1600200" y="2752725"/>
            <a:ext cx="100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prstClr val="black"/>
                </a:solidFill>
                <a:latin typeface="Arial" panose="020B0604020202020204" pitchFamily="34" charset="0"/>
              </a:rPr>
              <a:t>[-1 1]</a:t>
            </a:r>
          </a:p>
        </p:txBody>
      </p:sp>
      <p:pic>
        <p:nvPicPr>
          <p:cNvPr id="99335" name="Picture 3"/>
          <p:cNvPicPr>
            <a:picLocks noChangeAspect="1" noChangeArrowheads="1"/>
          </p:cNvPicPr>
          <p:nvPr/>
        </p:nvPicPr>
        <p:blipFill>
          <a:blip r:embed="rId5">
            <a:extLst>
              <a:ext uri="{28A0092B-C50C-407E-A947-70E740481C1C}">
                <a14:useLocalDpi xmlns:a14="http://schemas.microsoft.com/office/drawing/2010/main" val="0"/>
              </a:ext>
            </a:extLst>
          </a:blip>
          <a:srcRect l="39873" t="14542" r="38863" b="47655"/>
          <a:stretch>
            <a:fillRect/>
          </a:stretch>
        </p:blipFill>
        <p:spPr bwMode="auto">
          <a:xfrm>
            <a:off x="685800" y="32766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TextBox 21"/>
          <p:cNvSpPr txBox="1">
            <a:spLocks noChangeArrowheads="1"/>
          </p:cNvSpPr>
          <p:nvPr/>
        </p:nvSpPr>
        <p:spPr bwMode="auto">
          <a:xfrm>
            <a:off x="990600" y="6259513"/>
            <a:ext cx="2386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FFT of Gradient Filter</a:t>
            </a:r>
          </a:p>
        </p:txBody>
      </p:sp>
      <p:pic>
        <p:nvPicPr>
          <p:cNvPr id="99337" name="Picture 4"/>
          <p:cNvPicPr>
            <a:picLocks noChangeAspect="1" noChangeArrowheads="1"/>
          </p:cNvPicPr>
          <p:nvPr/>
        </p:nvPicPr>
        <p:blipFill>
          <a:blip r:embed="rId6">
            <a:extLst>
              <a:ext uri="{28A0092B-C50C-407E-A947-70E740481C1C}">
                <a14:useLocalDpi xmlns:a14="http://schemas.microsoft.com/office/drawing/2010/main" val="0"/>
              </a:ext>
            </a:extLst>
          </a:blip>
          <a:srcRect l="40083" t="14822" r="38849" b="47720"/>
          <a:stretch>
            <a:fillRect/>
          </a:stretch>
        </p:blipFill>
        <p:spPr bwMode="auto">
          <a:xfrm>
            <a:off x="4114800" y="3352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Text Box 6"/>
          <p:cNvSpPr txBox="1">
            <a:spLocks noChangeArrowheads="1"/>
          </p:cNvSpPr>
          <p:nvPr/>
        </p:nvSpPr>
        <p:spPr bwMode="auto">
          <a:xfrm>
            <a:off x="7391400" y="5410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Gaussian</a:t>
            </a:r>
          </a:p>
        </p:txBody>
      </p:sp>
      <p:sp>
        <p:nvSpPr>
          <p:cNvPr id="11" name="Rectangle 10"/>
          <p:cNvSpPr/>
          <p:nvPr/>
        </p:nvSpPr>
        <p:spPr>
          <a:xfrm>
            <a:off x="8613021" y="6581001"/>
            <a:ext cx="534121" cy="276999"/>
          </a:xfrm>
          <a:prstGeom prst="rect">
            <a:avLst/>
          </a:prstGeom>
        </p:spPr>
        <p:txBody>
          <a:bodyPr wrap="none">
            <a:spAutoFit/>
          </a:bodyPr>
          <a:lstStyle/>
          <a:p>
            <a:r>
              <a:rPr lang="en-US" sz="1200" dirty="0"/>
              <a:t>Hays</a:t>
            </a:r>
          </a:p>
        </p:txBody>
      </p:sp>
    </p:spTree>
    <p:extLst>
      <p:ext uri="{BB962C8B-B14F-4D97-AF65-F5344CB8AC3E}">
        <p14:creationId xmlns:p14="http://schemas.microsoft.com/office/powerpoint/2010/main" val="2321206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Periodicity</a:t>
            </a:r>
          </a:p>
        </p:txBody>
      </p:sp>
      <p:sp>
        <p:nvSpPr>
          <p:cNvPr id="3" name="Content Placeholder 2"/>
          <p:cNvSpPr>
            <a:spLocks noGrp="1"/>
          </p:cNvSpPr>
          <p:nvPr>
            <p:ph idx="1"/>
          </p:nvPr>
        </p:nvSpPr>
        <p:spPr/>
        <p:txBody>
          <a:bodyPr/>
          <a:lstStyle/>
          <a:p>
            <a:r>
              <a:rPr lang="en-US" dirty="0"/>
              <a:t>Fourier decomposition uses a basis of periodic signals (waves) with infinite extent.</a:t>
            </a:r>
          </a:p>
          <a:p>
            <a:pPr lvl="1"/>
            <a:r>
              <a:rPr lang="en-US" dirty="0"/>
              <a:t>E.G., our image is assumed to repeated forever</a:t>
            </a:r>
          </a:p>
          <a:p>
            <a:pPr lvl="1"/>
            <a:endParaRPr lang="en-US" dirty="0"/>
          </a:p>
          <a:p>
            <a:r>
              <a:rPr lang="en-US" dirty="0"/>
              <a:t>‘Fake’ signal is image wrapped around</a:t>
            </a:r>
          </a:p>
          <a:p>
            <a:r>
              <a:rPr lang="en-US" dirty="0"/>
              <a:t>Pad with zeros to prevent </a:t>
            </a:r>
            <a:r>
              <a:rPr lang="en-US" i="1" dirty="0"/>
              <a:t>circular </a:t>
            </a:r>
            <a:r>
              <a:rPr lang="en-US" dirty="0"/>
              <a:t>convolution!</a:t>
            </a:r>
          </a:p>
        </p:txBody>
      </p:sp>
      <p:pic>
        <p:nvPicPr>
          <p:cNvPr id="4" name="Picture 3"/>
          <p:cNvPicPr>
            <a:picLocks noChangeAspect="1"/>
          </p:cNvPicPr>
          <p:nvPr/>
        </p:nvPicPr>
        <p:blipFill>
          <a:blip r:embed="rId3"/>
          <a:stretch>
            <a:fillRect/>
          </a:stretch>
        </p:blipFill>
        <p:spPr>
          <a:xfrm>
            <a:off x="2157412" y="4343401"/>
            <a:ext cx="1609725" cy="1609725"/>
          </a:xfrm>
          <a:prstGeom prst="rect">
            <a:avLst/>
          </a:prstGeom>
        </p:spPr>
      </p:pic>
      <p:pic>
        <p:nvPicPr>
          <p:cNvPr id="5" name="Picture 4"/>
          <p:cNvPicPr>
            <a:picLocks noChangeAspect="1"/>
          </p:cNvPicPr>
          <p:nvPr/>
        </p:nvPicPr>
        <p:blipFill>
          <a:blip r:embed="rId3"/>
          <a:stretch>
            <a:fillRect/>
          </a:stretch>
        </p:blipFill>
        <p:spPr>
          <a:xfrm>
            <a:off x="3767137" y="4343400"/>
            <a:ext cx="1609725" cy="1609725"/>
          </a:xfrm>
          <a:prstGeom prst="rect">
            <a:avLst/>
          </a:prstGeom>
        </p:spPr>
      </p:pic>
      <p:pic>
        <p:nvPicPr>
          <p:cNvPr id="6" name="Picture 5"/>
          <p:cNvPicPr>
            <a:picLocks noChangeAspect="1"/>
          </p:cNvPicPr>
          <p:nvPr/>
        </p:nvPicPr>
        <p:blipFill>
          <a:blip r:embed="rId3"/>
          <a:stretch>
            <a:fillRect/>
          </a:stretch>
        </p:blipFill>
        <p:spPr>
          <a:xfrm>
            <a:off x="5376862" y="4343400"/>
            <a:ext cx="1609725" cy="1609725"/>
          </a:xfrm>
          <a:prstGeom prst="rect">
            <a:avLst/>
          </a:prstGeom>
        </p:spPr>
      </p:pic>
      <p:sp>
        <p:nvSpPr>
          <p:cNvPr id="7" name="Rectangle 6"/>
          <p:cNvSpPr/>
          <p:nvPr/>
        </p:nvSpPr>
        <p:spPr>
          <a:xfrm>
            <a:off x="3657600" y="4267200"/>
            <a:ext cx="24765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38749" y="4267197"/>
            <a:ext cx="228600" cy="4572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184870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Fourier Bases</a:t>
            </a:r>
          </a:p>
        </p:txBody>
      </p: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228600" y="1371600"/>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5"/>
          <p:cNvSpPr>
            <a:spLocks noChangeArrowheads="1"/>
          </p:cNvSpPr>
          <p:nvPr/>
        </p:nvSpPr>
        <p:spPr bwMode="auto">
          <a:xfrm>
            <a:off x="4572000" y="2895600"/>
            <a:ext cx="4419600" cy="373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sp>
        <p:nvSpPr>
          <p:cNvPr id="444422" name="Text Box 6"/>
          <p:cNvSpPr txBox="1">
            <a:spLocks noChangeArrowheads="1"/>
          </p:cNvSpPr>
          <p:nvPr/>
        </p:nvSpPr>
        <p:spPr bwMode="auto">
          <a:xfrm>
            <a:off x="1468438" y="6248400"/>
            <a:ext cx="636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This change of basis is the Fourier Transform</a:t>
            </a:r>
          </a:p>
        </p:txBody>
      </p:sp>
      <p:sp>
        <p:nvSpPr>
          <p:cNvPr id="61446" name="Text Box 10"/>
          <p:cNvSpPr txBox="1">
            <a:spLocks noChangeArrowheads="1"/>
          </p:cNvSpPr>
          <p:nvPr/>
        </p:nvSpPr>
        <p:spPr bwMode="auto">
          <a:xfrm>
            <a:off x="1252537" y="868101"/>
            <a:ext cx="69520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Teases away ‘fast vs. slow’ changes in the image.</a:t>
            </a:r>
          </a:p>
        </p:txBody>
      </p:sp>
      <p:sp>
        <p:nvSpPr>
          <p:cNvPr id="2" name="TextBox 1"/>
          <p:cNvSpPr txBox="1"/>
          <p:nvPr/>
        </p:nvSpPr>
        <p:spPr>
          <a:xfrm>
            <a:off x="4759065" y="5521106"/>
            <a:ext cx="3200400" cy="646331"/>
          </a:xfrm>
          <a:prstGeom prst="rect">
            <a:avLst/>
          </a:prstGeom>
          <a:noFill/>
        </p:spPr>
        <p:txBody>
          <a:bodyPr wrap="square" rtlCol="0">
            <a:spAutoFit/>
          </a:bodyPr>
          <a:lstStyle/>
          <a:p>
            <a:r>
              <a:rPr lang="en-US" dirty="0"/>
              <a:t>Blue = sine</a:t>
            </a:r>
          </a:p>
          <a:p>
            <a:r>
              <a:rPr lang="en-US" dirty="0"/>
              <a:t>Green = cosine</a:t>
            </a:r>
          </a:p>
        </p:txBody>
      </p:sp>
      <p:sp>
        <p:nvSpPr>
          <p:cNvPr id="9" name="TextBox 8"/>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697838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Fourier Bases</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228600" y="1371600"/>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328054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87036" y="45027"/>
            <a:ext cx="8458200" cy="838200"/>
          </a:xfrm>
        </p:spPr>
        <p:txBody>
          <a:bodyPr>
            <a:normAutofit/>
          </a:bodyPr>
          <a:lstStyle/>
          <a:p>
            <a:pPr>
              <a:defRPr/>
            </a:pPr>
            <a:r>
              <a:rPr lang="en-US" sz="3600" dirty="0"/>
              <a:t>Fourier series</a:t>
            </a:r>
          </a:p>
        </p:txBody>
      </p:sp>
      <p:sp>
        <p:nvSpPr>
          <p:cNvPr id="25603" name="Rectangle 3"/>
          <p:cNvSpPr>
            <a:spLocks noGrp="1" noChangeArrowheads="1"/>
          </p:cNvSpPr>
          <p:nvPr>
            <p:ph type="body" idx="1"/>
          </p:nvPr>
        </p:nvSpPr>
        <p:spPr>
          <a:xfrm>
            <a:off x="152400" y="914400"/>
            <a:ext cx="4114800" cy="1752600"/>
          </a:xfrm>
        </p:spPr>
        <p:txBody>
          <a:bodyPr>
            <a:normAutofit lnSpcReduction="10000"/>
          </a:bodyPr>
          <a:lstStyle/>
          <a:p>
            <a:pPr>
              <a:buFont typeface="Arial" charset="0"/>
              <a:buNone/>
              <a:defRPr/>
            </a:pPr>
            <a:r>
              <a:rPr lang="en-US" sz="2800" dirty="0"/>
              <a:t>A bold idea (1807):</a:t>
            </a:r>
          </a:p>
          <a:p>
            <a:pPr>
              <a:buFont typeface="Arial" charset="0"/>
              <a:buNone/>
              <a:defRPr/>
            </a:pPr>
            <a:r>
              <a:rPr lang="en-US" sz="2000" i="1" dirty="0"/>
              <a:t>	</a:t>
            </a:r>
            <a:r>
              <a:rPr lang="en-US" sz="2000" b="1" i="1" dirty="0"/>
              <a:t>Any</a:t>
            </a:r>
            <a:r>
              <a:rPr lang="en-US" sz="2000" i="1" dirty="0"/>
              <a:t> univariate function can be rewritten as a weighted sum of sines and cosines of different frequencies. </a:t>
            </a:r>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8553450"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
        <p:nvSpPr>
          <p:cNvPr id="2" name="Rectangle 1">
            <a:extLst>
              <a:ext uri="{FF2B5EF4-FFF2-40B4-BE49-F238E27FC236}">
                <a16:creationId xmlns:a16="http://schemas.microsoft.com/office/drawing/2014/main" id="{38DD9513-A168-45D7-81D4-EE6B1C63E5C2}"/>
              </a:ext>
            </a:extLst>
          </p:cNvPr>
          <p:cNvSpPr/>
          <p:nvPr/>
        </p:nvSpPr>
        <p:spPr>
          <a:xfrm>
            <a:off x="4417782" y="501134"/>
            <a:ext cx="4506362" cy="369332"/>
          </a:xfrm>
          <a:prstGeom prst="rect">
            <a:avLst/>
          </a:prstGeom>
        </p:spPr>
        <p:txBody>
          <a:bodyPr wrap="none">
            <a:spAutoFit/>
          </a:bodyPr>
          <a:lstStyle/>
          <a:p>
            <a:r>
              <a:rPr lang="en-US" dirty="0"/>
              <a:t>Jean Baptiste Joseph Fourier (1768-1830)</a:t>
            </a:r>
          </a:p>
        </p:txBody>
      </p:sp>
    </p:spTree>
    <p:extLst>
      <p:ext uri="{BB962C8B-B14F-4D97-AF65-F5344CB8AC3E}">
        <p14:creationId xmlns:p14="http://schemas.microsoft.com/office/powerpoint/2010/main" val="1557321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Basis reconstruction</a:t>
            </a:r>
          </a:p>
        </p:txBody>
      </p:sp>
      <p:pic>
        <p:nvPicPr>
          <p:cNvPr id="3" name="Picture 2"/>
          <p:cNvPicPr>
            <a:picLocks noChangeAspect="1"/>
          </p:cNvPicPr>
          <p:nvPr/>
        </p:nvPicPr>
        <p:blipFill>
          <a:blip r:embed="rId2"/>
          <a:stretch>
            <a:fillRect/>
          </a:stretch>
        </p:blipFill>
        <p:spPr>
          <a:xfrm>
            <a:off x="768558" y="990600"/>
            <a:ext cx="7918242" cy="5519737"/>
          </a:xfrm>
          <a:prstGeom prst="rect">
            <a:avLst/>
          </a:prstGeom>
        </p:spPr>
      </p:pic>
      <p:sp>
        <p:nvSpPr>
          <p:cNvPr id="4" name="TextBox 3"/>
          <p:cNvSpPr txBox="1"/>
          <p:nvPr/>
        </p:nvSpPr>
        <p:spPr>
          <a:xfrm>
            <a:off x="7625915" y="6550223"/>
            <a:ext cx="1548565"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Danny Alexander</a:t>
            </a:r>
          </a:p>
        </p:txBody>
      </p:sp>
    </p:spTree>
    <p:extLst>
      <p:ext uri="{BB962C8B-B14F-4D97-AF65-F5344CB8AC3E}">
        <p14:creationId xmlns:p14="http://schemas.microsoft.com/office/powerpoint/2010/main" val="153468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dirty="0"/>
              <a:t>Natural image</a:t>
            </a:r>
          </a:p>
        </p:txBody>
      </p:sp>
      <p:pic>
        <p:nvPicPr>
          <p:cNvPr id="6349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2793" t="7437" r="9428" b="11045"/>
          <a:stretch/>
        </p:blipFill>
        <p:spPr bwMode="auto">
          <a:xfrm>
            <a:off x="4914900" y="2244436"/>
            <a:ext cx="3736975" cy="293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51075"/>
            <a:ext cx="38862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638800"/>
            <a:ext cx="8194675" cy="923330"/>
          </a:xfrm>
          <a:prstGeom prst="rect">
            <a:avLst/>
          </a:prstGeom>
          <a:noFill/>
        </p:spPr>
        <p:txBody>
          <a:bodyPr wrap="square" rtlCol="0">
            <a:spAutoFit/>
          </a:bodyPr>
          <a:lstStyle/>
          <a:p>
            <a:r>
              <a:rPr lang="en-US" dirty="0"/>
              <a:t>What does it mean to be at pixel </a:t>
            </a:r>
            <a:r>
              <a:rPr lang="en-US" dirty="0" err="1"/>
              <a:t>x,y</a:t>
            </a:r>
            <a:r>
              <a:rPr lang="en-US" dirty="0"/>
              <a:t>?</a:t>
            </a:r>
          </a:p>
          <a:p>
            <a:r>
              <a:rPr lang="en-US" dirty="0"/>
              <a:t>What does it mean to be more or less bright in the Fourier decomposition image?</a:t>
            </a:r>
          </a:p>
        </p:txBody>
      </p:sp>
      <p:sp>
        <p:nvSpPr>
          <p:cNvPr id="3" name="TextBox 2">
            <a:extLst>
              <a:ext uri="{FF2B5EF4-FFF2-40B4-BE49-F238E27FC236}">
                <a16:creationId xmlns:a16="http://schemas.microsoft.com/office/drawing/2014/main" id="{46534FB9-E2EC-47EA-9427-BEEBD7FE4092}"/>
              </a:ext>
            </a:extLst>
          </p:cNvPr>
          <p:cNvSpPr txBox="1"/>
          <p:nvPr/>
        </p:nvSpPr>
        <p:spPr>
          <a:xfrm>
            <a:off x="457200" y="1807730"/>
            <a:ext cx="2590800" cy="369332"/>
          </a:xfrm>
          <a:prstGeom prst="rect">
            <a:avLst/>
          </a:prstGeom>
          <a:noFill/>
        </p:spPr>
        <p:txBody>
          <a:bodyPr wrap="square" rtlCol="0">
            <a:spAutoFit/>
          </a:bodyPr>
          <a:lstStyle/>
          <a:p>
            <a:r>
              <a:rPr lang="en-US" dirty="0"/>
              <a:t>Natural image</a:t>
            </a:r>
          </a:p>
        </p:txBody>
      </p:sp>
      <p:sp>
        <p:nvSpPr>
          <p:cNvPr id="7" name="TextBox 6">
            <a:extLst>
              <a:ext uri="{FF2B5EF4-FFF2-40B4-BE49-F238E27FC236}">
                <a16:creationId xmlns:a16="http://schemas.microsoft.com/office/drawing/2014/main" id="{639B614F-012D-4D07-9062-F552EA266C5D}"/>
              </a:ext>
            </a:extLst>
          </p:cNvPr>
          <p:cNvSpPr txBox="1"/>
          <p:nvPr/>
        </p:nvSpPr>
        <p:spPr>
          <a:xfrm>
            <a:off x="4876800" y="1530731"/>
            <a:ext cx="3886200" cy="646331"/>
          </a:xfrm>
          <a:prstGeom prst="rect">
            <a:avLst/>
          </a:prstGeom>
          <a:noFill/>
        </p:spPr>
        <p:txBody>
          <a:bodyPr wrap="square" rtlCol="0">
            <a:spAutoFit/>
          </a:bodyPr>
          <a:lstStyle/>
          <a:p>
            <a:r>
              <a:rPr lang="en-US" dirty="0"/>
              <a:t>Fourier decomposition </a:t>
            </a:r>
          </a:p>
          <a:p>
            <a:r>
              <a:rPr lang="en-US" dirty="0"/>
              <a:t>Frequency coefficients (amplitude)</a:t>
            </a:r>
          </a:p>
        </p:txBody>
      </p:sp>
    </p:spTree>
    <p:extLst>
      <p:ext uri="{BB962C8B-B14F-4D97-AF65-F5344CB8AC3E}">
        <p14:creationId xmlns:p14="http://schemas.microsoft.com/office/powerpoint/2010/main" val="1193699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Brian </a:t>
            </a:r>
            <a:r>
              <a:rPr lang="en-US" dirty="0" err="1"/>
              <a:t>Pauw</a:t>
            </a:r>
            <a:r>
              <a:rPr lang="en-US" dirty="0"/>
              <a:t> demo</a:t>
            </a:r>
          </a:p>
        </p:txBody>
      </p:sp>
      <p:sp>
        <p:nvSpPr>
          <p:cNvPr id="3" name="Content Placeholder 2"/>
          <p:cNvSpPr>
            <a:spLocks noGrp="1"/>
          </p:cNvSpPr>
          <p:nvPr>
            <p:ph idx="1"/>
          </p:nvPr>
        </p:nvSpPr>
        <p:spPr/>
        <p:txBody>
          <a:bodyPr/>
          <a:lstStyle/>
          <a:p>
            <a:r>
              <a:rPr lang="en-US" dirty="0"/>
              <a:t>Live Fourier decomposition images</a:t>
            </a:r>
          </a:p>
          <a:p>
            <a:pPr lvl="1"/>
            <a:r>
              <a:rPr lang="en-US" dirty="0"/>
              <a:t>Using FFT2 function</a:t>
            </a:r>
          </a:p>
          <a:p>
            <a:pPr lvl="1"/>
            <a:r>
              <a:rPr lang="en-US" dirty="0"/>
              <a:t>YouTube </a:t>
            </a:r>
            <a:r>
              <a:rPr lang="en-US" dirty="0">
                <a:hlinkClick r:id="rId3"/>
              </a:rPr>
              <a:t>Demo</a:t>
            </a:r>
            <a:endParaRPr lang="en-US" dirty="0"/>
          </a:p>
          <a:p>
            <a:pPr lvl="1"/>
            <a:endParaRPr lang="en-US" dirty="0"/>
          </a:p>
          <a:p>
            <a:r>
              <a:rPr lang="en-US" dirty="0">
                <a:hlinkClick r:id="rId4"/>
              </a:rPr>
              <a:t>Source code</a:t>
            </a:r>
            <a:endParaRPr lang="en-US" dirty="0"/>
          </a:p>
          <a:p>
            <a:endParaRPr lang="en-US" dirty="0"/>
          </a:p>
        </p:txBody>
      </p:sp>
    </p:spTree>
    <p:extLst>
      <p:ext uri="{BB962C8B-B14F-4D97-AF65-F5344CB8AC3E}">
        <p14:creationId xmlns:p14="http://schemas.microsoft.com/office/powerpoint/2010/main" val="3846723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dirty="0"/>
              <a:t>Think-Pair-Share</a:t>
            </a:r>
          </a:p>
        </p:txBody>
      </p:sp>
      <p:sp>
        <p:nvSpPr>
          <p:cNvPr id="14339" name="Content Placeholder 2"/>
          <p:cNvSpPr>
            <a:spLocks noGrp="1"/>
          </p:cNvSpPr>
          <p:nvPr>
            <p:ph idx="1"/>
          </p:nvPr>
        </p:nvSpPr>
        <p:spPr/>
        <p:txBody>
          <a:bodyPr/>
          <a:lstStyle/>
          <a:p>
            <a:pPr marL="0" indent="0" eaLnBrk="1" hangingPunct="1">
              <a:buNone/>
            </a:pPr>
            <a:r>
              <a:rPr lang="en-US" altLang="en-US" dirty="0"/>
              <a:t>Match the spatial domain image to the Fourier magnitude image</a:t>
            </a:r>
          </a:p>
        </p:txBody>
      </p:sp>
      <p:pic>
        <p:nvPicPr>
          <p:cNvPr id="143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2308" t="45232" r="61539" b="12923"/>
          <a:stretch>
            <a:fillRect/>
          </a:stretch>
        </p:blipFill>
        <p:spPr bwMode="auto">
          <a:xfrm>
            <a:off x="685800" y="5257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p:cNvPicPr>
            <a:picLocks noChangeArrowheads="1"/>
          </p:cNvPicPr>
          <p:nvPr/>
        </p:nvPicPr>
        <p:blipFill>
          <a:blip r:embed="rId4">
            <a:extLst>
              <a:ext uri="{28A0092B-C50C-407E-A947-70E740481C1C}">
                <a14:useLocalDpi xmlns:a14="http://schemas.microsoft.com/office/drawing/2010/main" val="0"/>
              </a:ext>
            </a:extLst>
          </a:blip>
          <a:srcRect l="50603" t="52437" r="24097" b="18646"/>
          <a:stretch>
            <a:fillRect/>
          </a:stretch>
        </p:blipFill>
        <p:spPr bwMode="auto">
          <a:xfrm>
            <a:off x="3581400" y="2438400"/>
            <a:ext cx="14478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
          <p:cNvPicPr>
            <a:picLocks noChangeArrowheads="1"/>
          </p:cNvPicPr>
          <p:nvPr/>
        </p:nvPicPr>
        <p:blipFill>
          <a:blip r:embed="rId5" cstate="print">
            <a:extLst>
              <a:ext uri="{28A0092B-C50C-407E-A947-70E740481C1C}">
                <a14:useLocalDpi xmlns:a14="http://schemas.microsoft.com/office/drawing/2010/main" val="0"/>
              </a:ext>
            </a:extLst>
          </a:blip>
          <a:srcRect l="6902" t="17175" r="61354" b="6760"/>
          <a:stretch>
            <a:fillRect/>
          </a:stretch>
        </p:blipFill>
        <p:spPr bwMode="auto">
          <a:xfrm>
            <a:off x="1600200" y="4267200"/>
            <a:ext cx="175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C:\Users\Hoiem\Documents\Classes\Computational Photography - Fall 2010\lectures\demos\fftims\flowers_fft.png"/>
          <p:cNvPicPr>
            <a:picLocks noChangeArrowheads="1"/>
          </p:cNvPicPr>
          <p:nvPr/>
        </p:nvPicPr>
        <p:blipFill>
          <a:blip r:embed="rId6" cstate="print">
            <a:extLst>
              <a:ext uri="{28A0092B-C50C-407E-A947-70E740481C1C}">
                <a14:useLocalDpi xmlns:a14="http://schemas.microsoft.com/office/drawing/2010/main" val="0"/>
              </a:ext>
            </a:extLst>
          </a:blip>
          <a:srcRect l="29167" t="8333" r="26042" b="12500"/>
          <a:stretch>
            <a:fillRect/>
          </a:stretch>
        </p:blipFill>
        <p:spPr bwMode="auto">
          <a:xfrm>
            <a:off x="1828800" y="2362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
          <p:cNvPicPr>
            <a:picLocks noChangeAspect="1" noChangeArrowheads="1"/>
          </p:cNvPicPr>
          <p:nvPr/>
        </p:nvPicPr>
        <p:blipFill>
          <a:blip r:embed="rId7">
            <a:extLst>
              <a:ext uri="{28A0092B-C50C-407E-A947-70E740481C1C}">
                <a14:useLocalDpi xmlns:a14="http://schemas.microsoft.com/office/drawing/2010/main" val="0"/>
              </a:ext>
            </a:extLst>
          </a:blip>
          <a:srcRect l="41473" t="65628" r="43102" b="6952"/>
          <a:stretch>
            <a:fillRect/>
          </a:stretch>
        </p:blipFill>
        <p:spPr bwMode="auto">
          <a:xfrm>
            <a:off x="304800" y="23622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
          <p:cNvPicPr>
            <a:picLocks noChangeAspect="1" noChangeArrowheads="1"/>
          </p:cNvPicPr>
          <p:nvPr/>
        </p:nvPicPr>
        <p:blipFill>
          <a:blip r:embed="rId8">
            <a:extLst>
              <a:ext uri="{28A0092B-C50C-407E-A947-70E740481C1C}">
                <a14:useLocalDpi xmlns:a14="http://schemas.microsoft.com/office/drawing/2010/main" val="0"/>
              </a:ext>
            </a:extLst>
          </a:blip>
          <a:srcRect l="41586" t="14526" r="37196" b="49263"/>
          <a:stretch>
            <a:fillRect/>
          </a:stretch>
        </p:blipFill>
        <p:spPr bwMode="auto">
          <a:xfrm>
            <a:off x="5943600" y="5257800"/>
            <a:ext cx="873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3" descr="C:\Users\Hoiem\Documents\Classes\Computational Photography - Fall 2010\lectures\demos\fftims\se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4200" y="49530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 descr="C:\Users\Hoiem\Documents\Classes\Computational Photography - Fall 2010\lectures\demos\fftims\sea_fft.png"/>
          <p:cNvPicPr>
            <a:picLocks noChangeArrowheads="1"/>
          </p:cNvPicPr>
          <p:nvPr/>
        </p:nvPicPr>
        <p:blipFill>
          <a:blip r:embed="rId10" cstate="print">
            <a:extLst>
              <a:ext uri="{28A0092B-C50C-407E-A947-70E740481C1C}">
                <a14:useLocalDpi xmlns:a14="http://schemas.microsoft.com/office/drawing/2010/main" val="0"/>
              </a:ext>
            </a:extLst>
          </a:blip>
          <a:srcRect l="13542" t="9721" r="10417" b="13889"/>
          <a:stretch>
            <a:fillRect/>
          </a:stretch>
        </p:blipFill>
        <p:spPr bwMode="auto">
          <a:xfrm>
            <a:off x="5410200" y="25146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5" descr="C:\Users\Hoiem\Documents\Classes\Computational Photography - Fall 2010\lectures\demos\fftims\beijin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48006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6" descr="C:\Users\Hoiem\Documents\Classes\Computational Photography - Fall 2010\lectures\demos\fftims\beijing_fft.png"/>
          <p:cNvPicPr>
            <a:picLocks noChangeArrowheads="1"/>
          </p:cNvPicPr>
          <p:nvPr/>
        </p:nvPicPr>
        <p:blipFill>
          <a:blip r:embed="rId12" cstate="print">
            <a:extLst>
              <a:ext uri="{28A0092B-C50C-407E-A947-70E740481C1C}">
                <a14:useLocalDpi xmlns:a14="http://schemas.microsoft.com/office/drawing/2010/main" val="0"/>
              </a:ext>
            </a:extLst>
          </a:blip>
          <a:srcRect l="13542" t="11111" r="10417" b="13889"/>
          <a:stretch>
            <a:fillRect/>
          </a:stretch>
        </p:blipFill>
        <p:spPr bwMode="auto">
          <a:xfrm>
            <a:off x="7086600" y="25146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14"/>
          <p:cNvSpPr txBox="1">
            <a:spLocks noChangeArrowheads="1"/>
          </p:cNvSpPr>
          <p:nvPr/>
        </p:nvSpPr>
        <p:spPr bwMode="auto">
          <a:xfrm>
            <a:off x="762000" y="20685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1</a:t>
            </a:r>
          </a:p>
        </p:txBody>
      </p:sp>
      <p:sp>
        <p:nvSpPr>
          <p:cNvPr id="14351" name="TextBox 15"/>
          <p:cNvSpPr txBox="1">
            <a:spLocks noChangeArrowheads="1"/>
          </p:cNvSpPr>
          <p:nvPr/>
        </p:nvSpPr>
        <p:spPr bwMode="auto">
          <a:xfrm>
            <a:off x="7543800" y="2133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5</a:t>
            </a:r>
          </a:p>
        </p:txBody>
      </p:sp>
      <p:sp>
        <p:nvSpPr>
          <p:cNvPr id="14352" name="TextBox 17"/>
          <p:cNvSpPr txBox="1">
            <a:spLocks noChangeArrowheads="1"/>
          </p:cNvSpPr>
          <p:nvPr/>
        </p:nvSpPr>
        <p:spPr bwMode="auto">
          <a:xfrm>
            <a:off x="5943600" y="2133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4</a:t>
            </a:r>
          </a:p>
        </p:txBody>
      </p:sp>
      <p:sp>
        <p:nvSpPr>
          <p:cNvPr id="14353" name="TextBox 18"/>
          <p:cNvSpPr txBox="1">
            <a:spLocks noChangeArrowheads="1"/>
          </p:cNvSpPr>
          <p:nvPr/>
        </p:nvSpPr>
        <p:spPr bwMode="auto">
          <a:xfrm>
            <a:off x="838200" y="4572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a:t>
            </a:r>
          </a:p>
        </p:txBody>
      </p:sp>
      <p:sp>
        <p:nvSpPr>
          <p:cNvPr id="14354" name="TextBox 19"/>
          <p:cNvSpPr txBox="1">
            <a:spLocks noChangeArrowheads="1"/>
          </p:cNvSpPr>
          <p:nvPr/>
        </p:nvSpPr>
        <p:spPr bwMode="auto">
          <a:xfrm>
            <a:off x="4191000" y="20574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3</a:t>
            </a:r>
          </a:p>
        </p:txBody>
      </p:sp>
      <p:sp>
        <p:nvSpPr>
          <p:cNvPr id="14355" name="TextBox 20"/>
          <p:cNvSpPr txBox="1">
            <a:spLocks noChangeArrowheads="1"/>
          </p:cNvSpPr>
          <p:nvPr/>
        </p:nvSpPr>
        <p:spPr bwMode="auto">
          <a:xfrm>
            <a:off x="2362200" y="19812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2</a:t>
            </a:r>
          </a:p>
        </p:txBody>
      </p:sp>
      <p:sp>
        <p:nvSpPr>
          <p:cNvPr id="14356" name="TextBox 22"/>
          <p:cNvSpPr txBox="1">
            <a:spLocks noChangeArrowheads="1"/>
          </p:cNvSpPr>
          <p:nvPr/>
        </p:nvSpPr>
        <p:spPr bwMode="auto">
          <a:xfrm>
            <a:off x="4572000" y="4495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a:t>
            </a:r>
          </a:p>
        </p:txBody>
      </p:sp>
      <p:sp>
        <p:nvSpPr>
          <p:cNvPr id="14357" name="TextBox 23"/>
          <p:cNvSpPr txBox="1">
            <a:spLocks noChangeArrowheads="1"/>
          </p:cNvSpPr>
          <p:nvPr/>
        </p:nvSpPr>
        <p:spPr bwMode="auto">
          <a:xfrm>
            <a:off x="2362200" y="38862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B</a:t>
            </a:r>
          </a:p>
        </p:txBody>
      </p:sp>
      <p:sp>
        <p:nvSpPr>
          <p:cNvPr id="14358" name="TextBox 24"/>
          <p:cNvSpPr txBox="1">
            <a:spLocks noChangeArrowheads="1"/>
          </p:cNvSpPr>
          <p:nvPr/>
        </p:nvSpPr>
        <p:spPr bwMode="auto">
          <a:xfrm>
            <a:off x="6248400" y="4800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a:t>
            </a:r>
          </a:p>
        </p:txBody>
      </p:sp>
      <p:sp>
        <p:nvSpPr>
          <p:cNvPr id="14359" name="TextBox 26"/>
          <p:cNvSpPr txBox="1">
            <a:spLocks noChangeArrowheads="1"/>
          </p:cNvSpPr>
          <p:nvPr/>
        </p:nvSpPr>
        <p:spPr bwMode="auto">
          <a:xfrm>
            <a:off x="7848600" y="44958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E</a:t>
            </a:r>
          </a:p>
        </p:txBody>
      </p:sp>
      <p:sp>
        <p:nvSpPr>
          <p:cNvPr id="24" name="TextBox 23"/>
          <p:cNvSpPr txBox="1"/>
          <p:nvPr/>
        </p:nvSpPr>
        <p:spPr>
          <a:xfrm>
            <a:off x="8441564" y="6550223"/>
            <a:ext cx="702436"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Hoiem</a:t>
            </a:r>
            <a:endParaRPr lang="en-US" sz="1400" dirty="0">
              <a:solidFill>
                <a:schemeClr val="bg1">
                  <a:lumMod val="50000"/>
                </a:schemeClr>
              </a:solidFill>
              <a:latin typeface="Arial" charset="0"/>
              <a:cs typeface="+mn-cs"/>
            </a:endParaRPr>
          </a:p>
        </p:txBody>
      </p:sp>
      <p:cxnSp>
        <p:nvCxnSpPr>
          <p:cNvPr id="3" name="Straight Connector 2">
            <a:extLst>
              <a:ext uri="{FF2B5EF4-FFF2-40B4-BE49-F238E27FC236}">
                <a16:creationId xmlns:a16="http://schemas.microsoft.com/office/drawing/2014/main" id="{ED6E1692-62F5-41B5-9A94-3B2EF632894F}"/>
              </a:ext>
            </a:extLst>
          </p:cNvPr>
          <p:cNvCxnSpPr>
            <a:stCxn id="14353" idx="0"/>
            <a:endCxn id="14341" idx="2"/>
          </p:cNvCxnSpPr>
          <p:nvPr/>
        </p:nvCxnSpPr>
        <p:spPr>
          <a:xfrm flipV="1">
            <a:off x="1007269" y="3690938"/>
            <a:ext cx="3298031" cy="881062"/>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7745AA00-90A4-4CF4-8E09-50843A707DD6}"/>
              </a:ext>
            </a:extLst>
          </p:cNvPr>
          <p:cNvCxnSpPr>
            <a:cxnSpLocks/>
            <a:stCxn id="14356" idx="0"/>
            <a:endCxn id="14349" idx="2"/>
          </p:cNvCxnSpPr>
          <p:nvPr/>
        </p:nvCxnSpPr>
        <p:spPr>
          <a:xfrm flipV="1">
            <a:off x="4747419" y="3733800"/>
            <a:ext cx="2986881"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3D6BD3-80A9-48B4-B686-87471A531433}"/>
              </a:ext>
            </a:extLst>
          </p:cNvPr>
          <p:cNvCxnSpPr>
            <a:cxnSpLocks/>
            <a:stCxn id="14357" idx="0"/>
            <a:endCxn id="14343" idx="2"/>
          </p:cNvCxnSpPr>
          <p:nvPr/>
        </p:nvCxnSpPr>
        <p:spPr>
          <a:xfrm flipV="1">
            <a:off x="2531269" y="3657600"/>
            <a:ext cx="214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1CA04D3-9E75-4349-823B-62CBCB4FDAD5}"/>
              </a:ext>
            </a:extLst>
          </p:cNvPr>
          <p:cNvCxnSpPr>
            <a:stCxn id="14344" idx="2"/>
            <a:endCxn id="14358" idx="0"/>
          </p:cNvCxnSpPr>
          <p:nvPr/>
        </p:nvCxnSpPr>
        <p:spPr>
          <a:xfrm>
            <a:off x="952500" y="3657600"/>
            <a:ext cx="5471319"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4DB83-68BF-49A5-B6D1-25BE0A8BE11E}"/>
              </a:ext>
            </a:extLst>
          </p:cNvPr>
          <p:cNvCxnSpPr>
            <a:stCxn id="14359" idx="0"/>
            <a:endCxn id="14347" idx="2"/>
          </p:cNvCxnSpPr>
          <p:nvPr/>
        </p:nvCxnSpPr>
        <p:spPr>
          <a:xfrm flipH="1" flipV="1">
            <a:off x="6096000" y="3733800"/>
            <a:ext cx="1921669" cy="762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4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Fourier Transform</a:t>
            </a:r>
          </a:p>
        </p:txBody>
      </p:sp>
      <p:sp>
        <p:nvSpPr>
          <p:cNvPr id="56323" name="Content Placeholder 2"/>
          <p:cNvSpPr>
            <a:spLocks noGrp="1"/>
          </p:cNvSpPr>
          <p:nvPr>
            <p:ph idx="1"/>
          </p:nvPr>
        </p:nvSpPr>
        <p:spPr/>
        <p:txBody>
          <a:bodyPr/>
          <a:lstStyle/>
          <a:p>
            <a:r>
              <a:rPr lang="en-US" altLang="en-US" sz="2400" dirty="0"/>
              <a:t>Stores the amplitude and phase at each frequency:</a:t>
            </a:r>
          </a:p>
          <a:p>
            <a:pPr lvl="1"/>
            <a:r>
              <a:rPr lang="en-US" altLang="en-US" sz="2000" dirty="0"/>
              <a:t>For mathematical convenience, this is often notated in terms of real and complex numbers</a:t>
            </a:r>
          </a:p>
          <a:p>
            <a:pPr lvl="1"/>
            <a:r>
              <a:rPr lang="en-US" altLang="en-US" sz="2000" dirty="0"/>
              <a:t>Related by Euler’s formula</a:t>
            </a:r>
          </a:p>
          <a:p>
            <a:pPr lvl="1"/>
            <a:endParaRPr lang="en-US" altLang="en-US" sz="2000" dirty="0"/>
          </a:p>
          <a:p>
            <a:pPr lvl="1"/>
            <a:endParaRPr lang="en-US" altLang="en-US" sz="2000" dirty="0"/>
          </a:p>
          <a:p>
            <a:endParaRPr lang="en-US" altLang="en-US" sz="2400" dirty="0"/>
          </a:p>
          <a:p>
            <a:endParaRPr lang="en-US" altLang="en-US" sz="2400" dirty="0"/>
          </a:p>
          <a:p>
            <a:endParaRPr lang="en-US" altLang="en-US" sz="2400" dirty="0"/>
          </a:p>
        </p:txBody>
      </p:sp>
      <p:sp>
        <p:nvSpPr>
          <p:cNvPr id="8" name="TextBox 7"/>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2433640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Fourier Transform</a:t>
            </a:r>
          </a:p>
        </p:txBody>
      </p:sp>
      <p:sp>
        <p:nvSpPr>
          <p:cNvPr id="56323" name="Content Placeholder 2"/>
          <p:cNvSpPr>
            <a:spLocks noGrp="1"/>
          </p:cNvSpPr>
          <p:nvPr>
            <p:ph idx="1"/>
          </p:nvPr>
        </p:nvSpPr>
        <p:spPr/>
        <p:txBody>
          <a:bodyPr/>
          <a:lstStyle/>
          <a:p>
            <a:r>
              <a:rPr lang="en-US" altLang="en-US" sz="2400" dirty="0"/>
              <a:t>Stores the amplitude and phase at each frequency:</a:t>
            </a:r>
          </a:p>
          <a:p>
            <a:pPr lvl="1"/>
            <a:r>
              <a:rPr lang="en-US" altLang="en-US" sz="2000" dirty="0"/>
              <a:t>For mathematical convenience, this is often notated in terms of real and complex numbers</a:t>
            </a:r>
          </a:p>
          <a:p>
            <a:pPr lvl="1"/>
            <a:r>
              <a:rPr lang="en-US" altLang="en-US" sz="2000" dirty="0"/>
              <a:t>Related by Euler’s formula</a:t>
            </a:r>
          </a:p>
          <a:p>
            <a:pPr lvl="1"/>
            <a:endParaRPr lang="en-US" altLang="en-US" sz="2000" dirty="0"/>
          </a:p>
          <a:p>
            <a:pPr lvl="1"/>
            <a:endParaRPr lang="en-US" altLang="en-US" sz="2000" dirty="0"/>
          </a:p>
          <a:p>
            <a:endParaRPr lang="en-US" altLang="en-US" sz="2400" dirty="0"/>
          </a:p>
          <a:p>
            <a:endParaRPr lang="en-US" altLang="en-US" sz="2400" dirty="0"/>
          </a:p>
          <a:p>
            <a:endParaRPr lang="en-US" altLang="en-US" sz="2400" dirty="0"/>
          </a:p>
        </p:txBody>
      </p:sp>
      <p:sp>
        <p:nvSpPr>
          <p:cNvPr id="8" name="TextBox 7"/>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pic>
        <p:nvPicPr>
          <p:cNvPr id="6" name="Content Placeholder 3">
            <a:extLst>
              <a:ext uri="{FF2B5EF4-FFF2-40B4-BE49-F238E27FC236}">
                <a16:creationId xmlns:a16="http://schemas.microsoft.com/office/drawing/2014/main" id="{F6EC6D8F-12DC-4CA8-9D39-1175C937B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11972" y="2728669"/>
            <a:ext cx="3681534" cy="363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4486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Fourier Transform</a:t>
            </a:r>
          </a:p>
        </p:txBody>
      </p:sp>
      <p:sp>
        <p:nvSpPr>
          <p:cNvPr id="56323" name="Content Placeholder 2"/>
          <p:cNvSpPr>
            <a:spLocks noGrp="1"/>
          </p:cNvSpPr>
          <p:nvPr>
            <p:ph idx="1"/>
          </p:nvPr>
        </p:nvSpPr>
        <p:spPr>
          <a:xfrm>
            <a:off x="457200" y="990600"/>
            <a:ext cx="8229600" cy="1682651"/>
          </a:xfrm>
        </p:spPr>
        <p:txBody>
          <a:bodyPr/>
          <a:lstStyle/>
          <a:p>
            <a:r>
              <a:rPr lang="en-US" altLang="en-US" sz="2400" dirty="0"/>
              <a:t>Stores the amplitude and phase at each frequency:</a:t>
            </a:r>
          </a:p>
          <a:p>
            <a:pPr lvl="1"/>
            <a:r>
              <a:rPr lang="en-US" altLang="en-US" sz="2000" dirty="0"/>
              <a:t>For mathematical convenience, this is often notated in terms of real and complex numbers</a:t>
            </a:r>
          </a:p>
          <a:p>
            <a:pPr lvl="1"/>
            <a:r>
              <a:rPr lang="en-US" altLang="en-US" sz="2000" dirty="0"/>
              <a:t>Related by Euler’s formula</a:t>
            </a:r>
          </a:p>
          <a:p>
            <a:pPr marL="457200" lvl="1" indent="0">
              <a:buNone/>
            </a:pPr>
            <a:endParaRPr lang="en-US" altLang="en-US" sz="2000" dirty="0"/>
          </a:p>
          <a:p>
            <a:pPr lvl="1"/>
            <a:endParaRPr lang="en-US" altLang="en-US" sz="2000" dirty="0"/>
          </a:p>
          <a:p>
            <a:pPr lvl="1"/>
            <a:endParaRPr lang="en-US" altLang="en-US" sz="2000" dirty="0"/>
          </a:p>
          <a:p>
            <a:pPr lvl="1"/>
            <a:endParaRPr lang="en-US" altLang="en-US" sz="2000" dirty="0"/>
          </a:p>
          <a:p>
            <a:endParaRPr lang="en-US" altLang="en-US" sz="2400" dirty="0"/>
          </a:p>
          <a:p>
            <a:endParaRPr lang="en-US" altLang="en-US" sz="2400" dirty="0"/>
          </a:p>
          <a:p>
            <a:endParaRPr lang="en-US" altLang="en-US" sz="2400" dirty="0"/>
          </a:p>
        </p:txBody>
      </p:sp>
      <p:graphicFrame>
        <p:nvGraphicFramePr>
          <p:cNvPr id="14350" name="Object 27"/>
          <p:cNvGraphicFramePr>
            <a:graphicFrameLocks noChangeAspect="1"/>
          </p:cNvGraphicFramePr>
          <p:nvPr/>
        </p:nvGraphicFramePr>
        <p:xfrm>
          <a:off x="5275263" y="3667125"/>
          <a:ext cx="3233737" cy="596900"/>
        </p:xfrm>
        <a:graphic>
          <a:graphicData uri="http://schemas.openxmlformats.org/presentationml/2006/ole">
            <mc:AlternateContent xmlns:mc="http://schemas.openxmlformats.org/markup-compatibility/2006">
              <mc:Choice xmlns:v="urn:schemas-microsoft-com:vml" Requires="v">
                <p:oleObj spid="_x0000_s148544" name="Equation" r:id="rId3" imgW="1511280" imgH="279360" progId="Equation.3">
                  <p:embed/>
                </p:oleObj>
              </mc:Choice>
              <mc:Fallback>
                <p:oleObj name="Equation" r:id="rId3" imgW="1511280" imgH="279360" progId="Equation.3">
                  <p:embed/>
                  <p:pic>
                    <p:nvPicPr>
                      <p:cNvPr id="0" name=""/>
                      <p:cNvPicPr>
                        <a:picLocks noChangeAspect="1" noChangeArrowheads="1"/>
                      </p:cNvPicPr>
                      <p:nvPr/>
                    </p:nvPicPr>
                    <p:blipFill>
                      <a:blip r:embed="rId4"/>
                      <a:srcRect/>
                      <a:stretch>
                        <a:fillRect/>
                      </a:stretch>
                    </p:blipFill>
                    <p:spPr bwMode="auto">
                      <a:xfrm>
                        <a:off x="5275263" y="3667125"/>
                        <a:ext cx="32337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1" name="Object 28"/>
          <p:cNvGraphicFramePr>
            <a:graphicFrameLocks noChangeAspect="1"/>
          </p:cNvGraphicFramePr>
          <p:nvPr/>
        </p:nvGraphicFramePr>
        <p:xfrm>
          <a:off x="5786438" y="5302250"/>
          <a:ext cx="2211387" cy="935038"/>
        </p:xfrm>
        <a:graphic>
          <a:graphicData uri="http://schemas.openxmlformats.org/presentationml/2006/ole">
            <mc:AlternateContent xmlns:mc="http://schemas.openxmlformats.org/markup-compatibility/2006">
              <mc:Choice xmlns:v="urn:schemas-microsoft-com:vml" Requires="v">
                <p:oleObj spid="_x0000_s148545" name="Equation" r:id="rId5" imgW="990360" imgH="419040" progId="Equation.3">
                  <p:embed/>
                </p:oleObj>
              </mc:Choice>
              <mc:Fallback>
                <p:oleObj name="Equation" r:id="rId5" imgW="990360" imgH="419040" progId="Equation.3">
                  <p:embed/>
                  <p:pic>
                    <p:nvPicPr>
                      <p:cNvPr id="0" name=""/>
                      <p:cNvPicPr>
                        <a:picLocks noChangeAspect="1" noChangeArrowheads="1"/>
                      </p:cNvPicPr>
                      <p:nvPr/>
                    </p:nvPicPr>
                    <p:blipFill>
                      <a:blip r:embed="rId6"/>
                      <a:srcRect/>
                      <a:stretch>
                        <a:fillRect/>
                      </a:stretch>
                    </p:blipFill>
                    <p:spPr bwMode="auto">
                      <a:xfrm>
                        <a:off x="5786438" y="5302250"/>
                        <a:ext cx="22113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
        <p:nvSpPr>
          <p:cNvPr id="2" name="Rectangle 1">
            <a:extLst>
              <a:ext uri="{FF2B5EF4-FFF2-40B4-BE49-F238E27FC236}">
                <a16:creationId xmlns:a16="http://schemas.microsoft.com/office/drawing/2014/main" id="{407330BA-85B2-432F-BB74-1C141F6DD0B9}"/>
              </a:ext>
            </a:extLst>
          </p:cNvPr>
          <p:cNvSpPr/>
          <p:nvPr/>
        </p:nvSpPr>
        <p:spPr>
          <a:xfrm>
            <a:off x="4191000" y="4600673"/>
            <a:ext cx="4973781" cy="707886"/>
          </a:xfrm>
          <a:prstGeom prst="rect">
            <a:avLst/>
          </a:prstGeom>
        </p:spPr>
        <p:txBody>
          <a:bodyPr wrap="square">
            <a:spAutoFit/>
          </a:bodyPr>
          <a:lstStyle/>
          <a:p>
            <a:pPr lvl="1"/>
            <a:r>
              <a:rPr lang="en-US" altLang="en-US" sz="2000" dirty="0"/>
              <a:t>Phase encodes spatial information (indirectly):</a:t>
            </a:r>
          </a:p>
        </p:txBody>
      </p:sp>
      <p:sp>
        <p:nvSpPr>
          <p:cNvPr id="3" name="Rectangle 2">
            <a:extLst>
              <a:ext uri="{FF2B5EF4-FFF2-40B4-BE49-F238E27FC236}">
                <a16:creationId xmlns:a16="http://schemas.microsoft.com/office/drawing/2014/main" id="{FB31C00E-53BB-4CC3-84D3-D12808437F24}"/>
              </a:ext>
            </a:extLst>
          </p:cNvPr>
          <p:cNvSpPr/>
          <p:nvPr/>
        </p:nvSpPr>
        <p:spPr>
          <a:xfrm>
            <a:off x="4191000" y="2854018"/>
            <a:ext cx="4786744" cy="707886"/>
          </a:xfrm>
          <a:prstGeom prst="rect">
            <a:avLst/>
          </a:prstGeom>
        </p:spPr>
        <p:txBody>
          <a:bodyPr wrap="square">
            <a:spAutoFit/>
          </a:bodyPr>
          <a:lstStyle/>
          <a:p>
            <a:pPr lvl="1"/>
            <a:r>
              <a:rPr lang="en-US" altLang="en-US" sz="2000" dirty="0"/>
              <a:t>Amplitude encodes how much signal there is at a particular frequency:</a:t>
            </a:r>
          </a:p>
        </p:txBody>
      </p:sp>
      <p:pic>
        <p:nvPicPr>
          <p:cNvPr id="11" name="Content Placeholder 3">
            <a:extLst>
              <a:ext uri="{FF2B5EF4-FFF2-40B4-BE49-F238E27FC236}">
                <a16:creationId xmlns:a16="http://schemas.microsoft.com/office/drawing/2014/main" id="{C0388858-D039-40E2-A0ED-5B1249D803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311972" y="2728669"/>
            <a:ext cx="3681534" cy="363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41701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Amplitude / Phase</a:t>
            </a:r>
          </a:p>
        </p:txBody>
      </p:sp>
      <p:sp>
        <p:nvSpPr>
          <p:cNvPr id="3" name="Content Placeholder 2"/>
          <p:cNvSpPr>
            <a:spLocks noGrp="1"/>
          </p:cNvSpPr>
          <p:nvPr>
            <p:ph idx="1"/>
          </p:nvPr>
        </p:nvSpPr>
        <p:spPr>
          <a:xfrm>
            <a:off x="457200" y="990600"/>
            <a:ext cx="8229600" cy="5638800"/>
          </a:xfrm>
        </p:spPr>
        <p:txBody>
          <a:bodyPr>
            <a:normAutofit fontScale="92500" lnSpcReduction="10000"/>
          </a:bodyPr>
          <a:lstStyle/>
          <a:p>
            <a:endParaRPr lang="en-US" dirty="0"/>
          </a:p>
          <a:p>
            <a:endParaRPr lang="en-US" dirty="0"/>
          </a:p>
          <a:p>
            <a:endParaRPr lang="en-US" dirty="0"/>
          </a:p>
          <a:p>
            <a:endParaRPr lang="en-US" dirty="0"/>
          </a:p>
          <a:p>
            <a:endParaRPr lang="en-US" dirty="0"/>
          </a:p>
          <a:p>
            <a:r>
              <a:rPr lang="en-US" dirty="0"/>
              <a:t>Amplitude tells you “how much”</a:t>
            </a:r>
          </a:p>
          <a:p>
            <a:r>
              <a:rPr lang="en-US" dirty="0"/>
              <a:t>Phase tells you “where”</a:t>
            </a:r>
          </a:p>
          <a:p>
            <a:endParaRPr lang="en-US" dirty="0"/>
          </a:p>
          <a:p>
            <a:r>
              <a:rPr lang="en-US" dirty="0"/>
              <a:t>Translate the image? </a:t>
            </a:r>
          </a:p>
          <a:p>
            <a:pPr lvl="1"/>
            <a:r>
              <a:rPr lang="en-US" dirty="0"/>
              <a:t>Amplitude unchanged </a:t>
            </a:r>
          </a:p>
          <a:p>
            <a:pPr lvl="1"/>
            <a:r>
              <a:rPr lang="en-US" dirty="0"/>
              <a:t>Adds a constant to the phase.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8200"/>
            <a:ext cx="3810000" cy="2714625"/>
          </a:xfrm>
          <a:prstGeom prst="rect">
            <a:avLst/>
          </a:prstGeom>
        </p:spPr>
      </p:pic>
      <p:sp>
        <p:nvSpPr>
          <p:cNvPr id="5" name="TextBox 4"/>
          <p:cNvSpPr txBox="1"/>
          <p:nvPr/>
        </p:nvSpPr>
        <p:spPr>
          <a:xfrm>
            <a:off x="8462403" y="6550223"/>
            <a:ext cx="681597"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Morse</a:t>
            </a:r>
          </a:p>
        </p:txBody>
      </p:sp>
    </p:spTree>
    <p:extLst>
      <p:ext uri="{BB962C8B-B14F-4D97-AF65-F5344CB8AC3E}">
        <p14:creationId xmlns:p14="http://schemas.microsoft.com/office/powerpoint/2010/main" val="1657268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phase?</a:t>
            </a:r>
          </a:p>
        </p:txBody>
      </p:sp>
      <p:pic>
        <p:nvPicPr>
          <p:cNvPr id="5" name="Picture 4"/>
          <p:cNvPicPr>
            <a:picLocks noChangeAspect="1"/>
          </p:cNvPicPr>
          <p:nvPr/>
        </p:nvPicPr>
        <p:blipFill>
          <a:blip r:embed="rId2"/>
          <a:stretch>
            <a:fillRect/>
          </a:stretch>
        </p:blipFill>
        <p:spPr>
          <a:xfrm>
            <a:off x="1914525" y="1219200"/>
            <a:ext cx="5314950" cy="5333842"/>
          </a:xfrm>
          <a:prstGeom prst="rect">
            <a:avLst/>
          </a:prstGeom>
        </p:spPr>
      </p:pic>
      <p:sp>
        <p:nvSpPr>
          <p:cNvPr id="6" name="TextBox 5"/>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798694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phase?</a:t>
            </a:r>
          </a:p>
        </p:txBody>
      </p:sp>
      <p:pic>
        <p:nvPicPr>
          <p:cNvPr id="4" name="Picture 3"/>
          <p:cNvPicPr>
            <a:picLocks noChangeAspect="1"/>
          </p:cNvPicPr>
          <p:nvPr/>
        </p:nvPicPr>
        <p:blipFill>
          <a:blip r:embed="rId2"/>
          <a:stretch>
            <a:fillRect/>
          </a:stretch>
        </p:blipFill>
        <p:spPr>
          <a:xfrm>
            <a:off x="157612" y="1706563"/>
            <a:ext cx="4414388" cy="4419600"/>
          </a:xfrm>
          <a:prstGeom prst="rect">
            <a:avLst/>
          </a:prstGeom>
        </p:spPr>
      </p:pic>
      <p:pic>
        <p:nvPicPr>
          <p:cNvPr id="5" name="Picture 4"/>
          <p:cNvPicPr>
            <a:picLocks noChangeAspect="1"/>
          </p:cNvPicPr>
          <p:nvPr/>
        </p:nvPicPr>
        <p:blipFill>
          <a:blip r:embed="rId3"/>
          <a:stretch>
            <a:fillRect/>
          </a:stretch>
        </p:blipFill>
        <p:spPr>
          <a:xfrm>
            <a:off x="4572000" y="1706563"/>
            <a:ext cx="4414388" cy="4430042"/>
          </a:xfrm>
          <a:prstGeom prst="rect">
            <a:avLst/>
          </a:prstGeom>
        </p:spPr>
      </p:pic>
      <p:sp>
        <p:nvSpPr>
          <p:cNvPr id="6" name="TextBox 5"/>
          <p:cNvSpPr txBox="1"/>
          <p:nvPr/>
        </p:nvSpPr>
        <p:spPr>
          <a:xfrm>
            <a:off x="157612" y="1219200"/>
            <a:ext cx="3118988" cy="369332"/>
          </a:xfrm>
          <a:prstGeom prst="rect">
            <a:avLst/>
          </a:prstGeom>
          <a:noFill/>
        </p:spPr>
        <p:txBody>
          <a:bodyPr wrap="square" rtlCol="0">
            <a:spAutoFit/>
          </a:bodyPr>
          <a:lstStyle/>
          <a:p>
            <a:r>
              <a:rPr lang="en-US" dirty="0"/>
              <a:t>Amplitude</a:t>
            </a:r>
          </a:p>
        </p:txBody>
      </p:sp>
      <p:sp>
        <p:nvSpPr>
          <p:cNvPr id="7" name="TextBox 6"/>
          <p:cNvSpPr txBox="1"/>
          <p:nvPr/>
        </p:nvSpPr>
        <p:spPr>
          <a:xfrm>
            <a:off x="4572000" y="1219200"/>
            <a:ext cx="3118988" cy="369332"/>
          </a:xfrm>
          <a:prstGeom prst="rect">
            <a:avLst/>
          </a:prstGeom>
          <a:noFill/>
        </p:spPr>
        <p:txBody>
          <a:bodyPr wrap="square" rtlCol="0">
            <a:spAutoFit/>
          </a:bodyPr>
          <a:lstStyle/>
          <a:p>
            <a:r>
              <a:rPr lang="en-US" dirty="0"/>
              <a:t>Phase</a:t>
            </a:r>
          </a:p>
        </p:txBody>
      </p:sp>
      <p:sp>
        <p:nvSpPr>
          <p:cNvPr id="8" name="TextBox 7"/>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3778653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5" name="Rectangle 3"/>
          <p:cNvSpPr>
            <a:spLocks noGrp="1" noChangeArrowheads="1"/>
          </p:cNvSpPr>
          <p:nvPr>
            <p:ph type="body" sz="half" idx="1"/>
          </p:nvPr>
        </p:nvSpPr>
        <p:spPr>
          <a:xfrm>
            <a:off x="238991" y="3048000"/>
            <a:ext cx="3810000" cy="3810000"/>
          </a:xfrm>
        </p:spPr>
        <p:txBody>
          <a:bodyPr/>
          <a:lstStyle/>
          <a:p>
            <a:pPr marL="0" indent="0">
              <a:buFont typeface="Arial" panose="020B0604020202020204" pitchFamily="34" charset="0"/>
              <a:buNone/>
            </a:pPr>
            <a:r>
              <a:rPr lang="en-US" altLang="en-US" sz="2400" dirty="0"/>
              <a:t>Our building block:</a:t>
            </a:r>
          </a:p>
          <a:p>
            <a:pPr marL="0" indent="0">
              <a:buFont typeface="Arial" panose="020B0604020202020204" pitchFamily="34" charset="0"/>
              <a:buNone/>
            </a:pPr>
            <a:r>
              <a:rPr lang="en-US" altLang="en-US" sz="2400" dirty="0"/>
              <a:t>	</a:t>
            </a:r>
          </a:p>
          <a:p>
            <a:pPr marL="0" indent="0"/>
            <a:endParaRPr lang="en-US" altLang="en-US" sz="2400" dirty="0"/>
          </a:p>
          <a:p>
            <a:pPr marL="0" indent="0">
              <a:buFont typeface="Arial" panose="020B0604020202020204" pitchFamily="34" charset="0"/>
              <a:buNone/>
            </a:pPr>
            <a:r>
              <a:rPr lang="en-US" altLang="en-US" sz="2400" dirty="0"/>
              <a:t>Add enough of them to get any signal </a:t>
            </a:r>
            <a:r>
              <a:rPr lang="en-US" altLang="en-US" sz="2400" i="1" dirty="0"/>
              <a:t>g(t)</a:t>
            </a:r>
            <a:r>
              <a:rPr lang="en-US" altLang="en-US" sz="2400" dirty="0"/>
              <a:t> you want!</a:t>
            </a:r>
          </a:p>
          <a:p>
            <a:pPr marL="0" indent="0">
              <a:buFont typeface="Arial" panose="020B0604020202020204" pitchFamily="34" charset="0"/>
              <a:buNone/>
            </a:pPr>
            <a:endParaRPr lang="en-US" altLang="en-US" sz="2400" dirty="0"/>
          </a:p>
        </p:txBody>
      </p:sp>
      <p:pic>
        <p:nvPicPr>
          <p:cNvPr id="44036" name="Picture 4" descr="The image “http://mcdb.colorado.edu/courses/3280/images/crystal/fourier.gif”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t="2469" b="1234"/>
          <a:stretch>
            <a:fillRect/>
          </a:stretch>
        </p:blipFill>
        <p:spPr bwMode="auto">
          <a:xfrm>
            <a:off x="4667250" y="914400"/>
            <a:ext cx="4400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037" name="Object 5"/>
          <p:cNvGraphicFramePr>
            <a:graphicFrameLocks noGrp="1" noChangeAspect="1"/>
          </p:cNvGraphicFramePr>
          <p:nvPr>
            <p:ph sz="half" idx="2"/>
          </p:nvPr>
        </p:nvGraphicFramePr>
        <p:xfrm>
          <a:off x="441325" y="3732213"/>
          <a:ext cx="3362325" cy="522287"/>
        </p:xfrm>
        <a:graphic>
          <a:graphicData uri="http://schemas.openxmlformats.org/presentationml/2006/ole">
            <mc:AlternateContent xmlns:mc="http://schemas.openxmlformats.org/markup-compatibility/2006">
              <mc:Choice xmlns:v="urn:schemas-microsoft-com:vml" Requires="v">
                <p:oleObj spid="_x0000_s147489" name="Equation" r:id="rId5" imgW="1307880" imgH="203040" progId="Equation.3">
                  <p:embed/>
                </p:oleObj>
              </mc:Choice>
              <mc:Fallback>
                <p:oleObj name="Equation" r:id="rId5" imgW="1307880" imgH="203040" progId="Equation.3">
                  <p:embed/>
                  <p:pic>
                    <p:nvPicPr>
                      <p:cNvPr id="0" name=""/>
                      <p:cNvPicPr>
                        <a:picLocks noChangeAspect="1" noChangeArrowheads="1"/>
                      </p:cNvPicPr>
                      <p:nvPr/>
                    </p:nvPicPr>
                    <p:blipFill>
                      <a:blip r:embed="rId6"/>
                      <a:srcRect/>
                      <a:stretch>
                        <a:fillRect/>
                      </a:stretch>
                    </p:blipFill>
                    <p:spPr bwMode="auto">
                      <a:xfrm>
                        <a:off x="441325" y="3732213"/>
                        <a:ext cx="3362325" cy="522287"/>
                      </a:xfrm>
                      <a:prstGeom prst="rect">
                        <a:avLst/>
                      </a:prstGeom>
                      <a:noFill/>
                      <a:ln>
                        <a:noFill/>
                      </a:ln>
                    </p:spPr>
                  </p:pic>
                </p:oleObj>
              </mc:Fallback>
            </mc:AlternateContent>
          </a:graphicData>
        </a:graphic>
      </p:graphicFrame>
      <p:sp>
        <p:nvSpPr>
          <p:cNvPr id="6" name="TextBox 5"/>
          <p:cNvSpPr txBox="1"/>
          <p:nvPr/>
        </p:nvSpPr>
        <p:spPr>
          <a:xfrm>
            <a:off x="864581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
        <p:nvSpPr>
          <p:cNvPr id="7" name="Rectangle 3">
            <a:extLst>
              <a:ext uri="{FF2B5EF4-FFF2-40B4-BE49-F238E27FC236}">
                <a16:creationId xmlns:a16="http://schemas.microsoft.com/office/drawing/2014/main" id="{7F281138-783C-4B52-87CD-E29A1C21506E}"/>
              </a:ext>
            </a:extLst>
          </p:cNvPr>
          <p:cNvSpPr txBox="1">
            <a:spLocks noChangeArrowheads="1"/>
          </p:cNvSpPr>
          <p:nvPr/>
        </p:nvSpPr>
        <p:spPr bwMode="auto">
          <a:xfrm>
            <a:off x="152400" y="914400"/>
            <a:ext cx="4114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defRPr/>
            </a:pPr>
            <a:r>
              <a:rPr lang="en-US"/>
              <a:t>A bold idea (1807):</a:t>
            </a:r>
          </a:p>
          <a:p>
            <a:pPr>
              <a:buFont typeface="Arial" charset="0"/>
              <a:buNone/>
              <a:defRPr/>
            </a:pPr>
            <a:r>
              <a:rPr lang="en-US" sz="2000" i="1"/>
              <a:t>	</a:t>
            </a:r>
            <a:r>
              <a:rPr lang="en-US" sz="2000" b="1" i="1"/>
              <a:t>Any</a:t>
            </a:r>
            <a:r>
              <a:rPr lang="en-US" sz="2000" i="1"/>
              <a:t> univariate function can be rewritten as a weighted sum of sines and cosines of different frequencies. </a:t>
            </a:r>
            <a:endParaRPr lang="en-US" sz="2000" i="1" dirty="0"/>
          </a:p>
        </p:txBody>
      </p:sp>
      <p:sp>
        <p:nvSpPr>
          <p:cNvPr id="10" name="Rectangle 2">
            <a:extLst>
              <a:ext uri="{FF2B5EF4-FFF2-40B4-BE49-F238E27FC236}">
                <a16:creationId xmlns:a16="http://schemas.microsoft.com/office/drawing/2014/main" id="{E8E5C4BC-DF50-4601-AEDA-EABA3C8E1505}"/>
              </a:ext>
            </a:extLst>
          </p:cNvPr>
          <p:cNvSpPr txBox="1">
            <a:spLocks noChangeArrowheads="1"/>
          </p:cNvSpPr>
          <p:nvPr/>
        </p:nvSpPr>
        <p:spPr bwMode="auto">
          <a:xfrm>
            <a:off x="187036" y="45027"/>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a:lstStyle>
          <a:p>
            <a:pPr>
              <a:defRPr/>
            </a:pPr>
            <a:r>
              <a:rPr lang="en-US" dirty="0"/>
              <a:t>Fourier series</a:t>
            </a:r>
          </a:p>
        </p:txBody>
      </p:sp>
    </p:spTree>
    <p:extLst>
      <p:ext uri="{BB962C8B-B14F-4D97-AF65-F5344CB8AC3E}">
        <p14:creationId xmlns:p14="http://schemas.microsoft.com/office/powerpoint/2010/main" val="754811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phase?</a:t>
            </a:r>
          </a:p>
        </p:txBody>
      </p:sp>
      <p:pic>
        <p:nvPicPr>
          <p:cNvPr id="4" name="Picture 3"/>
          <p:cNvPicPr>
            <a:picLocks noChangeAspect="1"/>
          </p:cNvPicPr>
          <p:nvPr/>
        </p:nvPicPr>
        <p:blipFill>
          <a:blip r:embed="rId2"/>
          <a:stretch>
            <a:fillRect/>
          </a:stretch>
        </p:blipFill>
        <p:spPr>
          <a:xfrm>
            <a:off x="1987310" y="1051243"/>
            <a:ext cx="5169379" cy="5181600"/>
          </a:xfrm>
          <a:prstGeom prst="rect">
            <a:avLst/>
          </a:prstGeom>
        </p:spPr>
      </p:pic>
      <p:sp>
        <p:nvSpPr>
          <p:cNvPr id="5" name="TextBox 4"/>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3413650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phase?</a:t>
            </a:r>
          </a:p>
        </p:txBody>
      </p:sp>
      <p:pic>
        <p:nvPicPr>
          <p:cNvPr id="4" name="Picture 3"/>
          <p:cNvPicPr>
            <a:picLocks noChangeAspect="1"/>
          </p:cNvPicPr>
          <p:nvPr/>
        </p:nvPicPr>
        <p:blipFill>
          <a:blip r:embed="rId2"/>
          <a:stretch>
            <a:fillRect/>
          </a:stretch>
        </p:blipFill>
        <p:spPr>
          <a:xfrm>
            <a:off x="87027" y="1620618"/>
            <a:ext cx="4515453" cy="4520784"/>
          </a:xfrm>
          <a:prstGeom prst="rect">
            <a:avLst/>
          </a:prstGeom>
        </p:spPr>
      </p:pic>
      <p:pic>
        <p:nvPicPr>
          <p:cNvPr id="5" name="Picture 4"/>
          <p:cNvPicPr>
            <a:picLocks noChangeAspect="1"/>
          </p:cNvPicPr>
          <p:nvPr/>
        </p:nvPicPr>
        <p:blipFill>
          <a:blip r:embed="rId3"/>
          <a:stretch>
            <a:fillRect/>
          </a:stretch>
        </p:blipFill>
        <p:spPr>
          <a:xfrm>
            <a:off x="4602480" y="1620617"/>
            <a:ext cx="4520785" cy="4520785"/>
          </a:xfrm>
          <a:prstGeom prst="rect">
            <a:avLst/>
          </a:prstGeom>
        </p:spPr>
      </p:pic>
      <p:sp>
        <p:nvSpPr>
          <p:cNvPr id="6" name="TextBox 5"/>
          <p:cNvSpPr txBox="1"/>
          <p:nvPr/>
        </p:nvSpPr>
        <p:spPr>
          <a:xfrm>
            <a:off x="157612" y="1219200"/>
            <a:ext cx="3118988" cy="369332"/>
          </a:xfrm>
          <a:prstGeom prst="rect">
            <a:avLst/>
          </a:prstGeom>
          <a:noFill/>
        </p:spPr>
        <p:txBody>
          <a:bodyPr wrap="square" rtlCol="0">
            <a:spAutoFit/>
          </a:bodyPr>
          <a:lstStyle/>
          <a:p>
            <a:r>
              <a:rPr lang="en-US" dirty="0"/>
              <a:t>Amplitude</a:t>
            </a:r>
          </a:p>
        </p:txBody>
      </p:sp>
      <p:sp>
        <p:nvSpPr>
          <p:cNvPr id="7" name="TextBox 6"/>
          <p:cNvSpPr txBox="1"/>
          <p:nvPr/>
        </p:nvSpPr>
        <p:spPr>
          <a:xfrm>
            <a:off x="4572000" y="1219200"/>
            <a:ext cx="3118988" cy="369332"/>
          </a:xfrm>
          <a:prstGeom prst="rect">
            <a:avLst/>
          </a:prstGeom>
          <a:noFill/>
        </p:spPr>
        <p:txBody>
          <a:bodyPr wrap="square" rtlCol="0">
            <a:spAutoFit/>
          </a:bodyPr>
          <a:lstStyle/>
          <a:p>
            <a:r>
              <a:rPr lang="en-US" dirty="0"/>
              <a:t>Phase</a:t>
            </a:r>
          </a:p>
        </p:txBody>
      </p:sp>
      <p:sp>
        <p:nvSpPr>
          <p:cNvPr id="8" name="TextBox 7"/>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194238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Brayer, Uni. New Mexico</a:t>
            </a:r>
          </a:p>
        </p:txBody>
      </p:sp>
      <p:sp>
        <p:nvSpPr>
          <p:cNvPr id="3" name="Content Placeholder 2"/>
          <p:cNvSpPr>
            <a:spLocks noGrp="1"/>
          </p:cNvSpPr>
          <p:nvPr>
            <p:ph idx="1"/>
          </p:nvPr>
        </p:nvSpPr>
        <p:spPr/>
        <p:txBody>
          <a:bodyPr/>
          <a:lstStyle/>
          <a:p>
            <a:r>
              <a:rPr lang="en-US" dirty="0"/>
              <a:t>“We generally do not display PHASE images because most people who see them shortly thereafter succumb to </a:t>
            </a:r>
            <a:r>
              <a:rPr lang="en-US" dirty="0" err="1"/>
              <a:t>hallucinogenics</a:t>
            </a:r>
            <a:r>
              <a:rPr lang="en-US" dirty="0"/>
              <a:t> or end up in a Tibetan monastery.”</a:t>
            </a:r>
          </a:p>
          <a:p>
            <a:endParaRPr lang="en-US" dirty="0"/>
          </a:p>
          <a:p>
            <a:r>
              <a:rPr lang="en-US" sz="2800" dirty="0"/>
              <a:t>https://www.cs.unm.edu/~brayer/vision/fourier.html</a:t>
            </a:r>
            <a:endParaRPr lang="en-US" dirty="0"/>
          </a:p>
          <a:p>
            <a:endParaRPr lang="en-US" dirty="0"/>
          </a:p>
        </p:txBody>
      </p:sp>
    </p:spTree>
    <p:extLst>
      <p:ext uri="{BB962C8B-B14F-4D97-AF65-F5344CB8AC3E}">
        <p14:creationId xmlns:p14="http://schemas.microsoft.com/office/powerpoint/2010/main" val="500279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Think-Pair-Share</a:t>
            </a:r>
          </a:p>
        </p:txBody>
      </p:sp>
      <p:sp>
        <p:nvSpPr>
          <p:cNvPr id="3" name="Content Placeholder 2"/>
          <p:cNvSpPr>
            <a:spLocks noGrp="1"/>
          </p:cNvSpPr>
          <p:nvPr>
            <p:ph idx="1"/>
          </p:nvPr>
        </p:nvSpPr>
        <p:spPr/>
        <p:txBody>
          <a:bodyPr/>
          <a:lstStyle/>
          <a:p>
            <a:r>
              <a:rPr lang="en-US" dirty="0"/>
              <a:t>In Fourier space, where is more of the information that we see in the visual world?</a:t>
            </a:r>
          </a:p>
          <a:p>
            <a:pPr lvl="1"/>
            <a:r>
              <a:rPr lang="en-US" dirty="0"/>
              <a:t>Amplitude</a:t>
            </a:r>
          </a:p>
          <a:p>
            <a:pPr lvl="1"/>
            <a:r>
              <a:rPr lang="en-US" dirty="0"/>
              <a:t>Phase</a:t>
            </a:r>
          </a:p>
        </p:txBody>
      </p:sp>
    </p:spTree>
    <p:extLst>
      <p:ext uri="{BB962C8B-B14F-4D97-AF65-F5344CB8AC3E}">
        <p14:creationId xmlns:p14="http://schemas.microsoft.com/office/powerpoint/2010/main" val="2027397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Cheebra</a:t>
            </a:r>
            <a:endParaRPr lang="en-US" dirty="0"/>
          </a:p>
        </p:txBody>
      </p:sp>
      <p:pic>
        <p:nvPicPr>
          <p:cNvPr id="4" name="Picture 3"/>
          <p:cNvPicPr>
            <a:picLocks noChangeAspect="1"/>
          </p:cNvPicPr>
          <p:nvPr/>
        </p:nvPicPr>
        <p:blipFill>
          <a:blip r:embed="rId2"/>
          <a:stretch>
            <a:fillRect/>
          </a:stretch>
        </p:blipFill>
        <p:spPr>
          <a:xfrm>
            <a:off x="86394" y="1575889"/>
            <a:ext cx="4465114" cy="4486275"/>
          </a:xfrm>
          <a:prstGeom prst="rect">
            <a:avLst/>
          </a:prstGeom>
        </p:spPr>
      </p:pic>
      <p:pic>
        <p:nvPicPr>
          <p:cNvPr id="5" name="Picture 4"/>
          <p:cNvPicPr>
            <a:picLocks noChangeAspect="1"/>
          </p:cNvPicPr>
          <p:nvPr/>
        </p:nvPicPr>
        <p:blipFill>
          <a:blip r:embed="rId3"/>
          <a:stretch>
            <a:fillRect/>
          </a:stretch>
        </p:blipFill>
        <p:spPr>
          <a:xfrm>
            <a:off x="4572000" y="1575890"/>
            <a:ext cx="4470366" cy="4486275"/>
          </a:xfrm>
          <a:prstGeom prst="rect">
            <a:avLst/>
          </a:prstGeom>
        </p:spPr>
      </p:pic>
      <p:sp>
        <p:nvSpPr>
          <p:cNvPr id="6" name="TextBox 5"/>
          <p:cNvSpPr txBox="1"/>
          <p:nvPr/>
        </p:nvSpPr>
        <p:spPr>
          <a:xfrm>
            <a:off x="86394" y="1066800"/>
            <a:ext cx="4028406" cy="369332"/>
          </a:xfrm>
          <a:prstGeom prst="rect">
            <a:avLst/>
          </a:prstGeom>
          <a:noFill/>
        </p:spPr>
        <p:txBody>
          <a:bodyPr wrap="square" rtlCol="0">
            <a:spAutoFit/>
          </a:bodyPr>
          <a:lstStyle/>
          <a:p>
            <a:r>
              <a:rPr lang="en-US" dirty="0"/>
              <a:t>            phase,              amplitude</a:t>
            </a:r>
          </a:p>
        </p:txBody>
      </p:sp>
      <p:sp>
        <p:nvSpPr>
          <p:cNvPr id="7" name="TextBox 6"/>
          <p:cNvSpPr txBox="1"/>
          <p:nvPr/>
        </p:nvSpPr>
        <p:spPr>
          <a:xfrm>
            <a:off x="4587240" y="1060478"/>
            <a:ext cx="4333206" cy="369332"/>
          </a:xfrm>
          <a:prstGeom prst="rect">
            <a:avLst/>
          </a:prstGeom>
          <a:noFill/>
        </p:spPr>
        <p:txBody>
          <a:bodyPr wrap="square" rtlCol="0">
            <a:spAutoFit/>
          </a:bodyPr>
          <a:lstStyle/>
          <a:p>
            <a:r>
              <a:rPr lang="en-US" dirty="0">
                <a:solidFill>
                  <a:srgbClr val="FF0000"/>
                </a:solidFill>
              </a:rPr>
              <a:t>Cheetah</a:t>
            </a:r>
            <a:r>
              <a:rPr lang="en-US" dirty="0"/>
              <a:t> phase, </a:t>
            </a:r>
            <a:r>
              <a:rPr lang="en-US" dirty="0">
                <a:solidFill>
                  <a:srgbClr val="FF0000"/>
                </a:solidFill>
              </a:rPr>
              <a:t>zebra</a:t>
            </a:r>
            <a:r>
              <a:rPr lang="en-US" dirty="0"/>
              <a:t> amplitude</a:t>
            </a:r>
          </a:p>
        </p:txBody>
      </p:sp>
      <p:sp>
        <p:nvSpPr>
          <p:cNvPr id="8" name="TextBox 7"/>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
        <p:nvSpPr>
          <p:cNvPr id="9" name="TextBox 8"/>
          <p:cNvSpPr txBox="1"/>
          <p:nvPr/>
        </p:nvSpPr>
        <p:spPr>
          <a:xfrm>
            <a:off x="152400" y="1066800"/>
            <a:ext cx="2819400" cy="369332"/>
          </a:xfrm>
          <a:prstGeom prst="rect">
            <a:avLst/>
          </a:prstGeom>
          <a:noFill/>
        </p:spPr>
        <p:txBody>
          <a:bodyPr wrap="square" rtlCol="0">
            <a:spAutoFit/>
          </a:bodyPr>
          <a:lstStyle/>
          <a:p>
            <a:r>
              <a:rPr lang="en-US" dirty="0">
                <a:solidFill>
                  <a:srgbClr val="FF0000"/>
                </a:solidFill>
              </a:rPr>
              <a:t>Zebra             cheetah</a:t>
            </a:r>
          </a:p>
        </p:txBody>
      </p:sp>
      <p:sp>
        <p:nvSpPr>
          <p:cNvPr id="10" name="TextBox 9"/>
          <p:cNvSpPr txBox="1"/>
          <p:nvPr/>
        </p:nvSpPr>
        <p:spPr>
          <a:xfrm>
            <a:off x="312420" y="1078468"/>
            <a:ext cx="2895600" cy="369332"/>
          </a:xfrm>
          <a:prstGeom prst="rect">
            <a:avLst/>
          </a:prstGeom>
          <a:noFill/>
        </p:spPr>
        <p:txBody>
          <a:bodyPr wrap="square" rtlCol="0">
            <a:spAutoFit/>
          </a:bodyPr>
          <a:lstStyle/>
          <a:p>
            <a:r>
              <a:rPr lang="en-US" dirty="0">
                <a:solidFill>
                  <a:srgbClr val="FF0000"/>
                </a:solidFill>
              </a:rPr>
              <a:t>???               ???</a:t>
            </a:r>
          </a:p>
        </p:txBody>
      </p:sp>
    </p:spTree>
    <p:extLst>
      <p:ext uri="{BB962C8B-B14F-4D97-AF65-F5344CB8AC3E}">
        <p14:creationId xmlns:p14="http://schemas.microsoft.com/office/powerpoint/2010/main" val="114401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The frequency amplitude of natural images are quite similar</a:t>
            </a:r>
          </a:p>
          <a:p>
            <a:pPr lvl="1"/>
            <a:r>
              <a:rPr lang="en-US" dirty="0"/>
              <a:t>Heavy in low frequencies, falling off in high frequencies</a:t>
            </a:r>
          </a:p>
          <a:p>
            <a:r>
              <a:rPr lang="en-US" dirty="0"/>
              <a:t>Most information in the image is “carried” in the phase, not the amplitude</a:t>
            </a:r>
          </a:p>
          <a:p>
            <a:pPr lvl="1"/>
            <a:r>
              <a:rPr lang="en-US" dirty="0"/>
              <a:t>Not quite clear why</a:t>
            </a:r>
          </a:p>
        </p:txBody>
      </p:sp>
      <p:sp>
        <p:nvSpPr>
          <p:cNvPr id="4" name="TextBox 3"/>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4022372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relationship to phase in audio?</a:t>
            </a:r>
          </a:p>
        </p:txBody>
      </p:sp>
      <p:sp>
        <p:nvSpPr>
          <p:cNvPr id="3" name="Content Placeholder 2"/>
          <p:cNvSpPr>
            <a:spLocks noGrp="1"/>
          </p:cNvSpPr>
          <p:nvPr>
            <p:ph idx="1"/>
          </p:nvPr>
        </p:nvSpPr>
        <p:spPr/>
        <p:txBody>
          <a:bodyPr/>
          <a:lstStyle/>
          <a:p>
            <a:r>
              <a:rPr lang="en-US" dirty="0"/>
              <a:t>In audio perception, frequency is important but phase is not.</a:t>
            </a:r>
          </a:p>
          <a:p>
            <a:r>
              <a:rPr lang="en-US" dirty="0"/>
              <a:t>In visual perception, both are important.</a:t>
            </a:r>
          </a:p>
          <a:p>
            <a:endParaRPr lang="en-US" dirty="0"/>
          </a:p>
          <a:p>
            <a:r>
              <a:rPr lang="en-US" dirty="0"/>
              <a:t>???  : (</a:t>
            </a:r>
          </a:p>
        </p:txBody>
      </p:sp>
    </p:spTree>
    <p:extLst>
      <p:ext uri="{BB962C8B-B14F-4D97-AF65-F5344CB8AC3E}">
        <p14:creationId xmlns:p14="http://schemas.microsoft.com/office/powerpoint/2010/main" val="937905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4"/>
          <p:cNvSpPr>
            <a:spLocks noGrp="1"/>
          </p:cNvSpPr>
          <p:nvPr>
            <p:ph type="title"/>
          </p:nvPr>
        </p:nvSpPr>
        <p:spPr/>
        <p:txBody>
          <a:bodyPr/>
          <a:lstStyle/>
          <a:p>
            <a:r>
              <a:rPr lang="en-US" altLang="en-US"/>
              <a:t>Properties of Fourier Transforms</a:t>
            </a:r>
          </a:p>
        </p:txBody>
      </p:sp>
      <p:sp>
        <p:nvSpPr>
          <p:cNvPr id="68611" name="Content Placeholder 5"/>
          <p:cNvSpPr>
            <a:spLocks noGrp="1"/>
          </p:cNvSpPr>
          <p:nvPr>
            <p:ph idx="1"/>
          </p:nvPr>
        </p:nvSpPr>
        <p:spPr>
          <a:xfrm>
            <a:off x="533400" y="1066800"/>
            <a:ext cx="8229600" cy="5135563"/>
          </a:xfrm>
        </p:spPr>
        <p:txBody>
          <a:bodyPr>
            <a:normAutofit lnSpcReduction="10000"/>
          </a:bodyPr>
          <a:lstStyle/>
          <a:p>
            <a:endParaRPr lang="en-US" altLang="en-US" dirty="0"/>
          </a:p>
          <a:p>
            <a:r>
              <a:rPr lang="en-US" altLang="en-US" dirty="0"/>
              <a:t>Linearity</a:t>
            </a:r>
          </a:p>
          <a:p>
            <a:endParaRPr lang="en-US" altLang="en-US" dirty="0"/>
          </a:p>
          <a:p>
            <a:r>
              <a:rPr lang="en-US" altLang="en-US" dirty="0"/>
              <a:t>Fourier transform of a real signal is symmetric about the origin</a:t>
            </a:r>
          </a:p>
          <a:p>
            <a:endParaRPr lang="en-US" altLang="en-US" dirty="0"/>
          </a:p>
          <a:p>
            <a:r>
              <a:rPr lang="en-US" altLang="en-US" dirty="0"/>
              <a:t>Signal “energy” is conserved in frequency domain</a:t>
            </a:r>
          </a:p>
          <a:p>
            <a:pPr lvl="1"/>
            <a:r>
              <a:rPr lang="en-US" altLang="en-US" dirty="0"/>
              <a:t>The energy of the signal is the same as the energy of its Fourier transform</a:t>
            </a:r>
          </a:p>
          <a:p>
            <a:endParaRPr lang="en-US" altLang="en-US" dirty="0"/>
          </a:p>
          <a:p>
            <a:endParaRPr lang="en-US" altLang="en-US" dirty="0"/>
          </a:p>
        </p:txBody>
      </p:sp>
      <p:sp>
        <p:nvSpPr>
          <p:cNvPr id="68613" name="TextBox 9"/>
          <p:cNvSpPr txBox="1">
            <a:spLocks noChangeArrowheads="1"/>
          </p:cNvSpPr>
          <p:nvPr/>
        </p:nvSpPr>
        <p:spPr bwMode="auto">
          <a:xfrm>
            <a:off x="6573838" y="6488113"/>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See Szeliski Book (3.4)</a:t>
            </a:r>
          </a:p>
        </p:txBody>
      </p:sp>
      <p:graphicFrame>
        <p:nvGraphicFramePr>
          <p:cNvPr id="6" name="Object 4">
            <a:extLst>
              <a:ext uri="{FF2B5EF4-FFF2-40B4-BE49-F238E27FC236}">
                <a16:creationId xmlns:a16="http://schemas.microsoft.com/office/drawing/2014/main" id="{26E26A5A-94B2-4727-A6CB-0E66045C32CE}"/>
              </a:ext>
            </a:extLst>
          </p:cNvPr>
          <p:cNvGraphicFramePr>
            <a:graphicFrameLocks noChangeAspect="1"/>
          </p:cNvGraphicFramePr>
          <p:nvPr/>
        </p:nvGraphicFramePr>
        <p:xfrm>
          <a:off x="2758931" y="1713837"/>
          <a:ext cx="5676901" cy="470649"/>
        </p:xfrm>
        <a:graphic>
          <a:graphicData uri="http://schemas.openxmlformats.org/presentationml/2006/ole">
            <mc:AlternateContent xmlns:mc="http://schemas.openxmlformats.org/markup-compatibility/2006">
              <mc:Choice xmlns:v="urn:schemas-microsoft-com:vml" Requires="v">
                <p:oleObj spid="_x0000_s149536" name="Equation" r:id="rId3" imgW="2286000" imgH="203040" progId="Equation.3">
                  <p:embed/>
                </p:oleObj>
              </mc:Choice>
              <mc:Fallback>
                <p:oleObj name="Equation" r:id="rId3" imgW="2286000" imgH="203040" progId="Equation.3">
                  <p:embed/>
                  <p:pic>
                    <p:nvPicPr>
                      <p:cNvPr id="0" name=""/>
                      <p:cNvPicPr>
                        <a:picLocks noChangeAspect="1" noChangeArrowheads="1"/>
                      </p:cNvPicPr>
                      <p:nvPr/>
                    </p:nvPicPr>
                    <p:blipFill>
                      <a:blip r:embed="rId4"/>
                      <a:srcRect/>
                      <a:stretch>
                        <a:fillRect/>
                      </a:stretch>
                    </p:blipFill>
                    <p:spPr bwMode="auto">
                      <a:xfrm>
                        <a:off x="2758931" y="1713837"/>
                        <a:ext cx="5676901" cy="47064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5235744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a:lnSpc>
                <a:spcPct val="90000"/>
              </a:lnSpc>
            </a:pPr>
            <a:r>
              <a:rPr lang="en-US" altLang="en-US" dirty="0"/>
              <a:t>The Fourier transform of the convolution of two functions is the product of their Fourier transforms</a:t>
            </a:r>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r>
              <a:rPr lang="en-US" altLang="en-US" b="1" dirty="0"/>
              <a:t>Convolution</a:t>
            </a:r>
            <a:r>
              <a:rPr lang="en-US" altLang="en-US" dirty="0"/>
              <a:t> in spatial domain is equivalent to </a:t>
            </a:r>
            <a:r>
              <a:rPr lang="en-US" altLang="en-US" b="1" dirty="0"/>
              <a:t>multiplication</a:t>
            </a:r>
            <a:r>
              <a:rPr lang="en-US" altLang="en-US" dirty="0"/>
              <a:t> in frequency domain!</a:t>
            </a:r>
          </a:p>
          <a:p>
            <a:pPr>
              <a:lnSpc>
                <a:spcPct val="90000"/>
              </a:lnSpc>
            </a:pPr>
            <a:endParaRPr lang="en-US" altLang="en-US" dirty="0"/>
          </a:p>
        </p:txBody>
      </p:sp>
      <p:graphicFrame>
        <p:nvGraphicFramePr>
          <p:cNvPr id="67588" name="Object 4"/>
          <p:cNvGraphicFramePr>
            <a:graphicFrameLocks noChangeAspect="1"/>
          </p:cNvGraphicFramePr>
          <p:nvPr/>
        </p:nvGraphicFramePr>
        <p:xfrm>
          <a:off x="2397125" y="2051050"/>
          <a:ext cx="4003675" cy="615950"/>
        </p:xfrm>
        <a:graphic>
          <a:graphicData uri="http://schemas.openxmlformats.org/presentationml/2006/ole">
            <mc:AlternateContent xmlns:mc="http://schemas.openxmlformats.org/markup-compatibility/2006">
              <mc:Choice xmlns:v="urn:schemas-microsoft-com:vml" Requires="v">
                <p:oleObj spid="_x0000_s150588" name="Equation" r:id="rId3" imgW="1231366" imgH="203112" progId="Equation.3">
                  <p:embed/>
                </p:oleObj>
              </mc:Choice>
              <mc:Fallback>
                <p:oleObj name="Equation" r:id="rId3" imgW="1231366"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2051050"/>
                        <a:ext cx="40036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nvGraphicFramePr>
        <p:xfrm>
          <a:off x="2336800" y="4724400"/>
          <a:ext cx="4470400" cy="720725"/>
        </p:xfrm>
        <a:graphic>
          <a:graphicData uri="http://schemas.openxmlformats.org/presentationml/2006/ole">
            <mc:AlternateContent xmlns:mc="http://schemas.openxmlformats.org/markup-compatibility/2006">
              <mc:Choice xmlns:v="urn:schemas-microsoft-com:vml" Requires="v">
                <p:oleObj spid="_x0000_s150589" name="Equation" r:id="rId5" imgW="1320800" imgH="228600" progId="Equation.3">
                  <p:embed/>
                </p:oleObj>
              </mc:Choice>
              <mc:Fallback>
                <p:oleObj name="Equation" r:id="rId5" imgW="1320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6800" y="4724400"/>
                        <a:ext cx="4470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8553450" y="6507881"/>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802759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Filtering in spatial domain</a:t>
            </a:r>
          </a:p>
        </p:txBody>
      </p:sp>
      <p:pic>
        <p:nvPicPr>
          <p:cNvPr id="696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6" name="Group 5"/>
          <p:cNvGrpSpPr>
            <a:grpSpLocks noChangeAspect="1"/>
          </p:cNvGrpSpPr>
          <p:nvPr/>
        </p:nvGrpSpPr>
        <p:grpSpPr bwMode="auto">
          <a:xfrm>
            <a:off x="7162800" y="685800"/>
            <a:ext cx="1390650" cy="1371600"/>
            <a:chOff x="144" y="144"/>
            <a:chExt cx="1152" cy="1136"/>
          </a:xfrm>
        </p:grpSpPr>
        <p:sp>
          <p:nvSpPr>
            <p:cNvPr id="696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-1</a:t>
              </a:r>
            </a:p>
          </p:txBody>
        </p:sp>
        <p:sp>
          <p:nvSpPr>
            <p:cNvPr id="696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0</a:t>
              </a:r>
            </a:p>
          </p:txBody>
        </p:sp>
        <p:sp>
          <p:nvSpPr>
            <p:cNvPr id="696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1</a:t>
              </a:r>
            </a:p>
          </p:txBody>
        </p:sp>
        <p:sp>
          <p:nvSpPr>
            <p:cNvPr id="696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-2</a:t>
              </a:r>
            </a:p>
          </p:txBody>
        </p:sp>
        <p:sp>
          <p:nvSpPr>
            <p:cNvPr id="696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0</a:t>
              </a:r>
            </a:p>
          </p:txBody>
        </p:sp>
        <p:sp>
          <p:nvSpPr>
            <p:cNvPr id="696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2</a:t>
              </a:r>
            </a:p>
          </p:txBody>
        </p:sp>
        <p:sp>
          <p:nvSpPr>
            <p:cNvPr id="696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-1</a:t>
              </a:r>
            </a:p>
          </p:txBody>
        </p:sp>
        <p:sp>
          <p:nvSpPr>
            <p:cNvPr id="696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0</a:t>
              </a:r>
            </a:p>
          </p:txBody>
        </p:sp>
        <p:sp>
          <p:nvSpPr>
            <p:cNvPr id="696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1</a:t>
              </a:r>
            </a:p>
          </p:txBody>
        </p:sp>
        <p:sp>
          <p:nvSpPr>
            <p:cNvPr id="696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948" t="14815" r="45556" b="48246"/>
          <a:stretch/>
        </p:blipFill>
        <p:spPr bwMode="auto">
          <a:xfrm>
            <a:off x="0" y="2667000"/>
            <a:ext cx="342282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eaLnBrk="1" hangingPunct="1">
              <a:defRPr/>
            </a:pPr>
            <a:r>
              <a:rPr lang="en-US" sz="8800" dirty="0">
                <a:solidFill>
                  <a:schemeClr val="accent1">
                    <a:lumMod val="75000"/>
                  </a:schemeClr>
                </a:solidFill>
                <a:latin typeface="Arial" charset="0"/>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eaLnBrk="1" hangingPunct="1">
              <a:defRPr/>
            </a:pPr>
            <a:r>
              <a:rPr lang="en-US" sz="6000" dirty="0">
                <a:solidFill>
                  <a:schemeClr val="accent1">
                    <a:lumMod val="75000"/>
                  </a:schemeClr>
                </a:solidFill>
                <a:latin typeface="Arial" charset="0"/>
                <a:cs typeface="+mn-cs"/>
              </a:rPr>
              <a:t>=</a:t>
            </a:r>
          </a:p>
        </p:txBody>
      </p:sp>
      <p:sp>
        <p:nvSpPr>
          <p:cNvPr id="26" name="TextBox 25"/>
          <p:cNvSpPr txBox="1"/>
          <p:nvPr/>
        </p:nvSpPr>
        <p:spPr>
          <a:xfrm>
            <a:off x="8553450" y="6507881"/>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284306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304800" y="1447801"/>
            <a:ext cx="8534400" cy="758032"/>
          </a:xfrm>
        </p:spPr>
        <p:txBody>
          <a:bodyPr>
            <a:normAutofit fontScale="92500"/>
          </a:bodyPr>
          <a:lstStyle/>
          <a:p>
            <a:pPr marL="0" indent="0">
              <a:buNone/>
            </a:pP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        g</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dirty="0">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f </a:t>
            </a:r>
            <a:r>
              <a:rPr lang="en-US" altLang="en-US" i="1" dirty="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1/3</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dirty="0">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3f</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i="1" dirty="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p>
        </p:txBody>
      </p:sp>
      <p:pic>
        <p:nvPicPr>
          <p:cNvPr id="45060" name="Picture 4" descr="a6"/>
          <p:cNvPicPr>
            <a:picLocks noChangeAspect="1" noChangeArrowheads="1"/>
          </p:cNvPicPr>
          <p:nvPr/>
        </p:nvPicPr>
        <p:blipFill rotWithShape="1">
          <a:blip r:embed="rId2">
            <a:extLst>
              <a:ext uri="{28A0092B-C50C-407E-A947-70E740481C1C}">
                <a14:useLocalDpi xmlns:a14="http://schemas.microsoft.com/office/drawing/2010/main" val="0"/>
              </a:ext>
            </a:extLst>
          </a:blip>
          <a:srcRect l="-1620" t="-7064" r="1620" b="388"/>
          <a:stretch/>
        </p:blipFill>
        <p:spPr bwMode="auto">
          <a:xfrm>
            <a:off x="150090" y="1995994"/>
            <a:ext cx="2565400" cy="23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a2"/>
          <p:cNvPicPr>
            <a:picLocks noChangeAspect="1" noChangeArrowheads="1"/>
          </p:cNvPicPr>
          <p:nvPr/>
        </p:nvPicPr>
        <p:blipFill rotWithShape="1">
          <a:blip r:embed="rId3">
            <a:extLst>
              <a:ext uri="{28A0092B-C50C-407E-A947-70E740481C1C}">
                <a14:useLocalDpi xmlns:a14="http://schemas.microsoft.com/office/drawing/2010/main" val="0"/>
              </a:ext>
            </a:extLst>
          </a:blip>
          <a:srcRect t="-1" b="724"/>
          <a:stretch/>
        </p:blipFill>
        <p:spPr bwMode="auto">
          <a:xfrm>
            <a:off x="3220027" y="2153444"/>
            <a:ext cx="2514600" cy="212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27" y="2151857"/>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2762827" y="2915444"/>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5064" name="Text Box 8"/>
          <p:cNvSpPr txBox="1">
            <a:spLocks noChangeArrowheads="1"/>
          </p:cNvSpPr>
          <p:nvPr/>
        </p:nvSpPr>
        <p:spPr bwMode="auto">
          <a:xfrm>
            <a:off x="5734627" y="2991644"/>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5065"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061" y="4505461"/>
            <a:ext cx="3429577" cy="229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53375" y="6550025"/>
            <a:ext cx="1190625" cy="307975"/>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Slides: Efros</a:t>
            </a:r>
          </a:p>
        </p:txBody>
      </p:sp>
      <p:sp>
        <p:nvSpPr>
          <p:cNvPr id="2" name="TextBox 1"/>
          <p:cNvSpPr txBox="1"/>
          <p:nvPr/>
        </p:nvSpPr>
        <p:spPr>
          <a:xfrm rot="16200000">
            <a:off x="3412785" y="5405645"/>
            <a:ext cx="1190989" cy="307777"/>
          </a:xfrm>
          <a:prstGeom prst="rect">
            <a:avLst/>
          </a:prstGeom>
          <a:noFill/>
        </p:spPr>
        <p:txBody>
          <a:bodyPr wrap="square" rtlCol="0">
            <a:spAutoFit/>
          </a:bodyPr>
          <a:lstStyle/>
          <a:p>
            <a:r>
              <a:rPr lang="en-US" sz="1400" dirty="0"/>
              <a:t>Coefficient</a:t>
            </a:r>
          </a:p>
        </p:txBody>
      </p:sp>
      <p:sp>
        <p:nvSpPr>
          <p:cNvPr id="3" name="TextBox 2">
            <a:extLst>
              <a:ext uri="{FF2B5EF4-FFF2-40B4-BE49-F238E27FC236}">
                <a16:creationId xmlns:a16="http://schemas.microsoft.com/office/drawing/2014/main" id="{817A2698-8115-49AF-BC35-79FC9E0D7340}"/>
              </a:ext>
            </a:extLst>
          </p:cNvPr>
          <p:cNvSpPr txBox="1"/>
          <p:nvPr/>
        </p:nvSpPr>
        <p:spPr>
          <a:xfrm>
            <a:off x="1125044" y="527958"/>
            <a:ext cx="2743200" cy="584775"/>
          </a:xfrm>
          <a:prstGeom prst="rect">
            <a:avLst/>
          </a:prstGeom>
          <a:noFill/>
        </p:spPr>
        <p:txBody>
          <a:bodyPr wrap="square" rtlCol="0">
            <a:spAutoFit/>
          </a:bodyPr>
          <a:lstStyle/>
          <a:p>
            <a:r>
              <a:rPr lang="en-US" sz="3200" i="1"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sz="3200" dirty="0">
                <a:latin typeface="Times New Roman" panose="02020603050405020304" pitchFamily="18" charset="0"/>
                <a:cs typeface="Times New Roman" panose="02020603050405020304" pitchFamily="18" charset="0"/>
              </a:rPr>
              <a:t> = [0,2</a:t>
            </a:r>
            <a:r>
              <a:rPr lang="en-US" altLang="en-US" sz="3200" dirty="0">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3200" i="1" dirty="0">
                <a:latin typeface="Times New Roman" panose="02020603050405020304" pitchFamily="18" charset="0"/>
                <a:ea typeface="Arial Unicode MS" panose="020B0604020202020204" pitchFamily="34" charset="-128"/>
                <a:cs typeface="Times New Roman" panose="02020603050405020304" pitchFamily="18" charset="0"/>
              </a:rPr>
              <a:t>f</a:t>
            </a:r>
            <a:r>
              <a:rPr lang="en-US" altLang="en-US" sz="3200" dirty="0">
                <a:latin typeface="Times New Roman" panose="02020603050405020304" pitchFamily="18" charset="0"/>
                <a:ea typeface="Arial Unicode MS" panose="020B0604020202020204" pitchFamily="34" charset="-128"/>
                <a:cs typeface="Times New Roman" panose="02020603050405020304" pitchFamily="18" charset="0"/>
              </a:rPr>
              <a:t> = 1 </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F202B73-F58C-4CE1-BC07-0BC266F0D6BA}"/>
              </a:ext>
            </a:extLst>
          </p:cNvPr>
          <p:cNvSpPr txBox="1"/>
          <p:nvPr/>
        </p:nvSpPr>
        <p:spPr>
          <a:xfrm>
            <a:off x="1291936" y="4337385"/>
            <a:ext cx="533400" cy="369332"/>
          </a:xfrm>
          <a:prstGeom prst="rect">
            <a:avLst/>
          </a:prstGeom>
          <a:noFill/>
        </p:spPr>
        <p:txBody>
          <a:bodyPr wrap="square" rtlCol="0">
            <a:spAutoFit/>
          </a:bodyPr>
          <a:lstStyle/>
          <a:p>
            <a:r>
              <a:rPr lang="en-US" dirty="0"/>
              <a:t>t</a:t>
            </a:r>
          </a:p>
        </p:txBody>
      </p:sp>
      <p:sp>
        <p:nvSpPr>
          <p:cNvPr id="14" name="TextBox 13">
            <a:extLst>
              <a:ext uri="{FF2B5EF4-FFF2-40B4-BE49-F238E27FC236}">
                <a16:creationId xmlns:a16="http://schemas.microsoft.com/office/drawing/2014/main" id="{720872A3-B0A6-42C4-BE34-DEB4B630DEBC}"/>
              </a:ext>
            </a:extLst>
          </p:cNvPr>
          <p:cNvSpPr txBox="1"/>
          <p:nvPr/>
        </p:nvSpPr>
        <p:spPr>
          <a:xfrm>
            <a:off x="-59413" y="3039283"/>
            <a:ext cx="790239" cy="369332"/>
          </a:xfrm>
          <a:prstGeom prst="rect">
            <a:avLst/>
          </a:prstGeom>
          <a:noFill/>
        </p:spPr>
        <p:txBody>
          <a:bodyPr wrap="square" rtlCol="0">
            <a:spAutoFit/>
          </a:bodyPr>
          <a:lstStyle/>
          <a:p>
            <a:r>
              <a:rPr lang="en-US" dirty="0"/>
              <a:t>g</a:t>
            </a:r>
          </a:p>
        </p:txBody>
      </p:sp>
    </p:spTree>
    <p:extLst>
      <p:ext uri="{BB962C8B-B14F-4D97-AF65-F5344CB8AC3E}">
        <p14:creationId xmlns:p14="http://schemas.microsoft.com/office/powerpoint/2010/main" val="995288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Filtering in frequency domain</a:t>
            </a:r>
          </a:p>
        </p:txBody>
      </p:sp>
      <p:pic>
        <p:nvPicPr>
          <p:cNvPr id="706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69"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FFT</a:t>
            </a:r>
          </a:p>
        </p:txBody>
      </p:sp>
      <p:sp>
        <p:nvSpPr>
          <p:cNvPr id="70670"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FFT</a:t>
            </a:r>
          </a:p>
        </p:txBody>
      </p:sp>
      <p:sp>
        <p:nvSpPr>
          <p:cNvPr id="70671"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eaLnBrk="1" hangingPunct="1">
              <a:defRPr/>
            </a:pPr>
            <a:r>
              <a:rPr lang="en-US" sz="6000" dirty="0">
                <a:solidFill>
                  <a:schemeClr val="accent1">
                    <a:lumMod val="75000"/>
                  </a:schemeClr>
                </a:solidFill>
                <a:latin typeface="Arial" charset="0"/>
                <a:cs typeface="+mn-cs"/>
              </a:rPr>
              <a:t>=</a:t>
            </a:r>
          </a:p>
        </p:txBody>
      </p:sp>
      <p:sp>
        <p:nvSpPr>
          <p:cNvPr id="17" name="TextBox 16"/>
          <p:cNvSpPr txBox="1"/>
          <p:nvPr/>
        </p:nvSpPr>
        <p:spPr>
          <a:xfrm>
            <a:off x="7942263" y="6550025"/>
            <a:ext cx="1201737" cy="307975"/>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Slide: </a:t>
            </a:r>
            <a:r>
              <a:rPr lang="en-US" sz="1400" dirty="0" err="1">
                <a:solidFill>
                  <a:schemeClr val="bg1">
                    <a:lumMod val="50000"/>
                  </a:schemeClr>
                </a:solidFill>
                <a:latin typeface="Arial" charset="0"/>
                <a:cs typeface="+mn-cs"/>
              </a:rPr>
              <a:t>Hoiem</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91335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a:xfrm>
            <a:off x="457200" y="152400"/>
            <a:ext cx="8229600" cy="914400"/>
          </a:xfrm>
        </p:spPr>
        <p:txBody>
          <a:bodyPr>
            <a:normAutofit/>
          </a:bodyPr>
          <a:lstStyle/>
          <a:p>
            <a:pPr>
              <a:defRPr/>
            </a:pPr>
            <a:r>
              <a:rPr lang="en-US" altLang="en-US" dirty="0"/>
              <a:t>Now we can edit frequencies!</a:t>
            </a:r>
          </a:p>
        </p:txBody>
      </p:sp>
      <p:pic>
        <p:nvPicPr>
          <p:cNvPr id="645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5" y="1371600"/>
            <a:ext cx="9256069" cy="502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566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dirty="0"/>
              <a:t>Low and High Pass filtering</a:t>
            </a:r>
          </a:p>
        </p:txBody>
      </p:sp>
      <p:pic>
        <p:nvPicPr>
          <p:cNvPr id="6553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98" t="2271" r="948" b="2570"/>
          <a:stretch/>
        </p:blipFill>
        <p:spPr bwMode="auto">
          <a:xfrm>
            <a:off x="327724" y="762000"/>
            <a:ext cx="8488551" cy="299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210" t="2509" r="1760" b="4253"/>
          <a:stretch/>
        </p:blipFill>
        <p:spPr bwMode="auto">
          <a:xfrm>
            <a:off x="266216" y="3753091"/>
            <a:ext cx="8611565" cy="303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575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Removing frequency bands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74019" y="914400"/>
            <a:ext cx="5795962" cy="5810729"/>
          </a:xfrm>
          <a:prstGeom prst="rect">
            <a:avLst/>
          </a:prstGeom>
        </p:spPr>
      </p:pic>
      <p:sp>
        <p:nvSpPr>
          <p:cNvPr id="5" name="TextBox 4"/>
          <p:cNvSpPr txBox="1"/>
          <p:nvPr/>
        </p:nvSpPr>
        <p:spPr>
          <a:xfrm>
            <a:off x="8431946" y="6550223"/>
            <a:ext cx="712054"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Brayer</a:t>
            </a:r>
          </a:p>
        </p:txBody>
      </p:sp>
    </p:spTree>
    <p:extLst>
      <p:ext uri="{BB962C8B-B14F-4D97-AF65-F5344CB8AC3E}">
        <p14:creationId xmlns:p14="http://schemas.microsoft.com/office/powerpoint/2010/main" val="424867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pass filtering + orientation</a:t>
            </a:r>
          </a:p>
        </p:txBody>
      </p:sp>
      <p:pic>
        <p:nvPicPr>
          <p:cNvPr id="4" name="Picture 3"/>
          <p:cNvPicPr>
            <a:picLocks noChangeAspect="1"/>
          </p:cNvPicPr>
          <p:nvPr/>
        </p:nvPicPr>
        <p:blipFill>
          <a:blip r:embed="rId2"/>
          <a:stretch>
            <a:fillRect/>
          </a:stretch>
        </p:blipFill>
        <p:spPr>
          <a:xfrm>
            <a:off x="1319212" y="914400"/>
            <a:ext cx="6505575" cy="5789138"/>
          </a:xfrm>
          <a:prstGeom prst="rect">
            <a:avLst/>
          </a:prstGeom>
        </p:spPr>
      </p:pic>
    </p:spTree>
    <p:extLst>
      <p:ext uri="{BB962C8B-B14F-4D97-AF65-F5344CB8AC3E}">
        <p14:creationId xmlns:p14="http://schemas.microsoft.com/office/powerpoint/2010/main" val="53162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do we have those lines in the image?</a:t>
            </a:r>
          </a:p>
        </p:txBody>
      </p:sp>
      <p:sp>
        <p:nvSpPr>
          <p:cNvPr id="3" name="Content Placeholder 2"/>
          <p:cNvSpPr>
            <a:spLocks noGrp="1"/>
          </p:cNvSpPr>
          <p:nvPr>
            <p:ph idx="1"/>
          </p:nvPr>
        </p:nvSpPr>
        <p:spPr/>
        <p:txBody>
          <a:bodyPr/>
          <a:lstStyle/>
          <a:p>
            <a:r>
              <a:rPr lang="en-US" dirty="0"/>
              <a:t>Sharp edges in the image need _all_ frequencies to represent them.</a:t>
            </a:r>
          </a:p>
        </p:txBody>
      </p:sp>
      <p:sp>
        <p:nvSpPr>
          <p:cNvPr id="4" name="Text Box 5"/>
          <p:cNvSpPr txBox="1">
            <a:spLocks noChangeArrowheads="1"/>
          </p:cNvSpPr>
          <p:nvPr/>
        </p:nvSpPr>
        <p:spPr bwMode="auto">
          <a:xfrm>
            <a:off x="4219575" y="3444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 name="Picture 6"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43942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8"/>
          <p:cNvGraphicFramePr>
            <a:graphicFrameLocks noChangeAspect="1"/>
          </p:cNvGraphicFramePr>
          <p:nvPr/>
        </p:nvGraphicFramePr>
        <p:xfrm>
          <a:off x="4724400" y="3200400"/>
          <a:ext cx="2352675" cy="989013"/>
        </p:xfrm>
        <a:graphic>
          <a:graphicData uri="http://schemas.openxmlformats.org/presentationml/2006/ole">
            <mc:AlternateContent xmlns:mc="http://schemas.openxmlformats.org/markup-compatibility/2006">
              <mc:Choice xmlns:v="urn:schemas-microsoft-com:vml" Requires="v">
                <p:oleObj spid="_x0000_s151583" name="Equation" r:id="rId4" imgW="1028254" imgH="431613" progId="">
                  <p:embed/>
                </p:oleObj>
              </mc:Choice>
              <mc:Fallback>
                <p:oleObj name="Equation" r:id="rId4" imgW="1028254" imgH="43161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2004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2" descr="File:Waveforms.svg"/>
          <p:cNvPicPr>
            <a:picLocks noChangeAspect="1" noChangeArrowheads="1"/>
          </p:cNvPicPr>
          <p:nvPr/>
        </p:nvPicPr>
        <p:blipFill>
          <a:blip r:embed="rId6">
            <a:extLst>
              <a:ext uri="{28A0092B-C50C-407E-A947-70E740481C1C}">
                <a14:useLocalDpi xmlns:a14="http://schemas.microsoft.com/office/drawing/2010/main" val="0"/>
              </a:ext>
            </a:extLst>
          </a:blip>
          <a:srcRect l="5263" t="29333" r="46317" b="53333"/>
          <a:stretch>
            <a:fillRect/>
          </a:stretch>
        </p:blipFill>
        <p:spPr bwMode="auto">
          <a:xfrm>
            <a:off x="1552575" y="28448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16200000">
            <a:off x="4022030" y="5236467"/>
            <a:ext cx="1096964" cy="307777"/>
          </a:xfrm>
          <a:prstGeom prst="rect">
            <a:avLst/>
          </a:prstGeom>
          <a:noFill/>
        </p:spPr>
        <p:txBody>
          <a:bodyPr wrap="square" rtlCol="0">
            <a:spAutoFit/>
          </a:bodyPr>
          <a:lstStyle/>
          <a:p>
            <a:r>
              <a:rPr lang="en-US" sz="1400" dirty="0"/>
              <a:t>coefficient</a:t>
            </a:r>
          </a:p>
        </p:txBody>
      </p:sp>
      <p:sp>
        <p:nvSpPr>
          <p:cNvPr id="9" name="TextBox 8"/>
          <p:cNvSpPr txBox="1"/>
          <p:nvPr/>
        </p:nvSpPr>
        <p:spPr>
          <a:xfrm>
            <a:off x="8550568"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4006302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Evan Wallace demo</a:t>
            </a:r>
          </a:p>
        </p:txBody>
      </p:sp>
      <p:sp>
        <p:nvSpPr>
          <p:cNvPr id="3" name="Content Placeholder 2"/>
          <p:cNvSpPr>
            <a:spLocks noGrp="1"/>
          </p:cNvSpPr>
          <p:nvPr>
            <p:ph idx="1"/>
          </p:nvPr>
        </p:nvSpPr>
        <p:spPr>
          <a:xfrm>
            <a:off x="381000" y="1011381"/>
            <a:ext cx="8229600" cy="5135563"/>
          </a:xfrm>
        </p:spPr>
        <p:txBody>
          <a:bodyPr/>
          <a:lstStyle/>
          <a:p>
            <a:r>
              <a:rPr lang="en-US" dirty="0"/>
              <a:t>Made for CS123</a:t>
            </a:r>
          </a:p>
          <a:p>
            <a:r>
              <a:rPr lang="en-US" dirty="0"/>
              <a:t>1D example</a:t>
            </a:r>
          </a:p>
          <a:p>
            <a:r>
              <a:rPr lang="en-US" dirty="0"/>
              <a:t>Forbes 30 under 30 </a:t>
            </a:r>
          </a:p>
          <a:p>
            <a:pPr lvl="1"/>
            <a:r>
              <a:rPr lang="en-US" dirty="0" err="1"/>
              <a:t>Figma</a:t>
            </a:r>
            <a:r>
              <a:rPr lang="en-US" dirty="0"/>
              <a:t> (collaborative design tools)</a:t>
            </a:r>
          </a:p>
          <a:p>
            <a:endParaRPr lang="en-US" dirty="0"/>
          </a:p>
          <a:p>
            <a:r>
              <a:rPr lang="en-US" dirty="0"/>
              <a:t>http://madebyevan.com/dft/</a:t>
            </a:r>
          </a:p>
        </p:txBody>
      </p:sp>
      <p:pic>
        <p:nvPicPr>
          <p:cNvPr id="108546" name="Picture 2" descr="https://pbs.twimg.com/media/C1RH6EgUcAAorvI.jpg">
            <a:extLst>
              <a:ext uri="{FF2B5EF4-FFF2-40B4-BE49-F238E27FC236}">
                <a16:creationId xmlns:a16="http://schemas.microsoft.com/office/drawing/2014/main" id="{218AD617-1515-497F-A402-579C0AED1B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89" t="22223" r="13687" b="7777"/>
          <a:stretch/>
        </p:blipFill>
        <p:spPr bwMode="auto">
          <a:xfrm>
            <a:off x="6553200" y="181336"/>
            <a:ext cx="2454586" cy="3397827"/>
          </a:xfrm>
          <a:prstGeom prst="rect">
            <a:avLst/>
          </a:prstGeom>
          <a:noFill/>
          <a:extLst>
            <a:ext uri="{909E8E84-426E-40DD-AFC4-6F175D3DCCD1}">
              <a14:hiddenFill xmlns:a14="http://schemas.microsoft.com/office/drawing/2010/main">
                <a:solidFill>
                  <a:srgbClr val="FFFFFF"/>
                </a:solidFill>
              </a14:hiddenFill>
            </a:ext>
          </a:extLst>
        </p:spPr>
      </p:pic>
      <p:pic>
        <p:nvPicPr>
          <p:cNvPr id="108548" name="Picture 4" descr="http://www.browndailyherald.com/wp-content/uploads/2012/09/1076748403.jpg">
            <a:extLst>
              <a:ext uri="{FF2B5EF4-FFF2-40B4-BE49-F238E27FC236}">
                <a16:creationId xmlns:a16="http://schemas.microsoft.com/office/drawing/2014/main" id="{CBBDEAD2-12CB-45B9-B1E6-96CFF41075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725863"/>
            <a:ext cx="2454586" cy="18348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B37FB0-DD7A-43CE-A495-9744B41F76D9}"/>
              </a:ext>
            </a:extLst>
          </p:cNvPr>
          <p:cNvSpPr txBox="1"/>
          <p:nvPr/>
        </p:nvSpPr>
        <p:spPr>
          <a:xfrm>
            <a:off x="7453746" y="5597236"/>
            <a:ext cx="1616386" cy="338554"/>
          </a:xfrm>
          <a:prstGeom prst="rect">
            <a:avLst/>
          </a:prstGeom>
          <a:noFill/>
        </p:spPr>
        <p:txBody>
          <a:bodyPr wrap="square" rtlCol="0">
            <a:spAutoFit/>
          </a:bodyPr>
          <a:lstStyle/>
          <a:p>
            <a:r>
              <a:rPr lang="en-US" sz="1600" dirty="0"/>
              <a:t>with Dylan Field</a:t>
            </a:r>
          </a:p>
        </p:txBody>
      </p:sp>
    </p:spTree>
    <p:extLst>
      <p:ext uri="{BB962C8B-B14F-4D97-AF65-F5344CB8AC3E}">
        <p14:creationId xmlns:p14="http://schemas.microsoft.com/office/powerpoint/2010/main" val="1795421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Content Placeholder 2"/>
          <p:cNvSpPr txBox="1">
            <a:spLocks/>
          </p:cNvSpPr>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3200" dirty="0"/>
              <a:t>What is the spatial representation of the hard cutoff (box) in the frequency domain?</a:t>
            </a:r>
          </a:p>
          <a:p>
            <a:pPr eaLnBrk="1" hangingPunct="1"/>
            <a:endParaRPr lang="en-US" altLang="en-US" sz="3200" dirty="0"/>
          </a:p>
        </p:txBody>
      </p:sp>
      <p:sp>
        <p:nvSpPr>
          <p:cNvPr id="13315" name="Title 1"/>
          <p:cNvSpPr>
            <a:spLocks noGrp="1"/>
          </p:cNvSpPr>
          <p:nvPr>
            <p:ph type="title"/>
          </p:nvPr>
        </p:nvSpPr>
        <p:spPr/>
        <p:txBody>
          <a:bodyPr/>
          <a:lstStyle/>
          <a:p>
            <a:r>
              <a:rPr lang="en-US" altLang="en-US" dirty="0"/>
              <a:t>Box filter / </a:t>
            </a:r>
            <a:r>
              <a:rPr lang="en-US" altLang="en-US" dirty="0" err="1"/>
              <a:t>sinc</a:t>
            </a:r>
            <a:r>
              <a:rPr lang="en-US" altLang="en-US" dirty="0"/>
              <a:t> filter duality</a:t>
            </a:r>
          </a:p>
        </p:txBody>
      </p:sp>
      <p:sp>
        <p:nvSpPr>
          <p:cNvPr id="3" name="Content Placeholder 2"/>
          <p:cNvSpPr>
            <a:spLocks noGrp="1"/>
          </p:cNvSpPr>
          <p:nvPr>
            <p:ph idx="1"/>
          </p:nvPr>
        </p:nvSpPr>
        <p:spPr>
          <a:xfrm>
            <a:off x="1143000" y="5410200"/>
            <a:ext cx="6629400" cy="1447800"/>
          </a:xfrm>
        </p:spPr>
        <p:txBody>
          <a:bodyPr/>
          <a:lstStyle/>
          <a:p>
            <a:pPr marL="0" indent="0">
              <a:buFont typeface="Arial" panose="020B0604020202020204" pitchFamily="34" charset="0"/>
              <a:buNone/>
            </a:pPr>
            <a:r>
              <a:rPr lang="en-US" altLang="en-US" sz="2800" dirty="0"/>
              <a:t>     Spatial Domain         Frequency Domain</a:t>
            </a:r>
          </a:p>
          <a:p>
            <a:pPr marL="0" indent="0">
              <a:buNone/>
            </a:pPr>
            <a:r>
              <a:rPr lang="en-US" altLang="en-US" sz="2800" dirty="0"/>
              <a:t> Frequency Domain         Spatial Domain</a:t>
            </a:r>
          </a:p>
        </p:txBody>
      </p:sp>
      <p:pic>
        <p:nvPicPr>
          <p:cNvPr id="106498" name="Picture 2" descr="C:\Users\James\Desktop\220px-Rectangular_functio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2999304"/>
            <a:ext cx="2652712"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descr="C:\Users\James\Desktop\220px-Sinc_function_(normalized).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0088" y="3004066"/>
            <a:ext cx="2652712"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Right Arrow 1"/>
          <p:cNvSpPr/>
          <p:nvPr/>
        </p:nvSpPr>
        <p:spPr>
          <a:xfrm>
            <a:off x="4143375" y="6096000"/>
            <a:ext cx="4572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3990975" y="5581650"/>
            <a:ext cx="4572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62188" y="2623066"/>
            <a:ext cx="1090612" cy="376238"/>
          </a:xfrm>
          <a:prstGeom prst="rect">
            <a:avLst/>
          </a:prstGeom>
          <a:noFill/>
        </p:spPr>
        <p:txBody>
          <a:bodyPr wrap="square" rtlCol="0">
            <a:spAutoFit/>
          </a:bodyPr>
          <a:lstStyle/>
          <a:p>
            <a:r>
              <a:rPr lang="en-US" dirty="0"/>
              <a:t>Box filter</a:t>
            </a:r>
          </a:p>
        </p:txBody>
      </p:sp>
      <p:sp>
        <p:nvSpPr>
          <p:cNvPr id="10" name="TextBox 9"/>
          <p:cNvSpPr txBox="1"/>
          <p:nvPr/>
        </p:nvSpPr>
        <p:spPr>
          <a:xfrm>
            <a:off x="5159375" y="2623066"/>
            <a:ext cx="1447800" cy="376238"/>
          </a:xfrm>
          <a:prstGeom prst="rect">
            <a:avLst/>
          </a:prstGeom>
          <a:noFill/>
        </p:spPr>
        <p:txBody>
          <a:bodyPr wrap="square" rtlCol="0">
            <a:spAutoFit/>
          </a:bodyPr>
          <a:lstStyle/>
          <a:p>
            <a:r>
              <a:rPr lang="en-US" dirty="0" err="1"/>
              <a:t>Sinc</a:t>
            </a:r>
            <a:r>
              <a:rPr lang="en-US" dirty="0"/>
              <a:t> filter</a:t>
            </a:r>
          </a:p>
        </p:txBody>
      </p:sp>
      <p:sp>
        <p:nvSpPr>
          <p:cNvPr id="5" name="TextBox 4"/>
          <p:cNvSpPr txBox="1"/>
          <p:nvPr/>
        </p:nvSpPr>
        <p:spPr>
          <a:xfrm>
            <a:off x="6858000" y="2590800"/>
            <a:ext cx="1981200" cy="369332"/>
          </a:xfrm>
          <a:prstGeom prst="rect">
            <a:avLst/>
          </a:prstGeom>
          <a:noFill/>
        </p:spPr>
        <p:txBody>
          <a:bodyPr wrap="square" rtlCol="0">
            <a:spAutoFit/>
          </a:bodyPr>
          <a:lstStyle/>
          <a:p>
            <a:r>
              <a:rPr lang="en-US" dirty="0" err="1"/>
              <a:t>sinc</a:t>
            </a:r>
            <a:r>
              <a:rPr lang="en-US" dirty="0"/>
              <a:t>(x) = sin(x) / x</a:t>
            </a:r>
          </a:p>
        </p:txBody>
      </p:sp>
      <p:sp>
        <p:nvSpPr>
          <p:cNvPr id="12" name="TextBox 11"/>
          <p:cNvSpPr txBox="1"/>
          <p:nvPr/>
        </p:nvSpPr>
        <p:spPr>
          <a:xfrm>
            <a:off x="8550568" y="0"/>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2844327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convolution invertible?</a:t>
            </a:r>
          </a:p>
        </p:txBody>
      </p:sp>
      <p:sp>
        <p:nvSpPr>
          <p:cNvPr id="3" name="Content Placeholder 2"/>
          <p:cNvSpPr>
            <a:spLocks noGrp="1"/>
          </p:cNvSpPr>
          <p:nvPr>
            <p:ph idx="1"/>
          </p:nvPr>
        </p:nvSpPr>
        <p:spPr>
          <a:xfrm>
            <a:off x="304800" y="990600"/>
            <a:ext cx="8610600" cy="5135563"/>
          </a:xfrm>
        </p:spPr>
        <p:txBody>
          <a:bodyPr/>
          <a:lstStyle/>
          <a:p>
            <a:r>
              <a:rPr lang="en-US" dirty="0"/>
              <a:t>If convolution is just multiplication in the Fourier domain, isn’t deconvolution just division?</a:t>
            </a:r>
          </a:p>
          <a:p>
            <a:endParaRPr lang="en-US" dirty="0"/>
          </a:p>
          <a:p>
            <a:r>
              <a:rPr lang="en-US" dirty="0"/>
              <a:t>Sometimes, it clearly is invertible (e.g. a convolution with an identity filter)</a:t>
            </a:r>
          </a:p>
          <a:p>
            <a:r>
              <a:rPr lang="en-US" dirty="0"/>
              <a:t>In one case, it clearly isn’t invertible (e.g. convolution with an all zero filter)</a:t>
            </a:r>
          </a:p>
          <a:p>
            <a:r>
              <a:rPr lang="en-US" dirty="0"/>
              <a:t>What about for common filters like a Gaussian?</a:t>
            </a:r>
          </a:p>
        </p:txBody>
      </p:sp>
    </p:spTree>
    <p:extLst>
      <p:ext uri="{BB962C8B-B14F-4D97-AF65-F5344CB8AC3E}">
        <p14:creationId xmlns:p14="http://schemas.microsoft.com/office/powerpoint/2010/main" val="154526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456" t="31159" r="22734" b="34714"/>
          <a:stretch/>
        </p:blipFill>
        <p:spPr>
          <a:xfrm>
            <a:off x="137663" y="1350371"/>
            <a:ext cx="2971800" cy="175260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0" name="TextBox 9"/>
          <p:cNvSpPr txBox="1"/>
          <p:nvPr/>
        </p:nvSpPr>
        <p:spPr>
          <a:xfrm>
            <a:off x="3039373" y="1905000"/>
            <a:ext cx="685800" cy="830997"/>
          </a:xfrm>
          <a:prstGeom prst="rect">
            <a:avLst/>
          </a:prstGeom>
          <a:noFill/>
        </p:spPr>
        <p:txBody>
          <a:bodyPr wrap="square" rtlCol="0">
            <a:spAutoFit/>
          </a:bodyPr>
          <a:lstStyle/>
          <a:p>
            <a:pPr algn="ctr"/>
            <a:r>
              <a:rPr lang="en-US" sz="4800" dirty="0"/>
              <a:t>*</a:t>
            </a:r>
          </a:p>
        </p:txBody>
      </p:sp>
      <p:sp>
        <p:nvSpPr>
          <p:cNvPr id="11" name="TextBox 10"/>
          <p:cNvSpPr txBox="1"/>
          <p:nvPr/>
        </p:nvSpPr>
        <p:spPr>
          <a:xfrm>
            <a:off x="5229045" y="1811172"/>
            <a:ext cx="685800" cy="830997"/>
          </a:xfrm>
          <a:prstGeom prst="rect">
            <a:avLst/>
          </a:prstGeom>
          <a:noFill/>
        </p:spPr>
        <p:txBody>
          <a:bodyPr wrap="square" rtlCol="0">
            <a:spAutoFit/>
          </a:bodyPr>
          <a:lstStyle/>
          <a:p>
            <a:pPr algn="ctr"/>
            <a:r>
              <a:rPr lang="en-US" sz="4800" dirty="0"/>
              <a:t>=</a:t>
            </a:r>
          </a:p>
        </p:txBody>
      </p:sp>
      <p:sp>
        <p:nvSpPr>
          <p:cNvPr id="12" name="TextBox 11"/>
          <p:cNvSpPr txBox="1"/>
          <p:nvPr/>
        </p:nvSpPr>
        <p:spPr>
          <a:xfrm>
            <a:off x="228600" y="3222569"/>
            <a:ext cx="2133600" cy="707886"/>
          </a:xfrm>
          <a:prstGeom prst="rect">
            <a:avLst/>
          </a:prstGeom>
          <a:noFill/>
        </p:spPr>
        <p:txBody>
          <a:bodyPr wrap="square" rtlCol="0">
            <a:spAutoFit/>
          </a:bodyPr>
          <a:lstStyle/>
          <a:p>
            <a:pPr algn="ctr"/>
            <a:r>
              <a:rPr lang="en-US" sz="4000" dirty="0"/>
              <a:t>FFT</a:t>
            </a:r>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4" name="TextBox 13"/>
          <p:cNvSpPr txBox="1"/>
          <p:nvPr/>
        </p:nvSpPr>
        <p:spPr>
          <a:xfrm>
            <a:off x="2300148" y="4631357"/>
            <a:ext cx="1752600" cy="830997"/>
          </a:xfrm>
          <a:prstGeom prst="rect">
            <a:avLst/>
          </a:prstGeom>
          <a:noFill/>
        </p:spPr>
        <p:txBody>
          <a:bodyPr wrap="square" rtlCol="0">
            <a:spAutoFit/>
          </a:bodyPr>
          <a:lstStyle/>
          <a:p>
            <a:pPr algn="ctr"/>
            <a:r>
              <a:rPr lang="en-US" sz="4800" dirty="0"/>
              <a:t>.x</a:t>
            </a:r>
          </a:p>
        </p:txBody>
      </p:sp>
      <p:sp>
        <p:nvSpPr>
          <p:cNvPr id="15" name="TextBox 14"/>
          <p:cNvSpPr txBox="1"/>
          <p:nvPr/>
        </p:nvSpPr>
        <p:spPr>
          <a:xfrm>
            <a:off x="5839562" y="4554048"/>
            <a:ext cx="685800" cy="830997"/>
          </a:xfrm>
          <a:prstGeom prst="rect">
            <a:avLst/>
          </a:prstGeom>
          <a:noFill/>
        </p:spPr>
        <p:txBody>
          <a:bodyPr wrap="square" rtlCol="0">
            <a:spAutoFit/>
          </a:bodyPr>
          <a:lstStyle/>
          <a:p>
            <a:pPr algn="ctr"/>
            <a:r>
              <a:rPr lang="en-US" sz="4800" dirty="0"/>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a:r>
              <a:rPr lang="en-US" sz="4000" dirty="0" err="1"/>
              <a:t>iFFT</a:t>
            </a:r>
            <a:endParaRPr lang="en-US" sz="4000" dirty="0"/>
          </a:p>
        </p:txBody>
      </p:sp>
      <p:sp>
        <p:nvSpPr>
          <p:cNvPr id="17" name="Down Arrow 16"/>
          <p:cNvSpPr/>
          <p:nvPr/>
        </p:nvSpPr>
        <p:spPr>
          <a:xfrm>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10800000">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CB1E060-C348-4DEA-A938-EBEE69144059}"/>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337777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dirty="0"/>
              <a:t>Square wave spectra</a:t>
            </a:r>
          </a:p>
        </p:txBody>
      </p:sp>
      <p:pic>
        <p:nvPicPr>
          <p:cNvPr id="46084" name="Picture 2" descr="File:Waveforms.svg"/>
          <p:cNvPicPr>
            <a:picLocks noChangeAspect="1" noChangeArrowheads="1"/>
          </p:cNvPicPr>
          <p:nvPr/>
        </p:nvPicPr>
        <p:blipFill>
          <a:blip r:embed="rId3">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449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Deconvolution?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456" t="31159" r="22734" b="34714"/>
          <a:stretch/>
        </p:blipFill>
        <p:spPr>
          <a:xfrm>
            <a:off x="198797" y="1234129"/>
            <a:ext cx="3334111" cy="1966271"/>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a:r>
              <a:rPr lang="en-US" sz="4000" dirty="0" err="1"/>
              <a:t>iFFT</a:t>
            </a:r>
            <a:endParaRPr lang="en-US" sz="4000" dirty="0"/>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a:r>
              <a:rPr lang="en-US" sz="4800" dirty="0"/>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a:r>
              <a:rPr lang="en-US" sz="4800" dirty="0"/>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a:r>
              <a:rPr lang="en-US" sz="4000" dirty="0"/>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FCB6E16-F368-4EB9-9542-D7F541D2B0A1}"/>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51770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a:r>
              <a:rPr lang="en-US" sz="4000" dirty="0" err="1"/>
              <a:t>iFFT</a:t>
            </a:r>
            <a:endParaRPr lang="en-US" sz="4000" dirty="0"/>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a:r>
              <a:rPr lang="en-US" sz="4800" dirty="0"/>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a:r>
              <a:rPr lang="en-US" sz="4800" dirty="0"/>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a:r>
              <a:rPr lang="en-US" sz="4000" dirty="0"/>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91200" y="990600"/>
            <a:ext cx="3352800" cy="338554"/>
          </a:xfrm>
          <a:prstGeom prst="rect">
            <a:avLst/>
          </a:prstGeom>
          <a:noFill/>
        </p:spPr>
        <p:txBody>
          <a:bodyPr wrap="square" rtlCol="0">
            <a:spAutoFit/>
          </a:bodyPr>
          <a:lstStyle/>
          <a:p>
            <a:r>
              <a:rPr lang="en-US" sz="1600" dirty="0"/>
              <a:t>Random noise, .000001 magnitude</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22104" t="31110" r="23137" b="34214"/>
          <a:stretch/>
        </p:blipFill>
        <p:spPr>
          <a:xfrm>
            <a:off x="114299" y="1229590"/>
            <a:ext cx="3399899" cy="2001983"/>
          </a:xfrm>
          <a:prstGeom prst="rect">
            <a:avLst/>
          </a:prstGeom>
        </p:spPr>
      </p:pic>
      <p:sp>
        <p:nvSpPr>
          <p:cNvPr id="20" name="TextBox 19">
            <a:extLst>
              <a:ext uri="{FF2B5EF4-FFF2-40B4-BE49-F238E27FC236}">
                <a16:creationId xmlns:a16="http://schemas.microsoft.com/office/drawing/2014/main" id="{4625E84F-0771-4BE5-AD5E-4D1E8BC2FEAE}"/>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3519179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a:r>
              <a:rPr lang="en-US" sz="4000" dirty="0" err="1"/>
              <a:t>iFFT</a:t>
            </a:r>
            <a:endParaRPr lang="en-US" sz="4000" dirty="0"/>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a:r>
              <a:rPr lang="en-US" sz="4800" dirty="0"/>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a:r>
              <a:rPr lang="en-US" sz="4800" dirty="0"/>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a:r>
              <a:rPr lang="en-US" sz="4000" dirty="0"/>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91200" y="990600"/>
            <a:ext cx="3352800" cy="338554"/>
          </a:xfrm>
          <a:prstGeom prst="rect">
            <a:avLst/>
          </a:prstGeom>
          <a:noFill/>
        </p:spPr>
        <p:txBody>
          <a:bodyPr wrap="square" rtlCol="0">
            <a:spAutoFit/>
          </a:bodyPr>
          <a:lstStyle/>
          <a:p>
            <a:r>
              <a:rPr lang="en-US" sz="1600" dirty="0"/>
              <a:t>Random noise, .0001 magnitude</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23137" t="31112" r="23136" b="34444"/>
          <a:stretch/>
        </p:blipFill>
        <p:spPr>
          <a:xfrm>
            <a:off x="180618" y="1222634"/>
            <a:ext cx="3334973" cy="1988157"/>
          </a:xfrm>
          <a:prstGeom prst="rect">
            <a:avLst/>
          </a:prstGeom>
        </p:spPr>
      </p:pic>
      <p:sp>
        <p:nvSpPr>
          <p:cNvPr id="20" name="TextBox 19">
            <a:extLst>
              <a:ext uri="{FF2B5EF4-FFF2-40B4-BE49-F238E27FC236}">
                <a16:creationId xmlns:a16="http://schemas.microsoft.com/office/drawing/2014/main" id="{4EB29A55-FC1D-4954-B134-5177E8849E2B}"/>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624539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a:r>
              <a:rPr lang="en-US" sz="4000" dirty="0" err="1"/>
              <a:t>iFFT</a:t>
            </a:r>
            <a:endParaRPr lang="en-US" sz="4000" dirty="0"/>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a:r>
              <a:rPr lang="en-US" sz="4800" dirty="0"/>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a:r>
              <a:rPr lang="en-US" sz="4800" dirty="0"/>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a:r>
              <a:rPr lang="en-US" sz="4000" dirty="0"/>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91200" y="990600"/>
            <a:ext cx="3352800" cy="338554"/>
          </a:xfrm>
          <a:prstGeom prst="rect">
            <a:avLst/>
          </a:prstGeom>
          <a:noFill/>
        </p:spPr>
        <p:txBody>
          <a:bodyPr wrap="square" rtlCol="0">
            <a:spAutoFit/>
          </a:bodyPr>
          <a:lstStyle/>
          <a:p>
            <a:r>
              <a:rPr lang="en-US" sz="1600" dirty="0"/>
              <a:t>Random noise, .001 magnitude</a:t>
            </a:r>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22104" t="31112" r="23137" b="34444"/>
          <a:stretch/>
        </p:blipFill>
        <p:spPr>
          <a:xfrm>
            <a:off x="114300" y="1226937"/>
            <a:ext cx="3401291" cy="1989435"/>
          </a:xfrm>
          <a:prstGeom prst="rect">
            <a:avLst/>
          </a:prstGeom>
        </p:spPr>
      </p:pic>
      <p:sp>
        <p:nvSpPr>
          <p:cNvPr id="20" name="TextBox 19">
            <a:extLst>
              <a:ext uri="{FF2B5EF4-FFF2-40B4-BE49-F238E27FC236}">
                <a16:creationId xmlns:a16="http://schemas.microsoft.com/office/drawing/2014/main" id="{3D2FB4C0-E6D8-4BF8-BCA5-FEBD2780BE46}"/>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2010578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58200" cy="914400"/>
          </a:xfrm>
        </p:spPr>
        <p:txBody>
          <a:bodyPr>
            <a:normAutofit/>
          </a:bodyPr>
          <a:lstStyle/>
          <a:p>
            <a:r>
              <a:rPr lang="en-US" dirty="0"/>
              <a:t>But you can’t invert multiplication by 0!</a:t>
            </a:r>
          </a:p>
        </p:txBody>
      </p:sp>
      <p:sp>
        <p:nvSpPr>
          <p:cNvPr id="3" name="Content Placeholder 2"/>
          <p:cNvSpPr>
            <a:spLocks noGrp="1"/>
          </p:cNvSpPr>
          <p:nvPr>
            <p:ph idx="1"/>
          </p:nvPr>
        </p:nvSpPr>
        <p:spPr/>
        <p:txBody>
          <a:bodyPr/>
          <a:lstStyle/>
          <a:p>
            <a:r>
              <a:rPr lang="en-US" dirty="0"/>
              <a:t>A Gaussian is only zero at infinity…</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4" t="10002" r="2409" b="4319"/>
          <a:stretch/>
        </p:blipFill>
        <p:spPr bwMode="auto">
          <a:xfrm>
            <a:off x="152400" y="1981200"/>
            <a:ext cx="8915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A9D55DC-614C-42F0-932F-CE2AE90F648E}"/>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4110913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3987998"/>
            <a:ext cx="3390400" cy="25428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2" y="4024537"/>
            <a:ext cx="3200400" cy="24003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657" y="4058988"/>
            <a:ext cx="3112457" cy="2334343"/>
          </a:xfrm>
          <a:prstGeom prst="rect">
            <a:avLst/>
          </a:prstGeom>
        </p:spPr>
      </p:pic>
      <p:sp>
        <p:nvSpPr>
          <p:cNvPr id="2" name="Title 1"/>
          <p:cNvSpPr>
            <a:spLocks noGrp="1"/>
          </p:cNvSpPr>
          <p:nvPr>
            <p:ph type="title"/>
          </p:nvPr>
        </p:nvSpPr>
        <p:spPr/>
        <p:txBody>
          <a:bodyPr/>
          <a:lstStyle/>
          <a:p>
            <a:r>
              <a:rPr lang="en-US" dirty="0"/>
              <a:t>With a random filter…</a:t>
            </a:r>
          </a:p>
        </p:txBody>
      </p:sp>
      <p:sp>
        <p:nvSpPr>
          <p:cNvPr id="9" name="TextBox 8"/>
          <p:cNvSpPr txBox="1"/>
          <p:nvPr/>
        </p:nvSpPr>
        <p:spPr>
          <a:xfrm>
            <a:off x="228600" y="3222569"/>
            <a:ext cx="2133600" cy="707886"/>
          </a:xfrm>
          <a:prstGeom prst="rect">
            <a:avLst/>
          </a:prstGeom>
          <a:noFill/>
        </p:spPr>
        <p:txBody>
          <a:bodyPr wrap="square" rtlCol="0">
            <a:spAutoFit/>
          </a:bodyPr>
          <a:lstStyle/>
          <a:p>
            <a:pPr algn="ctr"/>
            <a:r>
              <a:rPr lang="en-US" sz="4000" dirty="0" err="1"/>
              <a:t>iFFT</a:t>
            </a:r>
            <a:endParaRPr lang="en-US" sz="4000" dirty="0"/>
          </a:p>
        </p:txBody>
      </p:sp>
      <p:sp>
        <p:nvSpPr>
          <p:cNvPr id="10" name="TextBox 9"/>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1" name="TextBox 10"/>
          <p:cNvSpPr txBox="1"/>
          <p:nvPr/>
        </p:nvSpPr>
        <p:spPr>
          <a:xfrm>
            <a:off x="5295900" y="4578732"/>
            <a:ext cx="1752600" cy="830997"/>
          </a:xfrm>
          <a:prstGeom prst="rect">
            <a:avLst/>
          </a:prstGeom>
          <a:noFill/>
        </p:spPr>
        <p:txBody>
          <a:bodyPr wrap="square" rtlCol="0">
            <a:spAutoFit/>
          </a:bodyPr>
          <a:lstStyle/>
          <a:p>
            <a:pPr algn="ctr"/>
            <a:r>
              <a:rPr lang="en-US" sz="4800" dirty="0"/>
              <a:t>./</a:t>
            </a:r>
          </a:p>
        </p:txBody>
      </p:sp>
      <p:sp>
        <p:nvSpPr>
          <p:cNvPr id="12" name="TextBox 11"/>
          <p:cNvSpPr txBox="1"/>
          <p:nvPr/>
        </p:nvSpPr>
        <p:spPr>
          <a:xfrm>
            <a:off x="2850407" y="4638284"/>
            <a:ext cx="685800" cy="830997"/>
          </a:xfrm>
          <a:prstGeom prst="rect">
            <a:avLst/>
          </a:prstGeom>
          <a:noFill/>
        </p:spPr>
        <p:txBody>
          <a:bodyPr wrap="square" rtlCol="0">
            <a:spAutoFit/>
          </a:bodyPr>
          <a:lstStyle/>
          <a:p>
            <a:pPr algn="ctr"/>
            <a:r>
              <a:rPr lang="en-US" sz="4800" dirty="0"/>
              <a:t>=</a:t>
            </a:r>
          </a:p>
        </p:txBody>
      </p:sp>
      <p:sp>
        <p:nvSpPr>
          <p:cNvPr id="13" name="TextBox 12"/>
          <p:cNvSpPr txBox="1"/>
          <p:nvPr/>
        </p:nvSpPr>
        <p:spPr>
          <a:xfrm>
            <a:off x="6172200" y="3222569"/>
            <a:ext cx="2667000" cy="707886"/>
          </a:xfrm>
          <a:prstGeom prst="rect">
            <a:avLst/>
          </a:prstGeom>
          <a:noFill/>
        </p:spPr>
        <p:txBody>
          <a:bodyPr wrap="square" rtlCol="0">
            <a:spAutoFit/>
          </a:bodyPr>
          <a:lstStyle/>
          <a:p>
            <a:pPr algn="ctr"/>
            <a:r>
              <a:rPr lang="en-US" sz="4000" dirty="0"/>
              <a:t>FFT</a:t>
            </a:r>
          </a:p>
        </p:txBody>
      </p:sp>
      <p:sp>
        <p:nvSpPr>
          <p:cNvPr id="14" name="Down Arrow 13"/>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91200" y="990600"/>
            <a:ext cx="3352800" cy="338554"/>
          </a:xfrm>
          <a:prstGeom prst="rect">
            <a:avLst/>
          </a:prstGeom>
          <a:noFill/>
        </p:spPr>
        <p:txBody>
          <a:bodyPr wrap="square" rtlCol="0">
            <a:spAutoFit/>
          </a:bodyPr>
          <a:lstStyle/>
          <a:p>
            <a:r>
              <a:rPr lang="en-US" sz="1600" dirty="0"/>
              <a:t>Random noise, .001 magnitude</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7022" y="1470503"/>
            <a:ext cx="1949956" cy="1462467"/>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3137" t="30000" r="21070" b="33333"/>
          <a:stretch/>
        </p:blipFill>
        <p:spPr>
          <a:xfrm>
            <a:off x="5867400" y="1294575"/>
            <a:ext cx="3048000" cy="1862667"/>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22104" t="30000" r="22104" b="34444"/>
          <a:stretch/>
        </p:blipFill>
        <p:spPr>
          <a:xfrm>
            <a:off x="160556" y="1193517"/>
            <a:ext cx="3344644" cy="1982011"/>
          </a:xfrm>
          <a:prstGeom prst="rect">
            <a:avLst/>
          </a:prstGeom>
        </p:spPr>
      </p:pic>
    </p:spTree>
    <p:extLst>
      <p:ext uri="{BB962C8B-B14F-4D97-AF65-F5344CB8AC3E}">
        <p14:creationId xmlns:p14="http://schemas.microsoft.com/office/powerpoint/2010/main" val="2027599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Deconvolution is hard</a:t>
            </a:r>
          </a:p>
        </p:txBody>
      </p:sp>
      <p:sp>
        <p:nvSpPr>
          <p:cNvPr id="3" name="Content Placeholder 2"/>
          <p:cNvSpPr>
            <a:spLocks noGrp="1"/>
          </p:cNvSpPr>
          <p:nvPr>
            <p:ph idx="1"/>
          </p:nvPr>
        </p:nvSpPr>
        <p:spPr>
          <a:xfrm>
            <a:off x="304800" y="1143000"/>
            <a:ext cx="8991600" cy="5135563"/>
          </a:xfrm>
        </p:spPr>
        <p:txBody>
          <a:bodyPr/>
          <a:lstStyle/>
          <a:p>
            <a:endParaRPr lang="en-US" dirty="0"/>
          </a:p>
          <a:p>
            <a:r>
              <a:rPr lang="en-US" dirty="0"/>
              <a:t>Even if you know the filter (non-blind deconvolution), it is still hard and requires </a:t>
            </a:r>
            <a:br>
              <a:rPr lang="en-US" dirty="0"/>
            </a:br>
            <a:r>
              <a:rPr lang="en-US" dirty="0"/>
              <a:t>strong </a:t>
            </a:r>
            <a:r>
              <a:rPr lang="en-US" i="1" dirty="0"/>
              <a:t>regularization </a:t>
            </a:r>
            <a:r>
              <a:rPr lang="en-US" dirty="0"/>
              <a:t>to counteract noise</a:t>
            </a:r>
            <a:endParaRPr lang="en-US" i="1" dirty="0"/>
          </a:p>
          <a:p>
            <a:endParaRPr lang="en-US" i="1" dirty="0"/>
          </a:p>
          <a:p>
            <a:r>
              <a:rPr lang="en-US" dirty="0"/>
              <a:t>If you don’t know the filter (blind deconvolution),</a:t>
            </a:r>
            <a:br>
              <a:rPr lang="en-US" dirty="0"/>
            </a:br>
            <a:r>
              <a:rPr lang="en-US" dirty="0"/>
              <a:t>then it is harder still</a:t>
            </a:r>
          </a:p>
        </p:txBody>
      </p:sp>
    </p:spTree>
    <p:extLst>
      <p:ext uri="{BB962C8B-B14F-4D97-AF65-F5344CB8AC3E}">
        <p14:creationId xmlns:p14="http://schemas.microsoft.com/office/powerpoint/2010/main" val="933963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a:p>
        </p:txBody>
      </p:sp>
      <p:pic>
        <p:nvPicPr>
          <p:cNvPr id="41987" name="Picture 6"/>
          <p:cNvPicPr>
            <a:picLocks noChangeAspect="1"/>
          </p:cNvPicPr>
          <p:nvPr/>
        </p:nvPicPr>
        <p:blipFill>
          <a:blip r:embed="rId3">
            <a:extLst>
              <a:ext uri="{28A0092B-C50C-407E-A947-70E740481C1C}">
                <a14:useLocalDpi xmlns:a14="http://schemas.microsoft.com/office/drawing/2010/main" val="0"/>
              </a:ext>
            </a:extLst>
          </a:blip>
          <a:srcRect l="12500" t="12889" r="35001" b="41779"/>
          <a:stretch>
            <a:fillRect/>
          </a:stretch>
        </p:blipFill>
        <p:spPr bwMode="auto">
          <a:xfrm>
            <a:off x="0" y="0"/>
            <a:ext cx="91440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162175" y="5257800"/>
            <a:ext cx="4819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would math have changed if the onesie had been invented?!?! : (</a:t>
            </a:r>
          </a:p>
        </p:txBody>
      </p:sp>
      <p:sp>
        <p:nvSpPr>
          <p:cNvPr id="7" name="TextBox 6"/>
          <p:cNvSpPr txBox="1"/>
          <p:nvPr/>
        </p:nvSpPr>
        <p:spPr>
          <a:xfrm>
            <a:off x="8581048" y="6550223"/>
            <a:ext cx="593432" cy="307777"/>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rial" charset="0"/>
                <a:ea typeface="+mn-ea"/>
                <a:cs typeface="Arial" panose="020B0604020202020204" pitchFamily="34" charset="0"/>
              </a:rPr>
              <a:t>Hays</a:t>
            </a:r>
          </a:p>
        </p:txBody>
      </p:sp>
    </p:spTree>
    <p:extLst>
      <p:ext uri="{BB962C8B-B14F-4D97-AF65-F5344CB8AC3E}">
        <p14:creationId xmlns:p14="http://schemas.microsoft.com/office/powerpoint/2010/main" val="369308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EB133-36FB-41D5-AE77-A18019F991EB}"/>
              </a:ext>
            </a:extLst>
          </p:cNvPr>
          <p:cNvSpPr>
            <a:spLocks noGrp="1"/>
          </p:cNvSpPr>
          <p:nvPr>
            <p:ph type="title"/>
          </p:nvPr>
        </p:nvSpPr>
        <p:spPr/>
        <p:txBody>
          <a:bodyPr/>
          <a:lstStyle/>
          <a:p>
            <a:r>
              <a:rPr lang="en-US" dirty="0"/>
              <a:t>A few questions…</a:t>
            </a:r>
          </a:p>
        </p:txBody>
      </p:sp>
      <p:sp>
        <p:nvSpPr>
          <p:cNvPr id="3" name="Content Placeholder 2">
            <a:extLst>
              <a:ext uri="{FF2B5EF4-FFF2-40B4-BE49-F238E27FC236}">
                <a16:creationId xmlns:a16="http://schemas.microsoft.com/office/drawing/2014/main" id="{CA3D956A-B340-429C-9593-5D54D49DCB0F}"/>
              </a:ext>
            </a:extLst>
          </p:cNvPr>
          <p:cNvSpPr>
            <a:spLocks noGrp="1"/>
          </p:cNvSpPr>
          <p:nvPr>
            <p:ph idx="1"/>
          </p:nvPr>
        </p:nvSpPr>
        <p:spPr>
          <a:xfrm>
            <a:off x="457200" y="990600"/>
            <a:ext cx="8229600" cy="5486400"/>
          </a:xfrm>
        </p:spPr>
        <p:txBody>
          <a:bodyPr>
            <a:normAutofit/>
          </a:bodyPr>
          <a:lstStyle/>
          <a:p>
            <a:pPr marL="0" indent="0">
              <a:buNone/>
            </a:pPr>
            <a:r>
              <a:rPr lang="en-US" dirty="0"/>
              <a:t>If we have infinite frequencies, why does the image end?</a:t>
            </a:r>
            <a:br>
              <a:rPr lang="en-US" dirty="0"/>
            </a:br>
            <a:endParaRPr lang="en-US" dirty="0"/>
          </a:p>
          <a:p>
            <a:pPr lvl="1"/>
            <a:r>
              <a:rPr lang="en-US" dirty="0"/>
              <a:t>Sampling theory. Frequencies higher than Nyquist frequency end up falling on an existing sample.</a:t>
            </a:r>
          </a:p>
          <a:p>
            <a:pPr lvl="2"/>
            <a:r>
              <a:rPr lang="en-US" dirty="0"/>
              <a:t>i.e., they are ‘aliases’ for existing samples!</a:t>
            </a:r>
          </a:p>
          <a:p>
            <a:pPr lvl="1"/>
            <a:r>
              <a:rPr lang="en-US" dirty="0"/>
              <a:t>Nyquist frequency is half the sampling frequency.</a:t>
            </a:r>
          </a:p>
          <a:p>
            <a:pPr lvl="1"/>
            <a:endParaRPr lang="en-US" dirty="0"/>
          </a:p>
          <a:p>
            <a:pPr lvl="1"/>
            <a:r>
              <a:rPr lang="en-US" dirty="0"/>
              <a:t>(Nyquist frequency is not Nyquist-Shannon rate, which is sampling required to reconstruct alias-free signal. Both are derived from same theory.)</a:t>
            </a:r>
          </a:p>
        </p:txBody>
      </p:sp>
    </p:spTree>
    <p:extLst>
      <p:ext uri="{BB962C8B-B14F-4D97-AF65-F5344CB8AC3E}">
        <p14:creationId xmlns:p14="http://schemas.microsoft.com/office/powerpoint/2010/main" val="3291779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0C8B-2B95-4654-92C3-3A4D6A508A03}"/>
              </a:ext>
            </a:extLst>
          </p:cNvPr>
          <p:cNvSpPr>
            <a:spLocks noGrp="1"/>
          </p:cNvSpPr>
          <p:nvPr>
            <p:ph type="title"/>
          </p:nvPr>
        </p:nvSpPr>
        <p:spPr/>
        <p:txBody>
          <a:bodyPr/>
          <a:lstStyle/>
          <a:p>
            <a:r>
              <a:rPr lang="en-US" dirty="0"/>
              <a:t>A few questions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F11E8A-E084-4053-9EE2-89305311F7F1}"/>
                  </a:ext>
                </a:extLst>
              </p:cNvPr>
              <p:cNvSpPr>
                <a:spLocks noGrp="1"/>
              </p:cNvSpPr>
              <p:nvPr>
                <p:ph idx="1"/>
              </p:nvPr>
            </p:nvSpPr>
            <p:spPr/>
            <p:txBody>
              <a:bodyPr>
                <a:normAutofit fontScale="92500" lnSpcReduction="10000"/>
              </a:bodyPr>
              <a:lstStyle/>
              <a:p>
                <a:pPr marL="0" indent="0">
                  <a:buNone/>
                </a:pPr>
                <a:r>
                  <a:rPr lang="en-US" dirty="0"/>
                  <a:t>Why is frequency decomposition centered in middle, and duplicated and rotated?</a:t>
                </a:r>
                <a:br>
                  <a:rPr lang="en-US" dirty="0"/>
                </a:br>
                <a:endParaRPr lang="en-US" dirty="0"/>
              </a:p>
              <a:p>
                <a:pPr lvl="1"/>
                <a:r>
                  <a:rPr lang="en-US" dirty="0"/>
                  <a:t>From Euler: </a:t>
                </a:r>
              </a:p>
              <a:p>
                <a:pPr lvl="2"/>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func>
                    <m:r>
                      <a:rPr lang="en-US" b="0" i="1" smtClean="0">
                        <a:latin typeface="Cambria Math" panose="02040503050406030204" pitchFamily="18" charset="0"/>
                      </a:rPr>
                      <m:t>+</m:t>
                    </m:r>
                    <m:r>
                      <a:rPr lang="en-US" b="0" i="1" smtClean="0">
                        <a:latin typeface="Cambria Math" panose="02040503050406030204" pitchFamily="18" charset="0"/>
                      </a:rPr>
                      <m:t>𝑖</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fun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𝑖𝑥</m:t>
                        </m:r>
                      </m:sup>
                    </m:sSup>
                  </m:oMath>
                </a14:m>
                <a:endParaRPr lang="en-US" i="1" dirty="0">
                  <a:latin typeface="Cambria Math" panose="02040503050406030204" pitchFamily="18" charset="0"/>
                </a:endParaRPr>
              </a:p>
              <a:p>
                <a:pPr lvl="2"/>
                <a14:m>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m:t>
                        </m:r>
                      </m:fName>
                      <m:e>
                        <m:d>
                          <m:dPr>
                            <m:ctrlPr>
                              <a:rPr lang="en-US" i="1" smtClean="0">
                                <a:latin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d>
                      </m:e>
                    </m:func>
                    <m:r>
                      <a:rPr lang="en-US" dirty="0">
                        <a:latin typeface="Cambria Math" panose="02040503050406030204" pitchFamily="18" charset="0"/>
                        <a:ea typeface="Cambria Math" panose="02040503050406030204" pitchFamily="18" charset="0"/>
                      </a:rPr>
                      <m:t>=</m:t>
                    </m:r>
                    <m:f>
                      <m:fPr>
                        <m:ctrlPr>
                          <a:rPr lang="en-US" i="1" dirty="0" smtClean="0">
                            <a:latin typeface="Cambria Math" panose="02040503050406030204" pitchFamily="18" charset="0"/>
                            <a:ea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1</m:t>
                        </m:r>
                      </m:num>
                      <m:den>
                        <m:r>
                          <a:rPr lang="en-US" b="0" i="1" dirty="0" smtClean="0">
                            <a:latin typeface="Cambria Math" panose="02040503050406030204" pitchFamily="18" charset="0"/>
                            <a:ea typeface="Cambria Math" panose="02040503050406030204" pitchFamily="18" charset="0"/>
                          </a:rPr>
                          <m:t>2</m:t>
                        </m:r>
                      </m:den>
                    </m:f>
                    <m:d>
                      <m:dPr>
                        <m:ctrlPr>
                          <a:rPr lang="en-US" i="1" dirty="0" smtClean="0">
                            <a:latin typeface="Cambria Math" panose="02040503050406030204" pitchFamily="18" charset="0"/>
                            <a:ea typeface="Cambria Math" panose="02040503050406030204" pitchFamily="18" charset="0"/>
                          </a:rPr>
                        </m:ctrlPr>
                      </m:dPr>
                      <m:e>
                        <m:sSup>
                          <m:sSupPr>
                            <m:ctrlPr>
                              <a:rPr lang="en-US" i="1" dirty="0" smtClean="0">
                                <a:latin typeface="Cambria Math" panose="02040503050406030204" pitchFamily="18" charset="0"/>
                                <a:ea typeface="Cambria Math" panose="02040503050406030204" pitchFamily="18" charset="0"/>
                              </a:rPr>
                            </m:ctrlPr>
                          </m:sSupPr>
                          <m:e>
                            <m:sSup>
                              <m:sSupPr>
                                <m:ctrlPr>
                                  <a:rPr lang="en-US" i="1" dirty="0" smtClean="0">
                                    <a:latin typeface="Cambria Math" panose="02040503050406030204" pitchFamily="18" charset="0"/>
                                    <a:ea typeface="Cambria Math" panose="02040503050406030204" pitchFamily="18" charset="0"/>
                                  </a:rPr>
                                </m:ctrlPr>
                              </m:sSupPr>
                              <m:e>
                                <m:r>
                                  <a:rPr lang="en-US" i="1" dirty="0" smtClean="0">
                                    <a:latin typeface="Cambria Math" panose="02040503050406030204" pitchFamily="18" charset="0"/>
                                    <a:ea typeface="Cambria Math" panose="02040503050406030204" pitchFamily="18" charset="0"/>
                                  </a:rPr>
                                  <m:t>𝑒</m:t>
                                </m:r>
                              </m:e>
                              <m:sup>
                                <m:r>
                                  <a:rPr lang="en-US" b="0"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𝑖</m:t>
                                </m:r>
                                <m:r>
                                  <a:rPr lang="el-GR" i="1" dirty="0" smtClean="0">
                                    <a:latin typeface="Cambria Math" panose="02040503050406030204" pitchFamily="18" charset="0"/>
                                    <a:ea typeface="Cambria Math" panose="02040503050406030204" pitchFamily="18" charset="0"/>
                                  </a:rPr>
                                  <m:t>𝜔</m:t>
                                </m:r>
                                <m:r>
                                  <a:rPr lang="en-US" i="1" dirty="0" smtClean="0">
                                    <a:latin typeface="Cambria Math" panose="02040503050406030204" pitchFamily="18" charset="0"/>
                                    <a:ea typeface="Cambria Math" panose="02040503050406030204" pitchFamily="18" charset="0"/>
                                  </a:rPr>
                                  <m:t>𝑡</m:t>
                                </m:r>
                              </m:sup>
                            </m:sSup>
                            <m:r>
                              <a:rPr lang="en-US" b="0"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𝑒</m:t>
                            </m:r>
                          </m:e>
                          <m:sup>
                            <m:r>
                              <a:rPr lang="en-US" b="0"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𝑖</m:t>
                            </m:r>
                            <m:r>
                              <a:rPr lang="el-GR" i="1" dirty="0" smtClean="0">
                                <a:latin typeface="Cambria Math" panose="02040503050406030204" pitchFamily="18" charset="0"/>
                                <a:ea typeface="Cambria Math" panose="02040503050406030204" pitchFamily="18" charset="0"/>
                              </a:rPr>
                              <m:t>𝜔</m:t>
                            </m:r>
                            <m:r>
                              <a:rPr lang="en-US" i="1" dirty="0" smtClean="0">
                                <a:latin typeface="Cambria Math" panose="02040503050406030204" pitchFamily="18" charset="0"/>
                                <a:ea typeface="Cambria Math" panose="02040503050406030204" pitchFamily="18" charset="0"/>
                              </a:rPr>
                              <m:t>𝑡</m:t>
                            </m:r>
                          </m:sup>
                        </m:sSup>
                      </m:e>
                    </m:d>
                  </m:oMath>
                </a14:m>
                <a:r>
                  <a:rPr lang="en-US" dirty="0"/>
                  <a:t> </a:t>
                </a:r>
              </a:p>
              <a:p>
                <a:pPr lvl="1"/>
                <a:r>
                  <a:rPr lang="en-US" dirty="0"/>
                  <a:t>Coefficients for negative frequencies</a:t>
                </a:r>
                <a:br>
                  <a:rPr lang="en-US" dirty="0"/>
                </a:br>
                <a:r>
                  <a:rPr lang="en-US" dirty="0"/>
                  <a:t>(i.e., ‘backwards traveling’ waves)</a:t>
                </a:r>
              </a:p>
              <a:p>
                <a:pPr lvl="1"/>
                <a:endParaRPr lang="en-US" dirty="0"/>
              </a:p>
              <a:p>
                <a:pPr lvl="1"/>
                <a:r>
                  <a:rPr lang="en-US" dirty="0"/>
                  <a:t>FFT of a real signal is conjugate symmetric </a:t>
                </a:r>
              </a:p>
              <a:p>
                <a:pPr lvl="2"/>
                <a:r>
                  <a:rPr lang="en-US" dirty="0"/>
                  <a:t>i.e., f(-x) = f*(x)</a:t>
                </a:r>
              </a:p>
              <a:p>
                <a:pPr lvl="1"/>
                <a:endParaRPr lang="en-US" dirty="0"/>
              </a:p>
            </p:txBody>
          </p:sp>
        </mc:Choice>
        <mc:Fallback xmlns="">
          <p:sp>
            <p:nvSpPr>
              <p:cNvPr id="3" name="Content Placeholder 2">
                <a:extLst>
                  <a:ext uri="{FF2B5EF4-FFF2-40B4-BE49-F238E27FC236}">
                    <a16:creationId xmlns:a16="http://schemas.microsoft.com/office/drawing/2014/main" xmlns:a14="http://schemas.microsoft.com/office/drawing/2010/main" xmlns="" id="{6CF11E8A-E084-4053-9EE2-89305311F7F1}"/>
                  </a:ext>
                </a:extLst>
              </p:cNvPr>
              <p:cNvSpPr>
                <a:spLocks noGrp="1" noRot="1" noChangeAspect="1" noMove="1" noResize="1" noEditPoints="1" noAdjustHandles="1" noChangeArrowheads="1" noChangeShapeType="1" noTextEdit="1"/>
              </p:cNvSpPr>
              <p:nvPr>
                <p:ph idx="1"/>
              </p:nvPr>
            </p:nvSpPr>
            <p:spPr>
              <a:blipFill rotWithShape="0">
                <a:blip r:embed="rId3"/>
                <a:stretch>
                  <a:fillRect l="-1704" t="-2375"/>
                </a:stretch>
              </a:blipFill>
            </p:spPr>
            <p:txBody>
              <a:bodyPr/>
              <a:lstStyle/>
              <a:p>
                <a:r>
                  <a:rPr lang="en-US">
                    <a:noFill/>
                  </a:rPr>
                  <a:t> </a:t>
                </a:r>
              </a:p>
            </p:txBody>
          </p:sp>
        </mc:Fallback>
      </mc:AlternateContent>
    </p:spTree>
    <p:extLst>
      <p:ext uri="{BB962C8B-B14F-4D97-AF65-F5344CB8AC3E}">
        <p14:creationId xmlns:p14="http://schemas.microsoft.com/office/powerpoint/2010/main" val="318382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52675"/>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51088"/>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7"/>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09" name="Text Box 8"/>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7110"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84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10"/>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12" name="Rectangle 13"/>
          <p:cNvSpPr>
            <a:spLocks noGrp="1" noChangeArrowheads="1"/>
          </p:cNvSpPr>
          <p:nvPr>
            <p:ph type="title"/>
          </p:nvPr>
        </p:nvSpPr>
        <p:spPr/>
        <p:txBody>
          <a:bodyPr/>
          <a:lstStyle/>
          <a:p>
            <a:r>
              <a:rPr lang="en-US" altLang="en-US" dirty="0"/>
              <a:t>Square wave spectra</a:t>
            </a:r>
          </a:p>
        </p:txBody>
      </p:sp>
      <p:pic>
        <p:nvPicPr>
          <p:cNvPr id="471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622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938C-7C1D-4FD3-A450-90484979A58E}"/>
              </a:ext>
            </a:extLst>
          </p:cNvPr>
          <p:cNvSpPr>
            <a:spLocks noGrp="1"/>
          </p:cNvSpPr>
          <p:nvPr>
            <p:ph type="title"/>
          </p:nvPr>
        </p:nvSpPr>
        <p:spPr/>
        <p:txBody>
          <a:bodyPr/>
          <a:lstStyle/>
          <a:p>
            <a:r>
              <a:rPr lang="en-US" dirty="0"/>
              <a:t>A few questions</a:t>
            </a:r>
          </a:p>
        </p:txBody>
      </p:sp>
      <p:sp>
        <p:nvSpPr>
          <p:cNvPr id="3" name="Content Placeholder 2">
            <a:extLst>
              <a:ext uri="{FF2B5EF4-FFF2-40B4-BE49-F238E27FC236}">
                <a16:creationId xmlns:a16="http://schemas.microsoft.com/office/drawing/2014/main" id="{6E6BEE87-3772-4441-AACA-46B76747CE6D}"/>
              </a:ext>
            </a:extLst>
          </p:cNvPr>
          <p:cNvSpPr>
            <a:spLocks noGrp="1"/>
          </p:cNvSpPr>
          <p:nvPr>
            <p:ph idx="1"/>
          </p:nvPr>
        </p:nvSpPr>
        <p:spPr/>
        <p:txBody>
          <a:bodyPr/>
          <a:lstStyle/>
          <a:p>
            <a:pPr marL="0" indent="0">
              <a:buNone/>
            </a:pPr>
            <a:r>
              <a:rPr lang="en-US" dirty="0"/>
              <a:t>How is the Fourier decomposition computed?</a:t>
            </a:r>
          </a:p>
          <a:p>
            <a:pPr marL="0" indent="0">
              <a:buNone/>
            </a:pPr>
            <a:endParaRPr lang="en-US" dirty="0"/>
          </a:p>
          <a:p>
            <a:pPr marL="0" indent="0">
              <a:buNone/>
            </a:pPr>
            <a:r>
              <a:rPr lang="en-US" dirty="0"/>
              <a:t>Intuitively, by correlating the signal with a set of waves of increasing signal!</a:t>
            </a:r>
          </a:p>
          <a:p>
            <a:pPr marL="0" indent="0">
              <a:buNone/>
            </a:pPr>
            <a:endParaRPr lang="en-US" dirty="0"/>
          </a:p>
          <a:p>
            <a:pPr marL="0" indent="0">
              <a:buNone/>
            </a:pPr>
            <a:r>
              <a:rPr lang="en-US" dirty="0"/>
              <a:t>Notes in hidden slides.</a:t>
            </a:r>
          </a:p>
          <a:p>
            <a:pPr marL="0" indent="0">
              <a:buNone/>
            </a:pPr>
            <a:r>
              <a:rPr lang="en-US" dirty="0"/>
              <a:t>Plus: http://research.stowers-institute.org/efg/Report/FourierAnalysis.pdf</a:t>
            </a:r>
          </a:p>
          <a:p>
            <a:pPr marL="0" indent="0">
              <a:buNone/>
            </a:pPr>
            <a:endParaRPr lang="en-US" dirty="0"/>
          </a:p>
        </p:txBody>
      </p:sp>
    </p:spTree>
    <p:extLst>
      <p:ext uri="{BB962C8B-B14F-4D97-AF65-F5344CB8AC3E}">
        <p14:creationId xmlns:p14="http://schemas.microsoft.com/office/powerpoint/2010/main" val="3520565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Computing the Fourier Transform</a:t>
            </a:r>
          </a:p>
        </p:txBody>
      </p:sp>
      <p:sp>
        <p:nvSpPr>
          <p:cNvPr id="66563" name="TextBox 4"/>
          <p:cNvSpPr txBox="1">
            <a:spLocks noChangeArrowheads="1"/>
          </p:cNvSpPr>
          <p:nvPr/>
        </p:nvSpPr>
        <p:spPr bwMode="auto">
          <a:xfrm>
            <a:off x="3276600" y="20574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Continuous</a:t>
            </a:r>
          </a:p>
        </p:txBody>
      </p:sp>
      <p:pic>
        <p:nvPicPr>
          <p:cNvPr id="6656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438400"/>
            <a:ext cx="3467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962400"/>
            <a:ext cx="35433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7"/>
          <p:cNvSpPr txBox="1">
            <a:spLocks noChangeArrowheads="1"/>
          </p:cNvSpPr>
          <p:nvPr/>
        </p:nvSpPr>
        <p:spPr bwMode="auto">
          <a:xfrm>
            <a:off x="3200400" y="3733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Discrete</a:t>
            </a:r>
          </a:p>
        </p:txBody>
      </p:sp>
      <p:sp>
        <p:nvSpPr>
          <p:cNvPr id="66567" name="TextBox 8"/>
          <p:cNvSpPr txBox="1">
            <a:spLocks noChangeArrowheads="1"/>
          </p:cNvSpPr>
          <p:nvPr/>
        </p:nvSpPr>
        <p:spPr bwMode="auto">
          <a:xfrm>
            <a:off x="6172200" y="4506913"/>
            <a:ext cx="1485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k = -N/2..N/2</a:t>
            </a:r>
          </a:p>
        </p:txBody>
      </p:sp>
      <p:pic>
        <p:nvPicPr>
          <p:cNvPr id="665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14400"/>
            <a:ext cx="34480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TextBox 11"/>
          <p:cNvSpPr txBox="1">
            <a:spLocks noChangeArrowheads="1"/>
          </p:cNvSpPr>
          <p:nvPr/>
        </p:nvSpPr>
        <p:spPr bwMode="auto">
          <a:xfrm>
            <a:off x="1295400" y="5791200"/>
            <a:ext cx="394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Fast Fourier Transform (FFT): NlogN</a:t>
            </a:r>
          </a:p>
        </p:txBody>
      </p:sp>
    </p:spTree>
    <p:extLst>
      <p:ext uri="{BB962C8B-B14F-4D97-AF65-F5344CB8AC3E}">
        <p14:creationId xmlns:p14="http://schemas.microsoft.com/office/powerpoint/2010/main" val="13508824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4762" y="4762"/>
            <a:ext cx="9134475" cy="6848475"/>
          </a:xfrm>
          <a:prstGeom prst="rect">
            <a:avLst/>
          </a:prstGeom>
        </p:spPr>
      </p:pic>
      <p:sp>
        <p:nvSpPr>
          <p:cNvPr id="5" name="Rectangle 4"/>
          <p:cNvSpPr/>
          <p:nvPr/>
        </p:nvSpPr>
        <p:spPr>
          <a:xfrm>
            <a:off x="7934053" y="6545460"/>
            <a:ext cx="1209947" cy="307777"/>
          </a:xfrm>
          <a:prstGeom prst="rect">
            <a:avLst/>
          </a:prstGeom>
        </p:spPr>
        <p:txBody>
          <a:bodyPr wrap="none">
            <a:spAutoFit/>
          </a:bodyPr>
          <a:lstStyle/>
          <a:p>
            <a:r>
              <a:rPr lang="en-US" sz="1400" dirty="0"/>
              <a:t>Earl F. Glynn</a:t>
            </a:r>
          </a:p>
        </p:txBody>
      </p:sp>
    </p:spTree>
    <p:extLst>
      <p:ext uri="{BB962C8B-B14F-4D97-AF65-F5344CB8AC3E}">
        <p14:creationId xmlns:p14="http://schemas.microsoft.com/office/powerpoint/2010/main" val="15879250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4762" y="4762"/>
            <a:ext cx="9134475" cy="6848475"/>
          </a:xfrm>
          <a:prstGeom prst="rect">
            <a:avLst/>
          </a:prstGeom>
        </p:spPr>
      </p:pic>
      <p:sp>
        <p:nvSpPr>
          <p:cNvPr id="5" name="Rectangle 4"/>
          <p:cNvSpPr/>
          <p:nvPr/>
        </p:nvSpPr>
        <p:spPr>
          <a:xfrm>
            <a:off x="7934053" y="6545460"/>
            <a:ext cx="1209947" cy="307777"/>
          </a:xfrm>
          <a:prstGeom prst="rect">
            <a:avLst/>
          </a:prstGeom>
        </p:spPr>
        <p:txBody>
          <a:bodyPr wrap="none">
            <a:spAutoFit/>
          </a:bodyPr>
          <a:lstStyle/>
          <a:p>
            <a:r>
              <a:rPr lang="en-US" sz="1400" dirty="0"/>
              <a:t>Earl F. Glynn</a:t>
            </a:r>
          </a:p>
        </p:txBody>
      </p:sp>
    </p:spTree>
    <p:extLst>
      <p:ext uri="{BB962C8B-B14F-4D97-AF65-F5344CB8AC3E}">
        <p14:creationId xmlns:p14="http://schemas.microsoft.com/office/powerpoint/2010/main" val="2874409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AD6A-3170-417A-B9AD-2705AF99F942}"/>
              </a:ext>
            </a:extLst>
          </p:cNvPr>
          <p:cNvSpPr>
            <a:spLocks noGrp="1"/>
          </p:cNvSpPr>
          <p:nvPr>
            <p:ph type="title"/>
          </p:nvPr>
        </p:nvSpPr>
        <p:spPr/>
        <p:txBody>
          <a:bodyPr/>
          <a:lstStyle/>
          <a:p>
            <a:r>
              <a:rPr lang="en-US" dirty="0"/>
              <a:t>Applications of Fourier analysis</a:t>
            </a:r>
          </a:p>
        </p:txBody>
      </p:sp>
      <p:sp>
        <p:nvSpPr>
          <p:cNvPr id="3" name="Content Placeholder 2">
            <a:extLst>
              <a:ext uri="{FF2B5EF4-FFF2-40B4-BE49-F238E27FC236}">
                <a16:creationId xmlns:a16="http://schemas.microsoft.com/office/drawing/2014/main" id="{DAED4CA8-37D7-415B-8B0E-ACAA1559E4B5}"/>
              </a:ext>
            </a:extLst>
          </p:cNvPr>
          <p:cNvSpPr>
            <a:spLocks noGrp="1"/>
          </p:cNvSpPr>
          <p:nvPr>
            <p:ph idx="1"/>
          </p:nvPr>
        </p:nvSpPr>
        <p:spPr>
          <a:xfrm>
            <a:off x="457200" y="990600"/>
            <a:ext cx="8229600" cy="5562600"/>
          </a:xfrm>
        </p:spPr>
        <p:txBody>
          <a:bodyPr>
            <a:normAutofit lnSpcReduction="10000"/>
          </a:bodyPr>
          <a:lstStyle/>
          <a:p>
            <a:r>
              <a:rPr lang="en-US" dirty="0"/>
              <a:t>Fast filtering with large kernels</a:t>
            </a:r>
          </a:p>
          <a:p>
            <a:endParaRPr lang="en-US" dirty="0"/>
          </a:p>
          <a:p>
            <a:r>
              <a:rPr lang="en-US" dirty="0"/>
              <a:t>Fourier Optics</a:t>
            </a:r>
          </a:p>
          <a:p>
            <a:pPr lvl="1"/>
            <a:r>
              <a:rPr lang="en-US" dirty="0"/>
              <a:t>Fraunhofer diffraction is Fourier transform of slit in the ‘far field’.</a:t>
            </a:r>
          </a:p>
          <a:p>
            <a:pPr lvl="1"/>
            <a:endParaRPr lang="en-US" dirty="0"/>
          </a:p>
          <a:p>
            <a:pPr lvl="1"/>
            <a:endParaRPr lang="en-US" dirty="0"/>
          </a:p>
          <a:p>
            <a:pPr lvl="1"/>
            <a:endParaRPr lang="en-US" dirty="0"/>
          </a:p>
          <a:p>
            <a:pPr lvl="1"/>
            <a:endParaRPr lang="en-US" dirty="0"/>
          </a:p>
          <a:p>
            <a:pPr lvl="1"/>
            <a:endParaRPr lang="en-US" dirty="0"/>
          </a:p>
          <a:p>
            <a:pPr lvl="1"/>
            <a:r>
              <a:rPr lang="en-US" dirty="0"/>
              <a:t>Light spectrometry for astronomy</a:t>
            </a:r>
          </a:p>
          <a:p>
            <a:pPr lvl="1"/>
            <a:endParaRPr lang="en-US" dirty="0"/>
          </a:p>
        </p:txBody>
      </p:sp>
      <p:pic>
        <p:nvPicPr>
          <p:cNvPr id="110596" name="Picture 4" descr="https://upload.wikimedia.org/wikipedia/commons/thumb/4/46/Wavelength%3Dslitwidthspectrum.gif/220px-Wavelength%3Dslitwidthspectrum.gif">
            <a:extLst>
              <a:ext uri="{FF2B5EF4-FFF2-40B4-BE49-F238E27FC236}">
                <a16:creationId xmlns:a16="http://schemas.microsoft.com/office/drawing/2014/main" id="{BF257E42-82CB-47DD-AA1C-210E56F388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4332" y="3474027"/>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10600" name="Picture 8" descr="https://upload.wikimedia.org/wikipedia/commons/thumb/9/96/Airy-pattern2.jpg/150px-Airy-pattern2.jpg">
            <a:extLst>
              <a:ext uri="{FF2B5EF4-FFF2-40B4-BE49-F238E27FC236}">
                <a16:creationId xmlns:a16="http://schemas.microsoft.com/office/drawing/2014/main" id="{F83CAD91-F0CA-431F-B5B3-FD84A5078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399" y="3474027"/>
            <a:ext cx="2112589" cy="2126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CF82EE-427C-4BF6-9FD2-B04496E10B86}"/>
              </a:ext>
            </a:extLst>
          </p:cNvPr>
          <p:cNvSpPr txBox="1"/>
          <p:nvPr/>
        </p:nvSpPr>
        <p:spPr>
          <a:xfrm>
            <a:off x="7273405" y="4862036"/>
            <a:ext cx="1676400" cy="738664"/>
          </a:xfrm>
          <a:prstGeom prst="rect">
            <a:avLst/>
          </a:prstGeom>
          <a:noFill/>
        </p:spPr>
        <p:txBody>
          <a:bodyPr wrap="square" rtlCol="0">
            <a:spAutoFit/>
          </a:bodyPr>
          <a:lstStyle/>
          <a:p>
            <a:r>
              <a:rPr lang="en-US" sz="1400" dirty="0"/>
              <a:t>Circular aperture = Airy disc diffraction pattern</a:t>
            </a:r>
          </a:p>
        </p:txBody>
      </p:sp>
      <p:sp>
        <p:nvSpPr>
          <p:cNvPr id="9" name="TextBox 8">
            <a:extLst>
              <a:ext uri="{FF2B5EF4-FFF2-40B4-BE49-F238E27FC236}">
                <a16:creationId xmlns:a16="http://schemas.microsoft.com/office/drawing/2014/main" id="{EEB28A31-67BA-421F-A8CA-F96B92923C0C}"/>
              </a:ext>
            </a:extLst>
          </p:cNvPr>
          <p:cNvSpPr txBox="1"/>
          <p:nvPr/>
        </p:nvSpPr>
        <p:spPr>
          <a:xfrm>
            <a:off x="7228379" y="6550223"/>
            <a:ext cx="1946367" cy="307777"/>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rial" charset="0"/>
                <a:ea typeface="+mn-ea"/>
                <a:cs typeface="Arial" panose="020B0604020202020204" pitchFamily="34" charset="0"/>
              </a:rPr>
              <a:t>Wikipedia for graphics</a:t>
            </a:r>
          </a:p>
        </p:txBody>
      </p:sp>
    </p:spTree>
    <p:extLst>
      <p:ext uri="{BB962C8B-B14F-4D97-AF65-F5344CB8AC3E}">
        <p14:creationId xmlns:p14="http://schemas.microsoft.com/office/powerpoint/2010/main" val="2229714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960" y="1610361"/>
            <a:ext cx="8534400" cy="1219200"/>
          </a:xfrm>
        </p:spPr>
        <p:txBody>
          <a:bodyPr/>
          <a:lstStyle/>
          <a:p>
            <a:pPr marL="0" eaLnBrk="1" hangingPunct="1">
              <a:buFont typeface="Arial" charset="0"/>
              <a:buNone/>
              <a:defRPr/>
            </a:pPr>
            <a:r>
              <a:rPr lang="en-US" b="1" dirty="0">
                <a:solidFill>
                  <a:schemeClr val="tx2">
                    <a:lumMod val="75000"/>
                  </a:schemeClr>
                </a:solidFill>
              </a:rPr>
              <a:t>How is it that a 4MP image can be compressed to a few hundred KB without a noticeable change?</a:t>
            </a:r>
          </a:p>
        </p:txBody>
      </p:sp>
      <p:sp>
        <p:nvSpPr>
          <p:cNvPr id="67587" name="Title 4"/>
          <p:cNvSpPr>
            <a:spLocks noGrp="1"/>
          </p:cNvSpPr>
          <p:nvPr>
            <p:ph type="title"/>
          </p:nvPr>
        </p:nvSpPr>
        <p:spPr/>
        <p:txBody>
          <a:bodyPr/>
          <a:lstStyle/>
          <a:p>
            <a:pPr eaLnBrk="1" hangingPunct="1"/>
            <a:r>
              <a:rPr lang="en-US" altLang="en-US" dirty="0"/>
              <a:t>Thinking in Frequency - Compression</a:t>
            </a:r>
          </a:p>
        </p:txBody>
      </p:sp>
    </p:spTree>
    <p:extLst>
      <p:ext uri="{BB962C8B-B14F-4D97-AF65-F5344CB8AC3E}">
        <p14:creationId xmlns:p14="http://schemas.microsoft.com/office/powerpoint/2010/main" val="63328921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1696472" y="-729002"/>
            <a:ext cx="5649003" cy="7988753"/>
          </a:xfrm>
          <a:custGeom>
            <a:avLst/>
            <a:gdLst>
              <a:gd name="connsiteX0" fmla="*/ 0 w 5649003"/>
              <a:gd name="connsiteY0" fmla="*/ 3994377 h 7988753"/>
              <a:gd name="connsiteX1" fmla="*/ 2824502 w 5649003"/>
              <a:gd name="connsiteY1" fmla="*/ 0 h 7988753"/>
              <a:gd name="connsiteX2" fmla="*/ 5649004 w 5649003"/>
              <a:gd name="connsiteY2" fmla="*/ 3994377 h 7988753"/>
              <a:gd name="connsiteX3" fmla="*/ 2824502 w 5649003"/>
              <a:gd name="connsiteY3" fmla="*/ 7988754 h 7988753"/>
              <a:gd name="connsiteX4" fmla="*/ 0 w 5649003"/>
              <a:gd name="connsiteY4" fmla="*/ 3994377 h 7988753"/>
              <a:gd name="connsiteX0" fmla="*/ 0 w 5649003"/>
              <a:gd name="connsiteY0" fmla="*/ 3994377 h 7988753"/>
              <a:gd name="connsiteX1" fmla="*/ 2824502 w 5649003"/>
              <a:gd name="connsiteY1" fmla="*/ 0 h 7988753"/>
              <a:gd name="connsiteX2" fmla="*/ 5649004 w 5649003"/>
              <a:gd name="connsiteY2" fmla="*/ 3994377 h 7988753"/>
              <a:gd name="connsiteX3" fmla="*/ 2824502 w 5649003"/>
              <a:gd name="connsiteY3" fmla="*/ 7988754 h 7988753"/>
              <a:gd name="connsiteX4" fmla="*/ 0 w 5649003"/>
              <a:gd name="connsiteY4" fmla="*/ 3994377 h 798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7988753" fill="none" extrusionOk="0">
                <a:moveTo>
                  <a:pt x="0" y="3994377"/>
                </a:moveTo>
                <a:cubicBezTo>
                  <a:pt x="424224" y="1643174"/>
                  <a:pt x="1462766" y="-59824"/>
                  <a:pt x="2824502" y="0"/>
                </a:cubicBezTo>
                <a:cubicBezTo>
                  <a:pt x="4934720" y="-74372"/>
                  <a:pt x="5242469" y="1696024"/>
                  <a:pt x="5649004" y="3994377"/>
                </a:cubicBezTo>
                <a:cubicBezTo>
                  <a:pt x="5233018" y="6271073"/>
                  <a:pt x="4232022" y="8360951"/>
                  <a:pt x="2824502" y="7988754"/>
                </a:cubicBezTo>
                <a:cubicBezTo>
                  <a:pt x="1418222" y="8194670"/>
                  <a:pt x="392804" y="6616522"/>
                  <a:pt x="0" y="3994377"/>
                </a:cubicBezTo>
                <a:close/>
              </a:path>
              <a:path w="5649003" h="7988753" stroke="0" extrusionOk="0">
                <a:moveTo>
                  <a:pt x="0" y="3994377"/>
                </a:moveTo>
                <a:cubicBezTo>
                  <a:pt x="123390" y="1813414"/>
                  <a:pt x="1291067" y="72567"/>
                  <a:pt x="2824502" y="0"/>
                </a:cubicBezTo>
                <a:cubicBezTo>
                  <a:pt x="4370571" y="-222953"/>
                  <a:pt x="5827395" y="1983629"/>
                  <a:pt x="5649004" y="3994377"/>
                </a:cubicBezTo>
                <a:cubicBezTo>
                  <a:pt x="5342542" y="6154925"/>
                  <a:pt x="4006081" y="8151177"/>
                  <a:pt x="2824502" y="7988754"/>
                </a:cubicBezTo>
                <a:cubicBezTo>
                  <a:pt x="1289219" y="8202242"/>
                  <a:pt x="20941" y="6045451"/>
                  <a:pt x="0" y="3994377"/>
                </a:cubicBezTo>
                <a:close/>
              </a:path>
              <a:path w="5649003" h="7988753" fill="none" stroke="0" extrusionOk="0">
                <a:moveTo>
                  <a:pt x="0" y="3994377"/>
                </a:moveTo>
                <a:cubicBezTo>
                  <a:pt x="154280" y="1692906"/>
                  <a:pt x="1524490" y="113973"/>
                  <a:pt x="2824502" y="0"/>
                </a:cubicBezTo>
                <a:cubicBezTo>
                  <a:pt x="4355556" y="-181075"/>
                  <a:pt x="5548848" y="1928166"/>
                  <a:pt x="5649004" y="3994377"/>
                </a:cubicBezTo>
                <a:cubicBezTo>
                  <a:pt x="5402101" y="6234191"/>
                  <a:pt x="4240307" y="8226734"/>
                  <a:pt x="2824502" y="7988754"/>
                </a:cubicBezTo>
                <a:cubicBezTo>
                  <a:pt x="1223139" y="7818009"/>
                  <a:pt x="-50838" y="6387998"/>
                  <a:pt x="0" y="3994377"/>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custGeom>
                    <a:avLst/>
                    <a:gdLst>
                      <a:gd name="connsiteX0" fmla="*/ 0 w 5649003"/>
                      <a:gd name="connsiteY0" fmla="*/ 3994377 h 7988753"/>
                      <a:gd name="connsiteX1" fmla="*/ 2824502 w 5649003"/>
                      <a:gd name="connsiteY1" fmla="*/ 0 h 7988753"/>
                      <a:gd name="connsiteX2" fmla="*/ 5649004 w 5649003"/>
                      <a:gd name="connsiteY2" fmla="*/ 3994377 h 7988753"/>
                      <a:gd name="connsiteX3" fmla="*/ 2824502 w 5649003"/>
                      <a:gd name="connsiteY3" fmla="*/ 7988754 h 7988753"/>
                      <a:gd name="connsiteX4" fmla="*/ 0 w 5649003"/>
                      <a:gd name="connsiteY4" fmla="*/ 3994377 h 798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7988753" fill="none" extrusionOk="0">
                        <a:moveTo>
                          <a:pt x="0" y="3994377"/>
                        </a:moveTo>
                        <a:cubicBezTo>
                          <a:pt x="186946" y="1724370"/>
                          <a:pt x="1438121" y="-52385"/>
                          <a:pt x="2824502" y="0"/>
                        </a:cubicBezTo>
                        <a:cubicBezTo>
                          <a:pt x="4573533" y="-25557"/>
                          <a:pt x="5524760" y="1760129"/>
                          <a:pt x="5649004" y="3994377"/>
                        </a:cubicBezTo>
                        <a:cubicBezTo>
                          <a:pt x="5518761" y="6222535"/>
                          <a:pt x="4285196" y="8231096"/>
                          <a:pt x="2824502" y="7988754"/>
                        </a:cubicBezTo>
                        <a:cubicBezTo>
                          <a:pt x="1332602" y="8079924"/>
                          <a:pt x="181951" y="6393158"/>
                          <a:pt x="0" y="3994377"/>
                        </a:cubicBezTo>
                        <a:close/>
                      </a:path>
                      <a:path w="5649003" h="7988753" stroke="0" extrusionOk="0">
                        <a:moveTo>
                          <a:pt x="0" y="3994377"/>
                        </a:moveTo>
                        <a:cubicBezTo>
                          <a:pt x="-54350" y="1735993"/>
                          <a:pt x="1351726" y="167869"/>
                          <a:pt x="2824502" y="0"/>
                        </a:cubicBezTo>
                        <a:cubicBezTo>
                          <a:pt x="4343116" y="-29476"/>
                          <a:pt x="5695592" y="2113332"/>
                          <a:pt x="5649004" y="3994377"/>
                        </a:cubicBezTo>
                        <a:cubicBezTo>
                          <a:pt x="5518596" y="6213441"/>
                          <a:pt x="4081190" y="7959286"/>
                          <a:pt x="2824502" y="7988754"/>
                        </a:cubicBezTo>
                        <a:cubicBezTo>
                          <a:pt x="1192166" y="7815502"/>
                          <a:pt x="-92001" y="6198372"/>
                          <a:pt x="0" y="39943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C4B670-2A0C-4DE0-800C-9A73B015971F}"/>
              </a:ext>
            </a:extLst>
          </p:cNvPr>
          <p:cNvSpPr>
            <a:spLocks noGrp="1"/>
          </p:cNvSpPr>
          <p:nvPr>
            <p:ph type="title"/>
          </p:nvPr>
        </p:nvSpPr>
        <p:spPr>
          <a:xfrm>
            <a:off x="1549908" y="1911096"/>
            <a:ext cx="6041898" cy="2076651"/>
          </a:xfrm>
        </p:spPr>
        <p:txBody>
          <a:bodyPr vert="horz" lIns="91440" tIns="45720" rIns="91440" bIns="45720" rtlCol="0" anchor="b">
            <a:normAutofit/>
          </a:bodyPr>
          <a:lstStyle/>
          <a:p>
            <a:pPr algn="ctr" eaLnBrk="1" hangingPunct="1">
              <a:lnSpc>
                <a:spcPct val="90000"/>
              </a:lnSpc>
            </a:pPr>
            <a:r>
              <a:rPr lang="en-US" sz="5700" kern="1200" dirty="0">
                <a:solidFill>
                  <a:srgbClr val="FFFFFF"/>
                </a:solidFill>
                <a:latin typeface="+mj-lt"/>
                <a:ea typeface="+mj-ea"/>
                <a:cs typeface="+mj-cs"/>
              </a:rPr>
              <a:t>JPEG Image Compression</a:t>
            </a:r>
          </a:p>
        </p:txBody>
      </p:sp>
      <p:sp>
        <p:nvSpPr>
          <p:cNvPr id="12"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173498"/>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 name="connsiteX0" fmla="*/ 0 w 3182692"/>
              <a:gd name="connsiteY0" fmla="*/ 0 h 18288"/>
              <a:gd name="connsiteX1" fmla="*/ 604711 w 3182692"/>
              <a:gd name="connsiteY1" fmla="*/ 0 h 18288"/>
              <a:gd name="connsiteX2" fmla="*/ 1145769 w 3182692"/>
              <a:gd name="connsiteY2" fmla="*/ 0 h 18288"/>
              <a:gd name="connsiteX3" fmla="*/ 1845961 w 3182692"/>
              <a:gd name="connsiteY3" fmla="*/ 0 h 18288"/>
              <a:gd name="connsiteX4" fmla="*/ 2450673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68365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1973" y="8390"/>
                  <a:pt x="3182735" y="11854"/>
                  <a:pt x="3182692" y="18288"/>
                </a:cubicBezTo>
                <a:cubicBezTo>
                  <a:pt x="2975928" y="57450"/>
                  <a:pt x="2667693" y="19406"/>
                  <a:pt x="2482500" y="18288"/>
                </a:cubicBezTo>
                <a:cubicBezTo>
                  <a:pt x="2299734" y="36912"/>
                  <a:pt x="1925962" y="9303"/>
                  <a:pt x="1782308" y="18288"/>
                </a:cubicBezTo>
                <a:cubicBezTo>
                  <a:pt x="1635580" y="20546"/>
                  <a:pt x="1257854" y="-3663"/>
                  <a:pt x="1145769" y="18288"/>
                </a:cubicBezTo>
                <a:cubicBezTo>
                  <a:pt x="1025065" y="56574"/>
                  <a:pt x="247799" y="-11536"/>
                  <a:pt x="0" y="18288"/>
                </a:cubicBezTo>
                <a:cubicBezTo>
                  <a:pt x="-405" y="13204"/>
                  <a:pt x="-1092" y="5311"/>
                  <a:pt x="0" y="0"/>
                </a:cubicBezTo>
                <a:close/>
              </a:path>
              <a:path w="3182692" h="18288"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2066" y="4696"/>
                  <a:pt x="3183370" y="10269"/>
                  <a:pt x="3182692" y="18288"/>
                </a:cubicBezTo>
                <a:cubicBezTo>
                  <a:pt x="3091120" y="-23022"/>
                  <a:pt x="2811074" y="61693"/>
                  <a:pt x="2546154" y="18288"/>
                </a:cubicBezTo>
                <a:cubicBezTo>
                  <a:pt x="2285186" y="27529"/>
                  <a:pt x="2090205" y="-22321"/>
                  <a:pt x="1845961" y="18288"/>
                </a:cubicBezTo>
                <a:cubicBezTo>
                  <a:pt x="1599794" y="31493"/>
                  <a:pt x="1466284" y="37447"/>
                  <a:pt x="1304904" y="18288"/>
                </a:cubicBezTo>
                <a:cubicBezTo>
                  <a:pt x="1189365" y="43775"/>
                  <a:pt x="952251" y="23461"/>
                  <a:pt x="668365" y="18288"/>
                </a:cubicBezTo>
                <a:cubicBezTo>
                  <a:pt x="407868" y="43595"/>
                  <a:pt x="284672" y="-9405"/>
                  <a:pt x="0" y="18288"/>
                </a:cubicBezTo>
                <a:cubicBezTo>
                  <a:pt x="527" y="9891"/>
                  <a:pt x="870" y="7012"/>
                  <a:pt x="0" y="0"/>
                </a:cubicBezTo>
                <a:close/>
              </a:path>
              <a:path w="3182692" h="18288"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841" y="8135"/>
                  <a:pt x="3181636" y="12730"/>
                  <a:pt x="3182692" y="18288"/>
                </a:cubicBezTo>
                <a:cubicBezTo>
                  <a:pt x="2996012" y="-1231"/>
                  <a:pt x="2669008" y="27395"/>
                  <a:pt x="2482500" y="18288"/>
                </a:cubicBezTo>
                <a:cubicBezTo>
                  <a:pt x="2296543" y="21246"/>
                  <a:pt x="1935236" y="7938"/>
                  <a:pt x="1782308" y="18288"/>
                </a:cubicBezTo>
                <a:cubicBezTo>
                  <a:pt x="1607683" y="25490"/>
                  <a:pt x="1291498" y="1369"/>
                  <a:pt x="1145769" y="18288"/>
                </a:cubicBezTo>
                <a:cubicBezTo>
                  <a:pt x="1015407" y="55325"/>
                  <a:pt x="262557" y="26571"/>
                  <a:pt x="0" y="18288"/>
                </a:cubicBezTo>
                <a:cubicBezTo>
                  <a:pt x="508" y="13336"/>
                  <a:pt x="437" y="727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20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703118" y="273474"/>
            <a:ext cx="8229600" cy="838200"/>
          </a:xfrm>
        </p:spPr>
        <p:txBody>
          <a:bodyPr/>
          <a:lstStyle/>
          <a:p>
            <a:pPr eaLnBrk="1" hangingPunct="1"/>
            <a:r>
              <a:rPr lang="en-US" altLang="en-US"/>
              <a:t>Lossy Image Compression (JPEG)</a:t>
            </a:r>
          </a:p>
        </p:txBody>
      </p:sp>
      <p:graphicFrame>
        <p:nvGraphicFramePr>
          <p:cNvPr id="68611" name="Object 4"/>
          <p:cNvGraphicFramePr>
            <a:graphicFrameLocks noChangeAspect="1"/>
          </p:cNvGraphicFramePr>
          <p:nvPr/>
        </p:nvGraphicFramePr>
        <p:xfrm>
          <a:off x="4191000" y="1777207"/>
          <a:ext cx="4572000" cy="4529138"/>
        </p:xfrm>
        <a:graphic>
          <a:graphicData uri="http://schemas.openxmlformats.org/presentationml/2006/ole">
            <mc:AlternateContent xmlns:mc="http://schemas.openxmlformats.org/markup-compatibility/2006">
              <mc:Choice xmlns:v="urn:schemas-microsoft-com:vml" Requires="v">
                <p:oleObj spid="_x0000_s152607" name="Bitmap Image" r:id="rId4" imgW="4990476" imgH="4944165" progId="PBrush">
                  <p:embed/>
                </p:oleObj>
              </mc:Choice>
              <mc:Fallback>
                <p:oleObj name="Bitmap Image" r:id="rId4" imgW="4990476" imgH="4944165"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777207"/>
                        <a:ext cx="4572000"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3" name="Rectangle 6"/>
          <p:cNvSpPr>
            <a:spLocks noChangeArrowheads="1"/>
          </p:cNvSpPr>
          <p:nvPr/>
        </p:nvSpPr>
        <p:spPr bwMode="auto">
          <a:xfrm>
            <a:off x="4000500" y="6118781"/>
            <a:ext cx="495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1F497D"/>
                </a:solidFill>
                <a:latin typeface="Arial" panose="020B0604020202020204" pitchFamily="34" charset="0"/>
              </a:rPr>
              <a:t>Block-based Discrete Cosine Transform (DCT)</a:t>
            </a:r>
          </a:p>
        </p:txBody>
      </p:sp>
      <p:sp>
        <p:nvSpPr>
          <p:cNvPr id="6" name="TextBox 5"/>
          <p:cNvSpPr txBox="1"/>
          <p:nvPr/>
        </p:nvSpPr>
        <p:spPr>
          <a:xfrm>
            <a:off x="7664450" y="6488113"/>
            <a:ext cx="1479550" cy="369887"/>
          </a:xfrm>
          <a:prstGeom prst="rect">
            <a:avLst/>
          </a:prstGeom>
          <a:noFill/>
        </p:spPr>
        <p:txBody>
          <a:bodyPr wrap="none">
            <a:spAutoFit/>
          </a:bodyPr>
          <a:lstStyle/>
          <a:p>
            <a:pPr eaLnBrk="1" hangingPunct="1">
              <a:defRPr/>
            </a:pPr>
            <a:r>
              <a:rPr lang="en-US" dirty="0">
                <a:solidFill>
                  <a:prstClr val="white">
                    <a:lumMod val="50000"/>
                  </a:prstClr>
                </a:solidFill>
                <a:latin typeface="Arial" charset="0"/>
              </a:rPr>
              <a:t>Slides: Efros</a:t>
            </a:r>
          </a:p>
        </p:txBody>
      </p:sp>
      <p:sp>
        <p:nvSpPr>
          <p:cNvPr id="4" name="TextBox 3"/>
          <p:cNvSpPr txBox="1"/>
          <p:nvPr/>
        </p:nvSpPr>
        <p:spPr>
          <a:xfrm>
            <a:off x="2284762" y="2060059"/>
            <a:ext cx="1295400" cy="369332"/>
          </a:xfrm>
          <a:prstGeom prst="rect">
            <a:avLst/>
          </a:prstGeom>
          <a:noFill/>
        </p:spPr>
        <p:txBody>
          <a:bodyPr wrap="square" rtlCol="0">
            <a:spAutoFit/>
          </a:bodyPr>
          <a:lstStyle/>
          <a:p>
            <a:r>
              <a:rPr lang="en-US" dirty="0"/>
              <a:t>8x8 blocks</a:t>
            </a:r>
          </a:p>
        </p:txBody>
      </p:sp>
      <p:sp>
        <p:nvSpPr>
          <p:cNvPr id="10" name="TextBox 9"/>
          <p:cNvSpPr txBox="1"/>
          <p:nvPr/>
        </p:nvSpPr>
        <p:spPr>
          <a:xfrm>
            <a:off x="5829300" y="1407875"/>
            <a:ext cx="1295400" cy="369332"/>
          </a:xfrm>
          <a:prstGeom prst="rect">
            <a:avLst/>
          </a:prstGeom>
          <a:noFill/>
        </p:spPr>
        <p:txBody>
          <a:bodyPr wrap="square" rtlCol="0">
            <a:spAutoFit/>
          </a:bodyPr>
          <a:lstStyle/>
          <a:p>
            <a:r>
              <a:rPr lang="en-US" dirty="0"/>
              <a:t>8x8 blocks</a:t>
            </a:r>
          </a:p>
        </p:txBody>
      </p:sp>
      <p:pic>
        <p:nvPicPr>
          <p:cNvPr id="5" name="Picture 4"/>
          <p:cNvPicPr>
            <a:picLocks noChangeAspect="1"/>
          </p:cNvPicPr>
          <p:nvPr/>
        </p:nvPicPr>
        <p:blipFill>
          <a:blip r:embed="rId6"/>
          <a:stretch>
            <a:fillRect/>
          </a:stretch>
        </p:blipFill>
        <p:spPr>
          <a:xfrm>
            <a:off x="457200" y="2667000"/>
            <a:ext cx="1893884" cy="1893884"/>
          </a:xfrm>
          <a:prstGeom prst="rect">
            <a:avLst/>
          </a:prstGeom>
        </p:spPr>
      </p:pic>
      <p:pic>
        <p:nvPicPr>
          <p:cNvPr id="7" name="Picture 6"/>
          <p:cNvPicPr>
            <a:picLocks noChangeAspect="1"/>
          </p:cNvPicPr>
          <p:nvPr/>
        </p:nvPicPr>
        <p:blipFill>
          <a:blip r:embed="rId7"/>
          <a:stretch>
            <a:fillRect/>
          </a:stretch>
        </p:blipFill>
        <p:spPr>
          <a:xfrm>
            <a:off x="2534892" y="2420713"/>
            <a:ext cx="721540" cy="721540"/>
          </a:xfrm>
          <a:prstGeom prst="rect">
            <a:avLst/>
          </a:prstGeom>
        </p:spPr>
      </p:pic>
      <p:pic>
        <p:nvPicPr>
          <p:cNvPr id="8" name="Picture 7"/>
          <p:cNvPicPr>
            <a:picLocks noChangeAspect="1"/>
          </p:cNvPicPr>
          <p:nvPr/>
        </p:nvPicPr>
        <p:blipFill>
          <a:blip r:embed="rId8"/>
          <a:stretch>
            <a:fillRect/>
          </a:stretch>
        </p:blipFill>
        <p:spPr>
          <a:xfrm>
            <a:off x="2537715" y="3227705"/>
            <a:ext cx="721540" cy="721540"/>
          </a:xfrm>
          <a:prstGeom prst="rect">
            <a:avLst/>
          </a:prstGeom>
        </p:spPr>
      </p:pic>
      <p:pic>
        <p:nvPicPr>
          <p:cNvPr id="9" name="Picture 8"/>
          <p:cNvPicPr>
            <a:picLocks noChangeAspect="1"/>
          </p:cNvPicPr>
          <p:nvPr/>
        </p:nvPicPr>
        <p:blipFill>
          <a:blip r:embed="rId9"/>
          <a:stretch>
            <a:fillRect/>
          </a:stretch>
        </p:blipFill>
        <p:spPr>
          <a:xfrm>
            <a:off x="2534892" y="4034697"/>
            <a:ext cx="721540" cy="721540"/>
          </a:xfrm>
          <a:prstGeom prst="rect">
            <a:avLst/>
          </a:prstGeom>
        </p:spPr>
      </p:pic>
      <p:sp>
        <p:nvSpPr>
          <p:cNvPr id="13" name="Arc 12"/>
          <p:cNvSpPr/>
          <p:nvPr/>
        </p:nvSpPr>
        <p:spPr>
          <a:xfrm>
            <a:off x="494032" y="2473464"/>
            <a:ext cx="2443420" cy="313809"/>
          </a:xfrm>
          <a:prstGeom prst="arc">
            <a:avLst>
              <a:gd name="adj1" fmla="val 10825882"/>
              <a:gd name="adj2" fmla="val 21042653"/>
            </a:avLst>
          </a:prstGeom>
          <a:ln>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C00000"/>
              </a:solidFill>
            </a:endParaRPr>
          </a:p>
        </p:txBody>
      </p:sp>
      <p:sp>
        <p:nvSpPr>
          <p:cNvPr id="14" name="Rectangle 13"/>
          <p:cNvSpPr/>
          <p:nvPr/>
        </p:nvSpPr>
        <p:spPr>
          <a:xfrm>
            <a:off x="457200" y="2646850"/>
            <a:ext cx="193100" cy="19310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p:cNvSpPr/>
          <p:nvPr/>
        </p:nvSpPr>
        <p:spPr>
          <a:xfrm>
            <a:off x="1065562" y="3502574"/>
            <a:ext cx="193100" cy="19310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p:cNvSpPr/>
          <p:nvPr/>
        </p:nvSpPr>
        <p:spPr>
          <a:xfrm>
            <a:off x="1941689" y="4074895"/>
            <a:ext cx="193100" cy="19310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 name="Straight Arrow Connector 15"/>
          <p:cNvCxnSpPr>
            <a:stCxn id="19" idx="3"/>
            <a:endCxn id="8" idx="1"/>
          </p:cNvCxnSpPr>
          <p:nvPr/>
        </p:nvCxnSpPr>
        <p:spPr>
          <a:xfrm flipV="1">
            <a:off x="1258662" y="3588475"/>
            <a:ext cx="1279053" cy="1064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a:stCxn id="20" idx="3"/>
            <a:endCxn id="9" idx="1"/>
          </p:cNvCxnSpPr>
          <p:nvPr/>
        </p:nvCxnSpPr>
        <p:spPr>
          <a:xfrm>
            <a:off x="2134789" y="4171445"/>
            <a:ext cx="400103" cy="22402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264425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a:t>Using DCT in JPEG </a:t>
            </a:r>
            <a:r>
              <a:rPr lang="en-US" altLang="en-US">
                <a:solidFill>
                  <a:schemeClr val="accent2"/>
                </a:solidFill>
                <a:latin typeface="Comic Sans MS" panose="030F0702030302020204" pitchFamily="66" charset="0"/>
              </a:rPr>
              <a:t>  </a:t>
            </a:r>
          </a:p>
        </p:txBody>
      </p:sp>
      <p:sp>
        <p:nvSpPr>
          <p:cNvPr id="69635" name="Rectangle 3"/>
          <p:cNvSpPr>
            <a:spLocks noGrp="1" noChangeArrowheads="1"/>
          </p:cNvSpPr>
          <p:nvPr>
            <p:ph type="body" idx="1"/>
          </p:nvPr>
        </p:nvSpPr>
        <p:spPr/>
        <p:txBody>
          <a:bodyPr/>
          <a:lstStyle/>
          <a:p>
            <a:pPr eaLnBrk="1" hangingPunct="1"/>
            <a:r>
              <a:rPr lang="en-US" altLang="en-US" dirty="0"/>
              <a:t>The first coefficient </a:t>
            </a:r>
            <a:r>
              <a:rPr lang="en-US" altLang="en-US" dirty="0">
                <a:latin typeface="Times New Roman" panose="02020603050405020304" pitchFamily="18" charset="0"/>
                <a:cs typeface="Times New Roman" panose="02020603050405020304" pitchFamily="18" charset="0"/>
              </a:rPr>
              <a:t>B(0,0)</a:t>
            </a:r>
            <a:r>
              <a:rPr lang="en-US" altLang="en-US" dirty="0"/>
              <a:t> is the DC component, the average intensity</a:t>
            </a:r>
          </a:p>
          <a:p>
            <a:pPr eaLnBrk="1" hangingPunct="1"/>
            <a:r>
              <a:rPr lang="en-US" altLang="en-US" dirty="0"/>
              <a:t>The top-left </a:t>
            </a:r>
            <a:r>
              <a:rPr lang="en-US" altLang="en-US" dirty="0" err="1"/>
              <a:t>coeffs</a:t>
            </a:r>
            <a:r>
              <a:rPr lang="en-US" altLang="en-US" dirty="0"/>
              <a:t> represent low frequencies, the bottom right – high frequencies</a:t>
            </a:r>
          </a:p>
          <a:p>
            <a:pPr eaLnBrk="1" hangingPunct="1"/>
            <a:endParaRPr lang="en-US" altLang="en-US" dirty="0"/>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81400"/>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05200"/>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11810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a:t>Image compression using DCT</a:t>
            </a:r>
            <a:endParaRPr lang="en-US" altLang="en-US">
              <a:solidFill>
                <a:schemeClr val="accent2"/>
              </a:solidFill>
              <a:latin typeface="Comic Sans MS" panose="030F0702030302020204" pitchFamily="66" charset="0"/>
            </a:endParaRPr>
          </a:p>
        </p:txBody>
      </p:sp>
      <p:sp>
        <p:nvSpPr>
          <p:cNvPr id="70659" name="Rectangle 3"/>
          <p:cNvSpPr>
            <a:spLocks noGrp="1" noChangeArrowheads="1"/>
          </p:cNvSpPr>
          <p:nvPr>
            <p:ph type="body" idx="1"/>
          </p:nvPr>
        </p:nvSpPr>
        <p:spPr>
          <a:xfrm>
            <a:off x="228600" y="990600"/>
            <a:ext cx="8763000" cy="5135563"/>
          </a:xfrm>
        </p:spPr>
        <p:txBody>
          <a:bodyPr/>
          <a:lstStyle/>
          <a:p>
            <a:pPr eaLnBrk="1" hangingPunct="1"/>
            <a:r>
              <a:rPr lang="en-US" altLang="en-US" sz="2400" dirty="0">
                <a:sym typeface="Wingdings" panose="05000000000000000000" pitchFamily="2" charset="2"/>
              </a:rPr>
              <a:t>Compute DCT filter responses in each 8x8 block</a:t>
            </a:r>
          </a:p>
          <a:p>
            <a:pPr eaLnBrk="1" hangingPunct="1"/>
            <a:endParaRPr lang="en-US" altLang="en-US" sz="2400" dirty="0">
              <a:sym typeface="Wingdings" panose="05000000000000000000" pitchFamily="2" charset="2"/>
            </a:endParaRPr>
          </a:p>
          <a:p>
            <a:pPr eaLnBrk="1" hangingPunct="1"/>
            <a:endParaRPr lang="en-US" altLang="en-US" sz="2400" dirty="0">
              <a:sym typeface="Wingdings" panose="05000000000000000000" pitchFamily="2" charset="2"/>
            </a:endParaRPr>
          </a:p>
          <a:p>
            <a:pPr eaLnBrk="1" hangingPunct="1"/>
            <a:endParaRPr lang="en-US" altLang="en-US" sz="2400" dirty="0">
              <a:sym typeface="Wingdings" panose="05000000000000000000" pitchFamily="2" charset="2"/>
            </a:endParaRPr>
          </a:p>
          <a:p>
            <a:pPr eaLnBrk="1" hangingPunct="1"/>
            <a:endParaRPr lang="en-US" altLang="en-US" sz="2400" dirty="0">
              <a:sym typeface="Wingdings" panose="05000000000000000000" pitchFamily="2" charset="2"/>
            </a:endParaRPr>
          </a:p>
        </p:txBody>
      </p:sp>
      <p:pic>
        <p:nvPicPr>
          <p:cNvPr id="70660"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945" y="1413986"/>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0" descr="Q=&#10;\begin{bmatrix}&#10; 16 &amp; 11 &amp; 10 &amp; 16 &amp; 24 &amp; 40 &amp; 51 &amp; 61 \\&#10; 12 &amp; 12 &amp; 14 &amp; 19 &amp; 26 &amp; 58 &amp; 60 &amp; 55 \\&#10; 14 &amp; 13 &amp; 16 &amp; 24 &amp; 40 &amp; 57 &amp; 69 &amp; 56 \\&#10; 14 &amp; 17 &amp; 22 &amp; 29 &amp; 51 &amp; 87 &amp; 80 &amp; 62 \\&#10; 18 &amp; 22 &amp; 37 &amp; 56 &amp; 68 &amp; 109 &amp; 103 &amp; 77 \\&#10; 24 &amp; 35 &amp; 55 &amp; 64 &amp; 81 &amp; 104 &amp; 113 &amp; 92 \\&#10; 49 &amp; 64 &amp; 78 &amp; 87 &amp; 103 &amp; 121 &amp; 120 &amp; 101 \\&#10; 72 &amp; 92 &amp; 95 &amp; 98 &amp; 112 &amp; 100 &amp; 103 &amp; 99&#10;\end{bmatr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39" y="4067175"/>
            <a:ext cx="3200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842" y="4079120"/>
            <a:ext cx="3149158" cy="16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Box 15"/>
          <p:cNvSpPr txBox="1">
            <a:spLocks noChangeArrowheads="1"/>
          </p:cNvSpPr>
          <p:nvPr/>
        </p:nvSpPr>
        <p:spPr bwMode="auto">
          <a:xfrm>
            <a:off x="154459" y="3585010"/>
            <a:ext cx="3903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prstClr val="black"/>
                </a:solidFill>
                <a:latin typeface="Arial" panose="020B0604020202020204" pitchFamily="34" charset="0"/>
              </a:rPr>
              <a:t>Quantization </a:t>
            </a:r>
            <a:r>
              <a:rPr lang="en-US" altLang="en-US" sz="1800" dirty="0" err="1">
                <a:solidFill>
                  <a:prstClr val="black"/>
                </a:solidFill>
                <a:latin typeface="Arial" panose="020B0604020202020204" pitchFamily="34" charset="0"/>
              </a:rPr>
              <a:t>divisers</a:t>
            </a:r>
            <a:r>
              <a:rPr lang="en-US" altLang="en-US" sz="1800" dirty="0">
                <a:solidFill>
                  <a:prstClr val="black"/>
                </a:solidFill>
                <a:latin typeface="Arial" panose="020B0604020202020204" pitchFamily="34" charset="0"/>
              </a:rPr>
              <a:t> (element-wise)</a:t>
            </a:r>
          </a:p>
        </p:txBody>
      </p:sp>
      <p:sp>
        <p:nvSpPr>
          <p:cNvPr id="70665" name="TextBox 16"/>
          <p:cNvSpPr txBox="1">
            <a:spLocks noChangeArrowheads="1"/>
          </p:cNvSpPr>
          <p:nvPr/>
        </p:nvSpPr>
        <p:spPr bwMode="auto">
          <a:xfrm>
            <a:off x="71120" y="1615520"/>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prstClr val="black"/>
                </a:solidFill>
                <a:latin typeface="Arial" panose="020B0604020202020204" pitchFamily="34" charset="0"/>
              </a:rPr>
              <a:t>Filter responses</a:t>
            </a:r>
          </a:p>
        </p:txBody>
      </p:sp>
      <p:sp>
        <p:nvSpPr>
          <p:cNvPr id="70666" name="TextBox 17"/>
          <p:cNvSpPr txBox="1">
            <a:spLocks noChangeArrowheads="1"/>
          </p:cNvSpPr>
          <p:nvPr/>
        </p:nvSpPr>
        <p:spPr bwMode="auto">
          <a:xfrm>
            <a:off x="5735762" y="3600209"/>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prstClr val="black"/>
                </a:solidFill>
                <a:latin typeface="Arial" panose="020B0604020202020204" pitchFamily="34" charset="0"/>
              </a:rPr>
              <a:t>Quantized values</a:t>
            </a:r>
          </a:p>
        </p:txBody>
      </p:sp>
    </p:spTree>
    <p:extLst>
      <p:ext uri="{BB962C8B-B14F-4D97-AF65-F5344CB8AC3E}">
        <p14:creationId xmlns:p14="http://schemas.microsoft.com/office/powerpoint/2010/main" val="45731869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1"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2"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8133"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98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13"/>
          <p:cNvSpPr>
            <a:spLocks noGrp="1" noChangeArrowheads="1"/>
          </p:cNvSpPr>
          <p:nvPr>
            <p:ph type="title"/>
          </p:nvPr>
        </p:nvSpPr>
        <p:spPr/>
        <p:txBody>
          <a:bodyPr/>
          <a:lstStyle/>
          <a:p>
            <a:r>
              <a:rPr lang="en-US" altLang="en-US" dirty="0"/>
              <a:t>Square wave spectra</a:t>
            </a:r>
          </a:p>
        </p:txBody>
      </p:sp>
      <p:pic>
        <p:nvPicPr>
          <p:cNvPr id="481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278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JPEG Encoding</a:t>
            </a:r>
          </a:p>
        </p:txBody>
      </p:sp>
      <p:sp>
        <p:nvSpPr>
          <p:cNvPr id="3" name="Content Placeholder 2"/>
          <p:cNvSpPr>
            <a:spLocks noGrp="1"/>
          </p:cNvSpPr>
          <p:nvPr>
            <p:ph idx="1"/>
          </p:nvPr>
        </p:nvSpPr>
        <p:spPr/>
        <p:txBody>
          <a:bodyPr/>
          <a:lstStyle/>
          <a:p>
            <a:r>
              <a:rPr lang="en-US" dirty="0"/>
              <a:t>Entropy coding (Huffman-variant)</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25672"/>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5"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22" y="2133600"/>
            <a:ext cx="3149158" cy="16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7"/>
          <p:cNvSpPr txBox="1">
            <a:spLocks noChangeArrowheads="1"/>
          </p:cNvSpPr>
          <p:nvPr/>
        </p:nvSpPr>
        <p:spPr bwMode="auto">
          <a:xfrm>
            <a:off x="1290762" y="1654689"/>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prstClr val="black"/>
                </a:solidFill>
                <a:latin typeface="Arial" panose="020B0604020202020204" pitchFamily="34" charset="0"/>
              </a:rPr>
              <a:t>Quantized values</a:t>
            </a: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59454"/>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2230" y="3924818"/>
            <a:ext cx="1447800" cy="646331"/>
          </a:xfrm>
          <a:prstGeom prst="rect">
            <a:avLst/>
          </a:prstGeom>
          <a:noFill/>
        </p:spPr>
        <p:txBody>
          <a:bodyPr wrap="square" rtlCol="0">
            <a:spAutoFit/>
          </a:bodyPr>
          <a:lstStyle/>
          <a:p>
            <a:r>
              <a:rPr lang="en-US" dirty="0"/>
              <a:t>Linearize </a:t>
            </a:r>
            <a:r>
              <a:rPr lang="en-US" i="1" dirty="0"/>
              <a:t>B</a:t>
            </a:r>
            <a:r>
              <a:rPr lang="en-US" dirty="0"/>
              <a:t> like this.</a:t>
            </a:r>
          </a:p>
        </p:txBody>
      </p:sp>
    </p:spTree>
    <p:extLst>
      <p:ext uri="{BB962C8B-B14F-4D97-AF65-F5344CB8AC3E}">
        <p14:creationId xmlns:p14="http://schemas.microsoft.com/office/powerpoint/2010/main" val="22123637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en-US"/>
              <a:t>Color spaces: YCbCr</a:t>
            </a:r>
          </a:p>
        </p:txBody>
      </p:sp>
      <p:pic>
        <p:nvPicPr>
          <p:cNvPr id="90115" name="Picture 3" descr="C:\Users\Hoiem\Documents\Classes\Spring11 - Computer Vision\figs\color spaces\neighborhood6_ycbcr_c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1623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C:\Users\Hoiem\Documents\Classes\Spring11 - Computer Vision\figs\color spaces\neighborhood6_ycbcr_c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48387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C:\Users\Hoiem\Documents\Classes\Spring11 - Computer Vision\figs\color spaces\neighborhood6_ycbcr_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4859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7"/>
          <p:cNvSpPr txBox="1">
            <a:spLocks noChangeArrowheads="1"/>
          </p:cNvSpPr>
          <p:nvPr/>
        </p:nvSpPr>
        <p:spPr bwMode="auto">
          <a:xfrm>
            <a:off x="7907338" y="2057400"/>
            <a:ext cx="120173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Y</a:t>
            </a:r>
          </a:p>
          <a:p>
            <a:pPr>
              <a:spcBef>
                <a:spcPct val="0"/>
              </a:spcBef>
            </a:pPr>
            <a:r>
              <a:rPr lang="en-US" altLang="en-US" sz="1100">
                <a:solidFill>
                  <a:prstClr val="black"/>
                </a:solidFill>
              </a:rPr>
              <a:t>(Cb=0.5,Cr=0.5)</a:t>
            </a:r>
          </a:p>
        </p:txBody>
      </p:sp>
      <p:sp>
        <p:nvSpPr>
          <p:cNvPr id="90119" name="TextBox 8"/>
          <p:cNvSpPr txBox="1">
            <a:spLocks noChangeArrowheads="1"/>
          </p:cNvSpPr>
          <p:nvPr/>
        </p:nvSpPr>
        <p:spPr bwMode="auto">
          <a:xfrm>
            <a:off x="7948613" y="3733800"/>
            <a:ext cx="11144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Cb</a:t>
            </a:r>
          </a:p>
          <a:p>
            <a:pPr>
              <a:spcBef>
                <a:spcPct val="0"/>
              </a:spcBef>
            </a:pPr>
            <a:r>
              <a:rPr lang="en-US" altLang="en-US" sz="1100">
                <a:solidFill>
                  <a:prstClr val="black"/>
                </a:solidFill>
              </a:rPr>
              <a:t>(Y=0.5,Cr=0.5)</a:t>
            </a:r>
          </a:p>
        </p:txBody>
      </p:sp>
      <p:sp>
        <p:nvSpPr>
          <p:cNvPr id="90120" name="TextBox 9"/>
          <p:cNvSpPr txBox="1">
            <a:spLocks noChangeArrowheads="1"/>
          </p:cNvSpPr>
          <p:nvPr/>
        </p:nvSpPr>
        <p:spPr bwMode="auto">
          <a:xfrm>
            <a:off x="7924800" y="5410200"/>
            <a:ext cx="110807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Cr</a:t>
            </a:r>
          </a:p>
          <a:p>
            <a:pPr>
              <a:spcBef>
                <a:spcPct val="0"/>
              </a:spcBef>
            </a:pPr>
            <a:r>
              <a:rPr lang="en-US" altLang="en-US" sz="1100">
                <a:solidFill>
                  <a:prstClr val="black"/>
                </a:solidFill>
              </a:rPr>
              <a:t>(Y=0.5,Cb=05)</a:t>
            </a:r>
          </a:p>
        </p:txBody>
      </p:sp>
      <p:pic>
        <p:nvPicPr>
          <p:cNvPr id="90121" name="Picture 5" descr="C:\Users\Hoiem\Documents\Classes\Spring10 - Computer Vision\figs\nieghborhood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0"/>
            <a:ext cx="1676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7" descr="http://upload.wikimedia.org/wikipedia/commons/thumb/5/53/YCbCr-CbCr_Y0.png/120px-YCbCr-CbCr_Y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9" descr="http://upload.wikimedia.org/wikipedia/commons/thumb/9/91/YCbCr-CbCr_Y50.png/120px-YCbCr-CbCr_Y5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1" descr="http://upload.wikimedia.org/wikipedia/commons/thumb/0/08/YCbCr-CbCr_Y100.png/120px-YCbCr-CbCr_Y1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64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5" name="TextBox 14"/>
          <p:cNvSpPr txBox="1">
            <a:spLocks noChangeArrowheads="1"/>
          </p:cNvSpPr>
          <p:nvPr/>
        </p:nvSpPr>
        <p:spPr bwMode="auto">
          <a:xfrm>
            <a:off x="1303338" y="1676400"/>
            <a:ext cx="601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Y=0</a:t>
            </a:r>
          </a:p>
        </p:txBody>
      </p:sp>
      <p:sp>
        <p:nvSpPr>
          <p:cNvPr id="90126" name="TextBox 15"/>
          <p:cNvSpPr txBox="1">
            <a:spLocks noChangeArrowheads="1"/>
          </p:cNvSpPr>
          <p:nvPr/>
        </p:nvSpPr>
        <p:spPr bwMode="auto">
          <a:xfrm>
            <a:off x="3352800" y="1676400"/>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Y=0.5</a:t>
            </a:r>
          </a:p>
        </p:txBody>
      </p:sp>
      <p:sp>
        <p:nvSpPr>
          <p:cNvPr id="90127" name="TextBox 16"/>
          <p:cNvSpPr txBox="1">
            <a:spLocks noChangeArrowheads="1"/>
          </p:cNvSpPr>
          <p:nvPr/>
        </p:nvSpPr>
        <p:spPr bwMode="auto">
          <a:xfrm>
            <a:off x="2362200" y="4267200"/>
            <a:ext cx="601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Y=1</a:t>
            </a:r>
          </a:p>
        </p:txBody>
      </p:sp>
      <p:cxnSp>
        <p:nvCxnSpPr>
          <p:cNvPr id="19" name="Straight Arrow Connector 18"/>
          <p:cNvCxnSpPr/>
          <p:nvPr/>
        </p:nvCxnSpPr>
        <p:spPr>
          <a:xfrm>
            <a:off x="685800" y="4038600"/>
            <a:ext cx="1752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129" name="TextBox 19"/>
          <p:cNvSpPr txBox="1">
            <a:spLocks noChangeArrowheads="1"/>
          </p:cNvSpPr>
          <p:nvPr/>
        </p:nvSpPr>
        <p:spPr bwMode="auto">
          <a:xfrm>
            <a:off x="1295400" y="4038600"/>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Cb</a:t>
            </a:r>
          </a:p>
        </p:txBody>
      </p:sp>
      <p:cxnSp>
        <p:nvCxnSpPr>
          <p:cNvPr id="21" name="Straight Arrow Connector 20"/>
          <p:cNvCxnSpPr/>
          <p:nvPr/>
        </p:nvCxnSpPr>
        <p:spPr>
          <a:xfrm rot="5400000" flipH="1" flipV="1">
            <a:off x="-342106" y="2934494"/>
            <a:ext cx="1752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131" name="TextBox 22"/>
          <p:cNvSpPr txBox="1">
            <a:spLocks noChangeArrowheads="1"/>
          </p:cNvSpPr>
          <p:nvPr/>
        </p:nvSpPr>
        <p:spPr bwMode="auto">
          <a:xfrm>
            <a:off x="104775" y="28194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Cr</a:t>
            </a:r>
          </a:p>
        </p:txBody>
      </p:sp>
      <p:sp>
        <p:nvSpPr>
          <p:cNvPr id="90132" name="TextBox 23"/>
          <p:cNvSpPr txBox="1">
            <a:spLocks noChangeArrowheads="1"/>
          </p:cNvSpPr>
          <p:nvPr/>
        </p:nvSpPr>
        <p:spPr bwMode="auto">
          <a:xfrm>
            <a:off x="609600" y="8382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Fast to compute, good for compression, used by TV</a:t>
            </a:r>
          </a:p>
        </p:txBody>
      </p:sp>
      <p:sp>
        <p:nvSpPr>
          <p:cNvPr id="22" name="Rectangle 21"/>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883018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908" y="914400"/>
            <a:ext cx="5486400" cy="914400"/>
          </a:xfrm>
        </p:spPr>
        <p:txBody>
          <a:bodyPr>
            <a:normAutofit fontScale="90000"/>
          </a:bodyPr>
          <a:lstStyle/>
          <a:p>
            <a:pPr algn="ctr"/>
            <a:r>
              <a:rPr lang="en-US" dirty="0"/>
              <a:t>Most JPEG images &amp; videos </a:t>
            </a:r>
            <a:br>
              <a:rPr lang="en-US" dirty="0"/>
            </a:br>
            <a:r>
              <a:rPr lang="en-US" dirty="0"/>
              <a:t>subsample </a:t>
            </a:r>
            <a:r>
              <a:rPr lang="en-US" dirty="0" err="1"/>
              <a:t>chroma</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33333"/>
          <a:stretch/>
        </p:blipFill>
        <p:spPr>
          <a:xfrm>
            <a:off x="1219200" y="2133600"/>
            <a:ext cx="6729816" cy="3200400"/>
          </a:xfrm>
        </p:spPr>
      </p:pic>
    </p:spTree>
    <p:extLst>
      <p:ext uri="{BB962C8B-B14F-4D97-AF65-F5344CB8AC3E}">
        <p14:creationId xmlns:p14="http://schemas.microsoft.com/office/powerpoint/2010/main" val="7570238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a:t>JPEG Compression Summary</a:t>
            </a:r>
          </a:p>
        </p:txBody>
      </p:sp>
      <p:sp>
        <p:nvSpPr>
          <p:cNvPr id="3" name="Content Placeholder 2"/>
          <p:cNvSpPr>
            <a:spLocks noGrp="1"/>
          </p:cNvSpPr>
          <p:nvPr>
            <p:ph idx="1"/>
          </p:nvPr>
        </p:nvSpPr>
        <p:spPr/>
        <p:txBody>
          <a:bodyPr>
            <a:normAutofit lnSpcReduction="10000"/>
          </a:bodyPr>
          <a:lstStyle/>
          <a:p>
            <a:pPr marL="514350" indent="-514350" eaLnBrk="1" hangingPunct="1">
              <a:buFont typeface="Calibri" panose="020F0502020204030204" pitchFamily="34" charset="0"/>
              <a:buAutoNum type="arabicPeriod"/>
            </a:pPr>
            <a:r>
              <a:rPr lang="en-US" altLang="en-US" dirty="0"/>
              <a:t>Convert image to </a:t>
            </a:r>
            <a:r>
              <a:rPr lang="en-US" altLang="en-US" dirty="0" err="1"/>
              <a:t>YCrCb</a:t>
            </a:r>
            <a:endParaRPr lang="en-US" altLang="en-US" dirty="0"/>
          </a:p>
          <a:p>
            <a:pPr marL="514350" indent="-514350" eaLnBrk="1" hangingPunct="1">
              <a:buFont typeface="Calibri" panose="020F0502020204030204" pitchFamily="34" charset="0"/>
              <a:buAutoNum type="arabicPeriod"/>
            </a:pPr>
            <a:r>
              <a:rPr lang="en-US" altLang="en-US" dirty="0"/>
              <a:t>Subsample color by factor of 2</a:t>
            </a:r>
          </a:p>
          <a:p>
            <a:pPr marL="914400" lvl="1" indent="-514350" eaLnBrk="1" hangingPunct="1"/>
            <a:r>
              <a:rPr lang="en-US" altLang="en-US" dirty="0"/>
              <a:t>People have bad resolution for color</a:t>
            </a:r>
          </a:p>
          <a:p>
            <a:pPr marL="514350" indent="-514350" eaLnBrk="1" hangingPunct="1">
              <a:buFont typeface="Calibri" panose="020F0502020204030204" pitchFamily="34" charset="0"/>
              <a:buAutoNum type="arabicPeriod"/>
            </a:pPr>
            <a:r>
              <a:rPr lang="en-US" altLang="en-US" dirty="0"/>
              <a:t>Split into blocks (8x8, typically), subtract 128</a:t>
            </a:r>
          </a:p>
          <a:p>
            <a:pPr marL="514350" indent="-514350" eaLnBrk="1" hangingPunct="1">
              <a:buFont typeface="Calibri" panose="020F0502020204030204" pitchFamily="34" charset="0"/>
              <a:buAutoNum type="arabicPeriod"/>
            </a:pPr>
            <a:r>
              <a:rPr lang="en-US" altLang="en-US" dirty="0"/>
              <a:t>For each block</a:t>
            </a:r>
          </a:p>
          <a:p>
            <a:pPr marL="914400" lvl="1" indent="-514350" eaLnBrk="1" hangingPunct="1">
              <a:buFont typeface="Calibri" panose="020F0502020204030204" pitchFamily="34" charset="0"/>
              <a:buAutoNum type="alphaLcPeriod"/>
            </a:pPr>
            <a:r>
              <a:rPr lang="en-US" altLang="en-US" dirty="0"/>
              <a:t>Compute DCT coefficients</a:t>
            </a:r>
          </a:p>
          <a:p>
            <a:pPr marL="914400" lvl="1" indent="-514350" eaLnBrk="1" hangingPunct="1">
              <a:buFont typeface="Calibri" panose="020F0502020204030204" pitchFamily="34" charset="0"/>
              <a:buAutoNum type="alphaLcPeriod"/>
            </a:pPr>
            <a:r>
              <a:rPr lang="en-US" altLang="en-US" dirty="0"/>
              <a:t>Coarsely quantize</a:t>
            </a:r>
          </a:p>
          <a:p>
            <a:pPr marL="1314450" lvl="2" indent="-514350" eaLnBrk="1" hangingPunct="1"/>
            <a:r>
              <a:rPr lang="en-US" altLang="en-US" dirty="0"/>
              <a:t>Many high frequency components will become zero</a:t>
            </a:r>
          </a:p>
          <a:p>
            <a:pPr marL="914400" lvl="1" indent="-514350" eaLnBrk="1" hangingPunct="1">
              <a:buFont typeface="Calibri" panose="020F0502020204030204" pitchFamily="34" charset="0"/>
              <a:buAutoNum type="alphaLcPeriod"/>
            </a:pPr>
            <a:r>
              <a:rPr lang="en-US" altLang="en-US" dirty="0"/>
              <a:t>Encode (with run length encoding and then Huffman coding for leftovers)</a:t>
            </a:r>
          </a:p>
          <a:p>
            <a:pPr marL="514350" indent="-514350" eaLnBrk="1" hangingPunct="1">
              <a:buFont typeface="Calibri" panose="020F0502020204030204" pitchFamily="34" charset="0"/>
              <a:buAutoNum type="arabicPeriod"/>
            </a:pPr>
            <a:endParaRPr lang="en-US" altLang="en-US" dirty="0"/>
          </a:p>
        </p:txBody>
      </p:sp>
      <p:sp>
        <p:nvSpPr>
          <p:cNvPr id="71684" name="TextBox 3"/>
          <p:cNvSpPr txBox="1">
            <a:spLocks noChangeArrowheads="1"/>
          </p:cNvSpPr>
          <p:nvPr/>
        </p:nvSpPr>
        <p:spPr bwMode="auto">
          <a:xfrm>
            <a:off x="5510213" y="6211888"/>
            <a:ext cx="363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hlinkClick r:id="rId2"/>
              </a:rPr>
              <a:t>http://en.wikipedia.org/wiki/YCbCr</a:t>
            </a:r>
            <a:endParaRPr lang="en-US" altLang="en-US" sz="1800">
              <a:solidFill>
                <a:prstClr val="black"/>
              </a:solidFill>
              <a:latin typeface="Arial" panose="020B0604020202020204" pitchFamily="34" charset="0"/>
            </a:endParaRPr>
          </a:p>
          <a:p>
            <a:pPr eaLnBrk="1" hangingPunct="1">
              <a:spcBef>
                <a:spcPct val="0"/>
              </a:spcBef>
              <a:buFontTx/>
              <a:buNone/>
            </a:pPr>
            <a:r>
              <a:rPr lang="en-US" altLang="en-US" sz="1800">
                <a:solidFill>
                  <a:prstClr val="black"/>
                </a:solidFill>
                <a:latin typeface="Arial" panose="020B0604020202020204" pitchFamily="34" charset="0"/>
                <a:hlinkClick r:id="rId3"/>
              </a:rPr>
              <a:t>http://en.wikipedia.org/wiki/JPEG</a:t>
            </a:r>
            <a:endParaRPr lang="en-US" altLang="en-US" sz="1800">
              <a:solidFill>
                <a:prstClr val="black"/>
              </a:solidFill>
              <a:latin typeface="Arial" panose="020B0604020202020204" pitchFamily="34" charset="0"/>
            </a:endParaRPr>
          </a:p>
        </p:txBody>
      </p:sp>
    </p:spTree>
    <p:extLst>
      <p:ext uri="{BB962C8B-B14F-4D97-AF65-F5344CB8AC3E}">
        <p14:creationId xmlns:p14="http://schemas.microsoft.com/office/powerpoint/2010/main" val="3372559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cute robots">
            <a:extLst>
              <a:ext uri="{FF2B5EF4-FFF2-40B4-BE49-F238E27FC236}">
                <a16:creationId xmlns:a16="http://schemas.microsoft.com/office/drawing/2014/main" id="{194950CD-A98C-4990-9176-635631CD2A7C}"/>
              </a:ext>
            </a:extLst>
          </p:cNvPr>
          <p:cNvPicPr>
            <a:picLocks noChangeAspect="1"/>
          </p:cNvPicPr>
          <p:nvPr/>
        </p:nvPicPr>
        <p:blipFill rotWithShape="1">
          <a:blip r:embed="rId2">
            <a:alphaModFix amt="50000"/>
          </a:blip>
          <a:srcRect l="21105" r="3895"/>
          <a:stretch/>
        </p:blipFill>
        <p:spPr>
          <a:xfrm>
            <a:off x="20" y="1"/>
            <a:ext cx="9143980" cy="6857999"/>
          </a:xfrm>
          <a:prstGeom prst="rect">
            <a:avLst/>
          </a:prstGeom>
        </p:spPr>
      </p:pic>
      <p:sp>
        <p:nvSpPr>
          <p:cNvPr id="2" name="Title 1">
            <a:extLst>
              <a:ext uri="{FF2B5EF4-FFF2-40B4-BE49-F238E27FC236}">
                <a16:creationId xmlns:a16="http://schemas.microsoft.com/office/drawing/2014/main" id="{4F292469-E718-4E22-AEE2-19786FE503B5}"/>
              </a:ext>
            </a:extLst>
          </p:cNvPr>
          <p:cNvSpPr>
            <a:spLocks noGrp="1"/>
          </p:cNvSpPr>
          <p:nvPr>
            <p:ph type="title"/>
          </p:nvPr>
        </p:nvSpPr>
        <p:spPr>
          <a:xfrm>
            <a:off x="1143000" y="1122362"/>
            <a:ext cx="6858000" cy="2900518"/>
          </a:xfrm>
        </p:spPr>
        <p:txBody>
          <a:bodyPr vert="horz" lIns="91440" tIns="45720" rIns="91440" bIns="45720" rtlCol="0" anchor="b">
            <a:normAutofit/>
          </a:bodyPr>
          <a:lstStyle/>
          <a:p>
            <a:pPr algn="ctr" eaLnBrk="1" hangingPunct="1">
              <a:lnSpc>
                <a:spcPct val="90000"/>
              </a:lnSpc>
            </a:pPr>
            <a:r>
              <a:rPr lang="en-US" sz="6000" dirty="0">
                <a:solidFill>
                  <a:srgbClr val="FFFFFF"/>
                </a:solidFill>
              </a:rPr>
              <a:t>A couple more filters</a:t>
            </a:r>
          </a:p>
        </p:txBody>
      </p:sp>
    </p:spTree>
    <p:extLst>
      <p:ext uri="{BB962C8B-B14F-4D97-AF65-F5344CB8AC3E}">
        <p14:creationId xmlns:p14="http://schemas.microsoft.com/office/powerpoint/2010/main" val="93904509"/>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box filter</a:t>
            </a:r>
          </a:p>
        </p:txBody>
      </p:sp>
      <p:sp>
        <p:nvSpPr>
          <p:cNvPr id="7" name="Rectangle 6">
            <a:extLst>
              <a:ext uri="{FF2B5EF4-FFF2-40B4-BE49-F238E27FC236}">
                <a16:creationId xmlns:a16="http://schemas.microsoft.com/office/drawing/2014/main" id="{335748DC-E644-42C3-A9F9-89B69932F667}"/>
              </a:ext>
            </a:extLst>
          </p:cNvPr>
          <p:cNvSpPr/>
          <p:nvPr/>
        </p:nvSpPr>
        <p:spPr>
          <a:xfrm>
            <a:off x="8243882" y="0"/>
            <a:ext cx="900118" cy="276999"/>
          </a:xfrm>
          <a:prstGeom prst="rect">
            <a:avLst/>
          </a:prstGeom>
        </p:spPr>
        <p:txBody>
          <a:bodyPr wrap="none">
            <a:spAutoFit/>
          </a:bodyPr>
          <a:lstStyle/>
          <a:p>
            <a:r>
              <a:rPr lang="en-US" sz="1200" dirty="0">
                <a:solidFill>
                  <a:schemeClr val="bg1">
                    <a:lumMod val="50000"/>
                  </a:schemeClr>
                </a:solidFill>
                <a:latin typeface="+mn-lt"/>
              </a:rPr>
              <a:t>James Hays</a:t>
            </a:r>
          </a:p>
        </p:txBody>
      </p:sp>
    </p:spTree>
    <p:extLst>
      <p:ext uri="{BB962C8B-B14F-4D97-AF65-F5344CB8AC3E}">
        <p14:creationId xmlns:p14="http://schemas.microsoft.com/office/powerpoint/2010/main" val="184339280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Gaussian filter</a:t>
            </a:r>
          </a:p>
        </p:txBody>
      </p:sp>
      <p:sp>
        <p:nvSpPr>
          <p:cNvPr id="6" name="Rectangle 5"/>
          <p:cNvSpPr/>
          <p:nvPr/>
        </p:nvSpPr>
        <p:spPr>
          <a:xfrm>
            <a:off x="8243882" y="0"/>
            <a:ext cx="900118" cy="276999"/>
          </a:xfrm>
          <a:prstGeom prst="rect">
            <a:avLst/>
          </a:prstGeom>
        </p:spPr>
        <p:txBody>
          <a:bodyPr wrap="none">
            <a:spAutoFit/>
          </a:bodyPr>
          <a:lstStyle/>
          <a:p>
            <a:r>
              <a:rPr lang="en-US" sz="1200" dirty="0">
                <a:solidFill>
                  <a:schemeClr val="bg1">
                    <a:lumMod val="50000"/>
                  </a:schemeClr>
                </a:solidFill>
                <a:latin typeface="+mn-lt"/>
              </a:rPr>
              <a:t>James Hays</a:t>
            </a:r>
          </a:p>
        </p:txBody>
      </p:sp>
    </p:spTree>
    <p:extLst>
      <p:ext uri="{BB962C8B-B14F-4D97-AF65-F5344CB8AC3E}">
        <p14:creationId xmlns:p14="http://schemas.microsoft.com/office/powerpoint/2010/main" val="22128677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152400" y="871725"/>
            <a:ext cx="8839200" cy="423675"/>
          </a:xfrm>
        </p:spPr>
        <p:txBody>
          <a:bodyPr/>
          <a:lstStyle/>
          <a:p>
            <a:pPr eaLnBrk="1" hangingPunct="1">
              <a:lnSpc>
                <a:spcPct val="80000"/>
              </a:lnSpc>
            </a:pPr>
            <a:r>
              <a:rPr lang="en-US" altLang="en-US" sz="2000" dirty="0"/>
              <a:t>Weight contributions of neighboring pixels by nearness</a:t>
            </a:r>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2000" dirty="0"/>
          </a:p>
          <a:p>
            <a:pPr eaLnBrk="1" hangingPunct="1">
              <a:lnSpc>
                <a:spcPct val="80000"/>
              </a:lnSpc>
            </a:pPr>
            <a:endParaRPr lang="en-US" altLang="en-US" sz="2000" dirty="0"/>
          </a:p>
          <a:p>
            <a:pPr eaLnBrk="1" hangingPunct="1">
              <a:lnSpc>
                <a:spcPct val="80000"/>
              </a:lnSpc>
              <a:buFont typeface="Arial" panose="020B0604020202020204" pitchFamily="34" charset="0"/>
              <a:buNone/>
            </a:pPr>
            <a:endParaRPr lang="en-US" altLang="en-US" sz="2000" dirty="0"/>
          </a:p>
          <a:p>
            <a:pPr eaLnBrk="1" hangingPunct="1">
              <a:lnSpc>
                <a:spcPct val="80000"/>
              </a:lnSpc>
              <a:buFontTx/>
              <a:buNone/>
            </a:pPr>
            <a:endParaRPr lang="en-US" altLang="en-US" sz="2000" dirty="0"/>
          </a:p>
          <a:p>
            <a:pPr eaLnBrk="1" hangingPunct="1">
              <a:lnSpc>
                <a:spcPct val="80000"/>
              </a:lnSpc>
              <a:buFontTx/>
              <a:buNone/>
            </a:pPr>
            <a:endParaRPr lang="en-US" altLang="en-US" sz="2000" dirty="0">
              <a:latin typeface="Courier New" panose="02070309020205020404" pitchFamily="49" charset="0"/>
            </a:endParaRPr>
          </a:p>
        </p:txBody>
      </p:sp>
      <p:pic>
        <p:nvPicPr>
          <p:cNvPr id="60419" name="Picture 4" descr="realgaussian"/>
          <p:cNvPicPr>
            <a:picLocks noChangeAspect="1" noChangeArrowheads="1"/>
          </p:cNvPicPr>
          <p:nvPr/>
        </p:nvPicPr>
        <p:blipFill>
          <a:blip r:embed="rId4">
            <a:extLst>
              <a:ext uri="{28A0092B-C50C-407E-A947-70E740481C1C}">
                <a14:useLocalDpi xmlns:a14="http://schemas.microsoft.com/office/drawing/2010/main" val="0"/>
              </a:ext>
            </a:extLst>
          </a:blip>
          <a:srcRect l="3360" t="15573" b="4480"/>
          <a:stretch>
            <a:fillRect/>
          </a:stretch>
        </p:blipFill>
        <p:spPr bwMode="auto">
          <a:xfrm>
            <a:off x="26988" y="1405125"/>
            <a:ext cx="5032376"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6" y="47914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descr="txp_fig"/>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6722" y="4850517"/>
            <a:ext cx="327580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7"/>
          <p:cNvSpPr txBox="1">
            <a:spLocks noChangeArrowheads="1"/>
          </p:cNvSpPr>
          <p:nvPr/>
        </p:nvSpPr>
        <p:spPr bwMode="auto">
          <a:xfrm>
            <a:off x="5437188" y="2343150"/>
            <a:ext cx="34782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solidFill>
                  <a:prstClr val="black"/>
                </a:solidFill>
                <a:latin typeface="Tahoma" panose="020B0604030504040204" pitchFamily="34" charset="0"/>
              </a:rPr>
              <a:t>0.003   0.013   0.022   0.013   0.003</a:t>
            </a:r>
          </a:p>
          <a:p>
            <a:pPr eaLnBrk="1" hangingPunct="1"/>
            <a:r>
              <a:rPr lang="en-US" altLang="en-US" sz="1600" dirty="0">
                <a:solidFill>
                  <a:prstClr val="black"/>
                </a:solidFill>
                <a:latin typeface="Tahoma" panose="020B0604030504040204" pitchFamily="34" charset="0"/>
              </a:rPr>
              <a:t>0.013   0.059   0.097   0.059   0.013</a:t>
            </a:r>
          </a:p>
          <a:p>
            <a:pPr eaLnBrk="1" hangingPunct="1"/>
            <a:r>
              <a:rPr lang="en-US" altLang="en-US" sz="1600" dirty="0">
                <a:solidFill>
                  <a:prstClr val="black"/>
                </a:solidFill>
                <a:latin typeface="Tahoma" panose="020B0604030504040204" pitchFamily="34" charset="0"/>
              </a:rPr>
              <a:t>0.022   0.097   0.159   0.097   0.022</a:t>
            </a:r>
          </a:p>
          <a:p>
            <a:pPr eaLnBrk="1" hangingPunct="1"/>
            <a:r>
              <a:rPr lang="en-US" altLang="en-US" sz="1600" dirty="0">
                <a:solidFill>
                  <a:prstClr val="black"/>
                </a:solidFill>
                <a:latin typeface="Tahoma" panose="020B0604030504040204" pitchFamily="34" charset="0"/>
              </a:rPr>
              <a:t>0.013   0.059   0.097   0.059   0.013</a:t>
            </a:r>
          </a:p>
          <a:p>
            <a:pPr eaLnBrk="1" hangingPunct="1"/>
            <a:r>
              <a:rPr lang="en-US" altLang="en-US" sz="1600" dirty="0">
                <a:solidFill>
                  <a:prstClr val="black"/>
                </a:solidFill>
                <a:latin typeface="Tahoma" panose="020B0604030504040204" pitchFamily="34" charset="0"/>
              </a:rPr>
              <a:t>0.003   0.013   0.022   0.013   0.003</a:t>
            </a:r>
          </a:p>
        </p:txBody>
      </p:sp>
      <p:sp>
        <p:nvSpPr>
          <p:cNvPr id="60423" name="Text Box 8"/>
          <p:cNvSpPr txBox="1">
            <a:spLocks noChangeArrowheads="1"/>
          </p:cNvSpPr>
          <p:nvPr/>
        </p:nvSpPr>
        <p:spPr bwMode="auto">
          <a:xfrm>
            <a:off x="6591300" y="3900488"/>
            <a:ext cx="1404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ahoma" panose="020B0604030504040204" pitchFamily="34" charset="0"/>
                <a:sym typeface="Symbol" panose="05050102010706020507" pitchFamily="18" charset="2"/>
              </a:rPr>
              <a:t>5 x 5,  = 1</a:t>
            </a:r>
            <a:endParaRPr lang="en-US" altLang="en-US">
              <a:solidFill>
                <a:prstClr val="black"/>
              </a:solidFill>
              <a:latin typeface="Tahoma" panose="020B0604030504040204" pitchFamily="34" charset="0"/>
            </a:endParaRPr>
          </a:p>
        </p:txBody>
      </p:sp>
      <p:sp>
        <p:nvSpPr>
          <p:cNvPr id="60424" name="Rectangle 9"/>
          <p:cNvSpPr>
            <a:spLocks noChangeArrowheads="1"/>
          </p:cNvSpPr>
          <p:nvPr/>
        </p:nvSpPr>
        <p:spPr bwMode="auto">
          <a:xfrm>
            <a:off x="5410200" y="2057400"/>
            <a:ext cx="35052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50185" name="Text Box 10"/>
          <p:cNvSpPr txBox="1">
            <a:spLocks noChangeArrowheads="1"/>
          </p:cNvSpPr>
          <p:nvPr/>
        </p:nvSpPr>
        <p:spPr bwMode="auto">
          <a:xfrm>
            <a:off x="6280150" y="6488113"/>
            <a:ext cx="2863850" cy="369887"/>
          </a:xfrm>
          <a:prstGeom prst="rect">
            <a:avLst/>
          </a:prstGeom>
          <a:noFill/>
          <a:ln w="9525">
            <a:noFill/>
            <a:miter lim="800000"/>
            <a:headEnd/>
            <a:tailEnd/>
          </a:ln>
        </p:spPr>
        <p:txBody>
          <a:bodyPr wrap="none">
            <a:spAutoFit/>
          </a:bodyPr>
          <a:lstStyle/>
          <a:p>
            <a:pPr eaLnBrk="0" hangingPunct="0">
              <a:defRPr/>
            </a:pPr>
            <a:r>
              <a:rPr lang="en-US" sz="1400" dirty="0">
                <a:solidFill>
                  <a:prstClr val="white">
                    <a:lumMod val="50000"/>
                  </a:prstClr>
                </a:solidFill>
                <a:latin typeface="Times" pitchFamily="18" charset="0"/>
                <a:cs typeface="Arial" panose="020B0604020202020204" pitchFamily="34" charset="0"/>
              </a:rPr>
              <a:t>Slide credit: Christopher Rasmussen</a:t>
            </a:r>
            <a:r>
              <a:rPr lang="en-US" dirty="0">
                <a:solidFill>
                  <a:prstClr val="white">
                    <a:lumMod val="50000"/>
                  </a:prstClr>
                </a:solidFill>
                <a:latin typeface="Times" pitchFamily="18" charset="0"/>
                <a:cs typeface="Arial" panose="020B0604020202020204" pitchFamily="34" charset="0"/>
              </a:rPr>
              <a:t> </a:t>
            </a:r>
          </a:p>
        </p:txBody>
      </p:sp>
      <p:sp>
        <p:nvSpPr>
          <p:cNvPr id="11"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Important filter: Gaussian</a:t>
            </a:r>
          </a:p>
        </p:txBody>
      </p:sp>
      <p:sp>
        <p:nvSpPr>
          <p:cNvPr id="2" name="TextBox 1"/>
          <p:cNvSpPr txBox="1"/>
          <p:nvPr/>
        </p:nvSpPr>
        <p:spPr>
          <a:xfrm>
            <a:off x="914400" y="3962400"/>
            <a:ext cx="457200" cy="369332"/>
          </a:xfrm>
          <a:prstGeom prst="rect">
            <a:avLst/>
          </a:prstGeom>
          <a:noFill/>
        </p:spPr>
        <p:txBody>
          <a:bodyPr wrap="square" rtlCol="0">
            <a:spAutoFit/>
          </a:bodyPr>
          <a:lstStyle/>
          <a:p>
            <a:r>
              <a:rPr lang="en-US" dirty="0"/>
              <a:t>x</a:t>
            </a:r>
          </a:p>
        </p:txBody>
      </p:sp>
      <p:sp>
        <p:nvSpPr>
          <p:cNvPr id="3" name="TextBox 2"/>
          <p:cNvSpPr txBox="1"/>
          <p:nvPr/>
        </p:nvSpPr>
        <p:spPr>
          <a:xfrm>
            <a:off x="3581400" y="4083844"/>
            <a:ext cx="504824" cy="369332"/>
          </a:xfrm>
          <a:prstGeom prst="rect">
            <a:avLst/>
          </a:prstGeom>
          <a:noFill/>
        </p:spPr>
        <p:txBody>
          <a:bodyPr wrap="square" rtlCol="0">
            <a:spAutoFit/>
          </a:bodyPr>
          <a:lstStyle/>
          <a:p>
            <a:r>
              <a:rPr lang="en-US" dirty="0"/>
              <a:t>y</a:t>
            </a:r>
          </a:p>
        </p:txBody>
      </p:sp>
      <p:sp>
        <p:nvSpPr>
          <p:cNvPr id="13" name="TextBox 12"/>
          <p:cNvSpPr txBox="1"/>
          <p:nvPr/>
        </p:nvSpPr>
        <p:spPr>
          <a:xfrm>
            <a:off x="7030265" y="1688068"/>
            <a:ext cx="457200" cy="369332"/>
          </a:xfrm>
          <a:prstGeom prst="rect">
            <a:avLst/>
          </a:prstGeom>
          <a:noFill/>
        </p:spPr>
        <p:txBody>
          <a:bodyPr wrap="square" rtlCol="0">
            <a:spAutoFit/>
          </a:bodyPr>
          <a:lstStyle/>
          <a:p>
            <a:r>
              <a:rPr lang="en-US" dirty="0"/>
              <a:t>x</a:t>
            </a:r>
          </a:p>
        </p:txBody>
      </p:sp>
      <p:sp>
        <p:nvSpPr>
          <p:cNvPr id="14" name="TextBox 13"/>
          <p:cNvSpPr txBox="1"/>
          <p:nvPr/>
        </p:nvSpPr>
        <p:spPr>
          <a:xfrm>
            <a:off x="5086352" y="2782559"/>
            <a:ext cx="504824" cy="369332"/>
          </a:xfrm>
          <a:prstGeom prst="rect">
            <a:avLst/>
          </a:prstGeom>
          <a:noFill/>
        </p:spPr>
        <p:txBody>
          <a:bodyPr wrap="square" rtlCol="0">
            <a:spAutoFit/>
          </a:bodyPr>
          <a:lstStyle/>
          <a:p>
            <a:r>
              <a:rPr lang="en-US" dirty="0"/>
              <a:t>y</a:t>
            </a:r>
          </a:p>
        </p:txBody>
      </p:sp>
    </p:spTree>
    <p:extLst>
      <p:ext uri="{BB962C8B-B14F-4D97-AF65-F5344CB8AC3E}">
        <p14:creationId xmlns:p14="http://schemas.microsoft.com/office/powerpoint/2010/main" val="202515873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1"/>
            <a:ext cx="8305800" cy="1219200"/>
          </a:xfrm>
        </p:spPr>
        <p:txBody>
          <a:bodyPr/>
          <a:lstStyle/>
          <a:p>
            <a:pPr marL="0">
              <a:buFont typeface="Arial" charset="0"/>
              <a:buNone/>
              <a:defRPr/>
            </a:pPr>
            <a:r>
              <a:rPr lang="en-US" b="1" dirty="0">
                <a:solidFill>
                  <a:schemeClr val="tx2">
                    <a:lumMod val="75000"/>
                  </a:schemeClr>
                </a:solidFill>
              </a:rPr>
              <a:t>Why does the Gaussian filter give a nice smooth image, but the square filter give edgy artifacts?</a:t>
            </a:r>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Gaussian</a:t>
            </a:r>
          </a:p>
        </p:txBody>
      </p:sp>
      <p:sp>
        <p:nvSpPr>
          <p:cNvPr id="30728"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Box filter</a:t>
            </a:r>
          </a:p>
        </p:txBody>
      </p:sp>
      <p:sp>
        <p:nvSpPr>
          <p:cNvPr id="9" name="TextBox 8"/>
          <p:cNvSpPr txBox="1"/>
          <p:nvPr/>
        </p:nvSpPr>
        <p:spPr>
          <a:xfrm>
            <a:off x="8550568" y="4423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19208059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17" y="4648199"/>
            <a:ext cx="1981200" cy="1981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418" y="4648199"/>
            <a:ext cx="1981201" cy="1981201"/>
          </a:xfrm>
          <a:prstGeom prst="rect">
            <a:avLst/>
          </a:prstGeom>
        </p:spPr>
      </p:pic>
      <p:sp>
        <p:nvSpPr>
          <p:cNvPr id="6" name="TextBox 5"/>
          <p:cNvSpPr txBox="1"/>
          <p:nvPr/>
        </p:nvSpPr>
        <p:spPr>
          <a:xfrm>
            <a:off x="115491" y="4309645"/>
            <a:ext cx="1957385" cy="338554"/>
          </a:xfrm>
          <a:prstGeom prst="rect">
            <a:avLst/>
          </a:prstGeom>
          <a:noFill/>
        </p:spPr>
        <p:txBody>
          <a:bodyPr wrap="square" rtlCol="0">
            <a:spAutoFit/>
          </a:bodyPr>
          <a:lstStyle/>
          <a:p>
            <a:r>
              <a:rPr lang="en-US" sz="1600" dirty="0"/>
              <a:t>Box filter (spatial)</a:t>
            </a:r>
          </a:p>
        </p:txBody>
      </p:sp>
      <p:sp>
        <p:nvSpPr>
          <p:cNvPr id="7" name="TextBox 6"/>
          <p:cNvSpPr txBox="1"/>
          <p:nvPr/>
        </p:nvSpPr>
        <p:spPr>
          <a:xfrm>
            <a:off x="2124075" y="4094945"/>
            <a:ext cx="2447925" cy="584775"/>
          </a:xfrm>
          <a:prstGeom prst="rect">
            <a:avLst/>
          </a:prstGeom>
          <a:noFill/>
        </p:spPr>
        <p:txBody>
          <a:bodyPr wrap="square" rtlCol="0">
            <a:spAutoFit/>
          </a:bodyPr>
          <a:lstStyle/>
          <a:p>
            <a:r>
              <a:rPr lang="en-US" sz="1600" dirty="0"/>
              <a:t>Frequency domain magnitude</a:t>
            </a:r>
          </a:p>
        </p:txBody>
      </p:sp>
    </p:spTree>
    <p:extLst>
      <p:ext uri="{BB962C8B-B14F-4D97-AF65-F5344CB8AC3E}">
        <p14:creationId xmlns:p14="http://schemas.microsoft.com/office/powerpoint/2010/main" val="1854258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5"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6"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9157"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14600"/>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65663"/>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146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13"/>
          <p:cNvSpPr>
            <a:spLocks noGrp="1" noChangeArrowheads="1"/>
          </p:cNvSpPr>
          <p:nvPr>
            <p:ph type="title"/>
          </p:nvPr>
        </p:nvSpPr>
        <p:spPr/>
        <p:txBody>
          <a:bodyPr/>
          <a:lstStyle/>
          <a:p>
            <a:r>
              <a:rPr lang="en-US" altLang="en-US" dirty="0"/>
              <a:t>Square wave spectra</a:t>
            </a:r>
          </a:p>
        </p:txBody>
      </p:sp>
      <p:pic>
        <p:nvPicPr>
          <p:cNvPr id="491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982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filter duality</a:t>
            </a:r>
          </a:p>
        </p:txBody>
      </p:sp>
      <p:sp>
        <p:nvSpPr>
          <p:cNvPr id="3" name="Content Placeholder 2"/>
          <p:cNvSpPr>
            <a:spLocks noGrp="1"/>
          </p:cNvSpPr>
          <p:nvPr>
            <p:ph idx="1"/>
          </p:nvPr>
        </p:nvSpPr>
        <p:spPr>
          <a:xfrm>
            <a:off x="457200" y="990600"/>
            <a:ext cx="8229600" cy="3200399"/>
          </a:xfrm>
        </p:spPr>
        <p:txBody>
          <a:bodyPr>
            <a:normAutofit fontScale="92500" lnSpcReduction="20000"/>
          </a:bodyPr>
          <a:lstStyle/>
          <a:p>
            <a:r>
              <a:rPr lang="en-US" dirty="0"/>
              <a:t>Fourier transform of one Gaussian…</a:t>
            </a:r>
          </a:p>
          <a:p>
            <a:pPr marL="0" indent="0">
              <a:buNone/>
            </a:pPr>
            <a:r>
              <a:rPr lang="en-US" dirty="0"/>
              <a:t>	…is </a:t>
            </a:r>
            <a:r>
              <a:rPr lang="en-US" i="1" dirty="0"/>
              <a:t>another Gaussian (with inverse variance).</a:t>
            </a:r>
          </a:p>
          <a:p>
            <a:r>
              <a:rPr lang="en-US" dirty="0"/>
              <a:t>Why is this useful?</a:t>
            </a:r>
          </a:p>
          <a:p>
            <a:pPr lvl="1"/>
            <a:r>
              <a:rPr lang="en-US" dirty="0"/>
              <a:t>Smooth degradation in frequency components</a:t>
            </a:r>
          </a:p>
          <a:p>
            <a:pPr lvl="1"/>
            <a:r>
              <a:rPr lang="en-US" dirty="0"/>
              <a:t>No sharp cut-off</a:t>
            </a:r>
          </a:p>
          <a:p>
            <a:pPr lvl="1"/>
            <a:r>
              <a:rPr lang="en-US" dirty="0"/>
              <a:t>No negative values</a:t>
            </a:r>
          </a:p>
          <a:p>
            <a:pPr lvl="1"/>
            <a:r>
              <a:rPr lang="en-US" dirty="0"/>
              <a:t>Never zero (infinite extent)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17" y="4648199"/>
            <a:ext cx="1981200" cy="1981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418" y="4648199"/>
            <a:ext cx="1981201" cy="198120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8722" y="4648200"/>
            <a:ext cx="1981200" cy="1981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023" y="4648199"/>
            <a:ext cx="1981201" cy="1981201"/>
          </a:xfrm>
          <a:prstGeom prst="rect">
            <a:avLst/>
          </a:prstGeom>
        </p:spPr>
      </p:pic>
      <p:sp>
        <p:nvSpPr>
          <p:cNvPr id="8" name="TextBox 7"/>
          <p:cNvSpPr txBox="1"/>
          <p:nvPr/>
        </p:nvSpPr>
        <p:spPr>
          <a:xfrm>
            <a:off x="115491" y="4309645"/>
            <a:ext cx="1957385" cy="338554"/>
          </a:xfrm>
          <a:prstGeom prst="rect">
            <a:avLst/>
          </a:prstGeom>
          <a:noFill/>
        </p:spPr>
        <p:txBody>
          <a:bodyPr wrap="square" rtlCol="0">
            <a:spAutoFit/>
          </a:bodyPr>
          <a:lstStyle/>
          <a:p>
            <a:r>
              <a:rPr lang="en-US" sz="1600" dirty="0"/>
              <a:t>Box filter (spatial)</a:t>
            </a:r>
          </a:p>
        </p:txBody>
      </p:sp>
      <p:sp>
        <p:nvSpPr>
          <p:cNvPr id="10" name="TextBox 9"/>
          <p:cNvSpPr txBox="1"/>
          <p:nvPr/>
        </p:nvSpPr>
        <p:spPr>
          <a:xfrm>
            <a:off x="2124075" y="4094945"/>
            <a:ext cx="2447925" cy="584775"/>
          </a:xfrm>
          <a:prstGeom prst="rect">
            <a:avLst/>
          </a:prstGeom>
          <a:noFill/>
        </p:spPr>
        <p:txBody>
          <a:bodyPr wrap="square" rtlCol="0">
            <a:spAutoFit/>
          </a:bodyPr>
          <a:lstStyle/>
          <a:p>
            <a:r>
              <a:rPr lang="en-US" sz="1600" dirty="0"/>
              <a:t>Frequency domain magnitude</a:t>
            </a:r>
          </a:p>
        </p:txBody>
      </p:sp>
      <p:sp>
        <p:nvSpPr>
          <p:cNvPr id="12" name="TextBox 11"/>
          <p:cNvSpPr txBox="1"/>
          <p:nvPr/>
        </p:nvSpPr>
        <p:spPr>
          <a:xfrm>
            <a:off x="4953000" y="4084615"/>
            <a:ext cx="2105023" cy="584775"/>
          </a:xfrm>
          <a:prstGeom prst="rect">
            <a:avLst/>
          </a:prstGeom>
          <a:noFill/>
        </p:spPr>
        <p:txBody>
          <a:bodyPr wrap="square" rtlCol="0">
            <a:spAutoFit/>
          </a:bodyPr>
          <a:lstStyle/>
          <a:p>
            <a:r>
              <a:rPr lang="en-US" sz="1600" dirty="0"/>
              <a:t>Gaussian filter (spatial)</a:t>
            </a:r>
          </a:p>
        </p:txBody>
      </p:sp>
      <p:sp>
        <p:nvSpPr>
          <p:cNvPr id="13" name="TextBox 12"/>
          <p:cNvSpPr txBox="1"/>
          <p:nvPr/>
        </p:nvSpPr>
        <p:spPr>
          <a:xfrm>
            <a:off x="7019921" y="4084615"/>
            <a:ext cx="2447925" cy="584775"/>
          </a:xfrm>
          <a:prstGeom prst="rect">
            <a:avLst/>
          </a:prstGeom>
          <a:noFill/>
        </p:spPr>
        <p:txBody>
          <a:bodyPr wrap="square" rtlCol="0">
            <a:spAutoFit/>
          </a:bodyPr>
          <a:lstStyle/>
          <a:p>
            <a:r>
              <a:rPr lang="en-US" sz="1600" dirty="0"/>
              <a:t>Frequency domain magnitude</a:t>
            </a:r>
          </a:p>
        </p:txBody>
      </p:sp>
    </p:spTree>
    <p:extLst>
      <p:ext uri="{BB962C8B-B14F-4D97-AF65-F5344CB8AC3E}">
        <p14:creationId xmlns:p14="http://schemas.microsoft.com/office/powerpoint/2010/main" val="3864041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Gaussian filters</a:t>
            </a:r>
          </a:p>
        </p:txBody>
      </p:sp>
      <p:sp>
        <p:nvSpPr>
          <p:cNvPr id="1035267" name="Rectangle 3"/>
          <p:cNvSpPr>
            <a:spLocks noGrp="1" noChangeArrowheads="1"/>
          </p:cNvSpPr>
          <p:nvPr>
            <p:ph type="body" idx="1"/>
          </p:nvPr>
        </p:nvSpPr>
        <p:spPr/>
        <p:txBody>
          <a:bodyPr>
            <a:normAutofit fontScale="92500" lnSpcReduction="10000"/>
          </a:bodyPr>
          <a:lstStyle/>
          <a:p>
            <a:pPr>
              <a:buFontTx/>
              <a:buChar char="•"/>
              <a:defRPr/>
            </a:pPr>
            <a:r>
              <a:rPr lang="en-US" dirty="0"/>
              <a:t>Remove “high-frequency” components from the image (low-pass filter)</a:t>
            </a:r>
          </a:p>
          <a:p>
            <a:pPr lvl="1">
              <a:defRPr/>
            </a:pPr>
            <a:r>
              <a:rPr lang="en-US" dirty="0"/>
              <a:t>Images become more smooth</a:t>
            </a:r>
          </a:p>
          <a:p>
            <a:pPr>
              <a:buFontTx/>
              <a:buChar char="•"/>
              <a:defRPr/>
            </a:pPr>
            <a:r>
              <a:rPr lang="en-US" dirty="0"/>
              <a:t>Gaussian convolved with Gaussian…</a:t>
            </a:r>
            <a:br>
              <a:rPr lang="en-US" dirty="0"/>
            </a:br>
            <a:r>
              <a:rPr lang="en-US" dirty="0"/>
              <a:t>					…is another Gaussian</a:t>
            </a:r>
          </a:p>
          <a:p>
            <a:pPr lvl="1">
              <a:buFont typeface="Arial" charset="0"/>
              <a:buChar char="–"/>
              <a:defRPr/>
            </a:pPr>
            <a:r>
              <a:rPr lang="en-US" dirty="0"/>
              <a:t>So can smooth with small-width kernel, repeat, and get same result as larger-width kernel would have</a:t>
            </a:r>
          </a:p>
          <a:p>
            <a:pPr lvl="1">
              <a:buFont typeface="Arial" charset="0"/>
              <a:buChar char="–"/>
              <a:defRPr/>
            </a:pPr>
            <a:r>
              <a:rPr lang="en-US" dirty="0"/>
              <a:t>Convolving two times with Gaussian kernel of width </a:t>
            </a:r>
            <a:r>
              <a:rPr lang="en-US" i="1" dirty="0"/>
              <a:t>σ</a:t>
            </a:r>
            <a:r>
              <a:rPr lang="en-US" dirty="0"/>
              <a:t> is same as convolving once with kernel of width  </a:t>
            </a:r>
            <a:r>
              <a:rPr lang="en-US" i="1" dirty="0"/>
              <a:t>σ</a:t>
            </a:r>
            <a:r>
              <a:rPr lang="en-US" dirty="0"/>
              <a:t>√2 </a:t>
            </a:r>
            <a:endParaRPr lang="en-US" i="1" dirty="0"/>
          </a:p>
          <a:p>
            <a:pPr>
              <a:buFontTx/>
              <a:buChar char="•"/>
              <a:defRPr/>
            </a:pPr>
            <a:r>
              <a:rPr lang="en-US" i="1" dirty="0"/>
              <a:t>Separable </a:t>
            </a:r>
            <a:r>
              <a:rPr lang="en-US" dirty="0"/>
              <a:t>kernel</a:t>
            </a:r>
          </a:p>
          <a:p>
            <a:pPr lvl="1">
              <a:buFont typeface="Arial" charset="0"/>
              <a:buChar char="–"/>
              <a:defRPr/>
            </a:pPr>
            <a:r>
              <a:rPr lang="en-US" dirty="0"/>
              <a:t>Factors into product of two 1D Gaussians</a:t>
            </a:r>
          </a:p>
        </p:txBody>
      </p:sp>
      <p:sp>
        <p:nvSpPr>
          <p:cNvPr id="51204"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defRPr/>
            </a:pPr>
            <a:r>
              <a:rPr lang="en-US" sz="1400" dirty="0">
                <a:solidFill>
                  <a:prstClr val="white">
                    <a:lumMod val="50000"/>
                  </a:prstClr>
                </a:solidFill>
                <a:cs typeface="Arial" panose="020B0604020202020204" pitchFamily="34" charset="0"/>
              </a:rPr>
              <a:t>Source: K. </a:t>
            </a:r>
            <a:r>
              <a:rPr lang="en-US" sz="1400" dirty="0" err="1">
                <a:solidFill>
                  <a:prstClr val="white">
                    <a:lumMod val="50000"/>
                  </a:prstClr>
                </a:solidFill>
                <a:cs typeface="Arial" panose="020B0604020202020204" pitchFamily="34" charset="0"/>
              </a:rPr>
              <a:t>Grauman</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7928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526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526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526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76200"/>
            <a:ext cx="7772400" cy="762000"/>
          </a:xfrm>
        </p:spPr>
        <p:txBody>
          <a:bodyPr/>
          <a:lstStyle/>
          <a:p>
            <a:r>
              <a:rPr lang="en-US" altLang="en-US"/>
              <a:t>Separability of the Gaussian filter</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t="9268"/>
          <a:stretch>
            <a:fillRect/>
          </a:stretch>
        </p:blipFill>
        <p:spPr bwMode="auto">
          <a:xfrm>
            <a:off x="762000" y="1295400"/>
            <a:ext cx="7542213"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7648575" y="6553200"/>
            <a:ext cx="1495425" cy="304800"/>
          </a:xfrm>
          <a:prstGeom prst="rect">
            <a:avLst/>
          </a:prstGeom>
          <a:noFill/>
          <a:ln w="9525">
            <a:noFill/>
            <a:miter lim="800000"/>
            <a:headEnd/>
            <a:tailEnd/>
          </a:ln>
        </p:spPr>
        <p:txBody>
          <a:bodyPr wrap="none">
            <a:spAutoFit/>
          </a:bodyPr>
          <a:lstStyle/>
          <a:p>
            <a:pPr>
              <a:defRPr/>
            </a:pPr>
            <a:r>
              <a:rPr lang="en-US" sz="1400" dirty="0">
                <a:solidFill>
                  <a:prstClr val="white">
                    <a:lumMod val="50000"/>
                  </a:prstClr>
                </a:solidFill>
                <a:cs typeface="Arial" panose="020B0604020202020204" pitchFamily="34" charset="0"/>
              </a:rPr>
              <a:t>Source: D. Lowe</a:t>
            </a:r>
          </a:p>
        </p:txBody>
      </p:sp>
    </p:spTree>
    <p:extLst>
      <p:ext uri="{BB962C8B-B14F-4D97-AF65-F5344CB8AC3E}">
        <p14:creationId xmlns:p14="http://schemas.microsoft.com/office/powerpoint/2010/main" val="7677518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15131" y="-7937"/>
            <a:ext cx="7886700" cy="1325563"/>
          </a:xfrm>
        </p:spPr>
        <p:txBody>
          <a:bodyPr/>
          <a:lstStyle/>
          <a:p>
            <a:r>
              <a:rPr lang="en-US" altLang="en-US" dirty="0" err="1"/>
              <a:t>Separability</a:t>
            </a:r>
            <a:r>
              <a:rPr lang="en-US" altLang="en-US" dirty="0"/>
              <a:t> example</a:t>
            </a:r>
          </a:p>
        </p:txBody>
      </p:sp>
      <p:pic>
        <p:nvPicPr>
          <p:cNvPr id="65539" name="Picture 6" descr="se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931863"/>
            <a:ext cx="48244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927350" y="3876675"/>
            <a:ext cx="4241800" cy="2590800"/>
            <a:chOff x="1216" y="2442"/>
            <a:chExt cx="2672" cy="1632"/>
          </a:xfrm>
        </p:grpSpPr>
        <p:pic>
          <p:nvPicPr>
            <p:cNvPr id="65549" name="Picture 8" descr="se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 y="2442"/>
              <a:ext cx="267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Text Box 5"/>
            <p:cNvSpPr txBox="1">
              <a:spLocks noChangeArrowheads="1"/>
            </p:cNvSpPr>
            <p:nvPr/>
          </p:nvSpPr>
          <p:spPr bwMode="auto">
            <a:xfrm>
              <a:off x="2016" y="2688"/>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prstClr val="black"/>
                  </a:solidFill>
                </a:rPr>
                <a:t>*</a:t>
              </a:r>
            </a:p>
          </p:txBody>
        </p:sp>
        <p:sp>
          <p:nvSpPr>
            <p:cNvPr id="65551" name="Text Box 9"/>
            <p:cNvSpPr txBox="1">
              <a:spLocks noChangeArrowheads="1"/>
            </p:cNvSpPr>
            <p:nvPr/>
          </p:nvSpPr>
          <p:spPr bwMode="auto">
            <a:xfrm>
              <a:off x="2016" y="3504"/>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prstClr val="black"/>
                  </a:solidFill>
                </a:rPr>
                <a:t>*</a:t>
              </a:r>
            </a:p>
          </p:txBody>
        </p:sp>
        <p:sp>
          <p:nvSpPr>
            <p:cNvPr id="65552" name="Text Box 10"/>
            <p:cNvSpPr txBox="1">
              <a:spLocks noChangeArrowheads="1"/>
            </p:cNvSpPr>
            <p:nvPr/>
          </p:nvSpPr>
          <p:spPr bwMode="auto">
            <a:xfrm>
              <a:off x="2892" y="2688"/>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sp>
          <p:nvSpPr>
            <p:cNvPr id="65553" name="Text Box 11"/>
            <p:cNvSpPr txBox="1">
              <a:spLocks noChangeArrowheads="1"/>
            </p:cNvSpPr>
            <p:nvPr/>
          </p:nvSpPr>
          <p:spPr bwMode="auto">
            <a:xfrm>
              <a:off x="2892" y="3456"/>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pSp>
      <p:sp>
        <p:nvSpPr>
          <p:cNvPr id="65543" name="Text Box 14"/>
          <p:cNvSpPr txBox="1">
            <a:spLocks noChangeArrowheads="1"/>
          </p:cNvSpPr>
          <p:nvPr/>
        </p:nvSpPr>
        <p:spPr bwMode="auto">
          <a:xfrm>
            <a:off x="520700" y="1408113"/>
            <a:ext cx="2305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solidFill>
                  <a:prstClr val="black"/>
                </a:solidFill>
              </a:rPr>
              <a:t>2D convolution</a:t>
            </a:r>
            <a:br>
              <a:rPr lang="en-US" altLang="en-US" dirty="0">
                <a:solidFill>
                  <a:prstClr val="black"/>
                </a:solidFill>
              </a:rPr>
            </a:br>
            <a:r>
              <a:rPr lang="en-US" altLang="en-US" dirty="0">
                <a:solidFill>
                  <a:prstClr val="black"/>
                </a:solidFill>
              </a:rPr>
              <a:t>(center location only)</a:t>
            </a:r>
          </a:p>
        </p:txBody>
      </p:sp>
      <p:sp>
        <p:nvSpPr>
          <p:cNvPr id="53256" name="Text Box 16"/>
          <p:cNvSpPr txBox="1">
            <a:spLocks noChangeArrowheads="1"/>
          </p:cNvSpPr>
          <p:nvPr/>
        </p:nvSpPr>
        <p:spPr bwMode="auto">
          <a:xfrm>
            <a:off x="7239000" y="6553200"/>
            <a:ext cx="1800225" cy="304800"/>
          </a:xfrm>
          <a:prstGeom prst="rect">
            <a:avLst/>
          </a:prstGeom>
          <a:noFill/>
          <a:ln w="9525">
            <a:noFill/>
            <a:miter lim="800000"/>
            <a:headEnd/>
            <a:tailEnd/>
          </a:ln>
        </p:spPr>
        <p:txBody>
          <a:bodyPr wrap="none">
            <a:spAutoFit/>
          </a:bodyPr>
          <a:lstStyle/>
          <a:p>
            <a:pPr>
              <a:defRPr/>
            </a:pPr>
            <a:r>
              <a:rPr lang="en-US" sz="1400">
                <a:solidFill>
                  <a:prstClr val="white">
                    <a:lumMod val="50000"/>
                  </a:prstClr>
                </a:solidFill>
                <a:cs typeface="Arial" panose="020B0604020202020204" pitchFamily="34" charset="0"/>
              </a:rPr>
              <a:t>Source: K. Grauman</a:t>
            </a:r>
          </a:p>
        </p:txBody>
      </p:sp>
      <p:sp>
        <p:nvSpPr>
          <p:cNvPr id="1037329" name="Text Box 17"/>
          <p:cNvSpPr txBox="1">
            <a:spLocks noChangeArrowheads="1"/>
          </p:cNvSpPr>
          <p:nvPr/>
        </p:nvSpPr>
        <p:spPr bwMode="auto">
          <a:xfrm>
            <a:off x="584200" y="2667000"/>
            <a:ext cx="2178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The filter factors</a:t>
            </a:r>
            <a:br>
              <a:rPr lang="en-US" altLang="en-US">
                <a:solidFill>
                  <a:prstClr val="black"/>
                </a:solidFill>
              </a:rPr>
            </a:br>
            <a:r>
              <a:rPr lang="en-US" altLang="en-US">
                <a:solidFill>
                  <a:prstClr val="black"/>
                </a:solidFill>
              </a:rPr>
              <a:t>into a product of 1D</a:t>
            </a:r>
            <a:br>
              <a:rPr lang="en-US" altLang="en-US">
                <a:solidFill>
                  <a:prstClr val="black"/>
                </a:solidFill>
              </a:rPr>
            </a:br>
            <a:r>
              <a:rPr lang="en-US" altLang="en-US">
                <a:solidFill>
                  <a:prstClr val="black"/>
                </a:solidFill>
              </a:rPr>
              <a:t>filters:</a:t>
            </a:r>
          </a:p>
        </p:txBody>
      </p:sp>
      <p:sp>
        <p:nvSpPr>
          <p:cNvPr id="1037330" name="Text Box 18"/>
          <p:cNvSpPr txBox="1">
            <a:spLocks noChangeArrowheads="1"/>
          </p:cNvSpPr>
          <p:nvPr/>
        </p:nvSpPr>
        <p:spPr bwMode="auto">
          <a:xfrm>
            <a:off x="552450" y="4159250"/>
            <a:ext cx="221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Perform convolution</a:t>
            </a:r>
            <a:br>
              <a:rPr lang="en-US" altLang="en-US">
                <a:solidFill>
                  <a:prstClr val="black"/>
                </a:solidFill>
              </a:rPr>
            </a:br>
            <a:r>
              <a:rPr lang="en-US" altLang="en-US">
                <a:solidFill>
                  <a:prstClr val="black"/>
                </a:solidFill>
              </a:rPr>
              <a:t>along rows:</a:t>
            </a:r>
          </a:p>
        </p:txBody>
      </p:sp>
      <p:sp>
        <p:nvSpPr>
          <p:cNvPr id="1037331" name="Text Box 19"/>
          <p:cNvSpPr txBox="1">
            <a:spLocks noChangeArrowheads="1"/>
          </p:cNvSpPr>
          <p:nvPr/>
        </p:nvSpPr>
        <p:spPr bwMode="auto">
          <a:xfrm>
            <a:off x="152400" y="5454650"/>
            <a:ext cx="305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Followed by convolution</a:t>
            </a:r>
            <a:br>
              <a:rPr lang="en-US" altLang="en-US">
                <a:solidFill>
                  <a:prstClr val="black"/>
                </a:solidFill>
              </a:rPr>
            </a:br>
            <a:r>
              <a:rPr lang="en-US" altLang="en-US">
                <a:solidFill>
                  <a:prstClr val="black"/>
                </a:solidFill>
              </a:rPr>
              <a:t>along the remaining column:</a:t>
            </a:r>
          </a:p>
        </p:txBody>
      </p:sp>
      <p:sp>
        <p:nvSpPr>
          <p:cNvPr id="1037332" name="Rectangle 20"/>
          <p:cNvSpPr>
            <a:spLocks noChangeArrowheads="1"/>
          </p:cNvSpPr>
          <p:nvPr/>
        </p:nvSpPr>
        <p:spPr bwMode="auto">
          <a:xfrm>
            <a:off x="3392930" y="5172075"/>
            <a:ext cx="36576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pic>
        <p:nvPicPr>
          <p:cNvPr id="19" name="Picture 8" descr="sep3"/>
          <p:cNvPicPr>
            <a:picLocks noChangeAspect="1" noChangeArrowheads="1"/>
          </p:cNvPicPr>
          <p:nvPr/>
        </p:nvPicPr>
        <p:blipFill rotWithShape="1">
          <a:blip r:embed="rId4">
            <a:extLst>
              <a:ext uri="{28A0092B-C50C-407E-A947-70E740481C1C}">
                <a14:useLocalDpi xmlns:a14="http://schemas.microsoft.com/office/drawing/2010/main" val="0"/>
              </a:ext>
            </a:extLst>
          </a:blip>
          <a:srcRect l="68843" t="48713"/>
          <a:stretch/>
        </p:blipFill>
        <p:spPr bwMode="auto">
          <a:xfrm>
            <a:off x="7778750" y="1124458"/>
            <a:ext cx="13208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1"/>
          <p:cNvSpPr txBox="1">
            <a:spLocks noChangeArrowheads="1"/>
          </p:cNvSpPr>
          <p:nvPr/>
        </p:nvSpPr>
        <p:spPr bwMode="auto">
          <a:xfrm>
            <a:off x="7518400" y="1472120"/>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prstClr val="black"/>
                </a:solidFill>
              </a:rPr>
              <a:t>=</a:t>
            </a:r>
          </a:p>
        </p:txBody>
      </p:sp>
      <p:sp>
        <p:nvSpPr>
          <p:cNvPr id="1037325" name="Rectangle 13"/>
          <p:cNvSpPr>
            <a:spLocks noChangeArrowheads="1"/>
          </p:cNvSpPr>
          <p:nvPr/>
        </p:nvSpPr>
        <p:spPr bwMode="auto">
          <a:xfrm>
            <a:off x="5721349" y="990600"/>
            <a:ext cx="3317875"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pic>
        <p:nvPicPr>
          <p:cNvPr id="1037319" name="Picture 7" descr="se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950" y="2438400"/>
            <a:ext cx="37052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460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732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3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73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3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3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7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9" grpId="0"/>
      <p:bldP spid="1037330" grpId="0"/>
      <p:bldP spid="1037331" grpId="0"/>
      <p:bldP spid="1037332" grpId="0" animBg="1"/>
      <p:bldP spid="1037325"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Separability</a:t>
            </a:r>
          </a:p>
        </p:txBody>
      </p:sp>
      <p:sp>
        <p:nvSpPr>
          <p:cNvPr id="66563" name="Content Placeholder 17"/>
          <p:cNvSpPr>
            <a:spLocks noGrp="1"/>
          </p:cNvSpPr>
          <p:nvPr>
            <p:ph idx="1"/>
          </p:nvPr>
        </p:nvSpPr>
        <p:spPr/>
        <p:txBody>
          <a:bodyPr/>
          <a:lstStyle/>
          <a:p>
            <a:pPr marL="0" indent="0">
              <a:buNone/>
            </a:pPr>
            <a:r>
              <a:rPr lang="en-US" altLang="en-US" dirty="0"/>
              <a:t>Why is separability useful in practice?</a:t>
            </a:r>
          </a:p>
        </p:txBody>
      </p:sp>
    </p:spTree>
    <p:extLst>
      <p:ext uri="{BB962C8B-B14F-4D97-AF65-F5344CB8AC3E}">
        <p14:creationId xmlns:p14="http://schemas.microsoft.com/office/powerpoint/2010/main" val="3034886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Separability</a:t>
            </a:r>
          </a:p>
        </p:txBody>
      </p:sp>
      <p:sp>
        <p:nvSpPr>
          <p:cNvPr id="66563" name="Content Placeholder 17"/>
          <p:cNvSpPr>
            <a:spLocks noGrp="1"/>
          </p:cNvSpPr>
          <p:nvPr>
            <p:ph idx="1"/>
          </p:nvPr>
        </p:nvSpPr>
        <p:spPr/>
        <p:txBody>
          <a:bodyPr>
            <a:normAutofit/>
          </a:bodyPr>
          <a:lstStyle/>
          <a:p>
            <a:pPr marL="0" indent="0">
              <a:buNone/>
            </a:pPr>
            <a:r>
              <a:rPr lang="en-US" altLang="en-US" dirty="0"/>
              <a:t>Why is </a:t>
            </a:r>
            <a:r>
              <a:rPr lang="en-US" altLang="en-US" dirty="0" err="1"/>
              <a:t>separability</a:t>
            </a:r>
            <a:r>
              <a:rPr lang="en-US" altLang="en-US" dirty="0"/>
              <a:t> useful in practice?</a:t>
            </a:r>
          </a:p>
          <a:p>
            <a:pPr>
              <a:buFontTx/>
              <a:buChar char="•"/>
            </a:pPr>
            <a:endParaRPr lang="en-US" altLang="en-US" dirty="0"/>
          </a:p>
          <a:p>
            <a:pPr marL="0" indent="0">
              <a:buNone/>
            </a:pPr>
            <a:r>
              <a:rPr lang="en-US" altLang="en-US" dirty="0" err="1"/>
              <a:t>MxN</a:t>
            </a:r>
            <a:r>
              <a:rPr lang="en-US" altLang="en-US" dirty="0"/>
              <a:t> image, </a:t>
            </a:r>
            <a:r>
              <a:rPr lang="en-US" altLang="en-US" dirty="0" err="1"/>
              <a:t>PxQ</a:t>
            </a:r>
            <a:r>
              <a:rPr lang="en-US" altLang="en-US" dirty="0"/>
              <a:t> filter</a:t>
            </a:r>
          </a:p>
          <a:p>
            <a:pPr>
              <a:buFontTx/>
              <a:buChar char="•"/>
            </a:pPr>
            <a:r>
              <a:rPr lang="en-US" altLang="en-US" dirty="0"/>
              <a:t>2D convolution: ~MNPQ</a:t>
            </a:r>
            <a:r>
              <a:rPr lang="en-US" altLang="en-US" baseline="30000" dirty="0"/>
              <a:t>	    </a:t>
            </a:r>
            <a:r>
              <a:rPr lang="en-US" altLang="en-US" dirty="0"/>
              <a:t>multiply-adds</a:t>
            </a:r>
          </a:p>
          <a:p>
            <a:pPr>
              <a:buFontTx/>
              <a:buChar char="•"/>
            </a:pPr>
            <a:r>
              <a:rPr lang="en-US" altLang="en-US" dirty="0"/>
              <a:t>Separable 2D:    ~MN(P+Q) multiply-adds</a:t>
            </a:r>
          </a:p>
          <a:p>
            <a:pPr>
              <a:buFontTx/>
              <a:buChar char="•"/>
            </a:pPr>
            <a:endParaRPr lang="en-US" altLang="en-US" dirty="0"/>
          </a:p>
          <a:p>
            <a:pPr marL="0" indent="0">
              <a:buNone/>
            </a:pPr>
            <a:r>
              <a:rPr lang="en-US" altLang="en-US" dirty="0"/>
              <a:t>Speed up = PQ/(P+Q)</a:t>
            </a:r>
          </a:p>
          <a:p>
            <a:pPr marL="0" indent="0">
              <a:buNone/>
            </a:pPr>
            <a:r>
              <a:rPr lang="en-US" altLang="en-US" dirty="0"/>
              <a:t>9x9 filter = ~4.5x faster</a:t>
            </a:r>
          </a:p>
        </p:txBody>
      </p:sp>
    </p:spTree>
    <p:extLst>
      <p:ext uri="{BB962C8B-B14F-4D97-AF65-F5344CB8AC3E}">
        <p14:creationId xmlns:p14="http://schemas.microsoft.com/office/powerpoint/2010/main" val="1228190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685800" y="1690688"/>
            <a:ext cx="8229600" cy="3795711"/>
          </a:xfrm>
        </p:spPr>
        <p:txBody>
          <a:bodyPr/>
          <a:lstStyle/>
          <a:p>
            <a:pPr eaLnBrk="1" hangingPunct="1">
              <a:buFont typeface="Arial" panose="020B0604020202020204" pitchFamily="34" charset="0"/>
              <a:buNone/>
            </a:pPr>
            <a:r>
              <a:rPr lang="en-US" altLang="en-US" sz="3600" dirty="0"/>
              <a:t>How big should the filter be?</a:t>
            </a:r>
          </a:p>
          <a:p>
            <a:pPr eaLnBrk="1" hangingPunct="1"/>
            <a:r>
              <a:rPr lang="en-US" altLang="en-US" sz="2800" dirty="0"/>
              <a:t>Values at edges should be near zero</a:t>
            </a:r>
          </a:p>
          <a:p>
            <a:pPr eaLnBrk="1" hangingPunct="1"/>
            <a:r>
              <a:rPr lang="en-US" altLang="en-US" sz="2800" dirty="0"/>
              <a:t>Gaussians have infinite extent…</a:t>
            </a:r>
          </a:p>
          <a:p>
            <a:pPr eaLnBrk="1" hangingPunct="1"/>
            <a:r>
              <a:rPr lang="en-US" altLang="en-US" sz="2800" dirty="0"/>
              <a:t>Rule of thumb for Gaussian: set filter half-width to about 3 </a:t>
            </a:r>
            <a:r>
              <a:rPr lang="en-US" altLang="en-US" sz="2800" i="1" dirty="0"/>
              <a:t>σ</a:t>
            </a:r>
            <a:endParaRPr lang="en-US" altLang="en-US" sz="2800" dirty="0"/>
          </a:p>
          <a:p>
            <a:pPr eaLnBrk="1" hangingPunct="1"/>
            <a:endParaRPr lang="en-US" altLang="en-US" sz="2800" dirty="0"/>
          </a:p>
        </p:txBody>
      </p:sp>
      <p:sp>
        <p:nvSpPr>
          <p:cNvPr id="68611" name="Picture 4"/>
          <p:cNvSpPr>
            <a:spLocks noChangeAspect="1" noChangeArrowheads="1"/>
          </p:cNvSpPr>
          <p:nvPr/>
        </p:nvSpPr>
        <p:spPr bwMode="auto">
          <a:xfrm>
            <a:off x="2438400" y="2895600"/>
            <a:ext cx="42672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68612" name="Rectangle 2"/>
          <p:cNvSpPr>
            <a:spLocks noGrp="1" noChangeArrowheads="1"/>
          </p:cNvSpPr>
          <p:nvPr>
            <p:ph type="title"/>
          </p:nvPr>
        </p:nvSpPr>
        <p:spPr/>
        <p:txBody>
          <a:bodyPr/>
          <a:lstStyle/>
          <a:p>
            <a:r>
              <a:rPr lang="en-US" altLang="en-US"/>
              <a:t>Practical matters</a:t>
            </a:r>
          </a:p>
        </p:txBody>
      </p:sp>
      <p:sp>
        <p:nvSpPr>
          <p:cNvPr id="5" name="Rectangle 4"/>
          <p:cNvSpPr/>
          <p:nvPr/>
        </p:nvSpPr>
        <p:spPr>
          <a:xfrm>
            <a:off x="8276856" y="6573913"/>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4986688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85F3-A6E6-447A-AA1F-278FCA718AF5}"/>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Median filters</a:t>
            </a:r>
          </a:p>
        </p:txBody>
      </p:sp>
    </p:spTree>
    <p:extLst>
      <p:ext uri="{BB962C8B-B14F-4D97-AF65-F5344CB8AC3E}">
        <p14:creationId xmlns:p14="http://schemas.microsoft.com/office/powerpoint/2010/main" val="840059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have learned today?</a:t>
            </a:r>
          </a:p>
        </p:txBody>
      </p:sp>
      <p:sp>
        <p:nvSpPr>
          <p:cNvPr id="3" name="Content Placeholder 2"/>
          <p:cNvSpPr>
            <a:spLocks noGrp="1"/>
          </p:cNvSpPr>
          <p:nvPr>
            <p:ph idx="1"/>
          </p:nvPr>
        </p:nvSpPr>
        <p:spPr/>
        <p:txBody>
          <a:bodyPr/>
          <a:lstStyle/>
          <a:p>
            <a:r>
              <a:rPr lang="en-US" dirty="0">
                <a:solidFill>
                  <a:schemeClr val="bg1">
                    <a:lumMod val="75000"/>
                  </a:schemeClr>
                </a:solidFill>
              </a:rPr>
              <a:t>Image histograms</a:t>
            </a:r>
          </a:p>
          <a:p>
            <a:r>
              <a:rPr lang="en-US" dirty="0">
                <a:solidFill>
                  <a:schemeClr val="bg1">
                    <a:lumMod val="75000"/>
                  </a:schemeClr>
                </a:solidFill>
              </a:rPr>
              <a:t>Linear systems (filters)</a:t>
            </a:r>
          </a:p>
          <a:p>
            <a:r>
              <a:rPr lang="en-US" dirty="0">
                <a:solidFill>
                  <a:schemeClr val="bg1">
                    <a:lumMod val="75000"/>
                  </a:schemeClr>
                </a:solidFill>
              </a:rPr>
              <a:t>Convolution and correlation</a:t>
            </a:r>
          </a:p>
          <a:p>
            <a:r>
              <a:rPr lang="en-US" dirty="0">
                <a:solidFill>
                  <a:schemeClr val="bg1">
                    <a:lumMod val="75000"/>
                  </a:schemeClr>
                </a:solidFill>
              </a:rPr>
              <a:t>Gaussian filter</a:t>
            </a:r>
          </a:p>
          <a:p>
            <a:r>
              <a:rPr lang="en-US" dirty="0"/>
              <a:t>Median filter</a:t>
            </a:r>
          </a:p>
        </p:txBody>
      </p:sp>
      <p:sp>
        <p:nvSpPr>
          <p:cNvPr id="5" name="Slide Number Placeholder 4"/>
          <p:cNvSpPr>
            <a:spLocks noGrp="1"/>
          </p:cNvSpPr>
          <p:nvPr>
            <p:ph type="sldNum" sz="quarter" idx="12"/>
          </p:nvPr>
        </p:nvSpPr>
        <p:spPr/>
        <p:txBody>
          <a:bodyPr/>
          <a:lstStyle/>
          <a:p>
            <a:fld id="{CF7DC490-98B8-074B-BB30-37775A2447EF}" type="slidenum">
              <a:rPr lang="en-US" smtClean="0"/>
              <a:pPr/>
              <a:t>88</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6099120" y="3429000"/>
              <a:ext cx="360" cy="360"/>
            </p14:xfrm>
          </p:contentPart>
        </mc:Choice>
        <mc:Fallback xmlns="">
          <p:pic>
            <p:nvPicPr>
              <p:cNvPr id="6" name="Ink 5"/>
              <p:cNvPicPr/>
              <p:nvPr/>
            </p:nvPicPr>
            <p:blipFill>
              <a:blip r:embed="rId3"/>
              <a:stretch>
                <a:fillRect/>
              </a:stretch>
            </p:blipFill>
            <p:spPr>
              <a:xfrm>
                <a:off x="6089760" y="3419640"/>
                <a:ext cx="19080" cy="19080"/>
              </a:xfrm>
              <a:prstGeom prst="rect">
                <a:avLst/>
              </a:prstGeom>
            </p:spPr>
          </p:pic>
        </mc:Fallback>
      </mc:AlternateContent>
    </p:spTree>
    <p:extLst>
      <p:ext uri="{BB962C8B-B14F-4D97-AF65-F5344CB8AC3E}">
        <p14:creationId xmlns:p14="http://schemas.microsoft.com/office/powerpoint/2010/main" val="3130650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en-US" dirty="0"/>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154629" name="Equation" r:id="rId4" imgW="435285" imgH="677109" progId="Equation.DSMT4">
                  <p:embed/>
                </p:oleObj>
              </mc:Choice>
              <mc:Fallback>
                <p:oleObj name="Equation" r:id="rId4" imgW="435285" imgH="677109" progId="Equation.DSMT4">
                  <p:embed/>
                  <p:pic>
                    <p:nvPicPr>
                      <p:cNvPr id="7270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dirty="0"/>
              <a:t>Operates over a window by selecting the median intensity in the window.</a:t>
            </a:r>
          </a:p>
          <a:p>
            <a:pPr eaLnBrk="1" hangingPunct="1"/>
            <a:r>
              <a:rPr lang="en-US" altLang="en-US" dirty="0"/>
              <a:t>‘Rank’ filter as based on ordering of gray levels</a:t>
            </a:r>
          </a:p>
          <a:p>
            <a:pPr lvl="1" eaLnBrk="1" hangingPunct="1"/>
            <a:r>
              <a:rPr lang="en-US" altLang="en-US" dirty="0"/>
              <a:t>E.G., min, max, range filters</a:t>
            </a:r>
          </a:p>
          <a:p>
            <a:pPr eaLnBrk="1" hangingPunct="1"/>
            <a:endParaRPr lang="en-US" altLang="en-US" dirty="0"/>
          </a:p>
        </p:txBody>
      </p:sp>
      <p:sp>
        <p:nvSpPr>
          <p:cNvPr id="7" name="Text Box 5">
            <a:extLst>
              <a:ext uri="{FF2B5EF4-FFF2-40B4-BE49-F238E27FC236}">
                <a16:creationId xmlns:a16="http://schemas.microsoft.com/office/drawing/2014/main" id="{C25174B2-561A-4E3C-AE59-9E6DDE9E7273}"/>
              </a:ext>
            </a:extLst>
          </p:cNvPr>
          <p:cNvSpPr txBox="1">
            <a:spLocks noChangeArrowheads="1"/>
          </p:cNvSpPr>
          <p:nvPr/>
        </p:nvSpPr>
        <p:spPr bwMode="auto">
          <a:xfrm>
            <a:off x="6934200" y="6544469"/>
            <a:ext cx="2374900" cy="27463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solidFill>
                  <a:schemeClr val="bg1">
                    <a:lumMod val="50000"/>
                  </a:schemeClr>
                </a:solidFill>
              </a:rPr>
              <a:t>Steve Seitz, Steve </a:t>
            </a:r>
            <a:r>
              <a:rPr lang="en-US" altLang="en-US" sz="1200" dirty="0" err="1">
                <a:solidFill>
                  <a:schemeClr val="bg1">
                    <a:lumMod val="50000"/>
                  </a:schemeClr>
                </a:solidFill>
              </a:rPr>
              <a:t>Marschner</a:t>
            </a:r>
            <a:endParaRPr lang="en-US" altLang="en-US" sz="1200" dirty="0">
              <a:solidFill>
                <a:schemeClr val="bg1">
                  <a:lumMod val="50000"/>
                </a:schemeClr>
              </a:solidFill>
            </a:endParaRPr>
          </a:p>
        </p:txBody>
      </p:sp>
    </p:spTree>
    <p:extLst>
      <p:ext uri="{BB962C8B-B14F-4D97-AF65-F5344CB8AC3E}">
        <p14:creationId xmlns:p14="http://schemas.microsoft.com/office/powerpoint/2010/main" val="1680915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79"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80"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0181"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668838"/>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4"/>
          <p:cNvSpPr>
            <a:spLocks noGrp="1" noChangeArrowheads="1"/>
          </p:cNvSpPr>
          <p:nvPr>
            <p:ph type="title"/>
          </p:nvPr>
        </p:nvSpPr>
        <p:spPr/>
        <p:txBody>
          <a:bodyPr/>
          <a:lstStyle/>
          <a:p>
            <a:r>
              <a:rPr lang="en-US" altLang="en-US" dirty="0"/>
              <a:t>Square wave spectra</a:t>
            </a:r>
          </a:p>
        </p:txBody>
      </p:sp>
      <p:pic>
        <p:nvPicPr>
          <p:cNvPr id="50185"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029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41085" name="Rectangle 127"/>
          <p:cNvSpPr>
            <a:spLocks noChangeArrowheads="1"/>
          </p:cNvSpPr>
          <p:nvPr/>
        </p:nvSpPr>
        <p:spPr bwMode="auto">
          <a:xfrm>
            <a:off x="6149050" y="4360718"/>
            <a:ext cx="381000" cy="34636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41209" name="Rectangle 252"/>
          <p:cNvSpPr>
            <a:spLocks noChangeArrowheads="1"/>
          </p:cNvSpPr>
          <p:nvPr/>
        </p:nvSpPr>
        <p:spPr bwMode="auto">
          <a:xfrm>
            <a:off x="1775750" y="400275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1210"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55662" name="Equation" r:id="rId5" imgW="330057" imgH="203112" progId="Equation.3">
                  <p:embed/>
                </p:oleObj>
              </mc:Choice>
              <mc:Fallback>
                <p:oleObj name="Equation" r:id="rId5" imgW="330057" imgH="203112" progId="Equation.3">
                  <p:embed/>
                  <p:pic>
                    <p:nvPicPr>
                      <p:cNvPr id="41210" name="Object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211" name="Object 3"/>
          <p:cNvGraphicFramePr>
            <a:graphicFrameLocks noChangeAspect="1"/>
          </p:cNvGraphicFramePr>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55663" name="Equation" r:id="rId7" imgW="317160" imgH="203040" progId="Equation.3">
                  <p:embed/>
                </p:oleObj>
              </mc:Choice>
              <mc:Fallback>
                <p:oleObj name="Equation" r:id="rId7" imgW="317160" imgH="203040" progId="Equation.3">
                  <p:embed/>
                  <p:pic>
                    <p:nvPicPr>
                      <p:cNvPr id="41211" name="Object 3"/>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2"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a:solidFill>
                  <a:srgbClr val="000000"/>
                </a:solidFill>
                <a:latin typeface="Calibri" panose="020F0502020204030204" pitchFamily="34" charset="0"/>
              </a:rPr>
              <a:t>Image filtering - mean</a:t>
            </a:r>
          </a:p>
        </p:txBody>
      </p:sp>
      <p:grpSp>
        <p:nvGrpSpPr>
          <p:cNvPr id="41213" name="Group 4"/>
          <p:cNvGrpSpPr>
            <a:grpSpLocks noChangeAspect="1"/>
          </p:cNvGrpSpPr>
          <p:nvPr/>
        </p:nvGrpSpPr>
        <p:grpSpPr bwMode="auto">
          <a:xfrm>
            <a:off x="7543800" y="304800"/>
            <a:ext cx="1143000" cy="973138"/>
            <a:chOff x="3799" y="2064"/>
            <a:chExt cx="1433" cy="1136"/>
          </a:xfrm>
        </p:grpSpPr>
        <p:grpSp>
          <p:nvGrpSpPr>
            <p:cNvPr id="41218" name="Group 5"/>
            <p:cNvGrpSpPr>
              <a:grpSpLocks/>
            </p:cNvGrpSpPr>
            <p:nvPr/>
          </p:nvGrpSpPr>
          <p:grpSpPr bwMode="auto">
            <a:xfrm>
              <a:off x="4080" y="2064"/>
              <a:ext cx="1152" cy="1136"/>
              <a:chOff x="144" y="144"/>
              <a:chExt cx="1152" cy="1136"/>
            </a:xfrm>
          </p:grpSpPr>
          <p:sp>
            <p:nvSpPr>
              <p:cNvPr id="4122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1219"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1214" name="Object 26"/>
          <p:cNvGraphicFramePr>
            <a:graphicFrameLocks noChangeAspect="1"/>
          </p:cNvGraphicFramePr>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55664" name="Equation" r:id="rId10" imgW="393480" imgH="203040" progId="Equation.3">
                  <p:embed/>
                </p:oleObj>
              </mc:Choice>
              <mc:Fallback>
                <p:oleObj name="Equation" r:id="rId10" imgW="393480" imgH="203040" progId="Equation.3">
                  <p:embed/>
                  <p:pic>
                    <p:nvPicPr>
                      <p:cNvPr id="41214" name="Object 26"/>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5"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sp>
        <p:nvSpPr>
          <p:cNvPr id="41216" name="TextBox 31"/>
          <p:cNvSpPr txBox="1">
            <a:spLocks noChangeArrowheads="1"/>
          </p:cNvSpPr>
          <p:nvPr/>
        </p:nvSpPr>
        <p:spPr bwMode="auto">
          <a:xfrm>
            <a:off x="6205075" y="4351338"/>
            <a:ext cx="32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aphicFrame>
        <p:nvGraphicFramePr>
          <p:cNvPr id="33" name="Object 5"/>
          <p:cNvGraphicFramePr>
            <a:graphicFrameLocks noChangeAspect="1"/>
          </p:cNvGraphicFramePr>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55665" name="Equation" r:id="rId12" imgW="2044440" imgH="355320" progId="Equation.3">
                  <p:embed/>
                </p:oleObj>
              </mc:Choice>
              <mc:Fallback>
                <p:oleObj name="Equation" r:id="rId12" imgW="2044440" imgH="355320" progId="Equation.3">
                  <p:embed/>
                  <p:pic>
                    <p:nvPicPr>
                      <p:cNvPr id="33" name="Object 5"/>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42466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42233" name="Rectangle 252"/>
          <p:cNvSpPr>
            <a:spLocks noChangeArrowheads="1"/>
          </p:cNvSpPr>
          <p:nvPr/>
        </p:nvSpPr>
        <p:spPr bwMode="auto">
          <a:xfrm>
            <a:off x="1785395" y="4000983"/>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223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56686" name="Equation" r:id="rId5" imgW="330057" imgH="203112" progId="Equation.3">
                  <p:embed/>
                </p:oleObj>
              </mc:Choice>
              <mc:Fallback>
                <p:oleObj name="Equation" r:id="rId5" imgW="330057" imgH="203112" progId="Equation.3">
                  <p:embed/>
                  <p:pic>
                    <p:nvPicPr>
                      <p:cNvPr id="42234" name="Object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235" name="Object 3"/>
          <p:cNvGraphicFramePr>
            <a:graphicFrameLocks noChangeAspect="1"/>
          </p:cNvGraphicFramePr>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56687" name="Equation" r:id="rId7" imgW="317160" imgH="203040" progId="Equation.3">
                  <p:embed/>
                </p:oleObj>
              </mc:Choice>
              <mc:Fallback>
                <p:oleObj name="Equation" r:id="rId7" imgW="317160" imgH="203040" progId="Equation.3">
                  <p:embed/>
                  <p:pic>
                    <p:nvPicPr>
                      <p:cNvPr id="42235" name="Object 3"/>
                      <p:cNvPicPr>
                        <a:picLocks noChangeAspect="1" noChangeArrowheads="1"/>
                      </p:cNvPicPr>
                      <p:nvPr/>
                    </p:nvPicPr>
                    <p:blipFill>
                      <a:blip r:embed="rId8"/>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6"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a:solidFill>
                  <a:srgbClr val="000000"/>
                </a:solidFill>
                <a:latin typeface="Calibri" panose="020F0502020204030204" pitchFamily="34" charset="0"/>
              </a:rPr>
              <a:t>Image filtering - mean</a:t>
            </a:r>
          </a:p>
        </p:txBody>
      </p:sp>
      <p:grpSp>
        <p:nvGrpSpPr>
          <p:cNvPr id="42237" name="Group 4"/>
          <p:cNvGrpSpPr>
            <a:grpSpLocks noChangeAspect="1"/>
          </p:cNvGrpSpPr>
          <p:nvPr/>
        </p:nvGrpSpPr>
        <p:grpSpPr bwMode="auto">
          <a:xfrm>
            <a:off x="7543800" y="304800"/>
            <a:ext cx="1143000" cy="973138"/>
            <a:chOff x="3799" y="2064"/>
            <a:chExt cx="1433" cy="1136"/>
          </a:xfrm>
        </p:grpSpPr>
        <p:grpSp>
          <p:nvGrpSpPr>
            <p:cNvPr id="42242" name="Group 5"/>
            <p:cNvGrpSpPr>
              <a:grpSpLocks/>
            </p:cNvGrpSpPr>
            <p:nvPr/>
          </p:nvGrpSpPr>
          <p:grpSpPr bwMode="auto">
            <a:xfrm>
              <a:off x="4080" y="2064"/>
              <a:ext cx="1152" cy="1136"/>
              <a:chOff x="144" y="144"/>
              <a:chExt cx="1152" cy="1136"/>
            </a:xfrm>
          </p:grpSpPr>
          <p:sp>
            <p:nvSpPr>
              <p:cNvPr id="4224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6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224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2238" name="Object 26"/>
          <p:cNvGraphicFramePr>
            <a:graphicFrameLocks noChangeAspect="1"/>
          </p:cNvGraphicFramePr>
          <p:nvPr/>
        </p:nvGraphicFramePr>
        <p:xfrm>
          <a:off x="6442075" y="533400"/>
          <a:ext cx="1092200" cy="563563"/>
        </p:xfrm>
        <a:graphic>
          <a:graphicData uri="http://schemas.openxmlformats.org/presentationml/2006/ole">
            <mc:AlternateContent xmlns:mc="http://schemas.openxmlformats.org/markup-compatibility/2006">
              <mc:Choice xmlns:v="urn:schemas-microsoft-com:vml" Requires="v">
                <p:oleObj spid="_x0000_s156688" name="Equation" r:id="rId10" imgW="393480" imgH="203040" progId="Equation.3">
                  <p:embed/>
                </p:oleObj>
              </mc:Choice>
              <mc:Fallback>
                <p:oleObj name="Equation" r:id="rId10" imgW="393480" imgH="203040" progId="Equation.3">
                  <p:embed/>
                  <p:pic>
                    <p:nvPicPr>
                      <p:cNvPr id="42238" name="Object 26"/>
                      <p:cNvPicPr>
                        <a:picLocks noChangeAspect="1" noChangeArrowheads="1"/>
                      </p:cNvPicPr>
                      <p:nvPr/>
                    </p:nvPicPr>
                    <p:blipFill>
                      <a:blip r:embed="rId11"/>
                      <a:srcRect/>
                      <a:stretch>
                        <a:fillRect/>
                      </a:stretch>
                    </p:blipFill>
                    <p:spPr bwMode="auto">
                      <a:xfrm>
                        <a:off x="6442075" y="533400"/>
                        <a:ext cx="10922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graphicFrame>
        <p:nvGraphicFramePr>
          <p:cNvPr id="33" name="Object 5"/>
          <p:cNvGraphicFramePr>
            <a:graphicFrameLocks noChangeAspect="1"/>
          </p:cNvGraphicFramePr>
          <p:nvPr/>
        </p:nvGraphicFramePr>
        <p:xfrm>
          <a:off x="1866900" y="5943600"/>
          <a:ext cx="5027613" cy="874713"/>
        </p:xfrm>
        <a:graphic>
          <a:graphicData uri="http://schemas.openxmlformats.org/presentationml/2006/ole">
            <mc:AlternateContent xmlns:mc="http://schemas.openxmlformats.org/markup-compatibility/2006">
              <mc:Choice xmlns:v="urn:schemas-microsoft-com:vml" Requires="v">
                <p:oleObj spid="_x0000_s156689" name="Equation" r:id="rId12" imgW="2044440" imgH="355320" progId="Equation.3">
                  <p:embed/>
                </p:oleObj>
              </mc:Choice>
              <mc:Fallback>
                <p:oleObj name="Equation" r:id="rId12" imgW="2044440" imgH="355320" progId="Equation.3">
                  <p:embed/>
                  <p:pic>
                    <p:nvPicPr>
                      <p:cNvPr id="33" name="Object 5"/>
                      <p:cNvPicPr>
                        <a:picLocks noChangeAspect="1" noChangeArrowheads="1"/>
                      </p:cNvPicPr>
                      <p:nvPr/>
                    </p:nvPicPr>
                    <p:blipFill>
                      <a:blip r:embed="rId13"/>
                      <a:srcRect/>
                      <a:stretch>
                        <a:fillRect/>
                      </a:stretch>
                    </p:blipFill>
                    <p:spPr bwMode="auto">
                      <a:xfrm>
                        <a:off x="1866900" y="5943600"/>
                        <a:ext cx="50276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867288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Futura Bk BT" pitchFamily="34" charset="0"/>
                        </a:rPr>
                        <a:t>?</a:t>
                      </a: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42233" name="Rectangle 252"/>
          <p:cNvSpPr>
            <a:spLocks noChangeArrowheads="1"/>
          </p:cNvSpPr>
          <p:nvPr/>
        </p:nvSpPr>
        <p:spPr bwMode="auto">
          <a:xfrm>
            <a:off x="1785395" y="4000983"/>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223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57704" name="Equation" r:id="rId4" imgW="330057" imgH="203112" progId="Equation.3">
                  <p:embed/>
                </p:oleObj>
              </mc:Choice>
              <mc:Fallback>
                <p:oleObj name="Equation" r:id="rId4" imgW="330057" imgH="203112" progId="Equation.3">
                  <p:embed/>
                  <p:pic>
                    <p:nvPicPr>
                      <p:cNvPr id="42234" name="Object 3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235" name="Object 3"/>
          <p:cNvGraphicFramePr>
            <a:graphicFrameLocks noChangeAspect="1"/>
          </p:cNvGraphicFramePr>
          <p:nvPr/>
        </p:nvGraphicFramePr>
        <p:xfrm>
          <a:off x="1679575" y="1295400"/>
          <a:ext cx="1452563" cy="936625"/>
        </p:xfrm>
        <a:graphic>
          <a:graphicData uri="http://schemas.openxmlformats.org/presentationml/2006/ole">
            <mc:AlternateContent xmlns:mc="http://schemas.openxmlformats.org/markup-compatibility/2006">
              <mc:Choice xmlns:v="urn:schemas-microsoft-com:vml" Requires="v">
                <p:oleObj spid="_x0000_s157705" name="Equation" r:id="rId6" imgW="317160" imgH="203040" progId="Equation.3">
                  <p:embed/>
                </p:oleObj>
              </mc:Choice>
              <mc:Fallback>
                <p:oleObj name="Equation" r:id="rId6" imgW="317160" imgH="203040" progId="Equation.3">
                  <p:embed/>
                  <p:pic>
                    <p:nvPicPr>
                      <p:cNvPr id="42235" name="Object 3"/>
                      <p:cNvPicPr>
                        <a:picLocks noChangeAspect="1" noChangeArrowheads="1"/>
                      </p:cNvPicPr>
                      <p:nvPr/>
                    </p:nvPicPr>
                    <p:blipFill>
                      <a:blip r:embed="rId7"/>
                      <a:srcRect/>
                      <a:stretch>
                        <a:fillRect/>
                      </a:stretch>
                    </p:blipFill>
                    <p:spPr bwMode="auto">
                      <a:xfrm>
                        <a:off x="1679575" y="1295400"/>
                        <a:ext cx="1452563"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6" name="Rectangle 16"/>
          <p:cNvSpPr txBox="1">
            <a:spLocks noChangeArrowheads="1"/>
          </p:cNvSpPr>
          <p:nvPr/>
        </p:nvSpPr>
        <p:spPr bwMode="auto">
          <a:xfrm>
            <a:off x="457200" y="346559"/>
            <a:ext cx="8229600" cy="74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dirty="0">
                <a:solidFill>
                  <a:srgbClr val="000000"/>
                </a:solidFill>
                <a:latin typeface="Calibri" panose="020F0502020204030204" pitchFamily="34" charset="0"/>
              </a:rPr>
              <a:t>Median filter?</a:t>
            </a:r>
          </a:p>
        </p:txBody>
      </p:sp>
      <p:sp>
        <p:nvSpPr>
          <p:cNvPr id="422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spTree>
    <p:extLst>
      <p:ext uri="{BB962C8B-B14F-4D97-AF65-F5344CB8AC3E}">
        <p14:creationId xmlns:p14="http://schemas.microsoft.com/office/powerpoint/2010/main" val="20557302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en-US"/>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158725" name="Equation" r:id="rId4" imgW="435285" imgH="677109" progId="Equation.DSMT4">
                  <p:embed/>
                </p:oleObj>
              </mc:Choice>
              <mc:Fallback>
                <p:oleObj name="Equation" r:id="rId4" imgW="435285" imgH="677109" progId="Equation.DSMT4">
                  <p:embed/>
                  <p:pic>
                    <p:nvPicPr>
                      <p:cNvPr id="7270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dirty="0"/>
              <a:t>Operates over a window by selecting the median intensity in the window.</a:t>
            </a:r>
          </a:p>
          <a:p>
            <a:pPr eaLnBrk="1" hangingPunct="1"/>
            <a:r>
              <a:rPr lang="en-US" altLang="en-US" dirty="0"/>
              <a:t>What advantage does a median filter have over a mean filter?</a:t>
            </a:r>
          </a:p>
        </p:txBody>
      </p:sp>
      <p:sp>
        <p:nvSpPr>
          <p:cNvPr id="7" name="Text Box 5">
            <a:extLst>
              <a:ext uri="{FF2B5EF4-FFF2-40B4-BE49-F238E27FC236}">
                <a16:creationId xmlns:a16="http://schemas.microsoft.com/office/drawing/2014/main" id="{51D34EC9-FB8C-45F4-9CAA-679DA21E00F3}"/>
              </a:ext>
            </a:extLst>
          </p:cNvPr>
          <p:cNvSpPr txBox="1">
            <a:spLocks noChangeArrowheads="1"/>
          </p:cNvSpPr>
          <p:nvPr/>
        </p:nvSpPr>
        <p:spPr bwMode="auto">
          <a:xfrm>
            <a:off x="6934200" y="6544469"/>
            <a:ext cx="2374900" cy="27463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solidFill>
                  <a:schemeClr val="bg1">
                    <a:lumMod val="50000"/>
                  </a:schemeClr>
                </a:solidFill>
              </a:rPr>
              <a:t>Steve Seitz, Steve </a:t>
            </a:r>
            <a:r>
              <a:rPr lang="en-US" altLang="en-US" sz="1200" dirty="0" err="1">
                <a:solidFill>
                  <a:schemeClr val="bg1">
                    <a:lumMod val="50000"/>
                  </a:schemeClr>
                </a:solidFill>
              </a:rPr>
              <a:t>Marschner</a:t>
            </a:r>
            <a:endParaRPr lang="en-US" altLang="en-US" sz="1200" dirty="0">
              <a:solidFill>
                <a:schemeClr val="bg1">
                  <a:lumMod val="50000"/>
                </a:schemeClr>
              </a:solidFill>
            </a:endParaRPr>
          </a:p>
        </p:txBody>
      </p:sp>
    </p:spTree>
    <p:extLst>
      <p:ext uri="{BB962C8B-B14F-4D97-AF65-F5344CB8AC3E}">
        <p14:creationId xmlns:p14="http://schemas.microsoft.com/office/powerpoint/2010/main" val="27130869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153" y="1"/>
            <a:ext cx="7886700" cy="914400"/>
          </a:xfrm>
        </p:spPr>
        <p:txBody>
          <a:bodyPr/>
          <a:lstStyle/>
          <a:p>
            <a:r>
              <a:rPr lang="en-US" dirty="0"/>
              <a:t>Noisy Jack – Salt and Pepper</a:t>
            </a:r>
          </a:p>
        </p:txBody>
      </p:sp>
      <p:pic>
        <p:nvPicPr>
          <p:cNvPr id="4" name="Picture 3"/>
          <p:cNvPicPr>
            <a:picLocks noChangeAspect="1"/>
          </p:cNvPicPr>
          <p:nvPr/>
        </p:nvPicPr>
        <p:blipFill>
          <a:blip r:embed="rId3"/>
          <a:stretch>
            <a:fillRect/>
          </a:stretch>
        </p:blipFill>
        <p:spPr>
          <a:xfrm>
            <a:off x="1828800" y="914400"/>
            <a:ext cx="5638800" cy="5646278"/>
          </a:xfrm>
          <a:prstGeom prst="rect">
            <a:avLst/>
          </a:prstGeom>
        </p:spPr>
      </p:pic>
    </p:spTree>
    <p:extLst>
      <p:ext uri="{BB962C8B-B14F-4D97-AF65-F5344CB8AC3E}">
        <p14:creationId xmlns:p14="http://schemas.microsoft.com/office/powerpoint/2010/main" val="27111503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656" y="-3584"/>
            <a:ext cx="7886700" cy="917984"/>
          </a:xfrm>
        </p:spPr>
        <p:txBody>
          <a:bodyPr/>
          <a:lstStyle/>
          <a:p>
            <a:r>
              <a:rPr lang="en-US" dirty="0"/>
              <a:t>Mean Jack – 3 x 3 filter</a:t>
            </a:r>
          </a:p>
        </p:txBody>
      </p:sp>
      <p:pic>
        <p:nvPicPr>
          <p:cNvPr id="5" name="Picture 4">
            <a:extLst>
              <a:ext uri="{FF2B5EF4-FFF2-40B4-BE49-F238E27FC236}">
                <a16:creationId xmlns:a16="http://schemas.microsoft.com/office/drawing/2014/main" id="{234CE7B5-9BB2-47E4-8E54-B804EBD007D8}"/>
              </a:ext>
            </a:extLst>
          </p:cNvPr>
          <p:cNvPicPr>
            <a:picLocks noChangeAspect="1"/>
          </p:cNvPicPr>
          <p:nvPr/>
        </p:nvPicPr>
        <p:blipFill>
          <a:blip r:embed="rId2"/>
          <a:stretch>
            <a:fillRect/>
          </a:stretch>
        </p:blipFill>
        <p:spPr>
          <a:xfrm>
            <a:off x="1828800" y="914400"/>
            <a:ext cx="5673206" cy="5680710"/>
          </a:xfrm>
          <a:prstGeom prst="rect">
            <a:avLst/>
          </a:prstGeom>
        </p:spPr>
      </p:pic>
    </p:spTree>
    <p:extLst>
      <p:ext uri="{BB962C8B-B14F-4D97-AF65-F5344CB8AC3E}">
        <p14:creationId xmlns:p14="http://schemas.microsoft.com/office/powerpoint/2010/main" val="2702974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908" y="154"/>
            <a:ext cx="7886700" cy="976977"/>
          </a:xfrm>
        </p:spPr>
        <p:txBody>
          <a:bodyPr/>
          <a:lstStyle/>
          <a:p>
            <a:r>
              <a:rPr lang="en-US" dirty="0"/>
              <a:t>Very Mean Jack – 11 x 11 filter</a:t>
            </a:r>
          </a:p>
        </p:txBody>
      </p:sp>
      <p:pic>
        <p:nvPicPr>
          <p:cNvPr id="5" name="Picture 4">
            <a:extLst>
              <a:ext uri="{FF2B5EF4-FFF2-40B4-BE49-F238E27FC236}">
                <a16:creationId xmlns:a16="http://schemas.microsoft.com/office/drawing/2014/main" id="{8EDE64E4-D8A3-43E2-BC5E-1E37A90D0949}"/>
              </a:ext>
            </a:extLst>
          </p:cNvPr>
          <p:cNvPicPr>
            <a:picLocks noChangeAspect="1"/>
          </p:cNvPicPr>
          <p:nvPr/>
        </p:nvPicPr>
        <p:blipFill>
          <a:blip r:embed="rId2"/>
          <a:stretch>
            <a:fillRect/>
          </a:stretch>
        </p:blipFill>
        <p:spPr>
          <a:xfrm>
            <a:off x="1828801" y="918139"/>
            <a:ext cx="5657466" cy="5642539"/>
          </a:xfrm>
          <a:prstGeom prst="rect">
            <a:avLst/>
          </a:prstGeom>
        </p:spPr>
      </p:pic>
    </p:spTree>
    <p:extLst>
      <p:ext uri="{BB962C8B-B14F-4D97-AF65-F5344CB8AC3E}">
        <p14:creationId xmlns:p14="http://schemas.microsoft.com/office/powerpoint/2010/main" val="42712801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411" y="0"/>
            <a:ext cx="7886700" cy="844242"/>
          </a:xfrm>
        </p:spPr>
        <p:txBody>
          <a:bodyPr/>
          <a:lstStyle/>
          <a:p>
            <a:r>
              <a:rPr lang="en-US" dirty="0"/>
              <a:t>Noisy Jack – Salt and Pepper</a:t>
            </a:r>
          </a:p>
        </p:txBody>
      </p:sp>
      <p:pic>
        <p:nvPicPr>
          <p:cNvPr id="4" name="Picture 3"/>
          <p:cNvPicPr>
            <a:picLocks noChangeAspect="1"/>
          </p:cNvPicPr>
          <p:nvPr/>
        </p:nvPicPr>
        <p:blipFill>
          <a:blip r:embed="rId3"/>
          <a:stretch>
            <a:fillRect/>
          </a:stretch>
        </p:blipFill>
        <p:spPr>
          <a:xfrm>
            <a:off x="1828800" y="914400"/>
            <a:ext cx="5638800" cy="5646278"/>
          </a:xfrm>
          <a:prstGeom prst="rect">
            <a:avLst/>
          </a:prstGeom>
        </p:spPr>
      </p:pic>
    </p:spTree>
    <p:extLst>
      <p:ext uri="{BB962C8B-B14F-4D97-AF65-F5344CB8AC3E}">
        <p14:creationId xmlns:p14="http://schemas.microsoft.com/office/powerpoint/2010/main" val="24299342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05" y="0"/>
            <a:ext cx="7886700" cy="923773"/>
          </a:xfrm>
        </p:spPr>
        <p:txBody>
          <a:bodyPr/>
          <a:lstStyle/>
          <a:p>
            <a:r>
              <a:rPr lang="en-US" dirty="0"/>
              <a:t>Median Jack – 3 x 3</a:t>
            </a:r>
          </a:p>
        </p:txBody>
      </p:sp>
      <p:pic>
        <p:nvPicPr>
          <p:cNvPr id="5" name="Picture 4">
            <a:extLst>
              <a:ext uri="{FF2B5EF4-FFF2-40B4-BE49-F238E27FC236}">
                <a16:creationId xmlns:a16="http://schemas.microsoft.com/office/drawing/2014/main" id="{7E2BAF98-3F32-44D7-B1D1-A5B371B95A23}"/>
              </a:ext>
            </a:extLst>
          </p:cNvPr>
          <p:cNvPicPr>
            <a:picLocks noChangeAspect="1"/>
          </p:cNvPicPr>
          <p:nvPr/>
        </p:nvPicPr>
        <p:blipFill>
          <a:blip r:embed="rId2"/>
          <a:stretch>
            <a:fillRect/>
          </a:stretch>
        </p:blipFill>
        <p:spPr>
          <a:xfrm>
            <a:off x="1862172" y="1094610"/>
            <a:ext cx="5648325" cy="5648325"/>
          </a:xfrm>
          <a:prstGeom prst="rect">
            <a:avLst/>
          </a:prstGeom>
        </p:spPr>
      </p:pic>
    </p:spTree>
    <p:extLst>
      <p:ext uri="{BB962C8B-B14F-4D97-AF65-F5344CB8AC3E}">
        <p14:creationId xmlns:p14="http://schemas.microsoft.com/office/powerpoint/2010/main" val="8515201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656" y="40661"/>
            <a:ext cx="7886700" cy="873739"/>
          </a:xfrm>
        </p:spPr>
        <p:txBody>
          <a:bodyPr/>
          <a:lstStyle/>
          <a:p>
            <a:r>
              <a:rPr lang="en-US" dirty="0"/>
              <a:t>Very Median Jack – 11 x 11</a:t>
            </a:r>
          </a:p>
        </p:txBody>
      </p:sp>
      <p:pic>
        <p:nvPicPr>
          <p:cNvPr id="5" name="Picture 4">
            <a:extLst>
              <a:ext uri="{FF2B5EF4-FFF2-40B4-BE49-F238E27FC236}">
                <a16:creationId xmlns:a16="http://schemas.microsoft.com/office/drawing/2014/main" id="{FB4708D3-29FD-4339-ADE8-9E9D86BD1454}"/>
              </a:ext>
            </a:extLst>
          </p:cNvPr>
          <p:cNvPicPr>
            <a:picLocks noChangeAspect="1"/>
          </p:cNvPicPr>
          <p:nvPr/>
        </p:nvPicPr>
        <p:blipFill>
          <a:blip r:embed="rId2"/>
          <a:stretch>
            <a:fillRect/>
          </a:stretch>
        </p:blipFill>
        <p:spPr>
          <a:xfrm>
            <a:off x="1813823" y="914400"/>
            <a:ext cx="5653777" cy="5646278"/>
          </a:xfrm>
          <a:prstGeom prst="rect">
            <a:avLst/>
          </a:prstGeom>
        </p:spPr>
      </p:pic>
    </p:spTree>
    <p:extLst>
      <p:ext uri="{BB962C8B-B14F-4D97-AF65-F5344CB8AC3E}">
        <p14:creationId xmlns:p14="http://schemas.microsoft.com/office/powerpoint/2010/main" val="42227703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TIMING" val="|33.8"/>
</p:tagLst>
</file>

<file path=ppt/tags/tag5.xml><?xml version="1.0" encoding="utf-8"?>
<p:tagLst xmlns:a="http://schemas.openxmlformats.org/drawingml/2006/main" xmlns:r="http://schemas.openxmlformats.org/officeDocument/2006/relationships" xmlns:p="http://schemas.openxmlformats.org/presentationml/2006/main">
  <p:tag name="TIMING" val="|22|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9656</TotalTime>
  <Words>3712</Words>
  <Application>Microsoft Office PowerPoint</Application>
  <PresentationFormat>On-screen Show (4:3)</PresentationFormat>
  <Paragraphs>1041</Paragraphs>
  <Slides>108</Slides>
  <Notes>49</Notes>
  <HiddenSlides>53</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108</vt:i4>
      </vt:variant>
    </vt:vector>
  </HeadingPairs>
  <TitlesOfParts>
    <vt:vector size="124" baseType="lpstr">
      <vt:lpstr>Futura Bk BT</vt:lpstr>
      <vt:lpstr>Gill Sans</vt:lpstr>
      <vt:lpstr>Arial</vt:lpstr>
      <vt:lpstr>Arial Black</vt:lpstr>
      <vt:lpstr>Calibri</vt:lpstr>
      <vt:lpstr>Cambria Math</vt:lpstr>
      <vt:lpstr>Comic Sans MS</vt:lpstr>
      <vt:lpstr>Courier New</vt:lpstr>
      <vt:lpstr>Tahoma</vt:lpstr>
      <vt:lpstr>Times</vt:lpstr>
      <vt:lpstr>Times New Roman</vt:lpstr>
      <vt:lpstr>Trebuchet MS</vt:lpstr>
      <vt:lpstr>Office Theme</vt:lpstr>
      <vt:lpstr>Equation</vt:lpstr>
      <vt:lpstr>Photo Editor Photo</vt:lpstr>
      <vt:lpstr>Bitmap Image</vt:lpstr>
      <vt:lpstr>Frequencies</vt:lpstr>
      <vt:lpstr>Fourier series</vt:lpstr>
      <vt:lpstr>PowerPoint Presentation</vt:lpstr>
      <vt:lpstr>PowerPoint Presentation</vt:lpstr>
      <vt:lpstr>Square wave spectra</vt:lpstr>
      <vt:lpstr>Square wave spectra</vt:lpstr>
      <vt:lpstr>Square wave spectra</vt:lpstr>
      <vt:lpstr>Square wave spectra</vt:lpstr>
      <vt:lpstr>Square wave spectra</vt:lpstr>
      <vt:lpstr>Square wave spectra</vt:lpstr>
      <vt:lpstr>Square wave spectra</vt:lpstr>
      <vt:lpstr>Jean Baptiste Joseph Fourier (1768-1830)</vt:lpstr>
      <vt:lpstr>Fourier analysis in images</vt:lpstr>
      <vt:lpstr>Signals can be composed</vt:lpstr>
      <vt:lpstr>Filtering in frequency domain</vt:lpstr>
      <vt:lpstr>Examples</vt:lpstr>
      <vt:lpstr>Periodicity</vt:lpstr>
      <vt:lpstr>Fourier Bases</vt:lpstr>
      <vt:lpstr>Fourier Bases</vt:lpstr>
      <vt:lpstr>Basis reconstruction</vt:lpstr>
      <vt:lpstr>Natural image</vt:lpstr>
      <vt:lpstr>Brian Pauw demo</vt:lpstr>
      <vt:lpstr>Think-Pair-Share</vt:lpstr>
      <vt:lpstr>Fourier Transform</vt:lpstr>
      <vt:lpstr>Fourier Transform</vt:lpstr>
      <vt:lpstr>Fourier Transform</vt:lpstr>
      <vt:lpstr>Amplitude / Phase</vt:lpstr>
      <vt:lpstr>What about phase?</vt:lpstr>
      <vt:lpstr>What about phase?</vt:lpstr>
      <vt:lpstr>What about phase?</vt:lpstr>
      <vt:lpstr>What about phase?</vt:lpstr>
      <vt:lpstr>John Brayer, Uni. New Mexico</vt:lpstr>
      <vt:lpstr>Think-Pair-Share</vt:lpstr>
      <vt:lpstr>Cheebra</vt:lpstr>
      <vt:lpstr>PowerPoint Presentation</vt:lpstr>
      <vt:lpstr>What is the relationship to phase in audio?</vt:lpstr>
      <vt:lpstr>Properties of Fourier Transforms</vt:lpstr>
      <vt:lpstr>The Convolution Theorem</vt:lpstr>
      <vt:lpstr>Filtering in spatial domain</vt:lpstr>
      <vt:lpstr>Filtering in frequency domain</vt:lpstr>
      <vt:lpstr>Now we can edit frequencies!</vt:lpstr>
      <vt:lpstr>Low and High Pass filtering</vt:lpstr>
      <vt:lpstr>Removing frequency bands</vt:lpstr>
      <vt:lpstr>High pass filtering + orientation</vt:lpstr>
      <vt:lpstr>Why do we have those lines in the image?</vt:lpstr>
      <vt:lpstr>Evan Wallace demo</vt:lpstr>
      <vt:lpstr>Box filter / sinc filter duality</vt:lpstr>
      <vt:lpstr>Is convolution invertible?</vt:lpstr>
      <vt:lpstr>Convolution</vt:lpstr>
      <vt:lpstr>Deconvolution?</vt:lpstr>
      <vt:lpstr>But under more realistic conditions</vt:lpstr>
      <vt:lpstr>But under more realistic conditions</vt:lpstr>
      <vt:lpstr>But under more realistic conditions</vt:lpstr>
      <vt:lpstr>But you can’t invert multiplication by 0!</vt:lpstr>
      <vt:lpstr>With a random filter…</vt:lpstr>
      <vt:lpstr>Deconvolution is hard</vt:lpstr>
      <vt:lpstr>PowerPoint Presentation</vt:lpstr>
      <vt:lpstr>A few questions…</vt:lpstr>
      <vt:lpstr>A few questions</vt:lpstr>
      <vt:lpstr>A few questions</vt:lpstr>
      <vt:lpstr>Computing the Fourier Transform</vt:lpstr>
      <vt:lpstr>PowerPoint Presentation</vt:lpstr>
      <vt:lpstr>PowerPoint Presentation</vt:lpstr>
      <vt:lpstr>Applications of Fourier analysis</vt:lpstr>
      <vt:lpstr>Thinking in Frequency - Compression</vt:lpstr>
      <vt:lpstr>JPEG Image Compression</vt:lpstr>
      <vt:lpstr>Lossy Image Compression (JPEG)</vt:lpstr>
      <vt:lpstr>Using DCT in JPEG   </vt:lpstr>
      <vt:lpstr>Image compression using DCT</vt:lpstr>
      <vt:lpstr>JPEG Encoding</vt:lpstr>
      <vt:lpstr>Color spaces: YCbCr</vt:lpstr>
      <vt:lpstr>Most JPEG images &amp; videos  subsample chroma</vt:lpstr>
      <vt:lpstr>JPEG Compression Summary</vt:lpstr>
      <vt:lpstr>A couple more filters</vt:lpstr>
      <vt:lpstr>PowerPoint Presentation</vt:lpstr>
      <vt:lpstr>PowerPoint Presentation</vt:lpstr>
      <vt:lpstr>PowerPoint Presentation</vt:lpstr>
      <vt:lpstr>PowerPoint Presentation</vt:lpstr>
      <vt:lpstr>PowerPoint Presentation</vt:lpstr>
      <vt:lpstr>Gaussian filter duality</vt:lpstr>
      <vt:lpstr>Gaussian filters</vt:lpstr>
      <vt:lpstr>Separability of the Gaussian filter</vt:lpstr>
      <vt:lpstr>Separability example</vt:lpstr>
      <vt:lpstr>Separability</vt:lpstr>
      <vt:lpstr>Separability</vt:lpstr>
      <vt:lpstr>Practical matters</vt:lpstr>
      <vt:lpstr>Median filters</vt:lpstr>
      <vt:lpstr>What we have learned today?</vt:lpstr>
      <vt:lpstr>Median filters</vt:lpstr>
      <vt:lpstr>PowerPoint Presentation</vt:lpstr>
      <vt:lpstr>PowerPoint Presentation</vt:lpstr>
      <vt:lpstr>PowerPoint Presentation</vt:lpstr>
      <vt:lpstr>Median filters</vt:lpstr>
      <vt:lpstr>Noisy Jack – Salt and Pepper</vt:lpstr>
      <vt:lpstr>Mean Jack – 3 x 3 filter</vt:lpstr>
      <vt:lpstr>Very Mean Jack – 11 x 11 filter</vt:lpstr>
      <vt:lpstr>Noisy Jack – Salt and Pepper</vt:lpstr>
      <vt:lpstr>Median Jack – 3 x 3</vt:lpstr>
      <vt:lpstr>Very Median Jack – 11 x 11</vt:lpstr>
      <vt:lpstr>Bilateral filters</vt:lpstr>
      <vt:lpstr>Bonus materials</vt:lpstr>
      <vt:lpstr>Unsharp masking</vt:lpstr>
      <vt:lpstr>Bilateral filtering</vt:lpstr>
      <vt:lpstr>PowerPoint Presentation</vt:lpstr>
      <vt:lpstr>PowerPoint Presentation</vt:lpstr>
      <vt:lpstr>Definition</vt:lpstr>
      <vt:lpstr>Example on a Real Image</vt:lpstr>
      <vt:lpstr>Bilateral Filter is Expensive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Frequencies</dc:title>
  <dc:creator>Cheng, Samuel</dc:creator>
  <cp:lastModifiedBy>Cheng, Samuel</cp:lastModifiedBy>
  <cp:revision>10</cp:revision>
  <dcterms:created xsi:type="dcterms:W3CDTF">2020-01-29T17:04:17Z</dcterms:created>
  <dcterms:modified xsi:type="dcterms:W3CDTF">2021-02-15T07:12:50Z</dcterms:modified>
</cp:coreProperties>
</file>