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5" r:id="rId2"/>
    <p:sldId id="488" r:id="rId3"/>
    <p:sldId id="489" r:id="rId4"/>
    <p:sldId id="493" r:id="rId5"/>
    <p:sldId id="517" r:id="rId6"/>
    <p:sldId id="494" r:id="rId7"/>
    <p:sldId id="495" r:id="rId8"/>
    <p:sldId id="521" r:id="rId9"/>
    <p:sldId id="497" r:id="rId10"/>
    <p:sldId id="498" r:id="rId11"/>
    <p:sldId id="499" r:id="rId12"/>
    <p:sldId id="500" r:id="rId13"/>
    <p:sldId id="501" r:id="rId14"/>
    <p:sldId id="502" r:id="rId15"/>
    <p:sldId id="518" r:id="rId16"/>
    <p:sldId id="503" r:id="rId17"/>
    <p:sldId id="504" r:id="rId18"/>
    <p:sldId id="505" r:id="rId19"/>
    <p:sldId id="506" r:id="rId20"/>
    <p:sldId id="520" r:id="rId21"/>
    <p:sldId id="519" r:id="rId22"/>
    <p:sldId id="508" r:id="rId23"/>
    <p:sldId id="522" r:id="rId24"/>
    <p:sldId id="509" r:id="rId25"/>
    <p:sldId id="523" r:id="rId26"/>
    <p:sldId id="507" r:id="rId27"/>
    <p:sldId id="51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60" autoAdjust="0"/>
    <p:restoredTop sz="94444" autoAdjust="0"/>
  </p:normalViewPr>
  <p:slideViewPr>
    <p:cSldViewPr>
      <p:cViewPr varScale="1">
        <p:scale>
          <a:sx n="79" d="100"/>
          <a:sy n="79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66A04B-C2F9-4149-BA1F-166CA9790F74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81357C-21AD-4621-B271-69C12DAD7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62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5B092-0A5B-40E7-8470-995D5104099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4608E-9BC5-4D15-A45C-5EC09996B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6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34E153F-989F-4BAF-BBB3-9DEDE05278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9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EFDCE9-B6D2-45B6-8C53-ABB2274EE1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68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B8219-E9F6-4089-9716-2721FB83A1F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11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504F07-AA18-4C98-A392-0446D580F2A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84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86501F0-4ECF-4395-842B-6DDC1A4D334D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4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0060-802E-499A-987B-BA8CE29B0D36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41FB0-F04C-4CD7-BFB2-D8097667C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193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2B1E-F260-416A-B4F6-0741144A2978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DB93-9D7E-4FEA-9C7C-8229BDE570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424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EA5E-21B9-46D5-928B-4120A736A3EB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A8D5F-CA20-4313-BED4-9E9393917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031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11A5-6EC6-481E-926C-10ECB795029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2F444-F61D-4639-AE5F-ED016E87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69632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5C9A-BB12-4851-A5AD-19285066747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27C3C-D76F-4BB1-A78B-FF5ABBACA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6664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D372-99DD-47B4-AE93-7E4F6AF61F81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19763-754F-4D89-9826-AE8986BF1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453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C945-67D2-43AA-97ED-34FF63C2E679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5F9E7-18A9-4132-838E-5CE3276AE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7754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4CE45-C8B2-4AB0-97CE-D516F028DCC0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1A92-4B1D-4B86-806E-EBD2C2CFE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6749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1B8E-9602-4F82-A7A7-CCFB759EAB23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D388-7FAA-4AF0-81FD-0CCA091FB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680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3D9-722D-4C76-8CE3-48FA618DB4BD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BE48A-01DA-4BC1-AE23-0AE42616B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3504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E58A-85AE-4DAF-BE79-98EFB9319ACB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0CAFF-34BA-41E0-9232-6776B50B5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82073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F900E-9687-4314-B96D-9CBAB39B6E67}" type="datetimeFigureOut">
              <a:rPr lang="en-US"/>
              <a:pPr>
                <a:defRPr/>
              </a:pPr>
              <a:t>12/31/2021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8906DC-B0F3-43CB-B1F8-B4C21085EF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26.png"/><Relationship Id="rId4" Type="http://schemas.openxmlformats.org/officeDocument/2006/relationships/tags" Target="../tags/tag64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image" Target="../media/image7.jpe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7.jpeg"/><Relationship Id="rId5" Type="http://schemas.openxmlformats.org/officeDocument/2006/relationships/tags" Target="../tags/tag57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6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1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59376"/>
            <a:ext cx="9386886" cy="6923798"/>
            <a:chOff x="-329674" y="-51881"/>
            <a:chExt cx="12515851" cy="6923798"/>
          </a:xfrm>
          <a:noFill/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2498" y="1261872"/>
            <a:ext cx="6608462" cy="3118104"/>
          </a:xfrm>
        </p:spPr>
        <p:txBody>
          <a:bodyPr>
            <a:normAutofit/>
          </a:bodyPr>
          <a:lstStyle/>
          <a:p>
            <a:pPr algn="l"/>
            <a:r>
              <a:rPr lang="en-US" sz="5900" dirty="0"/>
              <a:t>ECE 4973: Lecture 7 </a:t>
            </a:r>
            <a:br>
              <a:rPr lang="en-US" sz="5900" dirty="0"/>
            </a:br>
            <a:r>
              <a:rPr lang="en-US" sz="5900" dirty="0"/>
              <a:t>Image Warping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01902" y="4562856"/>
            <a:ext cx="6179058" cy="122529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/>
              <a:t>Samuel Cheng</a:t>
            </a:r>
          </a:p>
          <a:p>
            <a:pPr algn="l">
              <a:lnSpc>
                <a:spcPct val="90000"/>
              </a:lnSpc>
            </a:pPr>
            <a:r>
              <a:rPr lang="en-US" sz="2500"/>
              <a:t>Slide credit: Noah </a:t>
            </a:r>
            <a:r>
              <a:rPr lang="en-US" sz="2500" err="1"/>
              <a:t>Snavely</a:t>
            </a:r>
            <a:r>
              <a:rPr lang="en-US" sz="2500"/>
              <a:t>, James </a:t>
            </a:r>
            <a:r>
              <a:rPr lang="en-US" sz="2500" err="1"/>
              <a:t>Thompkin</a:t>
            </a:r>
            <a:endParaRPr lang="en-US" sz="250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6867" y="3320139"/>
            <a:ext cx="225580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357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altLang="en-US"/>
              <a:t>Common linear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Uniform scaling by </a:t>
            </a:r>
            <a:r>
              <a:rPr lang="en-US" altLang="en-US" i="1"/>
              <a:t>s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2770188"/>
            <a:ext cx="2843212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2065338"/>
            <a:ext cx="3917950" cy="2628900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85988" y="5310188"/>
            <a:ext cx="2755900" cy="1222375"/>
            <a:chOff x="3143250" y="5027119"/>
            <a:chExt cx="2757104" cy="1222427"/>
          </a:xfrm>
        </p:grpSpPr>
        <p:pic>
          <p:nvPicPr>
            <p:cNvPr id="133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5027119"/>
              <a:ext cx="2757104" cy="122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861" y="5370349"/>
              <a:ext cx="319882" cy="39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38225" y="458311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84713" y="460533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479425" y="446246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4148138" y="4473575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51488" y="5672138"/>
            <a:ext cx="2720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altLang="en-US"/>
              <a:t>Common linear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Rotation by angle </a:t>
            </a:r>
            <a:r>
              <a:rPr lang="el-GR" sz="2800" i="1" kern="0" dirty="0">
                <a:solidFill>
                  <a:prstClr val="black"/>
                </a:solidFill>
                <a:latin typeface="Verdana"/>
              </a:rPr>
              <a:t>θ</a:t>
            </a:r>
            <a:r>
              <a:rPr lang="en-US" sz="2800" i="1" kern="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2800" kern="0" dirty="0">
                <a:solidFill>
                  <a:prstClr val="black"/>
                </a:solidFill>
              </a:rPr>
              <a:t>(about the origin)</a:t>
            </a:r>
            <a:endParaRPr lang="en-US" i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738" y="3119438"/>
            <a:ext cx="2843212" cy="1906587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C:\snavely\work\teaching\09Sp-CS1114\lectures\lec14\e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00000">
            <a:off x="5121275" y="2552700"/>
            <a:ext cx="2843213" cy="1908175"/>
          </a:xfrm>
          <a:prstGeom prst="rect">
            <a:avLst/>
          </a:prstGeom>
          <a:noFill/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55675" y="5384800"/>
            <a:ext cx="4467225" cy="1266825"/>
            <a:chOff x="2490107" y="5053693"/>
            <a:chExt cx="4467225" cy="1266825"/>
          </a:xfrm>
        </p:grpSpPr>
        <p:pic>
          <p:nvPicPr>
            <p:cNvPr id="1435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107" y="5053693"/>
              <a:ext cx="4467225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106" y="5427210"/>
              <a:ext cx="453896" cy="396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1004888" y="4919663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446088" y="480060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5" name="Oval 14"/>
          <p:cNvSpPr/>
          <p:nvPr/>
        </p:nvSpPr>
        <p:spPr>
          <a:xfrm>
            <a:off x="5686425" y="4930775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5127625" y="4811713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(0,0)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5410200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What is the inverse?</a:t>
            </a:r>
          </a:p>
        </p:txBody>
      </p:sp>
      <p:pic>
        <p:nvPicPr>
          <p:cNvPr id="786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6223000"/>
            <a:ext cx="17541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15063" y="5845175"/>
            <a:ext cx="1592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For rotations: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768975" y="5018088"/>
            <a:ext cx="2667000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53200" y="4594225"/>
            <a:ext cx="3286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i="1" kern="0" dirty="0">
                <a:solidFill>
                  <a:prstClr val="black"/>
                </a:solidFill>
                <a:latin typeface="Verdana"/>
                <a:cs typeface="+mn-cs"/>
              </a:rPr>
              <a:t>θ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Arc 27"/>
          <p:cNvSpPr/>
          <p:nvPr/>
        </p:nvSpPr>
        <p:spPr>
          <a:xfrm>
            <a:off x="5334000" y="4419600"/>
            <a:ext cx="1219200" cy="1219200"/>
          </a:xfrm>
          <a:prstGeom prst="arc">
            <a:avLst>
              <a:gd name="adj1" fmla="val 19308430"/>
              <a:gd name="adj2" fmla="val 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2x2 Matrices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altLang="en-US"/>
              <a:t>What types of transformations can be </a:t>
            </a:r>
            <a:br>
              <a:rPr lang="en-US" altLang="en-US"/>
            </a:br>
            <a:r>
              <a:rPr lang="en-US" altLang="en-US"/>
              <a:t>represented with a 2x2 matrix?</a:t>
            </a:r>
          </a:p>
        </p:txBody>
      </p:sp>
      <p:sp>
        <p:nvSpPr>
          <p:cNvPr id="15368" name="Text Box 4"/>
          <p:cNvSpPr txBox="1">
            <a:spLocks noChangeArrowheads="1"/>
          </p:cNvSpPr>
          <p:nvPr/>
        </p:nvSpPr>
        <p:spPr bwMode="auto">
          <a:xfrm>
            <a:off x="838200" y="2681288"/>
            <a:ext cx="3589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about Y axis?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838200" y="4586288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mirror across line y = x?</a:t>
            </a:r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84538"/>
            <a:ext cx="19923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746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154363"/>
            <a:ext cx="37211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16775" y="3897313"/>
            <a:ext cx="38100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89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2039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352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types of transformations can be </a:t>
            </a:r>
            <a:br>
              <a:rPr lang="en-US" altLang="en-US"/>
            </a:br>
            <a:r>
              <a:rPr lang="en-US" altLang="en-US"/>
              <a:t>represented with a 2x2 matrix?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38200" y="2757488"/>
            <a:ext cx="2439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chemeClr val="tx2"/>
                </a:solidFill>
              </a:rPr>
              <a:t>2D Translation?</a:t>
            </a:r>
          </a:p>
        </p:txBody>
      </p:sp>
      <p:sp>
        <p:nvSpPr>
          <p:cNvPr id="865286" name="Text Box 6"/>
          <p:cNvSpPr txBox="1">
            <a:spLocks noChangeArrowheads="1"/>
          </p:cNvSpPr>
          <p:nvPr/>
        </p:nvSpPr>
        <p:spPr bwMode="auto">
          <a:xfrm>
            <a:off x="206375" y="4633913"/>
            <a:ext cx="8818563" cy="5238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chemeClr val="tx2"/>
                </a:solidFill>
              </a:rPr>
              <a:t>Translation is not a linear operation on 2D coordinates</a:t>
            </a:r>
          </a:p>
        </p:txBody>
      </p:sp>
      <p:sp>
        <p:nvSpPr>
          <p:cNvPr id="865287" name="Text Box 7"/>
          <p:cNvSpPr txBox="1">
            <a:spLocks noChangeArrowheads="1"/>
          </p:cNvSpPr>
          <p:nvPr/>
        </p:nvSpPr>
        <p:spPr bwMode="auto">
          <a:xfrm>
            <a:off x="3675063" y="35052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NO!</a:t>
            </a: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254375"/>
            <a:ext cx="24733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2x2 Matrices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6" grpId="0" animBg="1"/>
      <p:bldP spid="8652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/>
              <a:t>All 2D Linear Transformations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7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Scale,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Mirror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Closed under composition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953000" y="2165350"/>
          <a:ext cx="22717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3" imgW="1117600" imgH="457200" progId="Equation.3">
                  <p:embed/>
                </p:oleObj>
              </mc:Choice>
              <mc:Fallback>
                <p:oleObj name="Equation" r:id="rId3" imgW="1117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65350"/>
                        <a:ext cx="22717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690938" y="5584825"/>
          <a:ext cx="512603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5" imgW="2032000" imgH="406400" progId="Equation.3">
                  <p:embed/>
                </p:oleObj>
              </mc:Choice>
              <mc:Fallback>
                <p:oleObj name="Equation" r:id="rId5" imgW="2032000" imgH="40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5584825"/>
                        <a:ext cx="512603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Homogeneous coordinates</a:t>
            </a:r>
          </a:p>
        </p:txBody>
      </p:sp>
      <p:sp>
        <p:nvSpPr>
          <p:cNvPr id="18435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905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Trick:  add one more coordinate:</a:t>
            </a:r>
          </a:p>
        </p:txBody>
      </p:sp>
      <p:sp>
        <p:nvSpPr>
          <p:cNvPr id="20485" name="Text 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75" y="3600450"/>
            <a:ext cx="2867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/>
              <a:t>homogeneous image </a:t>
            </a:r>
          </a:p>
          <a:p>
            <a:pPr algn="ctr"/>
            <a:r>
              <a:rPr lang="en-US" altLang="en-US" sz="2400"/>
              <a:t>coordinates</a:t>
            </a:r>
          </a:p>
        </p:txBody>
      </p:sp>
      <p:sp>
        <p:nvSpPr>
          <p:cNvPr id="20487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50292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Converting </a:t>
            </a:r>
            <a:r>
              <a:rPr lang="en-US" altLang="en-US" sz="2400" i="1"/>
              <a:t>from</a:t>
            </a:r>
            <a:r>
              <a:rPr lang="en-US" altLang="en-US" sz="2400"/>
              <a:t> homogeneous coordinates</a:t>
            </a:r>
          </a:p>
        </p:txBody>
      </p:sp>
      <p:pic>
        <p:nvPicPr>
          <p:cNvPr id="20488" name="Picture 35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449513"/>
            <a:ext cx="18430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9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62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876800" y="1458913"/>
            <a:ext cx="3408363" cy="3351212"/>
            <a:chOff x="4876800" y="1459468"/>
            <a:chExt cx="3408252" cy="3351236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6172158" y="3580383"/>
              <a:ext cx="182874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256164" y="2667564"/>
              <a:ext cx="183040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105371" y="3581991"/>
              <a:ext cx="1066808" cy="1066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26"/>
            <p:cNvSpPr txBox="1">
              <a:spLocks noChangeArrowheads="1"/>
            </p:cNvSpPr>
            <p:nvPr/>
          </p:nvSpPr>
          <p:spPr bwMode="auto">
            <a:xfrm>
              <a:off x="8001000" y="3385458"/>
              <a:ext cx="284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8454" name="TextBox 27"/>
            <p:cNvSpPr txBox="1">
              <a:spLocks noChangeArrowheads="1"/>
            </p:cNvSpPr>
            <p:nvPr/>
          </p:nvSpPr>
          <p:spPr bwMode="auto">
            <a:xfrm>
              <a:off x="4876800" y="4441372"/>
              <a:ext cx="2888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y</a:t>
              </a:r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6051024" y="1459468"/>
              <a:ext cx="349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/>
                <a:t>w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rot="5400000" flipH="1" flipV="1">
            <a:off x="5600700" y="1866900"/>
            <a:ext cx="2286000" cy="1143000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99213" y="3001963"/>
            <a:ext cx="90487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267575" y="1273175"/>
            <a:ext cx="90488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294563" y="1109663"/>
            <a:ext cx="912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, </a:t>
            </a:r>
            <a:r>
              <a:rPr lang="en-US" altLang="en-US" i="1"/>
              <a:t>w</a:t>
            </a:r>
            <a:r>
              <a:rPr lang="en-US" altLang="en-US"/>
              <a:t>)</a:t>
            </a:r>
          </a:p>
        </p:txBody>
      </p: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876800" y="2208213"/>
            <a:ext cx="3810000" cy="1187450"/>
            <a:chOff x="4876800" y="2208814"/>
            <a:chExt cx="3810000" cy="1187528"/>
          </a:xfrm>
        </p:grpSpPr>
        <p:sp>
          <p:nvSpPr>
            <p:cNvPr id="26" name="Parallelogram 25"/>
            <p:cNvSpPr/>
            <p:nvPr/>
          </p:nvSpPr>
          <p:spPr>
            <a:xfrm>
              <a:off x="4876800" y="2208814"/>
              <a:ext cx="3810000" cy="1144662"/>
            </a:xfrm>
            <a:prstGeom prst="parallelogram">
              <a:avLst>
                <a:gd name="adj" fmla="val 10170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49" name="TextBox 31"/>
            <p:cNvSpPr txBox="1">
              <a:spLocks noChangeArrowheads="1"/>
            </p:cNvSpPr>
            <p:nvPr/>
          </p:nvSpPr>
          <p:spPr bwMode="auto">
            <a:xfrm>
              <a:off x="5061858" y="3027010"/>
              <a:ext cx="6880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i="1"/>
                <a:t>w</a:t>
              </a:r>
              <a:r>
                <a:rPr lang="en-US" altLang="en-US"/>
                <a:t> = 1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400800" y="2895600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/>
              <a:t>/</a:t>
            </a:r>
            <a:r>
              <a:rPr lang="en-US" altLang="en-US" i="1"/>
              <a:t>w</a:t>
            </a:r>
            <a:r>
              <a:rPr lang="en-US" altLang="en-US"/>
              <a:t>, </a:t>
            </a:r>
            <a:r>
              <a:rPr lang="en-US" altLang="en-US" i="1"/>
              <a:t>1</a:t>
            </a:r>
            <a:r>
              <a:rPr lang="en-US" altLang="en-US"/>
              <a:t>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39000" y="1927225"/>
            <a:ext cx="167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homogeneous plane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  <p:bldP spid="36" grpId="0" animBg="1"/>
      <p:bldP spid="37" grpId="0" animBg="1"/>
      <p:bldP spid="38" grpId="0"/>
      <p:bldP spid="39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Translation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Solution: homogeneous coordinates to the rescue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9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691063"/>
            <a:ext cx="658812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Affine transformations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776538"/>
            <a:ext cx="364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3897313"/>
            <a:ext cx="1905000" cy="42386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flipH="1">
            <a:off x="4822825" y="3897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410200" y="3646488"/>
            <a:ext cx="2917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any transformation with </a:t>
            </a:r>
          </a:p>
          <a:p>
            <a:r>
              <a:rPr lang="en-US" altLang="en-US" sz="2000"/>
              <a:t>last row [ 0 0 1 ] we call an </a:t>
            </a:r>
          </a:p>
          <a:p>
            <a:r>
              <a:rPr lang="en-US" altLang="en-US" sz="2000" i="1"/>
              <a:t>affine</a:t>
            </a:r>
            <a:r>
              <a:rPr lang="en-US" altLang="en-US" sz="2000"/>
              <a:t> transformation</a:t>
            </a:r>
            <a:endParaRPr lang="en-US" altLang="en-US" sz="2000" i="1"/>
          </a:p>
        </p:txBody>
      </p:sp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708525"/>
            <a:ext cx="25193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affine transformations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066800" y="3897313"/>
          <a:ext cx="28686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" name="Equation" r:id="rId3" imgW="1854200" imgH="711200" progId="Equation.3">
                  <p:embed/>
                </p:oleObj>
              </mc:Choice>
              <mc:Fallback>
                <p:oleObj name="Equation" r:id="rId3" imgW="18542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7313"/>
                        <a:ext cx="28686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344613" y="2066925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Equation" r:id="rId5" imgW="1333500" imgH="698500" progId="Equation.3">
                  <p:embed/>
                </p:oleObj>
              </mc:Choice>
              <mc:Fallback>
                <p:oleObj name="Equation" r:id="rId5" imgW="13335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066925"/>
                        <a:ext cx="21018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5276850" y="3897313"/>
          <a:ext cx="25225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Equation" r:id="rId7" imgW="1600200" imgH="711200" progId="Equation.3">
                  <p:embed/>
                </p:oleObj>
              </mc:Choice>
              <mc:Fallback>
                <p:oleObj name="Equation" r:id="rId7" imgW="1600200" imgH="71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3897313"/>
                        <a:ext cx="2522538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1747838" y="3178175"/>
            <a:ext cx="1293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Translate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1409700" y="5018088"/>
            <a:ext cx="219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2D </a:t>
            </a:r>
            <a:r>
              <a:rPr lang="en-US" altLang="en-US" i="1">
                <a:latin typeface="Arial" panose="020B0604020202020204" pitchFamily="34" charset="0"/>
              </a:rPr>
              <a:t>in-plane </a:t>
            </a:r>
            <a:r>
              <a:rPr lang="en-US" altLang="en-US">
                <a:latin typeface="Arial" panose="020B0604020202020204" pitchFamily="34" charset="0"/>
              </a:rPr>
              <a:t>rotation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015038" y="5018088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Shear</a:t>
            </a:r>
          </a:p>
        </p:txBody>
      </p:sp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5276850" y="2057400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9" imgW="1447800" imgH="711200" progId="Equation.3">
                  <p:embed/>
                </p:oleObj>
              </mc:Choice>
              <mc:Fallback>
                <p:oleObj name="Equation" r:id="rId9" imgW="1447800" imgH="71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057400"/>
                        <a:ext cx="22828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015038" y="3200400"/>
            <a:ext cx="842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Scale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/>
              <a:t>Affine Transformations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Affine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Linear transformations, and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Translations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Properties of affine transformations: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Origin does not necessarily map to origin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Closed under composition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638800" y="2209800"/>
          <a:ext cx="27828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Equation" r:id="rId3" imgW="1371600" imgH="584200" progId="Equation.3">
                  <p:embed/>
                </p:oleObj>
              </mc:Choice>
              <mc:Fallback>
                <p:oleObj name="Equation" r:id="rId3" imgW="1371600" imgH="58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2782888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alignment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15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14600" y="5467350"/>
            <a:ext cx="426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Why don’t these image line up exactly?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5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this an affine transformation?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Where do we go from here?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2519363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191000"/>
            <a:ext cx="2846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</a:rPr>
              <a:t>affine transformation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4256088" y="3643313"/>
            <a:ext cx="457200" cy="403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2825" y="3494088"/>
            <a:ext cx="2916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/>
              <a:t>what happens when we mess with this row?</a:t>
            </a:r>
            <a:endParaRPr lang="en-US" altLang="en-US" sz="2000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altLang="en-US" sz="3600"/>
              <a:t>Projective Transformations aka Homographies aka Planar Perspective Maps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76263" y="3352800"/>
            <a:ext cx="3756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Called a </a:t>
            </a:r>
            <a:r>
              <a:rPr lang="en-US" altLang="en-US" sz="2400" i="1"/>
              <a:t>homography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(or </a:t>
            </a:r>
            <a:r>
              <a:rPr lang="en-US" altLang="en-US" sz="2400" i="1"/>
              <a:t>planar perspective map</a:t>
            </a:r>
            <a:r>
              <a:rPr lang="en-US" altLang="en-US" sz="2400"/>
              <a:t>)</a:t>
            </a:r>
            <a:endParaRPr lang="en-US" altLang="en-US" sz="2400" i="1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89488" y="1774825"/>
            <a:ext cx="3989387" cy="1992313"/>
            <a:chOff x="750206" y="1393146"/>
            <a:chExt cx="7893051" cy="3941536"/>
          </a:xfrm>
        </p:grpSpPr>
        <p:pic>
          <p:nvPicPr>
            <p:cNvPr id="9" name="Picture 2" descr="C:\snavely\work\teaching\09Fa-CS6610\lectures\lec02\images\bee_persp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01443" y="1393146"/>
              <a:ext cx="3941814" cy="394153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3" descr="C:\snavely\work\teaching\09Fa-CS6610\lectures\lec02\images\be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0206" y="2611724"/>
              <a:ext cx="2613219" cy="2613034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ight Arrow 10"/>
            <p:cNvSpPr/>
            <p:nvPr/>
          </p:nvSpPr>
          <p:spPr>
            <a:xfrm>
              <a:off x="3928785" y="3418876"/>
              <a:ext cx="895152" cy="860542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33588" y="4637088"/>
            <a:ext cx="5153025" cy="1763712"/>
            <a:chOff x="1543049" y="4365172"/>
            <a:chExt cx="5154387" cy="1763486"/>
          </a:xfrm>
        </p:grpSpPr>
        <p:pic>
          <p:nvPicPr>
            <p:cNvPr id="79872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3049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9872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3404" y="4365172"/>
              <a:ext cx="2204032" cy="1763486"/>
            </a:xfrm>
            <a:prstGeom prst="rect">
              <a:avLst/>
            </a:prstGeom>
            <a:noFill/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Right Arrow 15"/>
            <p:cNvSpPr/>
            <p:nvPr/>
          </p:nvSpPr>
          <p:spPr>
            <a:xfrm>
              <a:off x="3913812" y="5061995"/>
              <a:ext cx="450969" cy="4349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016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56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17817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Homographies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Example on board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 rot="9753105">
            <a:off x="6118225" y="4208463"/>
            <a:ext cx="455613" cy="592137"/>
            <a:chOff x="3979" y="3269"/>
            <a:chExt cx="260" cy="408"/>
          </a:xfrm>
        </p:grpSpPr>
        <p:sp>
          <p:nvSpPr>
            <p:cNvPr id="27684" name="Freeform 3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Arc 4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5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Oval 6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8" name="Line 7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Line 8"/>
          <p:cNvSpPr>
            <a:spLocks noChangeShapeType="1"/>
          </p:cNvSpPr>
          <p:nvPr/>
        </p:nvSpPr>
        <p:spPr bwMode="auto">
          <a:xfrm flipV="1">
            <a:off x="82296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74676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-106363"/>
            <a:ext cx="8229600" cy="1143001"/>
          </a:xfrm>
        </p:spPr>
        <p:txBody>
          <a:bodyPr/>
          <a:lstStyle/>
          <a:p>
            <a:r>
              <a:rPr lang="en-US" altLang="en-US"/>
              <a:t>Image warping with homographies</a:t>
            </a:r>
          </a:p>
        </p:txBody>
      </p:sp>
      <p:sp>
        <p:nvSpPr>
          <p:cNvPr id="2765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5257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27655" name="Object 12"/>
          <p:cNvGraphicFramePr>
            <a:graphicFrameLocks noChangeAspect="1"/>
          </p:cNvGraphicFramePr>
          <p:nvPr/>
        </p:nvGraphicFramePr>
        <p:xfrm>
          <a:off x="9144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8" name="Photo Editor Photo" r:id="rId3" imgW="5106113" imgH="5172797" progId="">
                  <p:embed/>
                </p:oleObj>
              </mc:Choice>
              <mc:Fallback>
                <p:oleObj name="Photo Editor Photo" r:id="rId3" imgW="5106113" imgH="5172797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13"/>
          <p:cNvGraphicFramePr>
            <a:graphicFrameLocks noChangeAspect="1"/>
          </p:cNvGraphicFramePr>
          <p:nvPr/>
        </p:nvGraphicFramePr>
        <p:xfrm>
          <a:off x="5181600" y="914400"/>
          <a:ext cx="30829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Photo Editor Photo" r:id="rId5" imgW="5106113" imgH="5172797" progId="">
                  <p:embed/>
                </p:oleObj>
              </mc:Choice>
              <mc:Fallback>
                <p:oleObj name="Photo Editor Photo" r:id="rId5" imgW="5106113" imgH="5172797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914400"/>
                        <a:ext cx="30829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7" name="Group 14"/>
          <p:cNvGrpSpPr>
            <a:grpSpLocks/>
          </p:cNvGrpSpPr>
          <p:nvPr/>
        </p:nvGrpSpPr>
        <p:grpSpPr bwMode="auto">
          <a:xfrm rot="4164331">
            <a:off x="1717675" y="4270375"/>
            <a:ext cx="412750" cy="647700"/>
            <a:chOff x="3979" y="3269"/>
            <a:chExt cx="260" cy="408"/>
          </a:xfrm>
        </p:grpSpPr>
        <p:sp>
          <p:nvSpPr>
            <p:cNvPr id="27679" name="Freeform 15"/>
            <p:cNvSpPr>
              <a:spLocks/>
            </p:cNvSpPr>
            <p:nvPr/>
          </p:nvSpPr>
          <p:spPr bwMode="auto">
            <a:xfrm>
              <a:off x="3984" y="3371"/>
              <a:ext cx="180" cy="306"/>
            </a:xfrm>
            <a:custGeom>
              <a:avLst/>
              <a:gdLst>
                <a:gd name="T0" fmla="*/ 14 w 202"/>
                <a:gd name="T1" fmla="*/ 305 h 306"/>
                <a:gd name="T2" fmla="*/ 0 w 202"/>
                <a:gd name="T3" fmla="*/ 22 h 306"/>
                <a:gd name="T4" fmla="*/ 8 w 202"/>
                <a:gd name="T5" fmla="*/ 13 h 306"/>
                <a:gd name="T6" fmla="*/ 13 w 202"/>
                <a:gd name="T7" fmla="*/ 14 h 306"/>
                <a:gd name="T8" fmla="*/ 19 w 202"/>
                <a:gd name="T9" fmla="*/ 13 h 306"/>
                <a:gd name="T10" fmla="*/ 20 w 202"/>
                <a:gd name="T11" fmla="*/ 10 h 306"/>
                <a:gd name="T12" fmla="*/ 24 w 202"/>
                <a:gd name="T13" fmla="*/ 11 h 306"/>
                <a:gd name="T14" fmla="*/ 28 w 202"/>
                <a:gd name="T15" fmla="*/ 7 h 306"/>
                <a:gd name="T16" fmla="*/ 33 w 202"/>
                <a:gd name="T17" fmla="*/ 9 h 306"/>
                <a:gd name="T18" fmla="*/ 37 w 202"/>
                <a:gd name="T19" fmla="*/ 6 h 306"/>
                <a:gd name="T20" fmla="*/ 41 w 202"/>
                <a:gd name="T21" fmla="*/ 5 h 306"/>
                <a:gd name="T22" fmla="*/ 46 w 202"/>
                <a:gd name="T23" fmla="*/ 3 h 306"/>
                <a:gd name="T24" fmla="*/ 51 w 202"/>
                <a:gd name="T25" fmla="*/ 4 h 306"/>
                <a:gd name="T26" fmla="*/ 55 w 202"/>
                <a:gd name="T27" fmla="*/ 3 h 306"/>
                <a:gd name="T28" fmla="*/ 59 w 202"/>
                <a:gd name="T29" fmla="*/ 0 h 306"/>
                <a:gd name="T30" fmla="*/ 66 w 202"/>
                <a:gd name="T31" fmla="*/ 0 h 306"/>
                <a:gd name="T32" fmla="*/ 71 w 202"/>
                <a:gd name="T33" fmla="*/ 1 h 306"/>
                <a:gd name="T34" fmla="*/ 74 w 202"/>
                <a:gd name="T35" fmla="*/ 1 h 306"/>
                <a:gd name="T36" fmla="*/ 77 w 202"/>
                <a:gd name="T37" fmla="*/ 3 h 306"/>
                <a:gd name="T38" fmla="*/ 82 w 202"/>
                <a:gd name="T39" fmla="*/ 4 h 306"/>
                <a:gd name="T40" fmla="*/ 87 w 202"/>
                <a:gd name="T41" fmla="*/ 7 h 306"/>
                <a:gd name="T42" fmla="*/ 92 w 202"/>
                <a:gd name="T43" fmla="*/ 7 h 306"/>
                <a:gd name="T44" fmla="*/ 99 w 202"/>
                <a:gd name="T45" fmla="*/ 10 h 306"/>
                <a:gd name="T46" fmla="*/ 102 w 202"/>
                <a:gd name="T47" fmla="*/ 12 h 306"/>
                <a:gd name="T48" fmla="*/ 108 w 202"/>
                <a:gd name="T49" fmla="*/ 11 h 306"/>
                <a:gd name="T50" fmla="*/ 111 w 202"/>
                <a:gd name="T51" fmla="*/ 16 h 306"/>
                <a:gd name="T52" fmla="*/ 117 w 202"/>
                <a:gd name="T53" fmla="*/ 17 h 306"/>
                <a:gd name="T54" fmla="*/ 120 w 202"/>
                <a:gd name="T55" fmla="*/ 19 h 306"/>
                <a:gd name="T56" fmla="*/ 125 w 202"/>
                <a:gd name="T57" fmla="*/ 21 h 306"/>
                <a:gd name="T58" fmla="*/ 127 w 202"/>
                <a:gd name="T59" fmla="*/ 24 h 306"/>
                <a:gd name="T60" fmla="*/ 130 w 202"/>
                <a:gd name="T61" fmla="*/ 27 h 306"/>
                <a:gd name="T62" fmla="*/ 135 w 202"/>
                <a:gd name="T63" fmla="*/ 31 h 306"/>
                <a:gd name="T64" fmla="*/ 136 w 202"/>
                <a:gd name="T65" fmla="*/ 35 h 306"/>
                <a:gd name="T66" fmla="*/ 139 w 202"/>
                <a:gd name="T67" fmla="*/ 36 h 306"/>
                <a:gd name="T68" fmla="*/ 143 w 202"/>
                <a:gd name="T69" fmla="*/ 41 h 306"/>
                <a:gd name="T70" fmla="*/ 145 w 202"/>
                <a:gd name="T71" fmla="*/ 44 h 306"/>
                <a:gd name="T72" fmla="*/ 150 w 202"/>
                <a:gd name="T73" fmla="*/ 46 h 306"/>
                <a:gd name="T74" fmla="*/ 153 w 202"/>
                <a:gd name="T75" fmla="*/ 50 h 306"/>
                <a:gd name="T76" fmla="*/ 157 w 202"/>
                <a:gd name="T77" fmla="*/ 53 h 306"/>
                <a:gd name="T78" fmla="*/ 159 w 202"/>
                <a:gd name="T79" fmla="*/ 55 h 306"/>
                <a:gd name="T80" fmla="*/ 162 w 202"/>
                <a:gd name="T81" fmla="*/ 59 h 306"/>
                <a:gd name="T82" fmla="*/ 165 w 202"/>
                <a:gd name="T83" fmla="*/ 62 h 306"/>
                <a:gd name="T84" fmla="*/ 166 w 202"/>
                <a:gd name="T85" fmla="*/ 67 h 306"/>
                <a:gd name="T86" fmla="*/ 168 w 202"/>
                <a:gd name="T87" fmla="*/ 73 h 306"/>
                <a:gd name="T88" fmla="*/ 171 w 202"/>
                <a:gd name="T89" fmla="*/ 76 h 306"/>
                <a:gd name="T90" fmla="*/ 175 w 202"/>
                <a:gd name="T91" fmla="*/ 80 h 306"/>
                <a:gd name="T92" fmla="*/ 176 w 202"/>
                <a:gd name="T93" fmla="*/ 84 h 306"/>
                <a:gd name="T94" fmla="*/ 178 w 202"/>
                <a:gd name="T95" fmla="*/ 90 h 306"/>
                <a:gd name="T96" fmla="*/ 179 w 202"/>
                <a:gd name="T97" fmla="*/ 99 h 306"/>
                <a:gd name="T98" fmla="*/ 14 w 202"/>
                <a:gd name="T99" fmla="*/ 305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306"/>
                <a:gd name="T152" fmla="*/ 202 w 202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306">
                  <a:moveTo>
                    <a:pt x="16" y="305"/>
                  </a:moveTo>
                  <a:lnTo>
                    <a:pt x="0" y="22"/>
                  </a:lnTo>
                  <a:lnTo>
                    <a:pt x="9" y="13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1" y="6"/>
                  </a:lnTo>
                  <a:lnTo>
                    <a:pt x="46" y="5"/>
                  </a:lnTo>
                  <a:lnTo>
                    <a:pt x="52" y="3"/>
                  </a:lnTo>
                  <a:lnTo>
                    <a:pt x="57" y="4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6" y="3"/>
                  </a:lnTo>
                  <a:lnTo>
                    <a:pt x="92" y="4"/>
                  </a:lnTo>
                  <a:lnTo>
                    <a:pt x="98" y="7"/>
                  </a:lnTo>
                  <a:lnTo>
                    <a:pt x="103" y="7"/>
                  </a:lnTo>
                  <a:lnTo>
                    <a:pt x="111" y="10"/>
                  </a:lnTo>
                  <a:lnTo>
                    <a:pt x="115" y="12"/>
                  </a:lnTo>
                  <a:lnTo>
                    <a:pt x="121" y="11"/>
                  </a:lnTo>
                  <a:lnTo>
                    <a:pt x="125" y="16"/>
                  </a:lnTo>
                  <a:lnTo>
                    <a:pt x="131" y="17"/>
                  </a:lnTo>
                  <a:lnTo>
                    <a:pt x="135" y="19"/>
                  </a:lnTo>
                  <a:lnTo>
                    <a:pt x="140" y="21"/>
                  </a:lnTo>
                  <a:lnTo>
                    <a:pt x="142" y="24"/>
                  </a:lnTo>
                  <a:lnTo>
                    <a:pt x="146" y="27"/>
                  </a:lnTo>
                  <a:lnTo>
                    <a:pt x="151" y="31"/>
                  </a:lnTo>
                  <a:lnTo>
                    <a:pt x="153" y="35"/>
                  </a:lnTo>
                  <a:lnTo>
                    <a:pt x="156" y="36"/>
                  </a:lnTo>
                  <a:lnTo>
                    <a:pt x="160" y="41"/>
                  </a:lnTo>
                  <a:lnTo>
                    <a:pt x="163" y="44"/>
                  </a:lnTo>
                  <a:lnTo>
                    <a:pt x="168" y="46"/>
                  </a:lnTo>
                  <a:lnTo>
                    <a:pt x="172" y="50"/>
                  </a:lnTo>
                  <a:lnTo>
                    <a:pt x="176" y="53"/>
                  </a:lnTo>
                  <a:lnTo>
                    <a:pt x="178" y="55"/>
                  </a:lnTo>
                  <a:lnTo>
                    <a:pt x="182" y="59"/>
                  </a:lnTo>
                  <a:lnTo>
                    <a:pt x="185" y="62"/>
                  </a:lnTo>
                  <a:lnTo>
                    <a:pt x="186" y="67"/>
                  </a:lnTo>
                  <a:lnTo>
                    <a:pt x="189" y="73"/>
                  </a:lnTo>
                  <a:lnTo>
                    <a:pt x="192" y="76"/>
                  </a:lnTo>
                  <a:lnTo>
                    <a:pt x="196" y="80"/>
                  </a:lnTo>
                  <a:lnTo>
                    <a:pt x="198" y="84"/>
                  </a:lnTo>
                  <a:lnTo>
                    <a:pt x="200" y="90"/>
                  </a:lnTo>
                  <a:lnTo>
                    <a:pt x="201" y="99"/>
                  </a:lnTo>
                  <a:lnTo>
                    <a:pt x="16" y="30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Arc 16"/>
            <p:cNvSpPr>
              <a:spLocks/>
            </p:cNvSpPr>
            <p:nvPr/>
          </p:nvSpPr>
          <p:spPr bwMode="auto">
            <a:xfrm rot="-1380000">
              <a:off x="4011" y="3348"/>
              <a:ext cx="132" cy="149"/>
            </a:xfrm>
            <a:custGeom>
              <a:avLst/>
              <a:gdLst>
                <a:gd name="T0" fmla="*/ 0 w 21745"/>
                <a:gd name="T1" fmla="*/ 0 h 21600"/>
                <a:gd name="T2" fmla="*/ 1 w 21745"/>
                <a:gd name="T3" fmla="*/ 1 h 21600"/>
                <a:gd name="T4" fmla="*/ 0 w 21745"/>
                <a:gd name="T5" fmla="*/ 1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17"/>
            <p:cNvSpPr>
              <a:spLocks noChangeShapeType="1"/>
            </p:cNvSpPr>
            <p:nvPr/>
          </p:nvSpPr>
          <p:spPr bwMode="auto">
            <a:xfrm>
              <a:off x="3979" y="3269"/>
              <a:ext cx="20" cy="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Oval 18"/>
            <p:cNvSpPr>
              <a:spLocks noChangeArrowheads="1"/>
            </p:cNvSpPr>
            <p:nvPr/>
          </p:nvSpPr>
          <p:spPr bwMode="auto">
            <a:xfrm rot="-3960000">
              <a:off x="4047" y="3351"/>
              <a:ext cx="71" cy="11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683" name="Line 19"/>
            <p:cNvSpPr>
              <a:spLocks noChangeShapeType="1"/>
            </p:cNvSpPr>
            <p:nvPr/>
          </p:nvSpPr>
          <p:spPr bwMode="auto">
            <a:xfrm flipV="1">
              <a:off x="3999" y="3376"/>
              <a:ext cx="240" cy="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8" name="Line 20"/>
          <p:cNvSpPr>
            <a:spLocks noChangeShapeType="1"/>
          </p:cNvSpPr>
          <p:nvPr/>
        </p:nvSpPr>
        <p:spPr bwMode="auto">
          <a:xfrm>
            <a:off x="28194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21"/>
          <p:cNvSpPr>
            <a:spLocks noChangeShapeType="1"/>
          </p:cNvSpPr>
          <p:nvPr/>
        </p:nvSpPr>
        <p:spPr bwMode="auto">
          <a:xfrm>
            <a:off x="2819400" y="4114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22"/>
          <p:cNvSpPr>
            <a:spLocks noChangeShapeType="1"/>
          </p:cNvSpPr>
          <p:nvPr/>
        </p:nvSpPr>
        <p:spPr bwMode="auto">
          <a:xfrm>
            <a:off x="2819400" y="4876800"/>
            <a:ext cx="457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23"/>
          <p:cNvSpPr>
            <a:spLocks noChangeShapeType="1"/>
          </p:cNvSpPr>
          <p:nvPr/>
        </p:nvSpPr>
        <p:spPr bwMode="auto">
          <a:xfrm>
            <a:off x="3276600" y="4495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62" name="Group 24"/>
          <p:cNvGrpSpPr>
            <a:grpSpLocks/>
          </p:cNvGrpSpPr>
          <p:nvPr/>
        </p:nvGrpSpPr>
        <p:grpSpPr bwMode="auto">
          <a:xfrm rot="-5400000">
            <a:off x="6134100" y="4533900"/>
            <a:ext cx="457200" cy="1143000"/>
            <a:chOff x="4416" y="2592"/>
            <a:chExt cx="288" cy="720"/>
          </a:xfrm>
        </p:grpSpPr>
        <p:sp>
          <p:nvSpPr>
            <p:cNvPr id="27675" name="Line 25"/>
            <p:cNvSpPr>
              <a:spLocks noChangeShapeType="1"/>
            </p:cNvSpPr>
            <p:nvPr/>
          </p:nvSpPr>
          <p:spPr bwMode="auto">
            <a:xfrm>
              <a:off x="4416" y="259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6"/>
            <p:cNvSpPr>
              <a:spLocks noChangeShapeType="1"/>
            </p:cNvSpPr>
            <p:nvPr/>
          </p:nvSpPr>
          <p:spPr bwMode="auto">
            <a:xfrm>
              <a:off x="4416" y="259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7"/>
            <p:cNvSpPr>
              <a:spLocks noChangeShapeType="1"/>
            </p:cNvSpPr>
            <p:nvPr/>
          </p:nvSpPr>
          <p:spPr bwMode="auto">
            <a:xfrm>
              <a:off x="4416" y="3072"/>
              <a:ext cx="28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8"/>
            <p:cNvSpPr>
              <a:spLocks noChangeShapeType="1"/>
            </p:cNvSpPr>
            <p:nvPr/>
          </p:nvSpPr>
          <p:spPr bwMode="auto">
            <a:xfrm>
              <a:off x="4704" y="2832"/>
              <a:ext cx="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3" name="Text Box 29"/>
          <p:cNvSpPr txBox="1">
            <a:spLocks noChangeArrowheads="1"/>
          </p:cNvSpPr>
          <p:nvPr/>
        </p:nvSpPr>
        <p:spPr bwMode="auto">
          <a:xfrm>
            <a:off x="1295400" y="5334000"/>
            <a:ext cx="241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in front</a:t>
            </a:r>
          </a:p>
        </p:txBody>
      </p:sp>
      <p:sp>
        <p:nvSpPr>
          <p:cNvPr id="27664" name="Text Box 30"/>
          <p:cNvSpPr txBox="1">
            <a:spLocks noChangeArrowheads="1"/>
          </p:cNvSpPr>
          <p:nvPr/>
        </p:nvSpPr>
        <p:spPr bwMode="auto">
          <a:xfrm>
            <a:off x="5638800" y="533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Arial" panose="020B0604020202020204" pitchFamily="34" charset="0"/>
              </a:rPr>
              <a:t>image plane below</a:t>
            </a:r>
          </a:p>
        </p:txBody>
      </p:sp>
      <p:sp>
        <p:nvSpPr>
          <p:cNvPr id="27665" name="Line 31"/>
          <p:cNvSpPr>
            <a:spLocks noChangeShapeType="1"/>
          </p:cNvSpPr>
          <p:nvPr/>
        </p:nvSpPr>
        <p:spPr bwMode="auto">
          <a:xfrm>
            <a:off x="4267200" y="24384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2550" y="4038600"/>
            <a:ext cx="1517650" cy="2474913"/>
            <a:chOff x="2452" y="2544"/>
            <a:chExt cx="956" cy="1559"/>
          </a:xfrm>
        </p:grpSpPr>
        <p:sp>
          <p:nvSpPr>
            <p:cNvPr id="27673" name="Text Box 33"/>
            <p:cNvSpPr txBox="1">
              <a:spLocks noChangeArrowheads="1"/>
            </p:cNvSpPr>
            <p:nvPr/>
          </p:nvSpPr>
          <p:spPr bwMode="auto">
            <a:xfrm>
              <a:off x="2452" y="3583"/>
              <a:ext cx="94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black area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where no pixel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maps to</a:t>
              </a:r>
            </a:p>
          </p:txBody>
        </p:sp>
        <p:sp>
          <p:nvSpPr>
            <p:cNvPr id="27674" name="Line 34"/>
            <p:cNvSpPr>
              <a:spLocks noChangeShapeType="1"/>
            </p:cNvSpPr>
            <p:nvPr/>
          </p:nvSpPr>
          <p:spPr bwMode="auto">
            <a:xfrm flipV="1">
              <a:off x="3120" y="2544"/>
              <a:ext cx="288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7" name="Line 35"/>
          <p:cNvSpPr>
            <a:spLocks noChangeShapeType="1"/>
          </p:cNvSpPr>
          <p:nvPr/>
        </p:nvSpPr>
        <p:spPr bwMode="auto">
          <a:xfrm flipV="1">
            <a:off x="4343400" y="4572000"/>
            <a:ext cx="0" cy="533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36"/>
          <p:cNvSpPr>
            <a:spLocks noChangeShapeType="1"/>
          </p:cNvSpPr>
          <p:nvPr/>
        </p:nvSpPr>
        <p:spPr bwMode="auto">
          <a:xfrm>
            <a:off x="3581400" y="5105400"/>
            <a:ext cx="762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191000" y="3733800"/>
            <a:ext cx="4267200" cy="2895600"/>
            <a:chOff x="2640" y="2304"/>
            <a:chExt cx="2688" cy="1824"/>
          </a:xfrm>
        </p:grpSpPr>
        <p:graphicFrame>
          <p:nvGraphicFramePr>
            <p:cNvPr id="27670" name="Object 38"/>
            <p:cNvGraphicFramePr>
              <a:graphicFrameLocks noChangeAspect="1"/>
            </p:cNvGraphicFramePr>
            <p:nvPr/>
          </p:nvGraphicFramePr>
          <p:xfrm>
            <a:off x="3576" y="2304"/>
            <a:ext cx="1752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0" name="Photo Editor Photo" r:id="rId7" imgW="5125165" imgH="5191850" progId="">
                    <p:embed/>
                  </p:oleObj>
                </mc:Choice>
                <mc:Fallback>
                  <p:oleObj name="Photo Editor Photo" r:id="rId7" imgW="5125165" imgH="519185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194" t="2563"/>
                        <a:stretch>
                          <a:fillRect/>
                        </a:stretch>
                      </p:blipFill>
                      <p:spPr bwMode="auto">
                        <a:xfrm>
                          <a:off x="3576" y="2304"/>
                          <a:ext cx="1752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1" name="Line 39"/>
            <p:cNvSpPr>
              <a:spLocks noChangeShapeType="1"/>
            </p:cNvSpPr>
            <p:nvPr/>
          </p:nvSpPr>
          <p:spPr bwMode="auto">
            <a:xfrm>
              <a:off x="2640" y="2304"/>
              <a:ext cx="48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40"/>
            <p:cNvSpPr>
              <a:spLocks noChangeShapeType="1"/>
            </p:cNvSpPr>
            <p:nvPr/>
          </p:nvSpPr>
          <p:spPr bwMode="auto">
            <a:xfrm>
              <a:off x="3264" y="3648"/>
              <a:ext cx="18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Homographies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76200"/>
            <a:ext cx="8723312" cy="838200"/>
          </a:xfrm>
        </p:spPr>
        <p:txBody>
          <a:bodyPr/>
          <a:lstStyle/>
          <a:p>
            <a:r>
              <a:rPr lang="en-US" altLang="en-US"/>
              <a:t>Projective Transformations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8566150" cy="4940300"/>
          </a:xfrm>
        </p:spPr>
        <p:txBody>
          <a:bodyPr/>
          <a:lstStyle/>
          <a:p>
            <a:r>
              <a:rPr lang="en-US" altLang="en-US" sz="2800"/>
              <a:t>Projective transformations …</a:t>
            </a:r>
          </a:p>
          <a:p>
            <a:pPr lvl="1"/>
            <a:r>
              <a:rPr lang="en-US" altLang="en-US" sz="2400"/>
              <a:t>Affine transformations, and</a:t>
            </a:r>
          </a:p>
          <a:p>
            <a:pPr lvl="1"/>
            <a:r>
              <a:rPr lang="en-US" altLang="en-US" sz="2400"/>
              <a:t>Projective warps</a:t>
            </a:r>
          </a:p>
          <a:p>
            <a:endParaRPr lang="en-US" altLang="en-US" sz="2800"/>
          </a:p>
          <a:p>
            <a:r>
              <a:rPr lang="en-US" altLang="en-US" sz="2800"/>
              <a:t>Properties of projective transformations: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Origin does not necessarily map to origin</a:t>
            </a:r>
          </a:p>
          <a:p>
            <a:pPr lvl="1"/>
            <a:r>
              <a:rPr lang="en-US" altLang="en-US" sz="2400"/>
              <a:t>Lines map to lines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Parallel lines do not necessarily remain parallel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Ratios are not preserved</a:t>
            </a:r>
          </a:p>
          <a:p>
            <a:pPr lvl="1"/>
            <a:r>
              <a:rPr lang="en-US" altLang="en-US" sz="2400"/>
              <a:t>Closed under composition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5494338" y="1787525"/>
          <a:ext cx="281146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4" imgW="1384300" imgH="584200" progId="">
                  <p:embed/>
                </p:oleObj>
              </mc:Choice>
              <mc:Fallback>
                <p:oleObj name="Equation" r:id="rId4" imgW="1384300" imgH="5842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1787525"/>
                        <a:ext cx="2811462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2D image transformations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51855" r="14572" b="21048"/>
          <a:stretch>
            <a:fillRect/>
          </a:stretch>
        </p:blipFill>
        <p:spPr bwMode="auto">
          <a:xfrm>
            <a:off x="1643063" y="1308100"/>
            <a:ext cx="54768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30191" r="4286" b="14952"/>
          <a:stretch>
            <a:fillRect/>
          </a:stretch>
        </p:blipFill>
        <p:spPr bwMode="auto">
          <a:xfrm>
            <a:off x="1436688" y="3059113"/>
            <a:ext cx="5943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7573" name="Text Box 5"/>
          <p:cNvSpPr txBox="1">
            <a:spLocks noChangeArrowheads="1"/>
          </p:cNvSpPr>
          <p:nvPr/>
        </p:nvSpPr>
        <p:spPr bwMode="auto">
          <a:xfrm>
            <a:off x="822325" y="5930900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These transformations are a nested set of groups</a:t>
            </a:r>
          </a:p>
          <a:p>
            <a:pPr lvl="1" eaLnBrk="0" hangingPunct="0">
              <a:buFontTx/>
              <a:buChar char="•"/>
            </a:pPr>
            <a:r>
              <a:rPr lang="en-US" altLang="en-US" sz="2000"/>
              <a:t> Closed under composition and inverse is a member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75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the geometric relationship between these two images?</a:t>
            </a:r>
          </a:p>
        </p:txBody>
      </p:sp>
      <p:pic>
        <p:nvPicPr>
          <p:cNvPr id="311298" name="Picture 2" descr="C:\snavely\matlab\A2P3\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4267200" cy="3708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450" y="2538413"/>
            <a:ext cx="213995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3276600" y="3378200"/>
            <a:ext cx="685800" cy="1041400"/>
            <a:chOff x="3276600" y="3377625"/>
            <a:chExt cx="685800" cy="1041975"/>
          </a:xfrm>
        </p:grpSpPr>
        <p:sp>
          <p:nvSpPr>
            <p:cNvPr id="6" name="Right Arrow 5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52" name="TextBox 6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5500" y="6153150"/>
            <a:ext cx="770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/>
              <a:t>Answer: Similarity transformation </a:t>
            </a:r>
            <a:r>
              <a:rPr lang="en-US" altLang="en-US" sz="2000"/>
              <a:t>(translation, rotation, uniform scale)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90800"/>
            <a:ext cx="38481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the geometric relationship between these two images?</a:t>
            </a:r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4191000" y="3352800"/>
            <a:ext cx="685800" cy="1041400"/>
            <a:chOff x="3276600" y="3377625"/>
            <a:chExt cx="685800" cy="1041975"/>
          </a:xfrm>
        </p:grpSpPr>
        <p:sp>
          <p:nvSpPr>
            <p:cNvPr id="12" name="Right Arrow 11"/>
            <p:cNvSpPr/>
            <p:nvPr/>
          </p:nvSpPr>
          <p:spPr>
            <a:xfrm>
              <a:off x="3276600" y="3809663"/>
              <a:ext cx="685800" cy="609937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75" name="TextBox 12"/>
            <p:cNvSpPr txBox="1">
              <a:spLocks noChangeArrowheads="1"/>
            </p:cNvSpPr>
            <p:nvPr/>
          </p:nvSpPr>
          <p:spPr bwMode="auto">
            <a:xfrm>
              <a:off x="3352800" y="3377625"/>
              <a:ext cx="37542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/>
                <a:t>?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G_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705225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IMG_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81200"/>
            <a:ext cx="2038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p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52700"/>
            <a:ext cx="4343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090863" y="3276600"/>
            <a:ext cx="642937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is the geometric relationship between these two images?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5562600"/>
            <a:ext cx="484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Very important for creating mosaics!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CCB773-30A2-494D-8BE8-789539585C98}" type="slidenum">
              <a:rPr lang="en-US" altLang="en-US">
                <a:solidFill>
                  <a:srgbClr val="898989"/>
                </a:solidFill>
              </a:rPr>
              <a:pPr/>
              <a:t>6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Image Warping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image filtering: change </a:t>
            </a:r>
            <a:r>
              <a:rPr lang="en-US" altLang="en-US" i="1"/>
              <a:t>range</a:t>
            </a:r>
            <a:r>
              <a:rPr lang="en-US" alt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/>
          </a:p>
          <a:p>
            <a:pPr algn="ctr">
              <a:lnSpc>
                <a:spcPct val="90000"/>
              </a:lnSpc>
            </a:pPr>
            <a:endParaRPr lang="en-US" altLang="en-US" i="1"/>
          </a:p>
          <a:p>
            <a:pPr>
              <a:lnSpc>
                <a:spcPct val="170000"/>
              </a:lnSpc>
            </a:pPr>
            <a:r>
              <a:rPr lang="en-US" altLang="en-US"/>
              <a:t>image warping: change </a:t>
            </a:r>
            <a:r>
              <a:rPr lang="en-US" altLang="en-US" i="1"/>
              <a:t>domain</a:t>
            </a:r>
            <a:r>
              <a:rPr lang="en-US" alt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9223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2667000"/>
            <a:ext cx="1981200" cy="1219200"/>
            <a:chOff x="960" y="1872"/>
            <a:chExt cx="1248" cy="768"/>
          </a:xfrm>
        </p:grpSpPr>
        <p:sp>
          <p:nvSpPr>
            <p:cNvPr id="9250" name="Line 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Text Box 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54" name="Text Box 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9224" name="Group 1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2971800"/>
            <a:ext cx="1600200" cy="476250"/>
            <a:chOff x="2256" y="2064"/>
            <a:chExt cx="1008" cy="300"/>
          </a:xfrm>
        </p:grpSpPr>
        <p:sp>
          <p:nvSpPr>
            <p:cNvPr id="9247" name="Text Box 1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48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5" name="Group 1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38800" y="2667000"/>
            <a:ext cx="1981200" cy="1219200"/>
            <a:chOff x="3552" y="1872"/>
            <a:chExt cx="1248" cy="768"/>
          </a:xfrm>
        </p:grpSpPr>
        <p:sp>
          <p:nvSpPr>
            <p:cNvPr id="9242" name="Line 1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1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Text Box 1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46" name="Text Box 1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9237" name="Line 2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Text Box 2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f</a:t>
              </a:r>
            </a:p>
          </p:txBody>
        </p:sp>
        <p:sp>
          <p:nvSpPr>
            <p:cNvPr id="9241" name="Text Box 2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9234" name="Text Box 2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9235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9229" name="Line 3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3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33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4224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Text Box 3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g</a:t>
              </a:r>
            </a:p>
          </p:txBody>
        </p:sp>
        <p:sp>
          <p:nvSpPr>
            <p:cNvPr id="9233" name="Text Box 3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i="1"/>
                <a:t>x</a:t>
              </a:r>
            </a:p>
          </p:txBody>
        </p:sp>
      </p:grp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111BED-FFAF-4E77-9F11-48C37A3D192A}" type="slidenum">
              <a:rPr lang="en-US" altLang="en-US">
                <a:solidFill>
                  <a:srgbClr val="898989"/>
                </a:solidFill>
              </a:rPr>
              <a:pPr/>
              <a:t>7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Image Warping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image filtering: change </a:t>
            </a:r>
            <a:r>
              <a:rPr lang="en-US" altLang="en-US" i="1"/>
              <a:t>range</a:t>
            </a:r>
            <a:r>
              <a:rPr lang="en-US" alt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/>
              <a:t>g(x) = h(f(x))</a:t>
            </a:r>
          </a:p>
          <a:p>
            <a:pPr algn="ctr">
              <a:lnSpc>
                <a:spcPct val="90000"/>
              </a:lnSpc>
            </a:pPr>
            <a:endParaRPr lang="en-US" altLang="en-US" i="1"/>
          </a:p>
          <a:p>
            <a:pPr algn="ctr">
              <a:lnSpc>
                <a:spcPct val="90000"/>
              </a:lnSpc>
            </a:pPr>
            <a:endParaRPr lang="en-US" altLang="en-US" i="1"/>
          </a:p>
          <a:p>
            <a:pPr>
              <a:lnSpc>
                <a:spcPct val="170000"/>
              </a:lnSpc>
            </a:pPr>
            <a:r>
              <a:rPr lang="en-US" altLang="en-US"/>
              <a:t>image warping: change </a:t>
            </a:r>
            <a:r>
              <a:rPr lang="en-US" altLang="en-US" i="1"/>
              <a:t>domain</a:t>
            </a:r>
            <a:r>
              <a:rPr lang="en-US" altLang="en-US"/>
              <a:t> of image</a:t>
            </a:r>
          </a:p>
          <a:p>
            <a:pPr algn="ctr">
              <a:lnSpc>
                <a:spcPct val="90000"/>
              </a:lnSpc>
            </a:pPr>
            <a:r>
              <a:rPr lang="en-US" altLang="en-US" i="1"/>
              <a:t>g(x) = f(h(x))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10247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581400" y="2924175"/>
            <a:ext cx="1600200" cy="476250"/>
            <a:chOff x="2256" y="2064"/>
            <a:chExt cx="1008" cy="300"/>
          </a:xfrm>
        </p:grpSpPr>
        <p:sp>
          <p:nvSpPr>
            <p:cNvPr id="10260" name="Text Box 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61" name="Line 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8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10257" name="Text Box 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h</a:t>
              </a:r>
            </a:p>
          </p:txBody>
        </p:sp>
        <p:sp>
          <p:nvSpPr>
            <p:cNvPr id="1025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9" name="Picture 12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 descr="HHHIMG_116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HHHIMG_116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006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 descr="HHHIMG_1166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105400"/>
            <a:ext cx="1843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47800" y="504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f</a:t>
            </a:r>
          </a:p>
        </p:txBody>
      </p:sp>
      <p:sp>
        <p:nvSpPr>
          <p:cNvPr id="10255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638800" y="51196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  <p:sp>
        <p:nvSpPr>
          <p:cNvPr id="10256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38800" y="261937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g</a:t>
            </a:r>
          </a:p>
        </p:txBody>
      </p:sp>
    </p:spTree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Richard Szeliski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Image Stitching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65B889D-B907-4C41-836B-D68A08D42244}" type="slidenum">
              <a:rPr lang="en-US" altLang="en-US">
                <a:solidFill>
                  <a:srgbClr val="898989"/>
                </a:solidFill>
              </a:rPr>
              <a:pPr/>
              <a:t>8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/>
              <a:t>Parametric (global) warping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Examples of parametric warps:</a:t>
            </a:r>
          </a:p>
        </p:txBody>
      </p:sp>
      <p:pic>
        <p:nvPicPr>
          <p:cNvPr id="11271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33851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81113" y="44338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translation</a:t>
            </a:r>
          </a:p>
        </p:txBody>
      </p:sp>
      <p:pic>
        <p:nvPicPr>
          <p:cNvPr id="11273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352800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124200"/>
            <a:ext cx="1755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75088" y="441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rotation</a:t>
            </a:r>
          </a:p>
        </p:txBody>
      </p:sp>
      <p:sp>
        <p:nvSpPr>
          <p:cNvPr id="11276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10313" y="4343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/>
              <a:t>aspect</a:t>
            </a:r>
          </a:p>
        </p:txBody>
      </p:sp>
    </p:spTree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Parametric (global) warping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2790825"/>
            <a:ext cx="8724900" cy="2706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Transformation T is a coordinate-changing machine: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400"/>
              <a:t>					p’ = </a:t>
            </a:r>
            <a:r>
              <a:rPr lang="en-US" altLang="en-US" sz="2400" i="1"/>
              <a:t>T</a:t>
            </a:r>
            <a:r>
              <a:rPr lang="en-US" altLang="en-US" sz="2400"/>
              <a:t>(p)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What does it mean that </a:t>
            </a:r>
            <a:r>
              <a:rPr lang="en-US" altLang="en-US" sz="2400" i="1"/>
              <a:t>T</a:t>
            </a:r>
            <a:r>
              <a:rPr lang="en-US" altLang="en-US" sz="2400"/>
              <a:t> is global?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Is the same for any point p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can be described by just a few numbers (parameters)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Let’s consider </a:t>
            </a:r>
            <a:r>
              <a:rPr lang="en-US" altLang="en-US" sz="2400" i="1"/>
              <a:t>linear</a:t>
            </a:r>
            <a:r>
              <a:rPr lang="en-US" altLang="en-US" sz="2400"/>
              <a:t> xforms (can be represented by a 2D matrix):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40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352800" y="1690688"/>
            <a:ext cx="1600200" cy="476250"/>
            <a:chOff x="2256" y="2064"/>
            <a:chExt cx="1008" cy="300"/>
          </a:xfrm>
        </p:grpSpPr>
        <p:sp>
          <p:nvSpPr>
            <p:cNvPr id="12301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/>
                <a:t>T</a:t>
              </a:r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293" name="Picture 8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6363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HHIMG_1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09738"/>
            <a:ext cx="184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524000" y="2471738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</a:t>
            </a:r>
            <a:r>
              <a:rPr lang="en-US" altLang="en-US"/>
              <a:t> = (x,y)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748338" y="2471738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b="1"/>
              <a:t>p’</a:t>
            </a:r>
            <a:r>
              <a:rPr lang="en-US" altLang="en-US"/>
              <a:t> = (x’,y’)</a:t>
            </a:r>
          </a:p>
        </p:txBody>
      </p:sp>
      <p:sp>
        <p:nvSpPr>
          <p:cNvPr id="12297" name="Oval 12"/>
          <p:cNvSpPr>
            <a:spLocks noChangeAspect="1" noChangeArrowheads="1"/>
          </p:cNvSpPr>
          <p:nvPr/>
        </p:nvSpPr>
        <p:spPr bwMode="auto">
          <a:xfrm>
            <a:off x="6129338" y="181927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Oval 13"/>
          <p:cNvSpPr>
            <a:spLocks noChangeAspect="1" noChangeArrowheads="1"/>
          </p:cNvSpPr>
          <p:nvPr/>
        </p:nvSpPr>
        <p:spPr bwMode="auto">
          <a:xfrm>
            <a:off x="2014538" y="1557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83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5470525"/>
            <a:ext cx="1755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5211763"/>
            <a:ext cx="338931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15839</TotalTime>
  <Words>668</Words>
  <Application>Microsoft Office PowerPoint</Application>
  <PresentationFormat>On-screen Show (4:3)</PresentationFormat>
  <Paragraphs>169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Verdana</vt:lpstr>
      <vt:lpstr>Office Theme</vt:lpstr>
      <vt:lpstr>Equation</vt:lpstr>
      <vt:lpstr>Photo Editor Photo</vt:lpstr>
      <vt:lpstr>ECE 4973: Lecture 7  Image Warping</vt:lpstr>
      <vt:lpstr>Image alignment</vt:lpstr>
      <vt:lpstr>What is the geometric relationship between these two images?</vt:lpstr>
      <vt:lpstr>What is the geometric relationship between these two images?</vt:lpstr>
      <vt:lpstr>What is the geometric relationship between these two images?</vt:lpstr>
      <vt:lpstr>Image Warping</vt:lpstr>
      <vt:lpstr>Image Warping</vt:lpstr>
      <vt:lpstr>Parametric (global) warping</vt:lpstr>
      <vt:lpstr>Parametric (global) warping</vt:lpstr>
      <vt:lpstr>Common linear transformations</vt:lpstr>
      <vt:lpstr>Common linear transformations</vt:lpstr>
      <vt:lpstr>2x2 Matrices</vt:lpstr>
      <vt:lpstr>2x2 Matrices</vt:lpstr>
      <vt:lpstr>All 2D Linear Transformations</vt:lpstr>
      <vt:lpstr>Homogeneous coordinates</vt:lpstr>
      <vt:lpstr>Translation</vt:lpstr>
      <vt:lpstr>Affine transformations</vt:lpstr>
      <vt:lpstr>Basic affine transformations</vt:lpstr>
      <vt:lpstr>Affine Transformations</vt:lpstr>
      <vt:lpstr>Is this an affine transformation?</vt:lpstr>
      <vt:lpstr>Where do we go from here?</vt:lpstr>
      <vt:lpstr>Projective Transformations aka Homographies aka Planar Perspective Maps</vt:lpstr>
      <vt:lpstr>Homographies</vt:lpstr>
      <vt:lpstr>Image warping with homographies</vt:lpstr>
      <vt:lpstr>Homographies</vt:lpstr>
      <vt:lpstr>Projective Transformations</vt:lpstr>
      <vt:lpstr>2D image transformations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Cheng, Samuel</cp:lastModifiedBy>
  <cp:revision>536</cp:revision>
  <dcterms:created xsi:type="dcterms:W3CDTF">2009-08-25T02:47:59Z</dcterms:created>
  <dcterms:modified xsi:type="dcterms:W3CDTF">2022-01-01T00:21:07Z</dcterms:modified>
</cp:coreProperties>
</file>