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0" r:id="rId3"/>
    <p:sldId id="261" r:id="rId4"/>
    <p:sldId id="262" r:id="rId5"/>
    <p:sldId id="28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351B3-0BBC-4582-A97C-6E77F8B4F3E6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A71A8-2315-4788-9047-1CA99DA6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5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7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B8488-D5E7-4DBD-9998-D26A0A96F8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95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58F2DB-E215-4600-BE8A-AC552B90187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8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20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6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1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7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7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2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7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3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85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0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996D3-4757-4A0E-8E48-DA1A74DAE75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11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g"/><Relationship Id="rId7" Type="http://schemas.openxmlformats.org/officeDocument/2006/relationships/image" Target="../media/image12.gif"/><Relationship Id="rId2" Type="http://schemas.openxmlformats.org/officeDocument/2006/relationships/video" Target="file://localhost/Users/ranjaykrishna/Documents/cs131/17_videos/seq_initial.mpg" TargetMode="External"/><Relationship Id="rId1" Type="http://schemas.microsoft.com/office/2007/relationships/media" Target="file://localhost/Users/ranjaykrishna/Documents/cs131/17_videos/seq_initial.mpg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m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2079625"/>
          </a:xfrm>
        </p:spPr>
        <p:txBody>
          <a:bodyPr>
            <a:normAutofit/>
          </a:bodyPr>
          <a:lstStyle/>
          <a:p>
            <a:r>
              <a:rPr lang="en-US" dirty="0"/>
              <a:t>ECE 4973</a:t>
            </a:r>
            <a:r>
              <a:rPr lang="en-US"/>
              <a:t>: Lecture 12 Tracking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100" y="3781425"/>
            <a:ext cx="6781800" cy="2438400"/>
          </a:xfrm>
        </p:spPr>
        <p:txBody>
          <a:bodyPr>
            <a:normAutofit/>
          </a:bodyPr>
          <a:lstStyle/>
          <a:p>
            <a:r>
              <a:rPr lang="en-US" dirty="0"/>
              <a:t>Samuel Cheng</a:t>
            </a:r>
          </a:p>
          <a:p>
            <a:r>
              <a:rPr lang="en-US" dirty="0"/>
              <a:t>Slide credit: Juan Carlos </a:t>
            </a:r>
            <a:r>
              <a:rPr lang="en-US" dirty="0" err="1"/>
              <a:t>Niebles</a:t>
            </a:r>
            <a:r>
              <a:rPr lang="en-US" dirty="0"/>
              <a:t> and </a:t>
            </a:r>
            <a:r>
              <a:rPr lang="en-US" dirty="0" err="1"/>
              <a:t>Ranjay</a:t>
            </a:r>
            <a:r>
              <a:rPr lang="en-US"/>
              <a:t> Krishna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40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with multiple cameras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752599"/>
            <a:ext cx="7289800" cy="456341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34200" y="1676400"/>
            <a:ext cx="1752600" cy="464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97000" y="4953000"/>
            <a:ext cx="6223000" cy="1363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8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Feature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Figure out which features can be tracked </a:t>
            </a:r>
          </a:p>
          <a:p>
            <a:pPr lvl="1"/>
            <a:r>
              <a:rPr lang="en-US" dirty="0"/>
              <a:t>Efficiently track across frames </a:t>
            </a:r>
          </a:p>
          <a:p>
            <a:r>
              <a:rPr lang="en-US" dirty="0"/>
              <a:t>Some points may change appearance over time </a:t>
            </a:r>
          </a:p>
          <a:p>
            <a:pPr lvl="1"/>
            <a:r>
              <a:rPr lang="en-US" dirty="0"/>
              <a:t>e.g., due to rotation, moving into shadows, etc. </a:t>
            </a:r>
          </a:p>
          <a:p>
            <a:r>
              <a:rPr lang="en-US" dirty="0"/>
              <a:t>Drift: small errors can accumulate as appearance model is updated </a:t>
            </a:r>
          </a:p>
          <a:p>
            <a:r>
              <a:rPr lang="en-US" dirty="0" err="1"/>
              <a:t>Occulsion</a:t>
            </a:r>
            <a:r>
              <a:rPr lang="en-US" dirty="0"/>
              <a:t>: Points may appear or disappear.</a:t>
            </a:r>
          </a:p>
          <a:p>
            <a:pPr lvl="1"/>
            <a:r>
              <a:rPr lang="en-US" dirty="0"/>
              <a:t>need to be able to add/delete tracked points.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51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good features to track?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Intuitively, we want to avoid smooth regions and edges. But is there a more is principled way to define good features?</a:t>
            </a:r>
          </a:p>
          <a:p>
            <a:endParaRPr lang="en-US" dirty="0"/>
          </a:p>
          <a:p>
            <a:r>
              <a:rPr lang="en-US" dirty="0">
                <a:solidFill>
                  <a:srgbClr val="850000"/>
                </a:solidFill>
              </a:rPr>
              <a:t>What kinds of image regions can we detect easily and consistently?</a:t>
            </a:r>
            <a:r>
              <a:rPr lang="en-US" dirty="0"/>
              <a:t> Think about what you learnt earlier in the class.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839200" cy="838200"/>
          </a:xfrm>
        </p:spPr>
        <p:txBody>
          <a:bodyPr/>
          <a:lstStyle/>
          <a:p>
            <a:pPr eaLnBrk="1" hangingPunct="1"/>
            <a:r>
              <a:rPr lang="en-US" sz="4200"/>
              <a:t>What are good features to track?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077200" cy="2895600"/>
          </a:xfrm>
        </p:spPr>
        <p:txBody>
          <a:bodyPr/>
          <a:lstStyle/>
          <a:p>
            <a:pPr eaLnBrk="1" hangingPunct="1"/>
            <a:r>
              <a:rPr lang="en-US" dirty="0"/>
              <a:t>Can measure “quality” of features from just a single image.</a:t>
            </a:r>
          </a:p>
          <a:p>
            <a:pPr eaLnBrk="1" hangingPunct="1"/>
            <a:endParaRPr lang="en-US" sz="900" dirty="0"/>
          </a:p>
          <a:p>
            <a:pPr eaLnBrk="1" hangingPunct="1"/>
            <a:r>
              <a:rPr lang="en-US" dirty="0"/>
              <a:t>Hence: tracking Harris corners (or equivalent) guarantees small error sensitivity!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853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Motion estimation techniques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7543800" cy="4876800"/>
          </a:xfrm>
        </p:spPr>
        <p:txBody>
          <a:bodyPr/>
          <a:lstStyle/>
          <a:p>
            <a:pPr eaLnBrk="1" hangingPunct="1"/>
            <a:r>
              <a:rPr lang="en-US" sz="2800"/>
              <a:t>Optical flow</a:t>
            </a:r>
          </a:p>
          <a:p>
            <a:pPr lvl="1" eaLnBrk="1" hangingPunct="1"/>
            <a:r>
              <a:rPr lang="en-US" sz="2000"/>
              <a:t>Recover image motion at each pixel from spatio-temporal image brightness variations (optical flow)</a:t>
            </a:r>
          </a:p>
          <a:p>
            <a:pPr lvl="1" eaLnBrk="1" hangingPunct="1"/>
            <a:endParaRPr lang="en-US" sz="2000"/>
          </a:p>
          <a:p>
            <a:pPr lvl="1" eaLnBrk="1" hangingPunct="1"/>
            <a:endParaRPr lang="en-US" sz="1200"/>
          </a:p>
          <a:p>
            <a:pPr eaLnBrk="1" hangingPunct="1"/>
            <a:r>
              <a:rPr lang="en-US" sz="2800"/>
              <a:t>Feature-tracking</a:t>
            </a:r>
          </a:p>
          <a:p>
            <a:pPr lvl="1" eaLnBrk="1" hangingPunct="1"/>
            <a:r>
              <a:rPr lang="en-US" sz="2000"/>
              <a:t>Extract visual features (corners, textured areas) and “track” them over multiple frames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31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can help track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5949"/>
            <a:ext cx="3183890" cy="42802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Once we have the features we want to track, </a:t>
            </a:r>
            <a:r>
              <a:rPr lang="en-US" dirty="0" err="1"/>
              <a:t>lucas-kanade</a:t>
            </a:r>
            <a:r>
              <a:rPr lang="en-US" dirty="0"/>
              <a:t> or other optical </a:t>
            </a:r>
            <a:r>
              <a:rPr lang="en-US"/>
              <a:t>flow algorithm </a:t>
            </a:r>
            <a:r>
              <a:rPr lang="en-US" dirty="0"/>
              <a:t>can help track those features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090" y="1845949"/>
            <a:ext cx="5060950" cy="414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42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667000" y="206375"/>
            <a:ext cx="363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Feature-tracking</a:t>
            </a:r>
          </a:p>
        </p:txBody>
      </p:sp>
      <p:pic>
        <p:nvPicPr>
          <p:cNvPr id="319492" name="seq_tracked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1143000"/>
            <a:ext cx="35814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493" name="seq_initial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143000"/>
            <a:ext cx="35814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1752600" y="6049962"/>
            <a:ext cx="560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200" dirty="0"/>
              <a:t>Courtesy of Jean-Yves </a:t>
            </a:r>
            <a:r>
              <a:rPr lang="en-US" sz="1200" dirty="0" err="1"/>
              <a:t>Bouguet</a:t>
            </a:r>
            <a:r>
              <a:rPr lang="en-US" sz="1200" dirty="0"/>
              <a:t> – Vision Lab, California Institute of Technology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" fill="hold"/>
                                        <p:tgtEl>
                                          <p:spTgt spid="319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82" fill="hold"/>
                                        <p:tgtEl>
                                          <p:spTgt spid="319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1949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9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9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493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1949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9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19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49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667000" y="206375"/>
            <a:ext cx="363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Feature-tracking</a:t>
            </a:r>
          </a:p>
        </p:txBody>
      </p:sp>
      <p:pic>
        <p:nvPicPr>
          <p:cNvPr id="598020" name="seq_initial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143000"/>
            <a:ext cx="35814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6049962"/>
            <a:ext cx="560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200" dirty="0"/>
              <a:t>Courtesy of Jean-Yves </a:t>
            </a:r>
            <a:r>
              <a:rPr lang="en-US" sz="1200" dirty="0" err="1"/>
              <a:t>Bouguet</a:t>
            </a:r>
            <a:r>
              <a:rPr lang="en-US" sz="1200" dirty="0"/>
              <a:t> – Vision Lab, California Institute of Technology</a:t>
            </a:r>
          </a:p>
        </p:txBody>
      </p:sp>
      <p:pic>
        <p:nvPicPr>
          <p:cNvPr id="23558" name="Picture 6" descr="anim_corridor_recons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38862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seq_tracked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1143000"/>
            <a:ext cx="35814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823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" fill="hold"/>
                                        <p:tgtEl>
                                          <p:spTgt spid="598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9802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80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98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8020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KLT tracker for fish</a:t>
            </a:r>
          </a:p>
        </p:txBody>
      </p:sp>
      <p:pic>
        <p:nvPicPr>
          <p:cNvPr id="6" name="fish_track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25600"/>
            <a:ext cx="8229600" cy="44751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62462" y="6047343"/>
            <a:ext cx="213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credit: </a:t>
            </a:r>
            <a:r>
              <a:rPr lang="en-US" dirty="0" err="1"/>
              <a:t>Kanade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37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Tracking cars</a:t>
            </a:r>
          </a:p>
        </p:txBody>
      </p:sp>
      <p:pic>
        <p:nvPicPr>
          <p:cNvPr id="6" name="toy_track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4838" y="1600200"/>
            <a:ext cx="539273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62462" y="6047343"/>
            <a:ext cx="213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credit: </a:t>
            </a:r>
            <a:r>
              <a:rPr lang="en-US" dirty="0" err="1"/>
              <a:t>Kanade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2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5036"/>
            <a:ext cx="8229600" cy="379629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3687" y="5904334"/>
            <a:ext cx="251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</a:t>
            </a:r>
            <a:r>
              <a:rPr lang="en-US" dirty="0" err="1"/>
              <a:t>Yonsei</a:t>
            </a:r>
            <a:r>
              <a:rPr lang="en-US" dirty="0"/>
              <a:t> Univ. </a:t>
            </a:r>
          </a:p>
        </p:txBody>
      </p:sp>
    </p:spTree>
    <p:extLst>
      <p:ext uri="{BB962C8B-B14F-4D97-AF65-F5344CB8AC3E}">
        <p14:creationId xmlns:p14="http://schemas.microsoft.com/office/powerpoint/2010/main" val="1630659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movement</a:t>
            </a:r>
          </a:p>
        </p:txBody>
      </p:sp>
      <p:pic>
        <p:nvPicPr>
          <p:cNvPr id="7" name="movement_track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375" y="1600200"/>
            <a:ext cx="6189663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2462" y="6047343"/>
            <a:ext cx="213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credit: </a:t>
            </a:r>
            <a:r>
              <a:rPr lang="en-US" dirty="0" err="1"/>
              <a:t>Kanade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8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3687" y="5904334"/>
            <a:ext cx="251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</a:t>
            </a:r>
            <a:r>
              <a:rPr lang="en-US" dirty="0" err="1"/>
              <a:t>Yonsei</a:t>
            </a:r>
            <a:r>
              <a:rPr lang="en-US" dirty="0"/>
              <a:t> Univ.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1075"/>
            <a:ext cx="8229600" cy="3664212"/>
          </a:xfrm>
        </p:spPr>
      </p:pic>
    </p:spTree>
    <p:extLst>
      <p:ext uri="{BB962C8B-B14F-4D97-AF65-F5344CB8AC3E}">
        <p14:creationId xmlns:p14="http://schemas.microsoft.com/office/powerpoint/2010/main" val="3956647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3687" y="5904334"/>
            <a:ext cx="251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</a:t>
            </a:r>
            <a:r>
              <a:rPr lang="en-US" dirty="0" err="1"/>
              <a:t>Yonsei</a:t>
            </a:r>
            <a:r>
              <a:rPr lang="en-US" dirty="0"/>
              <a:t> Univ.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5453"/>
            <a:ext cx="8229600" cy="3695457"/>
          </a:xfrm>
        </p:spPr>
      </p:pic>
    </p:spTree>
    <p:extLst>
      <p:ext uri="{BB962C8B-B14F-4D97-AF65-F5344CB8AC3E}">
        <p14:creationId xmlns:p14="http://schemas.microsoft.com/office/powerpoint/2010/main" val="2883658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track, why not just detect?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</a:t>
            </a:r>
            <a:r>
              <a:rPr lang="en-US"/>
              <a:t>is theoretically </a:t>
            </a:r>
            <a:r>
              <a:rPr lang="en-US" dirty="0"/>
              <a:t>faster than detection</a:t>
            </a:r>
          </a:p>
          <a:p>
            <a:r>
              <a:rPr lang="en-US" dirty="0"/>
              <a:t>Tracking can help when detection fails</a:t>
            </a:r>
          </a:p>
          <a:p>
            <a:r>
              <a:rPr lang="en-US" dirty="0"/>
              <a:t>Tracking preserves identity</a:t>
            </a:r>
          </a:p>
        </p:txBody>
      </p:sp>
    </p:spTree>
    <p:extLst>
      <p:ext uri="{BB962C8B-B14F-4D97-AF65-F5344CB8AC3E}">
        <p14:creationId xmlns:p14="http://schemas.microsoft.com/office/powerpoint/2010/main" val="3540192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object tracking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339181"/>
            <a:ext cx="4470400" cy="304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31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object tracking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64288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with a fixed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5968"/>
            <a:ext cx="8229600" cy="217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78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with a moving camera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5475"/>
            <a:ext cx="8229600" cy="20154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42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393</Words>
  <Application>Microsoft Office PowerPoint</Application>
  <PresentationFormat>On-screen Show (4:3)</PresentationFormat>
  <Paragraphs>95</Paragraphs>
  <Slides>20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ECE 4973: Lecture 12 Tracking</vt:lpstr>
      <vt:lpstr>Problem statement</vt:lpstr>
      <vt:lpstr>Problem statement</vt:lpstr>
      <vt:lpstr>Problem statement</vt:lpstr>
      <vt:lpstr>Why track, why not just detect?</vt:lpstr>
      <vt:lpstr>Single object tracking</vt:lpstr>
      <vt:lpstr>Multiple object tracking</vt:lpstr>
      <vt:lpstr>Tracking with a fixed camera</vt:lpstr>
      <vt:lpstr>Tracking with a moving camera</vt:lpstr>
      <vt:lpstr>Tracking with multiple cameras</vt:lpstr>
      <vt:lpstr>Challenges in Feature tracking</vt:lpstr>
      <vt:lpstr>What are good features to track?</vt:lpstr>
      <vt:lpstr>What are good features to track?</vt:lpstr>
      <vt:lpstr>Motion estimation techniques</vt:lpstr>
      <vt:lpstr>Optical flow can help track features</vt:lpstr>
      <vt:lpstr>PowerPoint Presentation</vt:lpstr>
      <vt:lpstr>PowerPoint Presentation</vt:lpstr>
      <vt:lpstr>KLT tracker for fish</vt:lpstr>
      <vt:lpstr>Tracking cars</vt:lpstr>
      <vt:lpstr>Tracking movement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cheng</dc:creator>
  <cp:lastModifiedBy>Cheng, Samuel</cp:lastModifiedBy>
  <cp:revision>6</cp:revision>
  <dcterms:created xsi:type="dcterms:W3CDTF">2018-02-16T05:14:52Z</dcterms:created>
  <dcterms:modified xsi:type="dcterms:W3CDTF">2022-01-01T00:30:31Z</dcterms:modified>
</cp:coreProperties>
</file>