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283" r:id="rId48"/>
    <p:sldId id="284" r:id="rId49"/>
    <p:sldId id="285" r:id="rId50"/>
    <p:sldId id="286" r:id="rId51"/>
    <p:sldId id="287" r:id="rId52"/>
    <p:sldId id="288"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61" r:id="rId83"/>
    <p:sldId id="360"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379" r:id="rId102"/>
    <p:sldId id="380" r:id="rId103"/>
    <p:sldId id="381" r:id="rId104"/>
    <p:sldId id="337"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359" r:id="rId127"/>
    <p:sldId id="382"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7" d="100"/>
          <a:sy n="67" d="100"/>
        </p:scale>
        <p:origin x="6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D84C6-7D80-492E-B0F2-819D0500E023}" type="datetimeFigureOut">
              <a:rPr lang="en-US" smtClean="0"/>
              <a:t>4/5/2020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45A74-6E56-4818-A322-4D3073AE15B3}" type="slidenum">
              <a:rPr lang="en-US" smtClean="0"/>
              <a:t>‹#›</a:t>
            </a:fld>
            <a:endParaRPr lang="en-US"/>
          </a:p>
        </p:txBody>
      </p:sp>
    </p:spTree>
    <p:extLst>
      <p:ext uri="{BB962C8B-B14F-4D97-AF65-F5344CB8AC3E}">
        <p14:creationId xmlns:p14="http://schemas.microsoft.com/office/powerpoint/2010/main" val="4073177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en.wikipedia.org/wiki/Information_technology"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s://en.wikipedia.org/wiki/Gartner#cite_note-6" TargetMode="External"/><Relationship Id="rId4" Type="http://schemas.openxmlformats.org/officeDocument/2006/relationships/hyperlink" Target="https://en.wikipedia.org/wiki/Stamford,_Connecticu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1723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4958679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Shape 18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6" name="Shape 18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9779912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Shape 18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0" name="Shape 18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632118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Gartner, Inc.</a:t>
            </a:r>
            <a:r>
              <a:rPr lang="en-US" dirty="0"/>
              <a:t> is an American research and advisory firm providing </a:t>
            </a:r>
            <a:r>
              <a:rPr lang="en-US" dirty="0">
                <a:hlinkClick r:id="rId3" tooltip="Information technology"/>
              </a:rPr>
              <a:t>information technology</a:t>
            </a:r>
            <a:r>
              <a:rPr lang="en-US" dirty="0"/>
              <a:t> related insight for IT and other business leaders located across the world. Its headquarters are in </a:t>
            </a:r>
            <a:r>
              <a:rPr lang="en-US" dirty="0">
                <a:hlinkClick r:id="rId4" tooltip="Stamford, Connecticut"/>
              </a:rPr>
              <a:t>Stamford, Connecticut</a:t>
            </a:r>
            <a:r>
              <a:rPr lang="en-US" dirty="0"/>
              <a:t>, United States. It was known as </a:t>
            </a:r>
            <a:r>
              <a:rPr lang="en-US" b="1" dirty="0"/>
              <a:t>Gartner Group, Inc</a:t>
            </a:r>
            <a:r>
              <a:rPr lang="en-US" dirty="0"/>
              <a:t> until 2000, when it was then changed to Gartner.</a:t>
            </a:r>
            <a:r>
              <a:rPr lang="en-US" baseline="30000" dirty="0">
                <a:hlinkClick r:id="rId5"/>
              </a:rPr>
              <a:t>[6]</a:t>
            </a:r>
            <a:endParaRPr lang="en-US" baseline="30000" dirty="0"/>
          </a:p>
          <a:p>
            <a:endParaRPr lang="en-US" baseline="30000" dirty="0"/>
          </a:p>
          <a:p>
            <a:endParaRPr lang="en-US" baseline="30000" dirty="0"/>
          </a:p>
          <a:p>
            <a:endParaRPr lang="en-US" baseline="30000" dirty="0"/>
          </a:p>
          <a:p>
            <a:r>
              <a:rPr lang="en-US" dirty="0"/>
              <a:t>http://www.gartner.com/technology/research/methodologies/hype-cycle.jsp</a:t>
            </a:r>
          </a:p>
          <a:p>
            <a:endParaRPr lang="en-US" dirty="0"/>
          </a:p>
          <a:p>
            <a:r>
              <a:rPr lang="en-US" dirty="0"/>
              <a:t>https://en.wikipedia.org/wiki/Hype_cycle#/media/File:Hype-Cycle-General.png</a:t>
            </a:r>
          </a:p>
          <a:p>
            <a:endParaRPr lang="en-US" dirty="0"/>
          </a:p>
          <a:p>
            <a:endParaRPr lang="en-US" dirty="0"/>
          </a:p>
          <a:p>
            <a:r>
              <a:rPr lang="en-US" dirty="0"/>
              <a:t>Apologies for the low resolution…</a:t>
            </a:r>
          </a:p>
        </p:txBody>
      </p:sp>
      <p:sp>
        <p:nvSpPr>
          <p:cNvPr id="4" name="Slide Number Placeholder 3"/>
          <p:cNvSpPr>
            <a:spLocks noGrp="1"/>
          </p:cNvSpPr>
          <p:nvPr>
            <p:ph type="sldNum" sz="quarter" idx="10"/>
          </p:nvPr>
        </p:nvSpPr>
        <p:spPr/>
        <p:txBody>
          <a:bodyPr/>
          <a:lstStyle/>
          <a:p>
            <a:fld id="{E3F4220F-F9A5-4B0D-B320-7A4F79DD4C32}" type="slidenum">
              <a:rPr lang="en-US" smtClean="0"/>
              <a:t>125</a:t>
            </a:fld>
            <a:endParaRPr lang="en-US"/>
          </a:p>
        </p:txBody>
      </p:sp>
    </p:spTree>
    <p:extLst>
      <p:ext uri="{BB962C8B-B14F-4D97-AF65-F5344CB8AC3E}">
        <p14:creationId xmlns:p14="http://schemas.microsoft.com/office/powerpoint/2010/main" val="83115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9951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7762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582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3179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458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53878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8653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2081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22144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78156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29694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7671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63447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1083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2055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017592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8549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7391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29385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87399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308062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52602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280936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80204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03780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2" name="Shape 6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81562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2" name="Shape 6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683720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233313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1" name="Shape 7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73287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2" name="Shape 7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28658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4" name="Shape 7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18577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24757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811210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2" name="Shape 8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85524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3" name="Shape 8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17913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5" name="Shape 8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53983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000403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6" name="Shape 9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521986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955265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22325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3570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80673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43916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43003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791906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9" name="Shape 9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936896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8" name="Shape 9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77330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9" name="Shape 9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268221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715330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8" name="Shape 9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32833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4" name="Shape 10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53522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27385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3" name="Shape 10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62647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94648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9" name="Shape 10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189849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16787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8" name="Shape 10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742023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Shape 1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2" name="Shape 1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700463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8" name="Shape 1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21564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6" name="Shape 1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96127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6" name="Shape 1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06631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027889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92169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02332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89227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2" name="Shape 1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532593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8" name="Shape 12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58889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193530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3" name="Shape 12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245789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0" name="Shape 13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868892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6" name="Shape 13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57738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2" name="Shape 13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26576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7" name="Shape 13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6702897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2" name="Shape 14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86419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Shape 1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0" name="Shape 14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946538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630646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4" name="Shape 14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8882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9" name="Shape 14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97889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Shape 1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0" name="Shape 15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1231318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Shape 1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2" name="Shape 15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149570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1621878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Shape 1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5" name="Shape 15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444391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Shape 1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7" name="Shape 16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8825187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Shape 1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9" name="Shape 16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78550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Shape 1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5" name="Shape 16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4001214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Shape 1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7" name="Shape 16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59695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3993808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Shape 16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9" name="Shape 16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7224230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Shape 16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0" name="Shape 16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32538310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Shape 16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9" name="Shape 16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319403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Shape 1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6" name="Shape 16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0581191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Shape 17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3" name="Shape 17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66528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Shape 1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3" name="Shape 17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2459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Shape 1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9" name="Shape 17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217594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Shape 1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9" name="Shape 17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673370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Shape 18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0" name="Shape 18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210123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7" name="Shape 18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361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78062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426714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63707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967"/>
            <a:ext cx="85206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5" name="Shape 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121962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867800"/>
            <a:ext cx="8520600" cy="11223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9" name="Shape 19"/>
          <p:cNvSpPr txBox="1">
            <a:spLocks noGrp="1"/>
          </p:cNvSpPr>
          <p:nvPr>
            <p:ph type="sldNum" idx="12"/>
          </p:nvPr>
        </p:nvSpPr>
        <p:spPr>
          <a:xfrm>
            <a:off x="3851701" y="6376650"/>
            <a:ext cx="14406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0" name="Shape 2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49266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E358E-E240-44B3-A498-8416135F815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02294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E358E-E240-44B3-A498-8416135F815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0158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7E358E-E240-44B3-A498-8416135F8151}"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311619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E358E-E240-44B3-A498-8416135F8151}"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3494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7E358E-E240-44B3-A498-8416135F8151}" type="datetimeFigureOut">
              <a:rPr lang="en-US" smtClean="0"/>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333446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E358E-E240-44B3-A498-8416135F8151}"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163242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7E358E-E240-44B3-A498-8416135F8151}"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30855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7E358E-E240-44B3-A498-8416135F8151}"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9AF9D-C0D9-432E-9C8C-A122ACBBECFE}" type="slidenum">
              <a:rPr lang="en-US" smtClean="0"/>
              <a:t>‹#›</a:t>
            </a:fld>
            <a:endParaRPr lang="en-US"/>
          </a:p>
        </p:txBody>
      </p:sp>
    </p:spTree>
    <p:extLst>
      <p:ext uri="{BB962C8B-B14F-4D97-AF65-F5344CB8AC3E}">
        <p14:creationId xmlns:p14="http://schemas.microsoft.com/office/powerpoint/2010/main" val="22909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E358E-E240-44B3-A498-8416135F8151}" type="datetimeFigureOut">
              <a:rPr lang="en-US" smtClean="0"/>
              <a:t>4/5/2020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9AF9D-C0D9-432E-9C8C-A122ACBBECFE}" type="slidenum">
              <a:rPr lang="en-US" smtClean="0"/>
              <a:t>‹#›</a:t>
            </a:fld>
            <a:endParaRPr lang="en-US"/>
          </a:p>
        </p:txBody>
      </p:sp>
    </p:spTree>
    <p:extLst>
      <p:ext uri="{BB962C8B-B14F-4D97-AF65-F5344CB8AC3E}">
        <p14:creationId xmlns:p14="http://schemas.microsoft.com/office/powerpoint/2010/main" val="979582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56.png"/></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4.png"/><Relationship Id="rId5" Type="http://schemas.openxmlformats.org/officeDocument/2006/relationships/image" Target="../media/image45.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47.png"/><Relationship Id="rId12"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5.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1.png"/><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47.png"/><Relationship Id="rId12"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5.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1.png"/><Relationship Id="rId1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7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7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7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7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png"/><Relationship Id="rId9" Type="http://schemas.openxmlformats.org/officeDocument/2006/relationships/image" Target="../media/image82.png"/></Relationships>
</file>

<file path=ppt/slides/_rels/slide7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png"/><Relationship Id="rId9" Type="http://schemas.openxmlformats.org/officeDocument/2006/relationships/image" Target="../media/image82.png"/></Relationships>
</file>

<file path=ppt/slides/_rels/slide7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7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5.png"/><Relationship Id="rId4" Type="http://schemas.openxmlformats.org/officeDocument/2006/relationships/image" Target="../media/image77.png"/><Relationship Id="rId9"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8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5.png"/><Relationship Id="rId4" Type="http://schemas.openxmlformats.org/officeDocument/2006/relationships/image" Target="../media/image77.png"/><Relationship Id="rId9" Type="http://schemas.openxmlformats.org/officeDocument/2006/relationships/image" Target="../media/image82.png"/></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Deep Learning</a:t>
            </a:r>
          </a:p>
        </p:txBody>
      </p:sp>
      <p:sp>
        <p:nvSpPr>
          <p:cNvPr id="3" name="Subtitle 2"/>
          <p:cNvSpPr>
            <a:spLocks noGrp="1"/>
          </p:cNvSpPr>
          <p:nvPr>
            <p:ph type="subTitle" idx="1"/>
          </p:nvPr>
        </p:nvSpPr>
        <p:spPr/>
        <p:txBody>
          <a:bodyPr/>
          <a:lstStyle/>
          <a:p>
            <a:r>
              <a:rPr lang="en-US" dirty="0"/>
              <a:t>Samuel Cheng</a:t>
            </a:r>
          </a:p>
          <a:p>
            <a:r>
              <a:rPr lang="en-US" dirty="0"/>
              <a:t>(Slide credits: </a:t>
            </a:r>
            <a:r>
              <a:rPr lang="en" dirty="0"/>
              <a:t>Juan Carlos Niebles and Ranjay Krishna)</a:t>
            </a:r>
            <a:endParaRPr lang="en-US" dirty="0"/>
          </a:p>
        </p:txBody>
      </p:sp>
    </p:spTree>
    <p:extLst>
      <p:ext uri="{BB962C8B-B14F-4D97-AF65-F5344CB8AC3E}">
        <p14:creationId xmlns:p14="http://schemas.microsoft.com/office/powerpoint/2010/main" val="277095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a:t>
            </a:fld>
            <a:endParaRPr lang="en" dirty="0"/>
          </a:p>
        </p:txBody>
      </p:sp>
      <p:sp>
        <p:nvSpPr>
          <p:cNvPr id="170" name="Shape 17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5" name="Shape 175"/>
          <p:cNvSpPr txBox="1"/>
          <p:nvPr/>
        </p:nvSpPr>
        <p:spPr>
          <a:xfrm>
            <a:off x="241550" y="3885100"/>
            <a:ext cx="6921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≈5.1</a:t>
            </a:r>
          </a:p>
        </p:txBody>
      </p:sp>
      <p:cxnSp>
        <p:nvCxnSpPr>
          <p:cNvPr id="176" name="Shape 176"/>
          <p:cNvCxnSpPr/>
          <p:nvPr/>
        </p:nvCxnSpPr>
        <p:spPr>
          <a:xfrm rot="10800000">
            <a:off x="80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64450" y="4861775"/>
            <a:ext cx="9606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Human</a:t>
            </a:r>
          </a:p>
        </p:txBody>
      </p:sp>
      <p:sp>
        <p:nvSpPr>
          <p:cNvPr id="178" name="Shape 178"/>
          <p:cNvSpPr txBox="1"/>
          <p:nvPr/>
        </p:nvSpPr>
        <p:spPr>
          <a:xfrm>
            <a:off x="0" y="6110900"/>
            <a:ext cx="5178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Human benchmark from Russakovsky et al, “ImageNet Large Scale Visual Recognition Challenge”, IJCV 2015</a:t>
            </a:r>
          </a:p>
        </p:txBody>
      </p:sp>
      <p:sp>
        <p:nvSpPr>
          <p:cNvPr id="179" name="Shape 1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9476337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 y="-111512"/>
            <a:ext cx="10057088" cy="7771386"/>
          </a:xfrm>
          <a:prstGeom prst="rect">
            <a:avLst/>
          </a:prstGeom>
        </p:spPr>
      </p:pic>
      <p:pic>
        <p:nvPicPr>
          <p:cNvPr id="5" name="Picture 4"/>
          <p:cNvPicPr>
            <a:picLocks noChangeAspect="1"/>
          </p:cNvPicPr>
          <p:nvPr/>
        </p:nvPicPr>
        <p:blipFill>
          <a:blip r:embed="rId3"/>
          <a:stretch>
            <a:fillRect/>
          </a:stretch>
        </p:blipFill>
        <p:spPr>
          <a:xfrm>
            <a:off x="0" y="910553"/>
            <a:ext cx="10030261" cy="5786338"/>
          </a:xfrm>
          <a:prstGeom prst="rect">
            <a:avLst/>
          </a:prstGeom>
        </p:spPr>
      </p:pic>
    </p:spTree>
    <p:extLst>
      <p:ext uri="{BB962C8B-B14F-4D97-AF65-F5344CB8AC3E}">
        <p14:creationId xmlns:p14="http://schemas.microsoft.com/office/powerpoint/2010/main" val="3603202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80340" cy="7712081"/>
          </a:xfrm>
          <a:prstGeom prst="rect">
            <a:avLst/>
          </a:prstGeom>
        </p:spPr>
      </p:pic>
      <p:pic>
        <p:nvPicPr>
          <p:cNvPr id="5" name="Picture 4"/>
          <p:cNvPicPr>
            <a:picLocks noChangeAspect="1"/>
          </p:cNvPicPr>
          <p:nvPr/>
        </p:nvPicPr>
        <p:blipFill>
          <a:blip r:embed="rId3"/>
          <a:stretch>
            <a:fillRect/>
          </a:stretch>
        </p:blipFill>
        <p:spPr>
          <a:xfrm>
            <a:off x="0" y="689843"/>
            <a:ext cx="9980341" cy="5839271"/>
          </a:xfrm>
          <a:prstGeom prst="rect">
            <a:avLst/>
          </a:prstGeom>
        </p:spPr>
      </p:pic>
    </p:spTree>
    <p:extLst>
      <p:ext uri="{BB962C8B-B14F-4D97-AF65-F5344CB8AC3E}">
        <p14:creationId xmlns:p14="http://schemas.microsoft.com/office/powerpoint/2010/main" val="2955000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0" y="-133815"/>
            <a:ext cx="10041344" cy="7759221"/>
          </a:xfrm>
          <a:prstGeom prst="rect">
            <a:avLst/>
          </a:prstGeom>
        </p:spPr>
      </p:pic>
      <p:pic>
        <p:nvPicPr>
          <p:cNvPr id="5" name="Picture 4"/>
          <p:cNvPicPr>
            <a:picLocks noChangeAspect="1"/>
          </p:cNvPicPr>
          <p:nvPr/>
        </p:nvPicPr>
        <p:blipFill>
          <a:blip r:embed="rId3"/>
          <a:stretch>
            <a:fillRect/>
          </a:stretch>
        </p:blipFill>
        <p:spPr>
          <a:xfrm>
            <a:off x="0" y="952500"/>
            <a:ext cx="10075817" cy="5684264"/>
          </a:xfrm>
          <a:prstGeom prst="rect">
            <a:avLst/>
          </a:prstGeom>
        </p:spPr>
      </p:pic>
    </p:spTree>
    <p:extLst>
      <p:ext uri="{BB962C8B-B14F-4D97-AF65-F5344CB8AC3E}">
        <p14:creationId xmlns:p14="http://schemas.microsoft.com/office/powerpoint/2010/main" val="2408237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80340" cy="7712081"/>
          </a:xfrm>
          <a:prstGeom prst="rect">
            <a:avLst/>
          </a:prstGeom>
        </p:spPr>
      </p:pic>
      <p:pic>
        <p:nvPicPr>
          <p:cNvPr id="5" name="Picture 4"/>
          <p:cNvPicPr>
            <a:picLocks noChangeAspect="1"/>
          </p:cNvPicPr>
          <p:nvPr/>
        </p:nvPicPr>
        <p:blipFill>
          <a:blip r:embed="rId3"/>
          <a:stretch>
            <a:fillRect/>
          </a:stretch>
        </p:blipFill>
        <p:spPr>
          <a:xfrm>
            <a:off x="1" y="675594"/>
            <a:ext cx="10058400" cy="5793419"/>
          </a:xfrm>
          <a:prstGeom prst="rect">
            <a:avLst/>
          </a:prstGeom>
        </p:spPr>
      </p:pic>
    </p:spTree>
    <p:extLst>
      <p:ext uri="{BB962C8B-B14F-4D97-AF65-F5344CB8AC3E}">
        <p14:creationId xmlns:p14="http://schemas.microsoft.com/office/powerpoint/2010/main" val="4112263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Shape 149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Backpropagation</a:t>
            </a:r>
          </a:p>
        </p:txBody>
      </p:sp>
      <p:sp>
        <p:nvSpPr>
          <p:cNvPr id="1492" name="Shape 149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104</a:t>
            </a:fld>
            <a:endParaRPr lang="en" dirty="0"/>
          </a:p>
        </p:txBody>
      </p:sp>
      <p:sp>
        <p:nvSpPr>
          <p:cNvPr id="1493" name="Shape 149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494" name="Shape 1494"/>
          <p:cNvSpPr txBox="1"/>
          <p:nvPr/>
        </p:nvSpPr>
        <p:spPr>
          <a:xfrm>
            <a:off x="1366500" y="826025"/>
            <a:ext cx="6411000" cy="9024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 nodes can be vectors or matrices or n-dimensional tensors</a:t>
            </a:r>
          </a:p>
        </p:txBody>
      </p:sp>
      <p:pic>
        <p:nvPicPr>
          <p:cNvPr id="1495" name="Shape 1495"/>
          <p:cNvPicPr preferRelativeResize="0"/>
          <p:nvPr/>
        </p:nvPicPr>
        <p:blipFill rotWithShape="1">
          <a:blip r:embed="rId3">
            <a:alphaModFix/>
          </a:blip>
          <a:srcRect l="2041" t="34455" r="91312" b="17396"/>
          <a:stretch/>
        </p:blipFill>
        <p:spPr>
          <a:xfrm>
            <a:off x="7016828" y="2773963"/>
            <a:ext cx="226075" cy="524700"/>
          </a:xfrm>
          <a:prstGeom prst="rect">
            <a:avLst/>
          </a:prstGeom>
          <a:noFill/>
          <a:ln>
            <a:noFill/>
          </a:ln>
        </p:spPr>
      </p:pic>
      <p:sp>
        <p:nvSpPr>
          <p:cNvPr id="1496" name="Shape 1496"/>
          <p:cNvSpPr/>
          <p:nvPr/>
        </p:nvSpPr>
        <p:spPr>
          <a:xfrm>
            <a:off x="6815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497" name="Shape 1497"/>
          <p:cNvSpPr txBox="1"/>
          <p:nvPr/>
        </p:nvSpPr>
        <p:spPr>
          <a:xfrm>
            <a:off x="1490900" y="2745075"/>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x</a:t>
            </a:r>
          </a:p>
        </p:txBody>
      </p:sp>
      <p:sp>
        <p:nvSpPr>
          <p:cNvPr id="1498" name="Shape 1498"/>
          <p:cNvSpPr txBox="1"/>
          <p:nvPr/>
        </p:nvSpPr>
        <p:spPr>
          <a:xfrm>
            <a:off x="2707800"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1</a:t>
            </a:r>
          </a:p>
        </p:txBody>
      </p:sp>
      <p:sp>
        <p:nvSpPr>
          <p:cNvPr id="1499" name="Shape 1499"/>
          <p:cNvSpPr txBox="1"/>
          <p:nvPr/>
        </p:nvSpPr>
        <p:spPr>
          <a:xfrm>
            <a:off x="5347175"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2</a:t>
            </a:r>
          </a:p>
        </p:txBody>
      </p:sp>
      <p:grpSp>
        <p:nvGrpSpPr>
          <p:cNvPr id="1500" name="Shape 1500"/>
          <p:cNvGrpSpPr/>
          <p:nvPr/>
        </p:nvGrpSpPr>
        <p:grpSpPr>
          <a:xfrm>
            <a:off x="2863200" y="2648475"/>
            <a:ext cx="591900" cy="624961"/>
            <a:chOff x="2634600" y="4020075"/>
            <a:chExt cx="591900" cy="624961"/>
          </a:xfrm>
        </p:grpSpPr>
        <p:sp>
          <p:nvSpPr>
            <p:cNvPr id="1501" name="Shape 1501"/>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02" name="Shape 1502"/>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grpSp>
        <p:nvGrpSpPr>
          <p:cNvPr id="1503" name="Shape 1503"/>
          <p:cNvGrpSpPr/>
          <p:nvPr/>
        </p:nvGrpSpPr>
        <p:grpSpPr>
          <a:xfrm>
            <a:off x="4192300" y="2652400"/>
            <a:ext cx="591900" cy="617100"/>
            <a:chOff x="3634825" y="4020075"/>
            <a:chExt cx="591900" cy="617100"/>
          </a:xfrm>
        </p:grpSpPr>
        <p:sp>
          <p:nvSpPr>
            <p:cNvPr id="1504" name="Shape 1504"/>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pic>
          <p:nvPicPr>
            <p:cNvPr id="1505" name="Shape 1505"/>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06" name="Shape 1506"/>
          <p:cNvGrpSpPr/>
          <p:nvPr/>
        </p:nvGrpSpPr>
        <p:grpSpPr>
          <a:xfrm>
            <a:off x="5502575" y="2648475"/>
            <a:ext cx="591900" cy="624961"/>
            <a:chOff x="2634600" y="4020075"/>
            <a:chExt cx="591900" cy="624961"/>
          </a:xfrm>
        </p:grpSpPr>
        <p:sp>
          <p:nvSpPr>
            <p:cNvPr id="1507" name="Shape 1507"/>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08" name="Shape 1508"/>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cxnSp>
        <p:nvCxnSpPr>
          <p:cNvPr id="1509" name="Shape 1509"/>
          <p:cNvCxnSpPr>
            <a:stCxn id="1497" idx="3"/>
            <a:endCxn id="1501" idx="2"/>
          </p:cNvCxnSpPr>
          <p:nvPr/>
        </p:nvCxnSpPr>
        <p:spPr>
          <a:xfrm>
            <a:off x="1914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10" name="Shape 1510"/>
          <p:cNvCxnSpPr>
            <a:stCxn id="1498" idx="2"/>
            <a:endCxn id="1501" idx="0"/>
          </p:cNvCxnSpPr>
          <p:nvPr/>
        </p:nvCxnSpPr>
        <p:spPr>
          <a:xfrm>
            <a:off x="3159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11" name="Shape 1511"/>
          <p:cNvCxnSpPr>
            <a:stCxn id="1499" idx="2"/>
            <a:endCxn id="1507" idx="0"/>
          </p:cNvCxnSpPr>
          <p:nvPr/>
        </p:nvCxnSpPr>
        <p:spPr>
          <a:xfrm>
            <a:off x="5798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12" name="Shape 1512"/>
          <p:cNvCxnSpPr>
            <a:stCxn id="1501" idx="6"/>
            <a:endCxn id="1504" idx="2"/>
          </p:cNvCxnSpPr>
          <p:nvPr/>
        </p:nvCxnSpPr>
        <p:spPr>
          <a:xfrm>
            <a:off x="3455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13" name="Shape 1513"/>
          <p:cNvCxnSpPr>
            <a:stCxn id="1504" idx="6"/>
            <a:endCxn id="1507" idx="2"/>
          </p:cNvCxnSpPr>
          <p:nvPr/>
        </p:nvCxnSpPr>
        <p:spPr>
          <a:xfrm rot="10800000" flipH="1">
            <a:off x="4784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14" name="Shape 1514"/>
          <p:cNvCxnSpPr>
            <a:stCxn id="1507" idx="6"/>
            <a:endCxn id="1496" idx="2"/>
          </p:cNvCxnSpPr>
          <p:nvPr/>
        </p:nvCxnSpPr>
        <p:spPr>
          <a:xfrm>
            <a:off x="6094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15" name="Shape 1515"/>
          <p:cNvSpPr txBox="1"/>
          <p:nvPr/>
        </p:nvSpPr>
        <p:spPr>
          <a:xfrm>
            <a:off x="1490900" y="3365125"/>
            <a:ext cx="423900" cy="624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y</a:t>
            </a:r>
          </a:p>
        </p:txBody>
      </p:sp>
      <p:cxnSp>
        <p:nvCxnSpPr>
          <p:cNvPr id="1516" name="Shape 1516"/>
          <p:cNvCxnSpPr>
            <a:endCxn id="1496" idx="4"/>
          </p:cNvCxnSpPr>
          <p:nvPr/>
        </p:nvCxnSpPr>
        <p:spPr>
          <a:xfrm rot="10800000" flipH="1">
            <a:off x="1914725" y="3269500"/>
            <a:ext cx="5196300" cy="408000"/>
          </a:xfrm>
          <a:prstGeom prst="bentConnector2">
            <a:avLst/>
          </a:prstGeom>
          <a:noFill/>
          <a:ln w="19050" cap="flat" cmpd="sng">
            <a:solidFill>
              <a:schemeClr val="dk2"/>
            </a:solidFill>
            <a:prstDash val="solid"/>
            <a:round/>
            <a:headEnd type="none" w="lg" len="lg"/>
            <a:tailEnd type="triangle" w="lg" len="lg"/>
          </a:ln>
        </p:spPr>
      </p:cxnSp>
      <p:sp>
        <p:nvSpPr>
          <p:cNvPr id="1517" name="Shape 151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74935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Shape 1522"/>
          <p:cNvPicPr preferRelativeResize="0"/>
          <p:nvPr/>
        </p:nvPicPr>
        <p:blipFill rotWithShape="1">
          <a:blip r:embed="rId3">
            <a:alphaModFix/>
          </a:blip>
          <a:srcRect l="2041" t="34455" r="91312" b="17396"/>
          <a:stretch/>
        </p:blipFill>
        <p:spPr>
          <a:xfrm>
            <a:off x="7016828" y="2773963"/>
            <a:ext cx="226075" cy="524700"/>
          </a:xfrm>
          <a:prstGeom prst="rect">
            <a:avLst/>
          </a:prstGeom>
          <a:noFill/>
          <a:ln>
            <a:noFill/>
          </a:ln>
        </p:spPr>
      </p:pic>
      <p:sp>
        <p:nvSpPr>
          <p:cNvPr id="1523" name="Shape 1523"/>
          <p:cNvSpPr/>
          <p:nvPr/>
        </p:nvSpPr>
        <p:spPr>
          <a:xfrm>
            <a:off x="6815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24" name="Shape 152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525" name="Shape 152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105</a:t>
            </a:fld>
            <a:endParaRPr lang="en" dirty="0"/>
          </a:p>
        </p:txBody>
      </p:sp>
      <p:sp>
        <p:nvSpPr>
          <p:cNvPr id="1526" name="Shape 1526"/>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527" name="Shape 1527"/>
          <p:cNvSpPr txBox="1"/>
          <p:nvPr/>
        </p:nvSpPr>
        <p:spPr>
          <a:xfrm>
            <a:off x="1366500" y="826025"/>
            <a:ext cx="6411000" cy="9024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 nodes can be vectors or matrices or n-dimensional tensors</a:t>
            </a:r>
          </a:p>
        </p:txBody>
      </p:sp>
      <p:sp>
        <p:nvSpPr>
          <p:cNvPr id="1528" name="Shape 1528"/>
          <p:cNvSpPr txBox="1"/>
          <p:nvPr/>
        </p:nvSpPr>
        <p:spPr>
          <a:xfrm>
            <a:off x="1490900" y="2745075"/>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x</a:t>
            </a:r>
          </a:p>
        </p:txBody>
      </p:sp>
      <p:sp>
        <p:nvSpPr>
          <p:cNvPr id="1529" name="Shape 1529"/>
          <p:cNvSpPr txBox="1"/>
          <p:nvPr/>
        </p:nvSpPr>
        <p:spPr>
          <a:xfrm>
            <a:off x="2707800"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1</a:t>
            </a:r>
          </a:p>
        </p:txBody>
      </p:sp>
      <p:sp>
        <p:nvSpPr>
          <p:cNvPr id="1530" name="Shape 1530"/>
          <p:cNvSpPr txBox="1"/>
          <p:nvPr/>
        </p:nvSpPr>
        <p:spPr>
          <a:xfrm>
            <a:off x="5347175"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2</a:t>
            </a:r>
          </a:p>
        </p:txBody>
      </p:sp>
      <p:grpSp>
        <p:nvGrpSpPr>
          <p:cNvPr id="1531" name="Shape 1531"/>
          <p:cNvGrpSpPr/>
          <p:nvPr/>
        </p:nvGrpSpPr>
        <p:grpSpPr>
          <a:xfrm>
            <a:off x="2863200" y="2648475"/>
            <a:ext cx="591900" cy="624961"/>
            <a:chOff x="2634600" y="4020075"/>
            <a:chExt cx="591900" cy="624961"/>
          </a:xfrm>
        </p:grpSpPr>
        <p:sp>
          <p:nvSpPr>
            <p:cNvPr id="1532" name="Shape 1532"/>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33" name="Shape 1533"/>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grpSp>
        <p:nvGrpSpPr>
          <p:cNvPr id="1534" name="Shape 1534"/>
          <p:cNvGrpSpPr/>
          <p:nvPr/>
        </p:nvGrpSpPr>
        <p:grpSpPr>
          <a:xfrm>
            <a:off x="4192300" y="2652400"/>
            <a:ext cx="591900" cy="617100"/>
            <a:chOff x="3634825" y="4020075"/>
            <a:chExt cx="591900" cy="617100"/>
          </a:xfrm>
        </p:grpSpPr>
        <p:sp>
          <p:nvSpPr>
            <p:cNvPr id="1535" name="Shape 1535"/>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pic>
          <p:nvPicPr>
            <p:cNvPr id="1536" name="Shape 1536"/>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37" name="Shape 1537"/>
          <p:cNvGrpSpPr/>
          <p:nvPr/>
        </p:nvGrpSpPr>
        <p:grpSpPr>
          <a:xfrm>
            <a:off x="5502575" y="2648475"/>
            <a:ext cx="591900" cy="624961"/>
            <a:chOff x="2634600" y="4020075"/>
            <a:chExt cx="591900" cy="624961"/>
          </a:xfrm>
        </p:grpSpPr>
        <p:sp>
          <p:nvSpPr>
            <p:cNvPr id="1538" name="Shape 1538"/>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39" name="Shape 1539"/>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cxnSp>
        <p:nvCxnSpPr>
          <p:cNvPr id="1540" name="Shape 1540"/>
          <p:cNvCxnSpPr>
            <a:stCxn id="1528" idx="3"/>
            <a:endCxn id="1532" idx="2"/>
          </p:cNvCxnSpPr>
          <p:nvPr/>
        </p:nvCxnSpPr>
        <p:spPr>
          <a:xfrm>
            <a:off x="1914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41" name="Shape 1541"/>
          <p:cNvCxnSpPr>
            <a:stCxn id="1529" idx="2"/>
            <a:endCxn id="1532" idx="0"/>
          </p:cNvCxnSpPr>
          <p:nvPr/>
        </p:nvCxnSpPr>
        <p:spPr>
          <a:xfrm>
            <a:off x="3159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42" name="Shape 1542"/>
          <p:cNvCxnSpPr>
            <a:stCxn id="1530" idx="2"/>
            <a:endCxn id="1538" idx="0"/>
          </p:cNvCxnSpPr>
          <p:nvPr/>
        </p:nvCxnSpPr>
        <p:spPr>
          <a:xfrm>
            <a:off x="5798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43" name="Shape 1543"/>
          <p:cNvCxnSpPr>
            <a:stCxn id="1532" idx="6"/>
            <a:endCxn id="1535" idx="2"/>
          </p:cNvCxnSpPr>
          <p:nvPr/>
        </p:nvCxnSpPr>
        <p:spPr>
          <a:xfrm>
            <a:off x="3455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44" name="Shape 1544"/>
          <p:cNvCxnSpPr>
            <a:stCxn id="1535" idx="6"/>
            <a:endCxn id="1538" idx="2"/>
          </p:cNvCxnSpPr>
          <p:nvPr/>
        </p:nvCxnSpPr>
        <p:spPr>
          <a:xfrm rot="10800000" flipH="1">
            <a:off x="4784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45" name="Shape 1545"/>
          <p:cNvCxnSpPr>
            <a:stCxn id="1538" idx="6"/>
            <a:endCxn id="1523" idx="2"/>
          </p:cNvCxnSpPr>
          <p:nvPr/>
        </p:nvCxnSpPr>
        <p:spPr>
          <a:xfrm>
            <a:off x="6094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46" name="Shape 1546"/>
          <p:cNvSpPr txBox="1"/>
          <p:nvPr/>
        </p:nvSpPr>
        <p:spPr>
          <a:xfrm>
            <a:off x="1490900" y="3365125"/>
            <a:ext cx="423900" cy="624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y</a:t>
            </a:r>
          </a:p>
        </p:txBody>
      </p:sp>
      <p:sp>
        <p:nvSpPr>
          <p:cNvPr id="1547" name="Shape 1547"/>
          <p:cNvSpPr txBox="1"/>
          <p:nvPr/>
        </p:nvSpPr>
        <p:spPr>
          <a:xfrm>
            <a:off x="823500" y="4022678"/>
            <a:ext cx="7497000" cy="1658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b="1"/>
              <a:t>Forward pass</a:t>
            </a:r>
            <a:r>
              <a:rPr lang="en" sz="2400"/>
              <a:t>: Run graph “forward” to compute loss</a:t>
            </a:r>
          </a:p>
          <a:p>
            <a:pPr marL="0" lvl="0" indent="0" algn="ctr" rtl="0">
              <a:spcBef>
                <a:spcPts val="0"/>
              </a:spcBef>
              <a:buNone/>
            </a:pPr>
            <a:r>
              <a:rPr lang="en" sz="2400" b="1"/>
              <a:t>Backward pass</a:t>
            </a:r>
            <a:r>
              <a:rPr lang="en" sz="2400"/>
              <a:t>: Run graph “backward” to compute gradients with respect to loss</a:t>
            </a:r>
          </a:p>
          <a:p>
            <a:pPr marL="0" lvl="0" indent="0" algn="ctr" rtl="0">
              <a:spcBef>
                <a:spcPts val="0"/>
              </a:spcBef>
              <a:buNone/>
            </a:pPr>
            <a:endParaRPr sz="600"/>
          </a:p>
          <a:p>
            <a:pPr marL="0" lvl="0" indent="0" algn="ctr" rtl="0">
              <a:spcBef>
                <a:spcPts val="0"/>
              </a:spcBef>
              <a:buNone/>
            </a:pPr>
            <a:r>
              <a:rPr lang="en" sz="2400"/>
              <a:t>Easily compute gradients for big, complex models!</a:t>
            </a:r>
          </a:p>
        </p:txBody>
      </p:sp>
      <p:cxnSp>
        <p:nvCxnSpPr>
          <p:cNvPr id="1548" name="Shape 1548"/>
          <p:cNvCxnSpPr>
            <a:endCxn id="1523" idx="4"/>
          </p:cNvCxnSpPr>
          <p:nvPr/>
        </p:nvCxnSpPr>
        <p:spPr>
          <a:xfrm rot="10800000" flipH="1">
            <a:off x="1914725" y="3269500"/>
            <a:ext cx="5196300" cy="408000"/>
          </a:xfrm>
          <a:prstGeom prst="bentConnector2">
            <a:avLst/>
          </a:prstGeom>
          <a:noFill/>
          <a:ln w="19050" cap="flat" cmpd="sng">
            <a:solidFill>
              <a:schemeClr val="dk2"/>
            </a:solidFill>
            <a:prstDash val="solid"/>
            <a:round/>
            <a:headEnd type="none" w="lg" len="lg"/>
            <a:tailEnd type="triangle" w="lg" len="lg"/>
          </a:ln>
        </p:spPr>
      </p:cxnSp>
      <p:sp>
        <p:nvSpPr>
          <p:cNvPr id="1549" name="Shape 154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82141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pic>
        <p:nvPicPr>
          <p:cNvPr id="1554" name="Shape 1554"/>
          <p:cNvPicPr preferRelativeResize="0"/>
          <p:nvPr/>
        </p:nvPicPr>
        <p:blipFill rotWithShape="1">
          <a:blip r:embed="rId3">
            <a:alphaModFix/>
          </a:blip>
          <a:srcRect l="2041" t="34455" r="91312" b="17396"/>
          <a:stretch/>
        </p:blipFill>
        <p:spPr>
          <a:xfrm>
            <a:off x="7016828" y="2773963"/>
            <a:ext cx="226075" cy="524700"/>
          </a:xfrm>
          <a:prstGeom prst="rect">
            <a:avLst/>
          </a:prstGeom>
          <a:noFill/>
          <a:ln>
            <a:noFill/>
          </a:ln>
        </p:spPr>
      </p:pic>
      <p:sp>
        <p:nvSpPr>
          <p:cNvPr id="1555" name="Shape 1555"/>
          <p:cNvSpPr/>
          <p:nvPr/>
        </p:nvSpPr>
        <p:spPr>
          <a:xfrm>
            <a:off x="6815075" y="2652400"/>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56" name="Shape 155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557" name="Shape 155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106</a:t>
            </a:fld>
            <a:endParaRPr lang="en" dirty="0"/>
          </a:p>
        </p:txBody>
      </p:sp>
      <p:sp>
        <p:nvSpPr>
          <p:cNvPr id="1558" name="Shape 155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559" name="Shape 1559"/>
          <p:cNvSpPr txBox="1"/>
          <p:nvPr/>
        </p:nvSpPr>
        <p:spPr>
          <a:xfrm>
            <a:off x="1366500" y="826025"/>
            <a:ext cx="6411000" cy="9024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 nodes can be vectors or matrices or n-dimensional tensors</a:t>
            </a:r>
          </a:p>
        </p:txBody>
      </p:sp>
      <p:sp>
        <p:nvSpPr>
          <p:cNvPr id="1560" name="Shape 1560"/>
          <p:cNvSpPr txBox="1"/>
          <p:nvPr/>
        </p:nvSpPr>
        <p:spPr>
          <a:xfrm>
            <a:off x="1490900" y="2745075"/>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x</a:t>
            </a:r>
          </a:p>
        </p:txBody>
      </p:sp>
      <p:sp>
        <p:nvSpPr>
          <p:cNvPr id="1561" name="Shape 1561"/>
          <p:cNvSpPr txBox="1"/>
          <p:nvPr/>
        </p:nvSpPr>
        <p:spPr>
          <a:xfrm>
            <a:off x="2707800"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1</a:t>
            </a:r>
          </a:p>
        </p:txBody>
      </p:sp>
      <p:sp>
        <p:nvSpPr>
          <p:cNvPr id="1562" name="Shape 1562"/>
          <p:cNvSpPr txBox="1"/>
          <p:nvPr/>
        </p:nvSpPr>
        <p:spPr>
          <a:xfrm>
            <a:off x="5347175" y="1702775"/>
            <a:ext cx="902700" cy="6672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W</a:t>
            </a:r>
            <a:r>
              <a:rPr lang="en" sz="3600" baseline="-25000"/>
              <a:t>2</a:t>
            </a:r>
          </a:p>
        </p:txBody>
      </p:sp>
      <p:grpSp>
        <p:nvGrpSpPr>
          <p:cNvPr id="1563" name="Shape 1563"/>
          <p:cNvGrpSpPr/>
          <p:nvPr/>
        </p:nvGrpSpPr>
        <p:grpSpPr>
          <a:xfrm>
            <a:off x="2863200" y="2648475"/>
            <a:ext cx="591900" cy="624961"/>
            <a:chOff x="2634600" y="4020075"/>
            <a:chExt cx="591900" cy="624961"/>
          </a:xfrm>
        </p:grpSpPr>
        <p:sp>
          <p:nvSpPr>
            <p:cNvPr id="1564" name="Shape 1564"/>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65" name="Shape 1565"/>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grpSp>
        <p:nvGrpSpPr>
          <p:cNvPr id="1566" name="Shape 1566"/>
          <p:cNvGrpSpPr/>
          <p:nvPr/>
        </p:nvGrpSpPr>
        <p:grpSpPr>
          <a:xfrm>
            <a:off x="4192300" y="2652400"/>
            <a:ext cx="591900" cy="617100"/>
            <a:chOff x="3634825" y="4020075"/>
            <a:chExt cx="591900" cy="617100"/>
          </a:xfrm>
        </p:grpSpPr>
        <p:sp>
          <p:nvSpPr>
            <p:cNvPr id="1567" name="Shape 1567"/>
            <p:cNvSpPr/>
            <p:nvPr/>
          </p:nvSpPr>
          <p:spPr>
            <a:xfrm>
              <a:off x="3634825"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pic>
          <p:nvPicPr>
            <p:cNvPr id="1568" name="Shape 1568"/>
            <p:cNvPicPr preferRelativeResize="0"/>
            <p:nvPr/>
          </p:nvPicPr>
          <p:blipFill rotWithShape="1">
            <a:blip r:embed="rId4">
              <a:alphaModFix/>
            </a:blip>
            <a:srcRect t="39253" r="90242" b="27699"/>
            <a:stretch/>
          </p:blipFill>
          <p:spPr>
            <a:xfrm>
              <a:off x="3815816" y="4172978"/>
              <a:ext cx="267600" cy="348975"/>
            </a:xfrm>
            <a:prstGeom prst="rect">
              <a:avLst/>
            </a:prstGeom>
            <a:noFill/>
            <a:ln>
              <a:noFill/>
            </a:ln>
          </p:spPr>
        </p:pic>
      </p:grpSp>
      <p:grpSp>
        <p:nvGrpSpPr>
          <p:cNvPr id="1569" name="Shape 1569"/>
          <p:cNvGrpSpPr/>
          <p:nvPr/>
        </p:nvGrpSpPr>
        <p:grpSpPr>
          <a:xfrm>
            <a:off x="5502575" y="2648475"/>
            <a:ext cx="591900" cy="624961"/>
            <a:chOff x="2634600" y="4020075"/>
            <a:chExt cx="591900" cy="624961"/>
          </a:xfrm>
        </p:grpSpPr>
        <p:sp>
          <p:nvSpPr>
            <p:cNvPr id="1570" name="Shape 1570"/>
            <p:cNvSpPr/>
            <p:nvPr/>
          </p:nvSpPr>
          <p:spPr>
            <a:xfrm>
              <a:off x="2634600" y="4020075"/>
              <a:ext cx="591900" cy="617100"/>
            </a:xfrm>
            <a:prstGeom prst="ellipse">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endParaRPr sz="3600"/>
            </a:p>
          </p:txBody>
        </p:sp>
        <p:sp>
          <p:nvSpPr>
            <p:cNvPr id="1571" name="Shape 1571"/>
            <p:cNvSpPr txBox="1"/>
            <p:nvPr/>
          </p:nvSpPr>
          <p:spPr>
            <a:xfrm>
              <a:off x="2718600" y="4221136"/>
              <a:ext cx="423900" cy="423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a:t>
              </a:r>
            </a:p>
          </p:txBody>
        </p:sp>
      </p:grpSp>
      <p:cxnSp>
        <p:nvCxnSpPr>
          <p:cNvPr id="1572" name="Shape 1572"/>
          <p:cNvCxnSpPr>
            <a:stCxn id="1560" idx="3"/>
            <a:endCxn id="1564" idx="2"/>
          </p:cNvCxnSpPr>
          <p:nvPr/>
        </p:nvCxnSpPr>
        <p:spPr>
          <a:xfrm>
            <a:off x="1914800" y="2957025"/>
            <a:ext cx="948300" cy="0"/>
          </a:xfrm>
          <a:prstGeom prst="straightConnector1">
            <a:avLst/>
          </a:prstGeom>
          <a:noFill/>
          <a:ln w="19050" cap="flat" cmpd="sng">
            <a:solidFill>
              <a:schemeClr val="dk2"/>
            </a:solidFill>
            <a:prstDash val="solid"/>
            <a:round/>
            <a:headEnd type="none" w="lg" len="lg"/>
            <a:tailEnd type="triangle" w="lg" len="lg"/>
          </a:ln>
        </p:spPr>
      </p:cxnSp>
      <p:cxnSp>
        <p:nvCxnSpPr>
          <p:cNvPr id="1573" name="Shape 1573"/>
          <p:cNvCxnSpPr>
            <a:stCxn id="1561" idx="2"/>
            <a:endCxn id="1564" idx="0"/>
          </p:cNvCxnSpPr>
          <p:nvPr/>
        </p:nvCxnSpPr>
        <p:spPr>
          <a:xfrm>
            <a:off x="3159150"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74" name="Shape 1574"/>
          <p:cNvCxnSpPr>
            <a:stCxn id="1562" idx="2"/>
            <a:endCxn id="1570" idx="0"/>
          </p:cNvCxnSpPr>
          <p:nvPr/>
        </p:nvCxnSpPr>
        <p:spPr>
          <a:xfrm>
            <a:off x="5798525" y="2369975"/>
            <a:ext cx="0" cy="278400"/>
          </a:xfrm>
          <a:prstGeom prst="straightConnector1">
            <a:avLst/>
          </a:prstGeom>
          <a:noFill/>
          <a:ln w="19050" cap="flat" cmpd="sng">
            <a:solidFill>
              <a:schemeClr val="dk2"/>
            </a:solidFill>
            <a:prstDash val="solid"/>
            <a:round/>
            <a:headEnd type="none" w="lg" len="lg"/>
            <a:tailEnd type="triangle" w="lg" len="lg"/>
          </a:ln>
        </p:spPr>
      </p:cxnSp>
      <p:cxnSp>
        <p:nvCxnSpPr>
          <p:cNvPr id="1575" name="Shape 1575"/>
          <p:cNvCxnSpPr>
            <a:stCxn id="1564" idx="6"/>
            <a:endCxn id="1567" idx="2"/>
          </p:cNvCxnSpPr>
          <p:nvPr/>
        </p:nvCxnSpPr>
        <p:spPr>
          <a:xfrm>
            <a:off x="3455100" y="2957025"/>
            <a:ext cx="737100" cy="3900"/>
          </a:xfrm>
          <a:prstGeom prst="straightConnector1">
            <a:avLst/>
          </a:prstGeom>
          <a:noFill/>
          <a:ln w="19050" cap="flat" cmpd="sng">
            <a:solidFill>
              <a:schemeClr val="dk2"/>
            </a:solidFill>
            <a:prstDash val="solid"/>
            <a:round/>
            <a:headEnd type="none" w="lg" len="lg"/>
            <a:tailEnd type="triangle" w="lg" len="lg"/>
          </a:ln>
        </p:spPr>
      </p:cxnSp>
      <p:cxnSp>
        <p:nvCxnSpPr>
          <p:cNvPr id="1576" name="Shape 1576"/>
          <p:cNvCxnSpPr>
            <a:stCxn id="1567" idx="6"/>
            <a:endCxn id="1570" idx="2"/>
          </p:cNvCxnSpPr>
          <p:nvPr/>
        </p:nvCxnSpPr>
        <p:spPr>
          <a:xfrm rot="10800000" flipH="1">
            <a:off x="4784200" y="2957050"/>
            <a:ext cx="718500" cy="3900"/>
          </a:xfrm>
          <a:prstGeom prst="straightConnector1">
            <a:avLst/>
          </a:prstGeom>
          <a:noFill/>
          <a:ln w="19050" cap="flat" cmpd="sng">
            <a:solidFill>
              <a:schemeClr val="dk2"/>
            </a:solidFill>
            <a:prstDash val="solid"/>
            <a:round/>
            <a:headEnd type="none" w="lg" len="lg"/>
            <a:tailEnd type="triangle" w="lg" len="lg"/>
          </a:ln>
        </p:spPr>
      </p:cxnSp>
      <p:cxnSp>
        <p:nvCxnSpPr>
          <p:cNvPr id="1577" name="Shape 1577"/>
          <p:cNvCxnSpPr>
            <a:stCxn id="1570" idx="6"/>
            <a:endCxn id="1555" idx="2"/>
          </p:cNvCxnSpPr>
          <p:nvPr/>
        </p:nvCxnSpPr>
        <p:spPr>
          <a:xfrm>
            <a:off x="6094475" y="2957025"/>
            <a:ext cx="720600" cy="3900"/>
          </a:xfrm>
          <a:prstGeom prst="straightConnector1">
            <a:avLst/>
          </a:prstGeom>
          <a:noFill/>
          <a:ln w="19050" cap="flat" cmpd="sng">
            <a:solidFill>
              <a:schemeClr val="dk2"/>
            </a:solidFill>
            <a:prstDash val="solid"/>
            <a:round/>
            <a:headEnd type="none" w="lg" len="lg"/>
            <a:tailEnd type="triangle" w="lg" len="lg"/>
          </a:ln>
        </p:spPr>
      </p:cxnSp>
      <p:sp>
        <p:nvSpPr>
          <p:cNvPr id="1578" name="Shape 1578"/>
          <p:cNvSpPr txBox="1"/>
          <p:nvPr/>
        </p:nvSpPr>
        <p:spPr>
          <a:xfrm>
            <a:off x="1490900" y="3365125"/>
            <a:ext cx="423900" cy="624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t>y</a:t>
            </a:r>
          </a:p>
        </p:txBody>
      </p:sp>
      <p:sp>
        <p:nvSpPr>
          <p:cNvPr id="1579" name="Shape 1579"/>
          <p:cNvSpPr txBox="1"/>
          <p:nvPr/>
        </p:nvSpPr>
        <p:spPr>
          <a:xfrm>
            <a:off x="823500" y="4022678"/>
            <a:ext cx="7497000" cy="1658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b="1"/>
              <a:t>Forward pass</a:t>
            </a:r>
            <a:r>
              <a:rPr lang="en" sz="2400"/>
              <a:t>: Run graph “forward” to compute loss</a:t>
            </a:r>
          </a:p>
          <a:p>
            <a:pPr marL="0" lvl="0" indent="0" algn="ctr" rtl="0">
              <a:spcBef>
                <a:spcPts val="0"/>
              </a:spcBef>
              <a:buNone/>
            </a:pPr>
            <a:r>
              <a:rPr lang="en" sz="2400" b="1"/>
              <a:t>Backward pass</a:t>
            </a:r>
            <a:r>
              <a:rPr lang="en" sz="2400"/>
              <a:t>: Run graph “backward” to compute gradients with respect to loss</a:t>
            </a:r>
          </a:p>
          <a:p>
            <a:pPr marL="0" lvl="0" indent="0" algn="ctr" rtl="0">
              <a:spcBef>
                <a:spcPts val="0"/>
              </a:spcBef>
              <a:buNone/>
            </a:pPr>
            <a:endParaRPr sz="600"/>
          </a:p>
          <a:p>
            <a:pPr marL="0" lvl="0" indent="0" algn="ctr" rtl="0">
              <a:spcBef>
                <a:spcPts val="0"/>
              </a:spcBef>
              <a:buNone/>
            </a:pPr>
            <a:r>
              <a:rPr lang="en" sz="2400"/>
              <a:t>Easily compute gradients for big, complex models!</a:t>
            </a:r>
          </a:p>
        </p:txBody>
      </p:sp>
      <p:cxnSp>
        <p:nvCxnSpPr>
          <p:cNvPr id="1580" name="Shape 1580"/>
          <p:cNvCxnSpPr>
            <a:endCxn id="1555" idx="4"/>
          </p:cNvCxnSpPr>
          <p:nvPr/>
        </p:nvCxnSpPr>
        <p:spPr>
          <a:xfrm rot="10800000" flipH="1">
            <a:off x="1914725" y="3269500"/>
            <a:ext cx="5196300" cy="408000"/>
          </a:xfrm>
          <a:prstGeom prst="bentConnector2">
            <a:avLst/>
          </a:prstGeom>
          <a:noFill/>
          <a:ln w="19050" cap="flat" cmpd="sng">
            <a:solidFill>
              <a:schemeClr val="dk2"/>
            </a:solidFill>
            <a:prstDash val="solid"/>
            <a:round/>
            <a:headEnd type="none" w="lg" len="lg"/>
            <a:tailEnd type="triangle" w="lg" len="lg"/>
          </a:ln>
        </p:spPr>
      </p:cxnSp>
      <p:sp>
        <p:nvSpPr>
          <p:cNvPr id="1581" name="Shape 1581"/>
          <p:cNvSpPr txBox="1"/>
          <p:nvPr/>
        </p:nvSpPr>
        <p:spPr>
          <a:xfrm>
            <a:off x="739750" y="5859450"/>
            <a:ext cx="7497000" cy="5643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Tensors </a:t>
            </a:r>
            <a:r>
              <a:rPr lang="en" sz="2400" b="1"/>
              <a:t>flow</a:t>
            </a:r>
            <a:r>
              <a:rPr lang="en" sz="2400"/>
              <a:t> along edges in the graph</a:t>
            </a:r>
          </a:p>
        </p:txBody>
      </p:sp>
      <p:pic>
        <p:nvPicPr>
          <p:cNvPr id="1582" name="Shape 1582"/>
          <p:cNvPicPr preferRelativeResize="0"/>
          <p:nvPr/>
        </p:nvPicPr>
        <p:blipFill>
          <a:blip r:embed="rId5">
            <a:alphaModFix/>
          </a:blip>
          <a:stretch>
            <a:fillRect/>
          </a:stretch>
        </p:blipFill>
        <p:spPr>
          <a:xfrm>
            <a:off x="311700" y="1330175"/>
            <a:ext cx="1783850" cy="1432625"/>
          </a:xfrm>
          <a:prstGeom prst="rect">
            <a:avLst/>
          </a:prstGeom>
          <a:noFill/>
          <a:ln>
            <a:noFill/>
          </a:ln>
        </p:spPr>
      </p:pic>
      <p:sp>
        <p:nvSpPr>
          <p:cNvPr id="1583" name="Shape 158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3574638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107</a:t>
            </a:fld>
            <a:endParaRPr lang="en" dirty="0"/>
          </a:p>
        </p:txBody>
      </p:sp>
      <p:sp>
        <p:nvSpPr>
          <p:cNvPr id="1589" name="Shape 158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590" name="Shape 1590"/>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591" name="Shape 159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sp>
        <p:nvSpPr>
          <p:cNvPr id="1592" name="Shape 159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595592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Shape 159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108</a:t>
            </a:fld>
            <a:endParaRPr lang="en" dirty="0"/>
          </a:p>
        </p:txBody>
      </p:sp>
      <p:sp>
        <p:nvSpPr>
          <p:cNvPr id="1598" name="Shape 159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599" name="Shape 1599"/>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00" name="Shape 160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a:t>A two-layer neural network in 25 lines of code</a:t>
            </a:r>
          </a:p>
        </p:txBody>
      </p:sp>
      <p:sp>
        <p:nvSpPr>
          <p:cNvPr id="1601" name="Shape 1601"/>
          <p:cNvSpPr/>
          <p:nvPr/>
        </p:nvSpPr>
        <p:spPr>
          <a:xfrm>
            <a:off x="584075" y="1836975"/>
            <a:ext cx="28731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602" name="Shape 1602"/>
          <p:cNvCxnSpPr>
            <a:stCxn id="1601" idx="3"/>
            <a:endCxn id="1603" idx="1"/>
          </p:cNvCxnSpPr>
          <p:nvPr/>
        </p:nvCxnSpPr>
        <p:spPr>
          <a:xfrm>
            <a:off x="3457175" y="2099325"/>
            <a:ext cx="2336400" cy="0"/>
          </a:xfrm>
          <a:prstGeom prst="straightConnector1">
            <a:avLst/>
          </a:prstGeom>
          <a:noFill/>
          <a:ln w="28575" cap="flat" cmpd="sng">
            <a:solidFill>
              <a:srgbClr val="FF0000"/>
            </a:solidFill>
            <a:prstDash val="solid"/>
            <a:round/>
            <a:headEnd type="none" w="lg" len="lg"/>
            <a:tailEnd type="triangle" w="lg" len="lg"/>
          </a:ln>
        </p:spPr>
      </p:cxnSp>
      <p:sp>
        <p:nvSpPr>
          <p:cNvPr id="1603" name="Shape 1603"/>
          <p:cNvSpPr txBox="1"/>
          <p:nvPr/>
        </p:nvSpPr>
        <p:spPr>
          <a:xfrm>
            <a:off x="5793525" y="1618875"/>
            <a:ext cx="2873100" cy="96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Randomly initialize weights</a:t>
            </a:r>
          </a:p>
        </p:txBody>
      </p:sp>
      <p:sp>
        <p:nvSpPr>
          <p:cNvPr id="1604" name="Shape 160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40839998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Shape 160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109</a:t>
            </a:fld>
            <a:endParaRPr lang="en" dirty="0"/>
          </a:p>
        </p:txBody>
      </p:sp>
      <p:sp>
        <p:nvSpPr>
          <p:cNvPr id="1610" name="Shape 161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611" name="Shape 1611"/>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12" name="Shape 161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sp>
        <p:nvSpPr>
          <p:cNvPr id="1613" name="Shape 1613"/>
          <p:cNvSpPr/>
          <p:nvPr/>
        </p:nvSpPr>
        <p:spPr>
          <a:xfrm>
            <a:off x="584075" y="2522775"/>
            <a:ext cx="28731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614" name="Shape 1614"/>
          <p:cNvCxnSpPr>
            <a:stCxn id="1613" idx="3"/>
            <a:endCxn id="1615" idx="1"/>
          </p:cNvCxnSpPr>
          <p:nvPr/>
        </p:nvCxnSpPr>
        <p:spPr>
          <a:xfrm>
            <a:off x="3457175" y="2785125"/>
            <a:ext cx="2336400" cy="0"/>
          </a:xfrm>
          <a:prstGeom prst="straightConnector1">
            <a:avLst/>
          </a:prstGeom>
          <a:noFill/>
          <a:ln w="28575" cap="flat" cmpd="sng">
            <a:solidFill>
              <a:srgbClr val="FF0000"/>
            </a:solidFill>
            <a:prstDash val="solid"/>
            <a:round/>
            <a:headEnd type="none" w="lg" len="lg"/>
            <a:tailEnd type="triangle" w="lg" len="lg"/>
          </a:ln>
        </p:spPr>
      </p:cxnSp>
      <p:sp>
        <p:nvSpPr>
          <p:cNvPr id="1615" name="Shape 1615"/>
          <p:cNvSpPr txBox="1"/>
          <p:nvPr/>
        </p:nvSpPr>
        <p:spPr>
          <a:xfrm>
            <a:off x="5793525" y="2304675"/>
            <a:ext cx="2873100" cy="96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Get a batch of (random) data</a:t>
            </a:r>
          </a:p>
        </p:txBody>
      </p:sp>
      <p:sp>
        <p:nvSpPr>
          <p:cNvPr id="1616" name="Shape 161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9266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a:t>
            </a:fld>
            <a:endParaRPr lang="en" dirty="0"/>
          </a:p>
        </p:txBody>
      </p:sp>
      <p:sp>
        <p:nvSpPr>
          <p:cNvPr id="185" name="Shape 18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88" name="Shape 18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08610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Shape 162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110</a:t>
            </a:fld>
            <a:endParaRPr lang="en" dirty="0"/>
          </a:p>
        </p:txBody>
      </p:sp>
      <p:sp>
        <p:nvSpPr>
          <p:cNvPr id="1622" name="Shape 162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623" name="Shape 1623"/>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24" name="Shape 162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sp>
        <p:nvSpPr>
          <p:cNvPr id="1625" name="Shape 1625"/>
          <p:cNvSpPr/>
          <p:nvPr/>
        </p:nvSpPr>
        <p:spPr>
          <a:xfrm>
            <a:off x="584075" y="3208575"/>
            <a:ext cx="4294500" cy="11343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626" name="Shape 1626"/>
          <p:cNvCxnSpPr>
            <a:stCxn id="1625" idx="3"/>
            <a:endCxn id="1627" idx="1"/>
          </p:cNvCxnSpPr>
          <p:nvPr/>
        </p:nvCxnSpPr>
        <p:spPr>
          <a:xfrm>
            <a:off x="4878575" y="3775725"/>
            <a:ext cx="933900" cy="0"/>
          </a:xfrm>
          <a:prstGeom prst="straightConnector1">
            <a:avLst/>
          </a:prstGeom>
          <a:noFill/>
          <a:ln w="28575" cap="flat" cmpd="sng">
            <a:solidFill>
              <a:srgbClr val="FF0000"/>
            </a:solidFill>
            <a:prstDash val="solid"/>
            <a:round/>
            <a:headEnd type="none" w="lg" len="lg"/>
            <a:tailEnd type="triangle" w="lg" len="lg"/>
          </a:ln>
        </p:spPr>
      </p:cxnSp>
      <p:sp>
        <p:nvSpPr>
          <p:cNvPr id="1627" name="Shape 1627"/>
          <p:cNvSpPr txBox="1"/>
          <p:nvPr/>
        </p:nvSpPr>
        <p:spPr>
          <a:xfrm>
            <a:off x="5812375" y="3295275"/>
            <a:ext cx="2873100" cy="96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Forward pass: compute loss</a:t>
            </a:r>
          </a:p>
        </p:txBody>
      </p:sp>
      <p:pic>
        <p:nvPicPr>
          <p:cNvPr id="1628" name="Shape 1628"/>
          <p:cNvPicPr preferRelativeResize="0"/>
          <p:nvPr/>
        </p:nvPicPr>
        <p:blipFill>
          <a:blip r:embed="rId4">
            <a:alphaModFix/>
          </a:blip>
          <a:stretch>
            <a:fillRect/>
          </a:stretch>
        </p:blipFill>
        <p:spPr>
          <a:xfrm>
            <a:off x="5341375" y="1356875"/>
            <a:ext cx="3198925" cy="666775"/>
          </a:xfrm>
          <a:prstGeom prst="rect">
            <a:avLst/>
          </a:prstGeom>
          <a:noFill/>
          <a:ln>
            <a:noFill/>
          </a:ln>
        </p:spPr>
      </p:pic>
      <p:sp>
        <p:nvSpPr>
          <p:cNvPr id="1629" name="Shape 1629"/>
          <p:cNvSpPr txBox="1"/>
          <p:nvPr/>
        </p:nvSpPr>
        <p:spPr>
          <a:xfrm>
            <a:off x="5504288" y="1871250"/>
            <a:ext cx="2873100" cy="61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ReLU nonlinearity</a:t>
            </a:r>
          </a:p>
        </p:txBody>
      </p:sp>
      <p:pic>
        <p:nvPicPr>
          <p:cNvPr id="1630" name="Shape 1630"/>
          <p:cNvPicPr preferRelativeResize="0"/>
          <p:nvPr/>
        </p:nvPicPr>
        <p:blipFill>
          <a:blip r:embed="rId5">
            <a:alphaModFix/>
          </a:blip>
          <a:stretch>
            <a:fillRect/>
          </a:stretch>
        </p:blipFill>
        <p:spPr>
          <a:xfrm>
            <a:off x="5546975" y="4683513"/>
            <a:ext cx="2638050" cy="845125"/>
          </a:xfrm>
          <a:prstGeom prst="rect">
            <a:avLst/>
          </a:prstGeom>
          <a:noFill/>
          <a:ln>
            <a:noFill/>
          </a:ln>
        </p:spPr>
      </p:pic>
      <p:sp>
        <p:nvSpPr>
          <p:cNvPr id="1631" name="Shape 1631"/>
          <p:cNvSpPr txBox="1"/>
          <p:nvPr/>
        </p:nvSpPr>
        <p:spPr>
          <a:xfrm>
            <a:off x="5049300" y="5365525"/>
            <a:ext cx="3890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a:t>Loss is Euclidean distance</a:t>
            </a:r>
          </a:p>
        </p:txBody>
      </p:sp>
      <p:sp>
        <p:nvSpPr>
          <p:cNvPr id="1632" name="Shape 16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0376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Shape 16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111</a:t>
            </a:fld>
            <a:endParaRPr lang="en" dirty="0"/>
          </a:p>
        </p:txBody>
      </p:sp>
      <p:sp>
        <p:nvSpPr>
          <p:cNvPr id="1638" name="Shape 16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639" name="Shape 1639"/>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40" name="Shape 164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sp>
        <p:nvSpPr>
          <p:cNvPr id="1641" name="Shape 1641"/>
          <p:cNvSpPr/>
          <p:nvPr/>
        </p:nvSpPr>
        <p:spPr>
          <a:xfrm>
            <a:off x="584075" y="4532236"/>
            <a:ext cx="4294500" cy="11343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642" name="Shape 1642"/>
          <p:cNvCxnSpPr>
            <a:stCxn id="1641" idx="3"/>
            <a:endCxn id="1643" idx="1"/>
          </p:cNvCxnSpPr>
          <p:nvPr/>
        </p:nvCxnSpPr>
        <p:spPr>
          <a:xfrm>
            <a:off x="4878575" y="5099386"/>
            <a:ext cx="933900" cy="0"/>
          </a:xfrm>
          <a:prstGeom prst="straightConnector1">
            <a:avLst/>
          </a:prstGeom>
          <a:noFill/>
          <a:ln w="28575" cap="flat" cmpd="sng">
            <a:solidFill>
              <a:srgbClr val="FF0000"/>
            </a:solidFill>
            <a:prstDash val="solid"/>
            <a:round/>
            <a:headEnd type="none" w="lg" len="lg"/>
            <a:tailEnd type="triangle" w="lg" len="lg"/>
          </a:ln>
        </p:spPr>
      </p:cxnSp>
      <p:sp>
        <p:nvSpPr>
          <p:cNvPr id="1643" name="Shape 1643"/>
          <p:cNvSpPr txBox="1"/>
          <p:nvPr/>
        </p:nvSpPr>
        <p:spPr>
          <a:xfrm>
            <a:off x="5812375" y="4618936"/>
            <a:ext cx="2873100" cy="96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Backward pass: compute gradients</a:t>
            </a:r>
          </a:p>
        </p:txBody>
      </p:sp>
      <p:sp>
        <p:nvSpPr>
          <p:cNvPr id="1644" name="Shape 164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239341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Shape 164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112</a:t>
            </a:fld>
            <a:endParaRPr lang="en" dirty="0"/>
          </a:p>
        </p:txBody>
      </p:sp>
      <p:sp>
        <p:nvSpPr>
          <p:cNvPr id="1650" name="Shape 165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651" name="Shape 1651"/>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52" name="Shape 165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sp>
        <p:nvSpPr>
          <p:cNvPr id="1653" name="Shape 1653"/>
          <p:cNvSpPr/>
          <p:nvPr/>
        </p:nvSpPr>
        <p:spPr>
          <a:xfrm>
            <a:off x="584075" y="5827631"/>
            <a:ext cx="4294500" cy="524700"/>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654" name="Shape 1654"/>
          <p:cNvCxnSpPr>
            <a:stCxn id="1653" idx="3"/>
            <a:endCxn id="1655" idx="1"/>
          </p:cNvCxnSpPr>
          <p:nvPr/>
        </p:nvCxnSpPr>
        <p:spPr>
          <a:xfrm>
            <a:off x="4878575" y="6089981"/>
            <a:ext cx="896100" cy="0"/>
          </a:xfrm>
          <a:prstGeom prst="straightConnector1">
            <a:avLst/>
          </a:prstGeom>
          <a:noFill/>
          <a:ln w="28575" cap="flat" cmpd="sng">
            <a:solidFill>
              <a:srgbClr val="FF0000"/>
            </a:solidFill>
            <a:prstDash val="solid"/>
            <a:round/>
            <a:headEnd type="none" w="lg" len="lg"/>
            <a:tailEnd type="triangle" w="lg" len="lg"/>
          </a:ln>
        </p:spPr>
      </p:cxnSp>
      <p:sp>
        <p:nvSpPr>
          <p:cNvPr id="1655" name="Shape 1655"/>
          <p:cNvSpPr txBox="1"/>
          <p:nvPr/>
        </p:nvSpPr>
        <p:spPr>
          <a:xfrm>
            <a:off x="5774700" y="5784729"/>
            <a:ext cx="2873100" cy="610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Update weights</a:t>
            </a:r>
          </a:p>
        </p:txBody>
      </p:sp>
      <p:sp>
        <p:nvSpPr>
          <p:cNvPr id="1656" name="Shape 165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449117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Shape 166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113</a:t>
            </a:fld>
            <a:endParaRPr lang="en" dirty="0"/>
          </a:p>
        </p:txBody>
      </p:sp>
      <p:sp>
        <p:nvSpPr>
          <p:cNvPr id="1662" name="Shape 166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663" name="Shape 1663"/>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64" name="Shape 166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200" dirty="0"/>
              <a:t>A two-layer neural network in 25 lines of code</a:t>
            </a:r>
          </a:p>
        </p:txBody>
      </p:sp>
      <p:pic>
        <p:nvPicPr>
          <p:cNvPr id="1665" name="Shape 1665"/>
          <p:cNvPicPr preferRelativeResize="0"/>
          <p:nvPr/>
        </p:nvPicPr>
        <p:blipFill>
          <a:blip r:embed="rId4">
            <a:alphaModFix/>
          </a:blip>
          <a:stretch>
            <a:fillRect/>
          </a:stretch>
        </p:blipFill>
        <p:spPr>
          <a:xfrm>
            <a:off x="5090024" y="2730850"/>
            <a:ext cx="3835650" cy="2857843"/>
          </a:xfrm>
          <a:prstGeom prst="rect">
            <a:avLst/>
          </a:prstGeom>
          <a:noFill/>
          <a:ln>
            <a:noFill/>
          </a:ln>
        </p:spPr>
      </p:pic>
      <p:sp>
        <p:nvSpPr>
          <p:cNvPr id="1666" name="Shape 1666"/>
          <p:cNvSpPr txBox="1"/>
          <p:nvPr/>
        </p:nvSpPr>
        <p:spPr>
          <a:xfrm>
            <a:off x="5454000" y="1811150"/>
            <a:ext cx="3538200" cy="1040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When you run this code: loss goes down!</a:t>
            </a:r>
          </a:p>
        </p:txBody>
      </p:sp>
      <p:sp>
        <p:nvSpPr>
          <p:cNvPr id="1667" name="Shape 166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15477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Shape 167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114</a:t>
            </a:fld>
            <a:endParaRPr lang="en" dirty="0"/>
          </a:p>
        </p:txBody>
      </p:sp>
      <p:sp>
        <p:nvSpPr>
          <p:cNvPr id="1673" name="Shape 167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674" name="Shape 167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1675" name="Shape 1675"/>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Clr>
                <a:srgbClr val="CCCCCC"/>
              </a:buClr>
              <a:buSzPts val="3600"/>
              <a:buChar char="●"/>
            </a:pPr>
            <a:r>
              <a:rPr lang="en" sz="3600">
                <a:solidFill>
                  <a:srgbClr val="CCCCCC"/>
                </a:solidFill>
              </a:rPr>
              <a:t>Applications</a:t>
            </a:r>
          </a:p>
          <a:p>
            <a:pPr marL="457200" lvl="0" indent="-457200" rtl="0">
              <a:spcBef>
                <a:spcPts val="0"/>
              </a:spcBef>
              <a:spcAft>
                <a:spcPts val="0"/>
              </a:spcAft>
              <a:buClr>
                <a:srgbClr val="CCCCCC"/>
              </a:buClr>
              <a:buSzPts val="3600"/>
              <a:buChar char="●"/>
            </a:pPr>
            <a:r>
              <a:rPr lang="en" sz="3600">
                <a:solidFill>
                  <a:srgbClr val="CCCCCC"/>
                </a:solidFill>
              </a:rPr>
              <a:t>Motivation</a:t>
            </a:r>
          </a:p>
          <a:p>
            <a:pPr marL="457200" lvl="0" indent="-457200" rtl="0">
              <a:spcBef>
                <a:spcPts val="0"/>
              </a:spcBef>
              <a:spcAft>
                <a:spcPts val="0"/>
              </a:spcAft>
              <a:buClr>
                <a:srgbClr val="CCCCCC"/>
              </a:buClr>
              <a:buSzPts val="3600"/>
              <a:buChar char="●"/>
            </a:pPr>
            <a:r>
              <a:rPr lang="en" sz="3600">
                <a:solidFill>
                  <a:srgbClr val="CCCCCC"/>
                </a:solidFill>
              </a:rPr>
              <a:t>Supervised learning</a:t>
            </a:r>
          </a:p>
          <a:p>
            <a:pPr marL="457200" lvl="0" indent="-457200" rtl="0">
              <a:spcBef>
                <a:spcPts val="0"/>
              </a:spcBef>
              <a:spcAft>
                <a:spcPts val="0"/>
              </a:spcAft>
              <a:buClr>
                <a:srgbClr val="CCCCCC"/>
              </a:buClr>
              <a:buSzPts val="3600"/>
              <a:buChar char="●"/>
            </a:pPr>
            <a:r>
              <a:rPr lang="en" sz="3600">
                <a:solidFill>
                  <a:srgbClr val="CCCCCC"/>
                </a:solidFill>
              </a:rPr>
              <a:t>Gradient descent</a:t>
            </a:r>
          </a:p>
          <a:p>
            <a:pPr marL="457200" lvl="0" indent="-457200" rtl="0">
              <a:spcBef>
                <a:spcPts val="0"/>
              </a:spcBef>
              <a:spcAft>
                <a:spcPts val="0"/>
              </a:spcAft>
              <a:buClr>
                <a:srgbClr val="CCCCCC"/>
              </a:buClr>
              <a:buSzPts val="3600"/>
              <a:buChar char="●"/>
            </a:pPr>
            <a:r>
              <a:rPr lang="en" sz="3600">
                <a:solidFill>
                  <a:srgbClr val="CCCCCC"/>
                </a:solidFill>
              </a:rPr>
              <a:t>Backpropagation</a:t>
            </a:r>
          </a:p>
          <a:p>
            <a:pPr marL="457200" lvl="0" indent="-457200" rtl="0">
              <a:spcBef>
                <a:spcPts val="0"/>
              </a:spcBef>
              <a:buSzPts val="3600"/>
              <a:buChar char="●"/>
            </a:pPr>
            <a:r>
              <a:rPr lang="en" sz="3600"/>
              <a:t>Convolutional Neural Networks</a:t>
            </a:r>
          </a:p>
          <a:p>
            <a:pPr marL="0" lvl="0" indent="0" rtl="0">
              <a:spcBef>
                <a:spcPts val="0"/>
              </a:spcBef>
              <a:buNone/>
            </a:pPr>
            <a:endParaRPr sz="2800"/>
          </a:p>
        </p:txBody>
      </p:sp>
      <p:sp>
        <p:nvSpPr>
          <p:cNvPr id="1676" name="Shape 167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3211586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Shape 168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682" name="Shape 168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115</a:t>
            </a:fld>
            <a:endParaRPr lang="en" dirty="0"/>
          </a:p>
        </p:txBody>
      </p:sp>
      <p:sp>
        <p:nvSpPr>
          <p:cNvPr id="1683" name="Shape 168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684" name="Shape 1684"/>
          <p:cNvSpPr/>
          <p:nvPr/>
        </p:nvSpPr>
        <p:spPr>
          <a:xfrm>
            <a:off x="1066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685" name="Shape 1685"/>
          <p:cNvSpPr txBox="1"/>
          <p:nvPr/>
        </p:nvSpPr>
        <p:spPr>
          <a:xfrm>
            <a:off x="1602875" y="46401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686" name="Shape 1686"/>
          <p:cNvSpPr txBox="1"/>
          <p:nvPr/>
        </p:nvSpPr>
        <p:spPr>
          <a:xfrm>
            <a:off x="2022850" y="3098888"/>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687" name="Shape 1687"/>
          <p:cNvSpPr txBox="1"/>
          <p:nvPr/>
        </p:nvSpPr>
        <p:spPr>
          <a:xfrm>
            <a:off x="1008463" y="5031795"/>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688" name="Shape 1688"/>
          <p:cNvSpPr txBox="1"/>
          <p:nvPr/>
        </p:nvSpPr>
        <p:spPr>
          <a:xfrm>
            <a:off x="751225" y="1758413"/>
            <a:ext cx="3350100" cy="474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32x32x3 image</a:t>
            </a:r>
          </a:p>
        </p:txBody>
      </p:sp>
      <p:sp>
        <p:nvSpPr>
          <p:cNvPr id="1689" name="Shape 1689"/>
          <p:cNvSpPr txBox="1"/>
          <p:nvPr/>
        </p:nvSpPr>
        <p:spPr>
          <a:xfrm>
            <a:off x="2018375" y="4597700"/>
            <a:ext cx="2016900" cy="12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solidFill>
                  <a:srgbClr val="0000FF"/>
                </a:solidFill>
              </a:rPr>
              <a:t>width</a:t>
            </a:r>
          </a:p>
        </p:txBody>
      </p:sp>
      <p:sp>
        <p:nvSpPr>
          <p:cNvPr id="1690" name="Shape 1690"/>
          <p:cNvSpPr txBox="1"/>
          <p:nvPr/>
        </p:nvSpPr>
        <p:spPr>
          <a:xfrm>
            <a:off x="2438350" y="3082274"/>
            <a:ext cx="2016900" cy="12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solidFill>
                  <a:srgbClr val="0000FF"/>
                </a:solidFill>
              </a:rPr>
              <a:t>height</a:t>
            </a:r>
          </a:p>
        </p:txBody>
      </p:sp>
      <p:sp>
        <p:nvSpPr>
          <p:cNvPr id="1691" name="Shape 1691"/>
          <p:cNvSpPr txBox="1"/>
          <p:nvPr/>
        </p:nvSpPr>
        <p:spPr>
          <a:xfrm>
            <a:off x="1305400" y="5018141"/>
            <a:ext cx="4407300" cy="12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solidFill>
                  <a:srgbClr val="0000FF"/>
                </a:solidFill>
              </a:rPr>
              <a:t>depth</a:t>
            </a:r>
          </a:p>
        </p:txBody>
      </p:sp>
      <p:sp>
        <p:nvSpPr>
          <p:cNvPr id="1692" name="Shape 1692"/>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693" name="Shape 169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176693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Shape 1698"/>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699" name="Shape 169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116</a:t>
            </a:fld>
            <a:endParaRPr lang="en" dirty="0"/>
          </a:p>
        </p:txBody>
      </p:sp>
      <p:sp>
        <p:nvSpPr>
          <p:cNvPr id="1700" name="Shape 170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01" name="Shape 1701"/>
          <p:cNvSpPr/>
          <p:nvPr/>
        </p:nvSpPr>
        <p:spPr>
          <a:xfrm>
            <a:off x="1066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02" name="Shape 1702"/>
          <p:cNvSpPr txBox="1"/>
          <p:nvPr/>
        </p:nvSpPr>
        <p:spPr>
          <a:xfrm>
            <a:off x="1602875" y="46401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03" name="Shape 1703"/>
          <p:cNvSpPr txBox="1"/>
          <p:nvPr/>
        </p:nvSpPr>
        <p:spPr>
          <a:xfrm>
            <a:off x="2022850" y="3098888"/>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04" name="Shape 1704"/>
          <p:cNvSpPr txBox="1"/>
          <p:nvPr/>
        </p:nvSpPr>
        <p:spPr>
          <a:xfrm>
            <a:off x="1008463" y="5031795"/>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705" name="Shape 1705"/>
          <p:cNvSpPr/>
          <p:nvPr/>
        </p:nvSpPr>
        <p:spPr>
          <a:xfrm>
            <a:off x="4145900" y="3219138"/>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06" name="Shape 1706"/>
          <p:cNvSpPr txBox="1"/>
          <p:nvPr/>
        </p:nvSpPr>
        <p:spPr>
          <a:xfrm>
            <a:off x="3920100" y="2539488"/>
            <a:ext cx="2115600" cy="352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5x5x3 filter</a:t>
            </a:r>
          </a:p>
        </p:txBody>
      </p:sp>
      <p:sp>
        <p:nvSpPr>
          <p:cNvPr id="1707" name="Shape 1707"/>
          <p:cNvSpPr txBox="1"/>
          <p:nvPr/>
        </p:nvSpPr>
        <p:spPr>
          <a:xfrm>
            <a:off x="751225" y="1758413"/>
            <a:ext cx="3350100" cy="474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32x32x3 image</a:t>
            </a:r>
          </a:p>
        </p:txBody>
      </p:sp>
      <p:sp>
        <p:nvSpPr>
          <p:cNvPr id="1708" name="Shape 1708"/>
          <p:cNvSpPr txBox="1"/>
          <p:nvPr/>
        </p:nvSpPr>
        <p:spPr>
          <a:xfrm>
            <a:off x="5197800" y="3573850"/>
            <a:ext cx="3946200" cy="759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Convolve </a:t>
            </a:r>
            <a:r>
              <a:rPr lang="en" sz="1800"/>
              <a:t>the filter with the image</a:t>
            </a:r>
          </a:p>
          <a:p>
            <a:pPr marL="0" lvl="0" indent="0" rtl="0">
              <a:spcBef>
                <a:spcPts val="0"/>
              </a:spcBef>
              <a:buNone/>
            </a:pPr>
            <a:r>
              <a:rPr lang="en" sz="1800"/>
              <a:t>i.e. “slide over the image spatially, computing dot products”</a:t>
            </a:r>
          </a:p>
        </p:txBody>
      </p:sp>
      <p:sp>
        <p:nvSpPr>
          <p:cNvPr id="1709" name="Shape 1709"/>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710" name="Shape 171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488187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Shape 1715"/>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716" name="Shape 171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117</a:t>
            </a:fld>
            <a:endParaRPr lang="en" dirty="0"/>
          </a:p>
        </p:txBody>
      </p:sp>
      <p:sp>
        <p:nvSpPr>
          <p:cNvPr id="1717" name="Shape 171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18" name="Shape 1718"/>
          <p:cNvSpPr/>
          <p:nvPr/>
        </p:nvSpPr>
        <p:spPr>
          <a:xfrm>
            <a:off x="1066450" y="234016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19" name="Shape 1719"/>
          <p:cNvSpPr txBox="1"/>
          <p:nvPr/>
        </p:nvSpPr>
        <p:spPr>
          <a:xfrm>
            <a:off x="1602875" y="46401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20" name="Shape 1720"/>
          <p:cNvSpPr txBox="1"/>
          <p:nvPr/>
        </p:nvSpPr>
        <p:spPr>
          <a:xfrm>
            <a:off x="2022850" y="3098888"/>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21" name="Shape 1721"/>
          <p:cNvSpPr txBox="1"/>
          <p:nvPr/>
        </p:nvSpPr>
        <p:spPr>
          <a:xfrm>
            <a:off x="1008463" y="5031795"/>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722" name="Shape 1722"/>
          <p:cNvSpPr/>
          <p:nvPr/>
        </p:nvSpPr>
        <p:spPr>
          <a:xfrm>
            <a:off x="4145900" y="3219138"/>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23" name="Shape 1723"/>
          <p:cNvSpPr txBox="1"/>
          <p:nvPr/>
        </p:nvSpPr>
        <p:spPr>
          <a:xfrm>
            <a:off x="3920100" y="2539488"/>
            <a:ext cx="2115600" cy="352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5x5x</a:t>
            </a:r>
            <a:r>
              <a:rPr lang="en" sz="2400">
                <a:solidFill>
                  <a:srgbClr val="0000FF"/>
                </a:solidFill>
              </a:rPr>
              <a:t>3</a:t>
            </a:r>
            <a:r>
              <a:rPr lang="en" sz="2400"/>
              <a:t> filter</a:t>
            </a:r>
          </a:p>
        </p:txBody>
      </p:sp>
      <p:sp>
        <p:nvSpPr>
          <p:cNvPr id="1724" name="Shape 1724"/>
          <p:cNvSpPr txBox="1"/>
          <p:nvPr/>
        </p:nvSpPr>
        <p:spPr>
          <a:xfrm>
            <a:off x="751225" y="1758413"/>
            <a:ext cx="3350100" cy="474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32x32x</a:t>
            </a:r>
            <a:r>
              <a:rPr lang="en" sz="2400">
                <a:solidFill>
                  <a:srgbClr val="0000FF"/>
                </a:solidFill>
              </a:rPr>
              <a:t>3</a:t>
            </a:r>
            <a:r>
              <a:rPr lang="en" sz="2400"/>
              <a:t> image</a:t>
            </a:r>
          </a:p>
        </p:txBody>
      </p:sp>
      <p:sp>
        <p:nvSpPr>
          <p:cNvPr id="1725" name="Shape 1725"/>
          <p:cNvSpPr txBox="1"/>
          <p:nvPr/>
        </p:nvSpPr>
        <p:spPr>
          <a:xfrm>
            <a:off x="5197800" y="3573850"/>
            <a:ext cx="3946200" cy="759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Convolve </a:t>
            </a:r>
            <a:r>
              <a:rPr lang="en" sz="1800"/>
              <a:t>the filter with the image</a:t>
            </a:r>
          </a:p>
          <a:p>
            <a:pPr marL="0" lvl="0" indent="0" rtl="0">
              <a:spcBef>
                <a:spcPts val="0"/>
              </a:spcBef>
              <a:buNone/>
            </a:pPr>
            <a:r>
              <a:rPr lang="en" sz="1800"/>
              <a:t>i.e. “slide over the image spatially, computing dot products”</a:t>
            </a:r>
          </a:p>
        </p:txBody>
      </p:sp>
      <p:sp>
        <p:nvSpPr>
          <p:cNvPr id="1726" name="Shape 1726"/>
          <p:cNvSpPr txBox="1"/>
          <p:nvPr/>
        </p:nvSpPr>
        <p:spPr>
          <a:xfrm>
            <a:off x="4963525" y="1190400"/>
            <a:ext cx="3283500" cy="5850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solidFill>
                  <a:srgbClr val="0000FF"/>
                </a:solidFill>
              </a:rPr>
              <a:t>Filters always extend the full depth of the input volume</a:t>
            </a:r>
          </a:p>
        </p:txBody>
      </p:sp>
      <p:cxnSp>
        <p:nvCxnSpPr>
          <p:cNvPr id="1727" name="Shape 1727"/>
          <p:cNvCxnSpPr>
            <a:endCxn id="1723" idx="0"/>
          </p:cNvCxnSpPr>
          <p:nvPr/>
        </p:nvCxnSpPr>
        <p:spPr>
          <a:xfrm flipH="1">
            <a:off x="4977900" y="2013588"/>
            <a:ext cx="589800" cy="525900"/>
          </a:xfrm>
          <a:prstGeom prst="straightConnector1">
            <a:avLst/>
          </a:prstGeom>
          <a:noFill/>
          <a:ln w="9525" cap="flat" cmpd="sng">
            <a:solidFill>
              <a:srgbClr val="0000FF"/>
            </a:solidFill>
            <a:prstDash val="solid"/>
            <a:round/>
            <a:headEnd type="none" w="lg" len="lg"/>
            <a:tailEnd type="triangle" w="lg" len="lg"/>
          </a:ln>
        </p:spPr>
      </p:cxnSp>
      <p:cxnSp>
        <p:nvCxnSpPr>
          <p:cNvPr id="1728" name="Shape 1728"/>
          <p:cNvCxnSpPr/>
          <p:nvPr/>
        </p:nvCxnSpPr>
        <p:spPr>
          <a:xfrm flipH="1">
            <a:off x="2098750" y="1642500"/>
            <a:ext cx="2583900" cy="228300"/>
          </a:xfrm>
          <a:prstGeom prst="straightConnector1">
            <a:avLst/>
          </a:prstGeom>
          <a:noFill/>
          <a:ln w="9525" cap="flat" cmpd="sng">
            <a:solidFill>
              <a:srgbClr val="0000FF"/>
            </a:solidFill>
            <a:prstDash val="solid"/>
            <a:round/>
            <a:headEnd type="none" w="lg" len="lg"/>
            <a:tailEnd type="triangle" w="lg" len="lg"/>
          </a:ln>
        </p:spPr>
      </p:cxnSp>
      <p:sp>
        <p:nvSpPr>
          <p:cNvPr id="1729" name="Shape 1729"/>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730" name="Shape 173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366228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Shape 1735"/>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736" name="Shape 173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118</a:t>
            </a:fld>
            <a:endParaRPr lang="en" dirty="0"/>
          </a:p>
        </p:txBody>
      </p:sp>
      <p:sp>
        <p:nvSpPr>
          <p:cNvPr id="1737" name="Shape 173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38" name="Shape 1738"/>
          <p:cNvSpPr/>
          <p:nvPr/>
        </p:nvSpPr>
        <p:spPr>
          <a:xfrm>
            <a:off x="1638400" y="307725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39" name="Shape 1739"/>
          <p:cNvSpPr/>
          <p:nvPr/>
        </p:nvSpPr>
        <p:spPr>
          <a:xfrm>
            <a:off x="3234650" y="334305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740" name="Shape 1740"/>
          <p:cNvCxnSpPr>
            <a:endCxn id="1739" idx="2"/>
          </p:cNvCxnSpPr>
          <p:nvPr/>
        </p:nvCxnSpPr>
        <p:spPr>
          <a:xfrm rot="10800000" flipH="1">
            <a:off x="1745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41" name="Shape 1741"/>
          <p:cNvCxnSpPr>
            <a:endCxn id="1739" idx="2"/>
          </p:cNvCxnSpPr>
          <p:nvPr/>
        </p:nvCxnSpPr>
        <p:spPr>
          <a:xfrm>
            <a:off x="1764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42" name="Shape 1742"/>
          <p:cNvCxnSpPr>
            <a:endCxn id="1739" idx="2"/>
          </p:cNvCxnSpPr>
          <p:nvPr/>
        </p:nvCxnSpPr>
        <p:spPr>
          <a:xfrm>
            <a:off x="1900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743" name="Shape 1743"/>
          <p:cNvCxnSpPr>
            <a:endCxn id="1739" idx="2"/>
          </p:cNvCxnSpPr>
          <p:nvPr/>
        </p:nvCxnSpPr>
        <p:spPr>
          <a:xfrm rot="10800000" flipH="1">
            <a:off x="1926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744" name="Shape 1744"/>
          <p:cNvSpPr txBox="1"/>
          <p:nvPr/>
        </p:nvSpPr>
        <p:spPr>
          <a:xfrm>
            <a:off x="1834500" y="44052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45" name="Shape 1745"/>
          <p:cNvSpPr txBox="1"/>
          <p:nvPr/>
        </p:nvSpPr>
        <p:spPr>
          <a:xfrm>
            <a:off x="2198800" y="233207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46" name="Shape 1746"/>
          <p:cNvSpPr txBox="1"/>
          <p:nvPr/>
        </p:nvSpPr>
        <p:spPr>
          <a:xfrm>
            <a:off x="1163888" y="479688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747" name="Shape 1747"/>
          <p:cNvSpPr/>
          <p:nvPr/>
        </p:nvSpPr>
        <p:spPr>
          <a:xfrm>
            <a:off x="1221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48" name="Shape 1748"/>
          <p:cNvSpPr txBox="1"/>
          <p:nvPr/>
        </p:nvSpPr>
        <p:spPr>
          <a:xfrm>
            <a:off x="3479725" y="1682875"/>
            <a:ext cx="3635100" cy="552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FF0000"/>
                </a:solidFill>
              </a:rPr>
              <a:t>32x32x3 image</a:t>
            </a:r>
          </a:p>
          <a:p>
            <a:pPr marL="0" lvl="0" indent="0" rtl="0">
              <a:spcBef>
                <a:spcPts val="0"/>
              </a:spcBef>
              <a:buNone/>
            </a:pPr>
            <a:r>
              <a:rPr lang="en" sz="2400">
                <a:solidFill>
                  <a:srgbClr val="0000FF"/>
                </a:solidFill>
              </a:rPr>
              <a:t>5x5x3 filter</a:t>
            </a:r>
          </a:p>
        </p:txBody>
      </p:sp>
      <p:cxnSp>
        <p:nvCxnSpPr>
          <p:cNvPr id="1749" name="Shape 1749"/>
          <p:cNvCxnSpPr/>
          <p:nvPr/>
        </p:nvCxnSpPr>
        <p:spPr>
          <a:xfrm flipH="1">
            <a:off x="2348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750" name="Shape 1750"/>
          <p:cNvCxnSpPr/>
          <p:nvPr/>
        </p:nvCxnSpPr>
        <p:spPr>
          <a:xfrm flipH="1">
            <a:off x="2037650" y="240817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1751" name="Shape 1751"/>
          <p:cNvCxnSpPr/>
          <p:nvPr/>
        </p:nvCxnSpPr>
        <p:spPr>
          <a:xfrm rot="10800000">
            <a:off x="3574800" y="3780900"/>
            <a:ext cx="408300" cy="145800"/>
          </a:xfrm>
          <a:prstGeom prst="straightConnector1">
            <a:avLst/>
          </a:prstGeom>
          <a:noFill/>
          <a:ln w="9525" cap="flat" cmpd="sng">
            <a:solidFill>
              <a:srgbClr val="000000"/>
            </a:solidFill>
            <a:prstDash val="solid"/>
            <a:round/>
            <a:headEnd type="none" w="lg" len="lg"/>
            <a:tailEnd type="triangle" w="lg" len="lg"/>
          </a:ln>
        </p:spPr>
      </p:cxnSp>
      <p:sp>
        <p:nvSpPr>
          <p:cNvPr id="1752" name="Shape 1752"/>
          <p:cNvSpPr txBox="1"/>
          <p:nvPr/>
        </p:nvSpPr>
        <p:spPr>
          <a:xfrm>
            <a:off x="4070975" y="3663650"/>
            <a:ext cx="5016000" cy="10620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1 number: </a:t>
            </a:r>
          </a:p>
          <a:p>
            <a:pPr marL="0" lvl="0" indent="0" rtl="0">
              <a:spcBef>
                <a:spcPts val="0"/>
              </a:spcBef>
              <a:buNone/>
            </a:pPr>
            <a:r>
              <a:rPr lang="en" sz="1800"/>
              <a:t>the result of taking a dot product between the filter and a small 5x5x3 chunk of the image</a:t>
            </a:r>
          </a:p>
          <a:p>
            <a:pPr marL="0" lvl="0" indent="0" rtl="0">
              <a:spcBef>
                <a:spcPts val="0"/>
              </a:spcBef>
              <a:buNone/>
            </a:pPr>
            <a:r>
              <a:rPr lang="en" sz="1800"/>
              <a:t>(i.e. 5*5*3 = 75-dimensional dot product + bias)</a:t>
            </a:r>
          </a:p>
        </p:txBody>
      </p:sp>
      <p:pic>
        <p:nvPicPr>
          <p:cNvPr id="1753" name="Shape 1753"/>
          <p:cNvPicPr preferRelativeResize="0"/>
          <p:nvPr/>
        </p:nvPicPr>
        <p:blipFill>
          <a:blip r:embed="rId3">
            <a:alphaModFix/>
          </a:blip>
          <a:stretch>
            <a:fillRect/>
          </a:stretch>
        </p:blipFill>
        <p:spPr>
          <a:xfrm>
            <a:off x="5112025" y="2192650"/>
            <a:ext cx="370519" cy="282300"/>
          </a:xfrm>
          <a:prstGeom prst="rect">
            <a:avLst/>
          </a:prstGeom>
          <a:noFill/>
          <a:ln>
            <a:noFill/>
          </a:ln>
        </p:spPr>
      </p:pic>
      <p:pic>
        <p:nvPicPr>
          <p:cNvPr id="1754" name="Shape 1754"/>
          <p:cNvPicPr preferRelativeResize="0"/>
          <p:nvPr/>
        </p:nvPicPr>
        <p:blipFill>
          <a:blip r:embed="rId4">
            <a:alphaModFix/>
          </a:blip>
          <a:stretch>
            <a:fillRect/>
          </a:stretch>
        </p:blipFill>
        <p:spPr>
          <a:xfrm>
            <a:off x="4216700" y="4950219"/>
            <a:ext cx="1225640" cy="393600"/>
          </a:xfrm>
          <a:prstGeom prst="rect">
            <a:avLst/>
          </a:prstGeom>
          <a:noFill/>
          <a:ln>
            <a:noFill/>
          </a:ln>
        </p:spPr>
      </p:pic>
      <p:sp>
        <p:nvSpPr>
          <p:cNvPr id="1755" name="Shape 1755"/>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756" name="Shape 175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75330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Shape 176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762" name="Shape 176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119</a:t>
            </a:fld>
            <a:endParaRPr lang="en" dirty="0"/>
          </a:p>
        </p:txBody>
      </p:sp>
      <p:sp>
        <p:nvSpPr>
          <p:cNvPr id="1763" name="Shape 176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64" name="Shape 1764"/>
          <p:cNvSpPr/>
          <p:nvPr/>
        </p:nvSpPr>
        <p:spPr>
          <a:xfrm>
            <a:off x="1638400" y="307725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65" name="Shape 1765"/>
          <p:cNvSpPr/>
          <p:nvPr/>
        </p:nvSpPr>
        <p:spPr>
          <a:xfrm>
            <a:off x="3234650" y="334305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766" name="Shape 1766"/>
          <p:cNvCxnSpPr>
            <a:endCxn id="1765" idx="2"/>
          </p:cNvCxnSpPr>
          <p:nvPr/>
        </p:nvCxnSpPr>
        <p:spPr>
          <a:xfrm rot="10800000" flipH="1">
            <a:off x="1745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67" name="Shape 1767"/>
          <p:cNvCxnSpPr>
            <a:endCxn id="1765" idx="2"/>
          </p:cNvCxnSpPr>
          <p:nvPr/>
        </p:nvCxnSpPr>
        <p:spPr>
          <a:xfrm>
            <a:off x="1764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68" name="Shape 1768"/>
          <p:cNvCxnSpPr>
            <a:endCxn id="1765" idx="2"/>
          </p:cNvCxnSpPr>
          <p:nvPr/>
        </p:nvCxnSpPr>
        <p:spPr>
          <a:xfrm>
            <a:off x="1900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769" name="Shape 1769"/>
          <p:cNvCxnSpPr>
            <a:endCxn id="1765" idx="2"/>
          </p:cNvCxnSpPr>
          <p:nvPr/>
        </p:nvCxnSpPr>
        <p:spPr>
          <a:xfrm rot="10800000" flipH="1">
            <a:off x="1926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770" name="Shape 1770"/>
          <p:cNvSpPr txBox="1"/>
          <p:nvPr/>
        </p:nvSpPr>
        <p:spPr>
          <a:xfrm>
            <a:off x="1834500" y="44052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71" name="Shape 1771"/>
          <p:cNvSpPr txBox="1"/>
          <p:nvPr/>
        </p:nvSpPr>
        <p:spPr>
          <a:xfrm>
            <a:off x="2198800" y="233207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772" name="Shape 1772"/>
          <p:cNvSpPr txBox="1"/>
          <p:nvPr/>
        </p:nvSpPr>
        <p:spPr>
          <a:xfrm>
            <a:off x="1163888" y="479688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773" name="Shape 1773"/>
          <p:cNvSpPr/>
          <p:nvPr/>
        </p:nvSpPr>
        <p:spPr>
          <a:xfrm>
            <a:off x="1221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74" name="Shape 1774"/>
          <p:cNvSpPr txBox="1"/>
          <p:nvPr/>
        </p:nvSpPr>
        <p:spPr>
          <a:xfrm>
            <a:off x="3479725" y="1682875"/>
            <a:ext cx="3635100" cy="552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FF0000"/>
                </a:solidFill>
              </a:rPr>
              <a:t>32x32x3 image</a:t>
            </a:r>
          </a:p>
          <a:p>
            <a:pPr marL="0" lvl="0" indent="0" rtl="0">
              <a:spcBef>
                <a:spcPts val="0"/>
              </a:spcBef>
              <a:buNone/>
            </a:pPr>
            <a:r>
              <a:rPr lang="en" sz="2400">
                <a:solidFill>
                  <a:srgbClr val="0000FF"/>
                </a:solidFill>
              </a:rPr>
              <a:t>5x5x3 filter</a:t>
            </a:r>
          </a:p>
        </p:txBody>
      </p:sp>
      <p:cxnSp>
        <p:nvCxnSpPr>
          <p:cNvPr id="1775" name="Shape 1775"/>
          <p:cNvCxnSpPr/>
          <p:nvPr/>
        </p:nvCxnSpPr>
        <p:spPr>
          <a:xfrm flipH="1">
            <a:off x="2348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776" name="Shape 1776"/>
          <p:cNvCxnSpPr/>
          <p:nvPr/>
        </p:nvCxnSpPr>
        <p:spPr>
          <a:xfrm flipH="1">
            <a:off x="2037650" y="240817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1777" name="Shape 1777"/>
          <p:cNvCxnSpPr/>
          <p:nvPr/>
        </p:nvCxnSpPr>
        <p:spPr>
          <a:xfrm>
            <a:off x="3971900" y="3487500"/>
            <a:ext cx="2365800" cy="0"/>
          </a:xfrm>
          <a:prstGeom prst="straightConnector1">
            <a:avLst/>
          </a:prstGeom>
          <a:noFill/>
          <a:ln w="9525" cap="flat" cmpd="sng">
            <a:solidFill>
              <a:srgbClr val="666666"/>
            </a:solidFill>
            <a:prstDash val="solid"/>
            <a:round/>
            <a:headEnd type="none" w="lg" len="lg"/>
            <a:tailEnd type="triangle" w="lg" len="lg"/>
          </a:ln>
        </p:spPr>
      </p:cxnSp>
      <p:sp>
        <p:nvSpPr>
          <p:cNvPr id="1778" name="Shape 1778"/>
          <p:cNvSpPr txBox="1"/>
          <p:nvPr/>
        </p:nvSpPr>
        <p:spPr>
          <a:xfrm>
            <a:off x="3842425" y="3625350"/>
            <a:ext cx="3272400" cy="81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convolve (slide) over all spatial locations</a:t>
            </a:r>
          </a:p>
        </p:txBody>
      </p:sp>
      <p:sp>
        <p:nvSpPr>
          <p:cNvPr id="1779" name="Shape 1779"/>
          <p:cNvSpPr/>
          <p:nvPr/>
        </p:nvSpPr>
        <p:spPr>
          <a:xfrm>
            <a:off x="7074950" y="21052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80" name="Shape 1780"/>
          <p:cNvSpPr txBox="1"/>
          <p:nvPr/>
        </p:nvSpPr>
        <p:spPr>
          <a:xfrm>
            <a:off x="7080350" y="1438075"/>
            <a:ext cx="1804500" cy="54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solidFill>
                  <a:srgbClr val="0000FF"/>
                </a:solidFill>
              </a:rPr>
              <a:t>activation map</a:t>
            </a:r>
          </a:p>
        </p:txBody>
      </p:sp>
      <p:sp>
        <p:nvSpPr>
          <p:cNvPr id="1781" name="Shape 1781"/>
          <p:cNvSpPr txBox="1"/>
          <p:nvPr/>
        </p:nvSpPr>
        <p:spPr>
          <a:xfrm>
            <a:off x="6959444" y="4818729"/>
            <a:ext cx="3282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1</a:t>
            </a:r>
          </a:p>
        </p:txBody>
      </p:sp>
      <p:sp>
        <p:nvSpPr>
          <p:cNvPr id="1782" name="Shape 1782"/>
          <p:cNvSpPr txBox="1"/>
          <p:nvPr/>
        </p:nvSpPr>
        <p:spPr>
          <a:xfrm>
            <a:off x="7626953" y="43630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783" name="Shape 1783"/>
          <p:cNvSpPr txBox="1"/>
          <p:nvPr/>
        </p:nvSpPr>
        <p:spPr>
          <a:xfrm>
            <a:off x="8031353" y="29520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784" name="Shape 1784"/>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785" name="Shape 1785"/>
          <p:cNvSpPr txBox="1"/>
          <p:nvPr/>
        </p:nvSpPr>
        <p:spPr>
          <a:xfrm>
            <a:off x="2275800" y="5635900"/>
            <a:ext cx="4592400" cy="524700"/>
          </a:xfrm>
          <a:prstGeom prst="rect">
            <a:avLst/>
          </a:prstGeom>
          <a:noFill/>
          <a:ln>
            <a:noFill/>
          </a:ln>
        </p:spPr>
        <p:txBody>
          <a:bodyPr wrap="square" lIns="91425" tIns="91425" rIns="91425" bIns="91425" anchor="t" anchorCtr="0">
            <a:noAutofit/>
          </a:bodyPr>
          <a:lstStyle/>
          <a:p>
            <a:pPr marL="0" lvl="0" indent="0">
              <a:spcBef>
                <a:spcPts val="0"/>
              </a:spcBef>
              <a:buNone/>
            </a:pPr>
            <a:r>
              <a:rPr lang="en" sz="3000"/>
              <a:t>Translation Invariance!</a:t>
            </a:r>
          </a:p>
        </p:txBody>
      </p:sp>
      <p:sp>
        <p:nvSpPr>
          <p:cNvPr id="1786" name="Shape 178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2869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12</a:t>
            </a:fld>
            <a:endParaRPr lang="en" dirty="0"/>
          </a:p>
        </p:txBody>
      </p:sp>
      <p:sp>
        <p:nvSpPr>
          <p:cNvPr id="194" name="Shape 1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197" name="Shape 19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198" name="Shape 19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9244843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Shape 179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792" name="Shape 179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120</a:t>
            </a:fld>
            <a:endParaRPr lang="en" dirty="0"/>
          </a:p>
        </p:txBody>
      </p:sp>
      <p:sp>
        <p:nvSpPr>
          <p:cNvPr id="1793" name="Shape 179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94" name="Shape 1794"/>
          <p:cNvSpPr/>
          <p:nvPr/>
        </p:nvSpPr>
        <p:spPr>
          <a:xfrm>
            <a:off x="7074950" y="21052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95" name="Shape 1795"/>
          <p:cNvSpPr/>
          <p:nvPr/>
        </p:nvSpPr>
        <p:spPr>
          <a:xfrm>
            <a:off x="1638400" y="3077250"/>
            <a:ext cx="282300" cy="813900"/>
          </a:xfrm>
          <a:prstGeom prst="cube">
            <a:avLst>
              <a:gd name="adj" fmla="val 53382"/>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96" name="Shape 1796"/>
          <p:cNvSpPr/>
          <p:nvPr/>
        </p:nvSpPr>
        <p:spPr>
          <a:xfrm>
            <a:off x="3234650" y="3343050"/>
            <a:ext cx="282300" cy="282300"/>
          </a:xfrm>
          <a:prstGeom prst="ellipse">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797" name="Shape 1797"/>
          <p:cNvCxnSpPr>
            <a:endCxn id="1796" idx="2"/>
          </p:cNvCxnSpPr>
          <p:nvPr/>
        </p:nvCxnSpPr>
        <p:spPr>
          <a:xfrm rot="10800000" flipH="1">
            <a:off x="1745150" y="348420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798" name="Shape 1798"/>
          <p:cNvCxnSpPr>
            <a:endCxn id="1796" idx="2"/>
          </p:cNvCxnSpPr>
          <p:nvPr/>
        </p:nvCxnSpPr>
        <p:spPr>
          <a:xfrm>
            <a:off x="1764650" y="324690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799" name="Shape 1799"/>
          <p:cNvCxnSpPr>
            <a:endCxn id="1796" idx="2"/>
          </p:cNvCxnSpPr>
          <p:nvPr/>
        </p:nvCxnSpPr>
        <p:spPr>
          <a:xfrm>
            <a:off x="1900850" y="309750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800" name="Shape 1800"/>
          <p:cNvCxnSpPr>
            <a:endCxn id="1796" idx="2"/>
          </p:cNvCxnSpPr>
          <p:nvPr/>
        </p:nvCxnSpPr>
        <p:spPr>
          <a:xfrm rot="10800000" flipH="1">
            <a:off x="1926950" y="3484200"/>
            <a:ext cx="1307700" cy="249600"/>
          </a:xfrm>
          <a:prstGeom prst="straightConnector1">
            <a:avLst/>
          </a:prstGeom>
          <a:noFill/>
          <a:ln w="19050" cap="flat" cmpd="sng">
            <a:solidFill>
              <a:srgbClr val="000000"/>
            </a:solidFill>
            <a:prstDash val="solid"/>
            <a:round/>
            <a:headEnd type="none" w="lg" len="lg"/>
            <a:tailEnd type="none" w="lg" len="lg"/>
          </a:ln>
        </p:spPr>
      </p:cxnSp>
      <p:sp>
        <p:nvSpPr>
          <p:cNvPr id="1801" name="Shape 1801"/>
          <p:cNvSpPr txBox="1"/>
          <p:nvPr/>
        </p:nvSpPr>
        <p:spPr>
          <a:xfrm>
            <a:off x="1834500" y="44052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02" name="Shape 1802"/>
          <p:cNvSpPr txBox="1"/>
          <p:nvPr/>
        </p:nvSpPr>
        <p:spPr>
          <a:xfrm>
            <a:off x="2198800" y="233207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03" name="Shape 1803"/>
          <p:cNvSpPr txBox="1"/>
          <p:nvPr/>
        </p:nvSpPr>
        <p:spPr>
          <a:xfrm>
            <a:off x="1163888" y="479688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sp>
        <p:nvSpPr>
          <p:cNvPr id="1804" name="Shape 1804"/>
          <p:cNvSpPr txBox="1"/>
          <p:nvPr/>
        </p:nvSpPr>
        <p:spPr>
          <a:xfrm>
            <a:off x="3479725" y="1682875"/>
            <a:ext cx="3635100" cy="552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FF0000"/>
                </a:solidFill>
              </a:rPr>
              <a:t>32x32x3 image</a:t>
            </a:r>
          </a:p>
          <a:p>
            <a:pPr marL="0" lvl="0" indent="0" rtl="0">
              <a:spcBef>
                <a:spcPts val="0"/>
              </a:spcBef>
              <a:buNone/>
            </a:pPr>
            <a:r>
              <a:rPr lang="en" sz="2400">
                <a:solidFill>
                  <a:srgbClr val="38761D"/>
                </a:solidFill>
              </a:rPr>
              <a:t>5x5x3 filter</a:t>
            </a:r>
          </a:p>
        </p:txBody>
      </p:sp>
      <p:cxnSp>
        <p:nvCxnSpPr>
          <p:cNvPr id="1805" name="Shape 1805"/>
          <p:cNvCxnSpPr/>
          <p:nvPr/>
        </p:nvCxnSpPr>
        <p:spPr>
          <a:xfrm flipH="1">
            <a:off x="2348650" y="192465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1806" name="Shape 1806"/>
          <p:cNvCxnSpPr/>
          <p:nvPr/>
        </p:nvCxnSpPr>
        <p:spPr>
          <a:xfrm flipH="1">
            <a:off x="2037650" y="2408175"/>
            <a:ext cx="1398900" cy="543900"/>
          </a:xfrm>
          <a:prstGeom prst="straightConnector1">
            <a:avLst/>
          </a:prstGeom>
          <a:noFill/>
          <a:ln w="9525" cap="flat" cmpd="sng">
            <a:solidFill>
              <a:srgbClr val="38761D"/>
            </a:solidFill>
            <a:prstDash val="solid"/>
            <a:round/>
            <a:headEnd type="none" w="lg" len="lg"/>
            <a:tailEnd type="triangle" w="lg" len="lg"/>
          </a:ln>
        </p:spPr>
      </p:cxnSp>
      <p:cxnSp>
        <p:nvCxnSpPr>
          <p:cNvPr id="1807" name="Shape 1807"/>
          <p:cNvCxnSpPr/>
          <p:nvPr/>
        </p:nvCxnSpPr>
        <p:spPr>
          <a:xfrm>
            <a:off x="3971900" y="3487500"/>
            <a:ext cx="2365800" cy="0"/>
          </a:xfrm>
          <a:prstGeom prst="straightConnector1">
            <a:avLst/>
          </a:prstGeom>
          <a:noFill/>
          <a:ln w="9525" cap="flat" cmpd="sng">
            <a:solidFill>
              <a:srgbClr val="666666"/>
            </a:solidFill>
            <a:prstDash val="solid"/>
            <a:round/>
            <a:headEnd type="none" w="lg" len="lg"/>
            <a:tailEnd type="triangle" w="lg" len="lg"/>
          </a:ln>
        </p:spPr>
      </p:cxnSp>
      <p:sp>
        <p:nvSpPr>
          <p:cNvPr id="1808" name="Shape 1808"/>
          <p:cNvSpPr txBox="1"/>
          <p:nvPr/>
        </p:nvSpPr>
        <p:spPr>
          <a:xfrm>
            <a:off x="3842425" y="3625350"/>
            <a:ext cx="3272400" cy="81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convolve (slide) over all spatial locations</a:t>
            </a:r>
          </a:p>
        </p:txBody>
      </p:sp>
      <p:sp>
        <p:nvSpPr>
          <p:cNvPr id="1809" name="Shape 1809"/>
          <p:cNvSpPr/>
          <p:nvPr/>
        </p:nvSpPr>
        <p:spPr>
          <a:xfrm>
            <a:off x="7452928" y="210525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10" name="Shape 1810"/>
          <p:cNvSpPr txBox="1"/>
          <p:nvPr/>
        </p:nvSpPr>
        <p:spPr>
          <a:xfrm>
            <a:off x="7049900" y="1666675"/>
            <a:ext cx="2063400" cy="54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activation maps</a:t>
            </a:r>
          </a:p>
        </p:txBody>
      </p:sp>
      <p:sp>
        <p:nvSpPr>
          <p:cNvPr id="1811" name="Shape 1811"/>
          <p:cNvSpPr txBox="1"/>
          <p:nvPr/>
        </p:nvSpPr>
        <p:spPr>
          <a:xfrm>
            <a:off x="7337422" y="4818729"/>
            <a:ext cx="3282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1</a:t>
            </a:r>
          </a:p>
        </p:txBody>
      </p:sp>
      <p:sp>
        <p:nvSpPr>
          <p:cNvPr id="1812" name="Shape 1812"/>
          <p:cNvSpPr txBox="1"/>
          <p:nvPr/>
        </p:nvSpPr>
        <p:spPr>
          <a:xfrm>
            <a:off x="8004930" y="43630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13" name="Shape 1813"/>
          <p:cNvSpPr txBox="1"/>
          <p:nvPr/>
        </p:nvSpPr>
        <p:spPr>
          <a:xfrm>
            <a:off x="8409330" y="29520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14" name="Shape 1814"/>
          <p:cNvSpPr/>
          <p:nvPr/>
        </p:nvSpPr>
        <p:spPr>
          <a:xfrm>
            <a:off x="1221875" y="21052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15" name="Shape 1815"/>
          <p:cNvSpPr txBox="1"/>
          <p:nvPr/>
        </p:nvSpPr>
        <p:spPr>
          <a:xfrm>
            <a:off x="4111550" y="858500"/>
            <a:ext cx="50640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consider a second, </a:t>
            </a:r>
            <a:r>
              <a:rPr lang="en" sz="2400">
                <a:solidFill>
                  <a:srgbClr val="38761D"/>
                </a:solidFill>
              </a:rPr>
              <a:t>green </a:t>
            </a:r>
            <a:r>
              <a:rPr lang="en" sz="2400"/>
              <a:t>filter</a:t>
            </a:r>
          </a:p>
        </p:txBody>
      </p:sp>
      <p:sp>
        <p:nvSpPr>
          <p:cNvPr id="1816" name="Shape 1816"/>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817" name="Shape 181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967274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Shape 182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 Layer</a:t>
            </a:r>
          </a:p>
        </p:txBody>
      </p:sp>
      <p:sp>
        <p:nvSpPr>
          <p:cNvPr id="1823" name="Shape 182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121</a:t>
            </a:fld>
            <a:endParaRPr lang="en" dirty="0"/>
          </a:p>
        </p:txBody>
      </p:sp>
      <p:sp>
        <p:nvSpPr>
          <p:cNvPr id="1824" name="Shape 182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825" name="Shape 1825"/>
          <p:cNvSpPr/>
          <p:nvPr/>
        </p:nvSpPr>
        <p:spPr>
          <a:xfrm>
            <a:off x="1221875" y="18766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26" name="Shape 1826"/>
          <p:cNvSpPr/>
          <p:nvPr/>
        </p:nvSpPr>
        <p:spPr>
          <a:xfrm>
            <a:off x="5703350" y="187665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27" name="Shape 1827"/>
          <p:cNvSpPr txBox="1"/>
          <p:nvPr/>
        </p:nvSpPr>
        <p:spPr>
          <a:xfrm>
            <a:off x="1834500" y="417665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28" name="Shape 1828"/>
          <p:cNvSpPr txBox="1"/>
          <p:nvPr/>
        </p:nvSpPr>
        <p:spPr>
          <a:xfrm>
            <a:off x="2198800" y="210347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29" name="Shape 1829"/>
          <p:cNvSpPr txBox="1"/>
          <p:nvPr/>
        </p:nvSpPr>
        <p:spPr>
          <a:xfrm>
            <a:off x="1163888" y="456828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cxnSp>
        <p:nvCxnSpPr>
          <p:cNvPr id="1830" name="Shape 1830"/>
          <p:cNvCxnSpPr/>
          <p:nvPr/>
        </p:nvCxnSpPr>
        <p:spPr>
          <a:xfrm>
            <a:off x="2828900" y="3258900"/>
            <a:ext cx="2365800" cy="0"/>
          </a:xfrm>
          <a:prstGeom prst="straightConnector1">
            <a:avLst/>
          </a:prstGeom>
          <a:noFill/>
          <a:ln w="9525" cap="flat" cmpd="sng">
            <a:solidFill>
              <a:srgbClr val="666666"/>
            </a:solidFill>
            <a:prstDash val="solid"/>
            <a:round/>
            <a:headEnd type="none" w="lg" len="lg"/>
            <a:tailEnd type="triangle" w="lg" len="lg"/>
          </a:ln>
        </p:spPr>
      </p:cxnSp>
      <p:sp>
        <p:nvSpPr>
          <p:cNvPr id="1831" name="Shape 1831"/>
          <p:cNvSpPr txBox="1"/>
          <p:nvPr/>
        </p:nvSpPr>
        <p:spPr>
          <a:xfrm>
            <a:off x="2851825" y="3244350"/>
            <a:ext cx="3272400" cy="81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Convolution Layer</a:t>
            </a:r>
          </a:p>
        </p:txBody>
      </p:sp>
      <p:sp>
        <p:nvSpPr>
          <p:cNvPr id="1832" name="Shape 1832"/>
          <p:cNvSpPr/>
          <p:nvPr/>
        </p:nvSpPr>
        <p:spPr>
          <a:xfrm>
            <a:off x="5852728" y="187665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33" name="Shape 1833"/>
          <p:cNvSpPr txBox="1"/>
          <p:nvPr/>
        </p:nvSpPr>
        <p:spPr>
          <a:xfrm>
            <a:off x="5830700" y="1438075"/>
            <a:ext cx="2063400" cy="543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activation maps</a:t>
            </a:r>
          </a:p>
        </p:txBody>
      </p:sp>
      <p:sp>
        <p:nvSpPr>
          <p:cNvPr id="1834" name="Shape 1834"/>
          <p:cNvSpPr txBox="1"/>
          <p:nvPr/>
        </p:nvSpPr>
        <p:spPr>
          <a:xfrm>
            <a:off x="5965822" y="4590129"/>
            <a:ext cx="3282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6</a:t>
            </a:r>
          </a:p>
        </p:txBody>
      </p:sp>
      <p:sp>
        <p:nvSpPr>
          <p:cNvPr id="1835" name="Shape 1835"/>
          <p:cNvSpPr txBox="1"/>
          <p:nvPr/>
        </p:nvSpPr>
        <p:spPr>
          <a:xfrm>
            <a:off x="7021405" y="4153675"/>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36" name="Shape 1836"/>
          <p:cNvSpPr txBox="1"/>
          <p:nvPr/>
        </p:nvSpPr>
        <p:spPr>
          <a:xfrm>
            <a:off x="7513105" y="2573363"/>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37" name="Shape 1837"/>
          <p:cNvSpPr txBox="1"/>
          <p:nvPr/>
        </p:nvSpPr>
        <p:spPr>
          <a:xfrm>
            <a:off x="276325" y="1009375"/>
            <a:ext cx="8721000" cy="386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000"/>
              <a:t>For example, if we had 6 5x5 filters, we’ll get 6 separate activation maps:</a:t>
            </a:r>
          </a:p>
        </p:txBody>
      </p:sp>
      <p:sp>
        <p:nvSpPr>
          <p:cNvPr id="1838" name="Shape 1838"/>
          <p:cNvSpPr/>
          <p:nvPr/>
        </p:nvSpPr>
        <p:spPr>
          <a:xfrm>
            <a:off x="6005128" y="1876650"/>
            <a:ext cx="956400"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39" name="Shape 1839"/>
          <p:cNvSpPr/>
          <p:nvPr/>
        </p:nvSpPr>
        <p:spPr>
          <a:xfrm>
            <a:off x="6157528" y="1876650"/>
            <a:ext cx="956400"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40" name="Shape 1840"/>
          <p:cNvSpPr/>
          <p:nvPr/>
        </p:nvSpPr>
        <p:spPr>
          <a:xfrm>
            <a:off x="6309928" y="1876650"/>
            <a:ext cx="956400"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41" name="Shape 1841"/>
          <p:cNvSpPr/>
          <p:nvPr/>
        </p:nvSpPr>
        <p:spPr>
          <a:xfrm>
            <a:off x="6462328" y="1876650"/>
            <a:ext cx="956400"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42" name="Shape 1842"/>
          <p:cNvSpPr txBox="1"/>
          <p:nvPr/>
        </p:nvSpPr>
        <p:spPr>
          <a:xfrm>
            <a:off x="819650" y="5025160"/>
            <a:ext cx="86259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000"/>
              <a:t>We stack these up to get a “new image” of size 28x28x6!</a:t>
            </a:r>
          </a:p>
        </p:txBody>
      </p:sp>
      <p:sp>
        <p:nvSpPr>
          <p:cNvPr id="1843" name="Shape 1843"/>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844" name="Shape 184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937860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Convolutional Neural Networks (CNN)</a:t>
            </a:r>
          </a:p>
        </p:txBody>
      </p:sp>
      <p:sp>
        <p:nvSpPr>
          <p:cNvPr id="1850" name="Shape 185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122</a:t>
            </a:fld>
            <a:endParaRPr lang="en" dirty="0"/>
          </a:p>
        </p:txBody>
      </p:sp>
      <p:sp>
        <p:nvSpPr>
          <p:cNvPr id="1851" name="Shape 185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852" name="Shape 1852"/>
          <p:cNvSpPr txBox="1"/>
          <p:nvPr/>
        </p:nvSpPr>
        <p:spPr>
          <a:xfrm>
            <a:off x="305225" y="1527025"/>
            <a:ext cx="8548200" cy="984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A CNN is a sequence of convolution layers and nonlinearities</a:t>
            </a:r>
          </a:p>
        </p:txBody>
      </p:sp>
      <p:sp>
        <p:nvSpPr>
          <p:cNvPr id="1853" name="Shape 1853"/>
          <p:cNvSpPr/>
          <p:nvPr/>
        </p:nvSpPr>
        <p:spPr>
          <a:xfrm>
            <a:off x="177075" y="24979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54" name="Shape 1854"/>
          <p:cNvSpPr txBox="1"/>
          <p:nvPr/>
        </p:nvSpPr>
        <p:spPr>
          <a:xfrm>
            <a:off x="789700" y="479790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55" name="Shape 1855"/>
          <p:cNvSpPr txBox="1"/>
          <p:nvPr/>
        </p:nvSpPr>
        <p:spPr>
          <a:xfrm>
            <a:off x="1154000" y="272472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32</a:t>
            </a:r>
          </a:p>
        </p:txBody>
      </p:sp>
      <p:sp>
        <p:nvSpPr>
          <p:cNvPr id="1856" name="Shape 1856"/>
          <p:cNvSpPr txBox="1"/>
          <p:nvPr/>
        </p:nvSpPr>
        <p:spPr>
          <a:xfrm>
            <a:off x="119088" y="518953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3</a:t>
            </a:r>
          </a:p>
        </p:txBody>
      </p:sp>
      <p:cxnSp>
        <p:nvCxnSpPr>
          <p:cNvPr id="1857" name="Shape 1857"/>
          <p:cNvCxnSpPr/>
          <p:nvPr/>
        </p:nvCxnSpPr>
        <p:spPr>
          <a:xfrm>
            <a:off x="14818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58" name="Shape 1858"/>
          <p:cNvSpPr txBox="1"/>
          <p:nvPr/>
        </p:nvSpPr>
        <p:spPr>
          <a:xfrm>
            <a:off x="1521200" y="3790800"/>
            <a:ext cx="9876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a:t>
            </a:r>
          </a:p>
          <a:p>
            <a:pPr marL="0" lvl="0" indent="0" rtl="0">
              <a:spcBef>
                <a:spcPts val="0"/>
              </a:spcBef>
              <a:buNone/>
            </a:pPr>
            <a:r>
              <a:rPr lang="en" sz="1800"/>
              <a:t>ReLU</a:t>
            </a:r>
          </a:p>
          <a:p>
            <a:pPr marL="0" lvl="0" indent="0" rtl="0">
              <a:spcBef>
                <a:spcPts val="0"/>
              </a:spcBef>
              <a:buNone/>
            </a:pPr>
            <a:r>
              <a:rPr lang="en" sz="1800">
                <a:solidFill>
                  <a:srgbClr val="0000FF"/>
                </a:solidFill>
              </a:rPr>
              <a:t>e.g. 6 5x5x3 filters</a:t>
            </a:r>
          </a:p>
        </p:txBody>
      </p:sp>
      <p:sp>
        <p:nvSpPr>
          <p:cNvPr id="1859" name="Shape 1859"/>
          <p:cNvSpPr/>
          <p:nvPr/>
        </p:nvSpPr>
        <p:spPr>
          <a:xfrm>
            <a:off x="2691675" y="24979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60" name="Shape 1860"/>
          <p:cNvSpPr txBox="1"/>
          <p:nvPr/>
        </p:nvSpPr>
        <p:spPr>
          <a:xfrm>
            <a:off x="3304300" y="479790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61" name="Shape 1861"/>
          <p:cNvSpPr txBox="1"/>
          <p:nvPr/>
        </p:nvSpPr>
        <p:spPr>
          <a:xfrm>
            <a:off x="3668600" y="272472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28</a:t>
            </a:r>
          </a:p>
        </p:txBody>
      </p:sp>
      <p:sp>
        <p:nvSpPr>
          <p:cNvPr id="1862" name="Shape 1862"/>
          <p:cNvSpPr txBox="1"/>
          <p:nvPr/>
        </p:nvSpPr>
        <p:spPr>
          <a:xfrm>
            <a:off x="2633688" y="518953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6</a:t>
            </a:r>
          </a:p>
        </p:txBody>
      </p:sp>
      <p:cxnSp>
        <p:nvCxnSpPr>
          <p:cNvPr id="1863" name="Shape 1863"/>
          <p:cNvCxnSpPr/>
          <p:nvPr/>
        </p:nvCxnSpPr>
        <p:spPr>
          <a:xfrm>
            <a:off x="42250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64" name="Shape 1864"/>
          <p:cNvSpPr txBox="1"/>
          <p:nvPr/>
        </p:nvSpPr>
        <p:spPr>
          <a:xfrm>
            <a:off x="4264400" y="3790800"/>
            <a:ext cx="10632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a:t>
            </a:r>
          </a:p>
          <a:p>
            <a:pPr marL="0" lvl="0" indent="0" rtl="0">
              <a:spcBef>
                <a:spcPts val="0"/>
              </a:spcBef>
              <a:buNone/>
            </a:pPr>
            <a:r>
              <a:rPr lang="en" sz="1800"/>
              <a:t>ReLU</a:t>
            </a:r>
          </a:p>
          <a:p>
            <a:pPr marL="0" lvl="0" indent="0" rtl="0">
              <a:spcBef>
                <a:spcPts val="0"/>
              </a:spcBef>
              <a:buNone/>
            </a:pPr>
            <a:r>
              <a:rPr lang="en" sz="1800">
                <a:solidFill>
                  <a:srgbClr val="38761D"/>
                </a:solidFill>
              </a:rPr>
              <a:t>e.g. 10 5x5x</a:t>
            </a:r>
            <a:r>
              <a:rPr lang="en" sz="1800" b="1">
                <a:solidFill>
                  <a:srgbClr val="38761D"/>
                </a:solidFill>
              </a:rPr>
              <a:t>6 </a:t>
            </a:r>
            <a:r>
              <a:rPr lang="en" sz="1800">
                <a:solidFill>
                  <a:srgbClr val="38761D"/>
                </a:solidFill>
              </a:rPr>
              <a:t>filters</a:t>
            </a:r>
          </a:p>
        </p:txBody>
      </p:sp>
      <p:sp>
        <p:nvSpPr>
          <p:cNvPr id="1865" name="Shape 1865"/>
          <p:cNvSpPr/>
          <p:nvPr/>
        </p:nvSpPr>
        <p:spPr>
          <a:xfrm>
            <a:off x="5434875" y="24979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1866" name="Shape 1866"/>
          <p:cNvCxnSpPr/>
          <p:nvPr/>
        </p:nvCxnSpPr>
        <p:spPr>
          <a:xfrm>
            <a:off x="6815875" y="3776550"/>
            <a:ext cx="987600" cy="0"/>
          </a:xfrm>
          <a:prstGeom prst="straightConnector1">
            <a:avLst/>
          </a:prstGeom>
          <a:noFill/>
          <a:ln w="9525" cap="flat" cmpd="sng">
            <a:solidFill>
              <a:srgbClr val="666666"/>
            </a:solidFill>
            <a:prstDash val="solid"/>
            <a:round/>
            <a:headEnd type="none" w="lg" len="lg"/>
            <a:tailEnd type="triangle" w="lg" len="lg"/>
          </a:ln>
        </p:spPr>
      </p:cxnSp>
      <p:sp>
        <p:nvSpPr>
          <p:cNvPr id="1867" name="Shape 1867"/>
          <p:cNvSpPr txBox="1"/>
          <p:nvPr/>
        </p:nvSpPr>
        <p:spPr>
          <a:xfrm>
            <a:off x="6855200" y="3790800"/>
            <a:ext cx="9876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CONV,</a:t>
            </a:r>
          </a:p>
          <a:p>
            <a:pPr marL="0" lvl="0" indent="0" rtl="0">
              <a:spcBef>
                <a:spcPts val="0"/>
              </a:spcBef>
              <a:buNone/>
            </a:pPr>
            <a:r>
              <a:rPr lang="en" sz="1800"/>
              <a:t>ReLU</a:t>
            </a:r>
          </a:p>
        </p:txBody>
      </p:sp>
      <p:sp>
        <p:nvSpPr>
          <p:cNvPr id="1868" name="Shape 1868"/>
          <p:cNvSpPr txBox="1"/>
          <p:nvPr/>
        </p:nvSpPr>
        <p:spPr>
          <a:xfrm>
            <a:off x="8071800" y="3531750"/>
            <a:ext cx="956400" cy="3540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a:t>
            </a:r>
          </a:p>
        </p:txBody>
      </p:sp>
      <p:sp>
        <p:nvSpPr>
          <p:cNvPr id="1869" name="Shape 1869"/>
          <p:cNvSpPr txBox="1"/>
          <p:nvPr/>
        </p:nvSpPr>
        <p:spPr>
          <a:xfrm>
            <a:off x="5300688" y="5189532"/>
            <a:ext cx="491700" cy="18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10</a:t>
            </a:r>
          </a:p>
        </p:txBody>
      </p:sp>
      <p:sp>
        <p:nvSpPr>
          <p:cNvPr id="1870" name="Shape 1870"/>
          <p:cNvSpPr txBox="1"/>
          <p:nvPr/>
        </p:nvSpPr>
        <p:spPr>
          <a:xfrm>
            <a:off x="6047500" y="4797900"/>
            <a:ext cx="491700" cy="30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24</a:t>
            </a:r>
          </a:p>
        </p:txBody>
      </p:sp>
      <p:sp>
        <p:nvSpPr>
          <p:cNvPr id="1871" name="Shape 1871"/>
          <p:cNvSpPr txBox="1"/>
          <p:nvPr/>
        </p:nvSpPr>
        <p:spPr>
          <a:xfrm>
            <a:off x="6411800" y="2724725"/>
            <a:ext cx="491700" cy="28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t>24</a:t>
            </a:r>
          </a:p>
        </p:txBody>
      </p:sp>
      <p:sp>
        <p:nvSpPr>
          <p:cNvPr id="1872" name="Shape 1872"/>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873" name="Shape 187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135596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Shape 187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123</a:t>
            </a:fld>
            <a:endParaRPr lang="en" dirty="0"/>
          </a:p>
        </p:txBody>
      </p:sp>
      <p:sp>
        <p:nvSpPr>
          <p:cNvPr id="1879" name="Shape 187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80" name="Shape 1880"/>
          <p:cNvPicPr preferRelativeResize="0"/>
          <p:nvPr/>
        </p:nvPicPr>
        <p:blipFill>
          <a:blip r:embed="rId3">
            <a:alphaModFix/>
          </a:blip>
          <a:stretch>
            <a:fillRect/>
          </a:stretch>
        </p:blipFill>
        <p:spPr>
          <a:xfrm>
            <a:off x="0" y="1056610"/>
            <a:ext cx="9143998" cy="2691580"/>
          </a:xfrm>
          <a:prstGeom prst="rect">
            <a:avLst/>
          </a:prstGeom>
          <a:noFill/>
          <a:ln>
            <a:noFill/>
          </a:ln>
        </p:spPr>
      </p:pic>
      <p:sp>
        <p:nvSpPr>
          <p:cNvPr id="1881" name="Shape 1881"/>
          <p:cNvSpPr txBox="1"/>
          <p:nvPr/>
        </p:nvSpPr>
        <p:spPr>
          <a:xfrm>
            <a:off x="152075" y="79300"/>
            <a:ext cx="7906800" cy="991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3000"/>
              <a:t>Case Study: GoogLeNet</a:t>
            </a:r>
          </a:p>
        </p:txBody>
      </p:sp>
      <p:sp>
        <p:nvSpPr>
          <p:cNvPr id="1882" name="Shape 1882"/>
          <p:cNvSpPr txBox="1"/>
          <p:nvPr/>
        </p:nvSpPr>
        <p:spPr>
          <a:xfrm>
            <a:off x="4711950" y="165100"/>
            <a:ext cx="2343000" cy="432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i="1"/>
              <a:t>[Szegedy et al., 2014]</a:t>
            </a:r>
          </a:p>
        </p:txBody>
      </p:sp>
      <p:pic>
        <p:nvPicPr>
          <p:cNvPr id="1883" name="Shape 1883"/>
          <p:cNvPicPr preferRelativeResize="0"/>
          <p:nvPr/>
        </p:nvPicPr>
        <p:blipFill>
          <a:blip r:embed="rId4">
            <a:alphaModFix/>
          </a:blip>
          <a:stretch>
            <a:fillRect/>
          </a:stretch>
        </p:blipFill>
        <p:spPr>
          <a:xfrm>
            <a:off x="202619" y="3871550"/>
            <a:ext cx="3720725" cy="1917200"/>
          </a:xfrm>
          <a:prstGeom prst="rect">
            <a:avLst/>
          </a:prstGeom>
          <a:noFill/>
          <a:ln>
            <a:noFill/>
          </a:ln>
        </p:spPr>
      </p:pic>
      <p:sp>
        <p:nvSpPr>
          <p:cNvPr id="1884" name="Shape 1884"/>
          <p:cNvSpPr txBox="1"/>
          <p:nvPr/>
        </p:nvSpPr>
        <p:spPr>
          <a:xfrm>
            <a:off x="4237850" y="4377475"/>
            <a:ext cx="2987700" cy="577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Inception module</a:t>
            </a:r>
          </a:p>
        </p:txBody>
      </p:sp>
      <p:sp>
        <p:nvSpPr>
          <p:cNvPr id="1885" name="Shape 1885"/>
          <p:cNvSpPr txBox="1"/>
          <p:nvPr/>
        </p:nvSpPr>
        <p:spPr>
          <a:xfrm>
            <a:off x="4523100" y="5341950"/>
            <a:ext cx="4620900" cy="621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a:solidFill>
                  <a:srgbClr val="0000FF"/>
                </a:solidFill>
              </a:rPr>
              <a:t>ILSVRC 2014 winner (6.7% top 5 error)</a:t>
            </a:r>
          </a:p>
          <a:p>
            <a:pPr marL="0" lvl="0" indent="0" rtl="0">
              <a:spcBef>
                <a:spcPts val="0"/>
              </a:spcBef>
              <a:buNone/>
            </a:pPr>
            <a:endParaRPr sz="1800">
              <a:solidFill>
                <a:srgbClr val="0000FF"/>
              </a:solidFill>
            </a:endParaRPr>
          </a:p>
        </p:txBody>
      </p:sp>
      <p:sp>
        <p:nvSpPr>
          <p:cNvPr id="1886" name="Shape 1886"/>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7</a:t>
            </a:r>
          </a:p>
        </p:txBody>
      </p:sp>
      <p:sp>
        <p:nvSpPr>
          <p:cNvPr id="1887" name="Shape 188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9634199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Shape 189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124</a:t>
            </a:fld>
            <a:endParaRPr lang="en" dirty="0"/>
          </a:p>
        </p:txBody>
      </p:sp>
      <p:sp>
        <p:nvSpPr>
          <p:cNvPr id="1893" name="Shape 189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894" name="Shape 189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Recap</a:t>
            </a:r>
          </a:p>
        </p:txBody>
      </p:sp>
      <p:sp>
        <p:nvSpPr>
          <p:cNvPr id="1895" name="Shape 1895"/>
          <p:cNvSpPr txBox="1">
            <a:spLocks noGrp="1"/>
          </p:cNvSpPr>
          <p:nvPr>
            <p:ph type="body" idx="1"/>
          </p:nvPr>
        </p:nvSpPr>
        <p:spPr>
          <a:xfrm>
            <a:off x="311700" y="1151408"/>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SzPts val="3600"/>
              <a:buChar char="●"/>
            </a:pPr>
            <a:r>
              <a:rPr lang="en" sz="3600"/>
              <a:t>Applications</a:t>
            </a:r>
          </a:p>
          <a:p>
            <a:pPr marL="457200" lvl="0" indent="-457200" rtl="0">
              <a:spcBef>
                <a:spcPts val="0"/>
              </a:spcBef>
              <a:spcAft>
                <a:spcPts val="0"/>
              </a:spcAft>
              <a:buSzPts val="3600"/>
              <a:buChar char="●"/>
            </a:pPr>
            <a:r>
              <a:rPr lang="en" sz="3600"/>
              <a:t>Motivation</a:t>
            </a:r>
          </a:p>
          <a:p>
            <a:pPr marL="457200" lvl="0" indent="-457200" rtl="0">
              <a:spcBef>
                <a:spcPts val="0"/>
              </a:spcBef>
              <a:spcAft>
                <a:spcPts val="0"/>
              </a:spcAft>
              <a:buSzPts val="3600"/>
              <a:buChar char="●"/>
            </a:pPr>
            <a:r>
              <a:rPr lang="en" sz="3600"/>
              <a:t>Supervised learning</a:t>
            </a:r>
          </a:p>
          <a:p>
            <a:pPr marL="457200" lvl="0" indent="-457200" rtl="0">
              <a:spcBef>
                <a:spcPts val="0"/>
              </a:spcBef>
              <a:spcAft>
                <a:spcPts val="0"/>
              </a:spcAft>
              <a:buSzPts val="3600"/>
              <a:buChar char="●"/>
            </a:pPr>
            <a:r>
              <a:rPr lang="en" sz="3600"/>
              <a:t>Gradient descent</a:t>
            </a:r>
          </a:p>
          <a:p>
            <a:pPr marL="457200" lvl="0" indent="-457200" rtl="0">
              <a:spcBef>
                <a:spcPts val="0"/>
              </a:spcBef>
              <a:spcAft>
                <a:spcPts val="0"/>
              </a:spcAft>
              <a:buSzPts val="3600"/>
              <a:buChar char="●"/>
            </a:pPr>
            <a:r>
              <a:rPr lang="en" sz="3600"/>
              <a:t>Backpropagation</a:t>
            </a:r>
          </a:p>
          <a:p>
            <a:pPr marL="457200" lvl="0" indent="-457200" rtl="0">
              <a:spcBef>
                <a:spcPts val="0"/>
              </a:spcBef>
              <a:buSzPts val="3600"/>
              <a:buChar char="●"/>
            </a:pPr>
            <a:r>
              <a:rPr lang="en" sz="3600"/>
              <a:t>Convolutional Neural Networks</a:t>
            </a:r>
          </a:p>
          <a:p>
            <a:pPr marL="0" lvl="0" indent="0" rtl="0">
              <a:spcBef>
                <a:spcPts val="0"/>
              </a:spcBef>
              <a:buNone/>
            </a:pPr>
            <a:endParaRPr sz="2800"/>
          </a:p>
        </p:txBody>
      </p:sp>
      <p:sp>
        <p:nvSpPr>
          <p:cNvPr id="1896" name="Shape 189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90142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Gartner Hype Cycle</a:t>
            </a:r>
          </a:p>
        </p:txBody>
      </p:sp>
      <p:pic>
        <p:nvPicPr>
          <p:cNvPr id="4" name="Content Placeholder 3"/>
          <p:cNvPicPr>
            <a:picLocks noGrp="1" noChangeAspect="1"/>
          </p:cNvPicPr>
          <p:nvPr>
            <p:ph idx="1"/>
          </p:nvPr>
        </p:nvPicPr>
        <p:blipFill>
          <a:blip r:embed="rId3"/>
          <a:stretch>
            <a:fillRect/>
          </a:stretch>
        </p:blipFill>
        <p:spPr>
          <a:xfrm>
            <a:off x="1609725" y="1948656"/>
            <a:ext cx="5924550" cy="4105275"/>
          </a:xfrm>
          <a:prstGeom prst="rect">
            <a:avLst/>
          </a:prstGeom>
        </p:spPr>
      </p:pic>
      <p:pic>
        <p:nvPicPr>
          <p:cNvPr id="3" name="Picture 2"/>
          <p:cNvPicPr>
            <a:picLocks noChangeAspect="1"/>
          </p:cNvPicPr>
          <p:nvPr/>
        </p:nvPicPr>
        <p:blipFill>
          <a:blip r:embed="rId4"/>
          <a:stretch>
            <a:fillRect/>
          </a:stretch>
        </p:blipFill>
        <p:spPr>
          <a:xfrm>
            <a:off x="-84221" y="-88281"/>
            <a:ext cx="9312442" cy="7876774"/>
          </a:xfrm>
          <a:prstGeom prst="rect">
            <a:avLst/>
          </a:prstGeom>
        </p:spPr>
      </p:pic>
    </p:spTree>
    <p:extLst>
      <p:ext uri="{BB962C8B-B14F-4D97-AF65-F5344CB8AC3E}">
        <p14:creationId xmlns:p14="http://schemas.microsoft.com/office/powerpoint/2010/main" val="13827538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906" y="31840"/>
            <a:ext cx="8047746" cy="6803858"/>
          </a:xfrm>
        </p:spPr>
      </p:pic>
    </p:spTree>
    <p:extLst>
      <p:ext uri="{BB962C8B-B14F-4D97-AF65-F5344CB8AC3E}">
        <p14:creationId xmlns:p14="http://schemas.microsoft.com/office/powerpoint/2010/main" val="13141265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37666" y="16203"/>
            <a:ext cx="7997990" cy="6837580"/>
          </a:xfrm>
          <a:prstGeom prst="rect">
            <a:avLst/>
          </a:prstGeom>
        </p:spPr>
      </p:pic>
    </p:spTree>
    <p:extLst>
      <p:ext uri="{BB962C8B-B14F-4D97-AF65-F5344CB8AC3E}">
        <p14:creationId xmlns:p14="http://schemas.microsoft.com/office/powerpoint/2010/main" val="2477255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13</a:t>
            </a:fld>
            <a:endParaRPr lang="en" dirty="0"/>
          </a:p>
        </p:txBody>
      </p:sp>
      <p:sp>
        <p:nvSpPr>
          <p:cNvPr id="204" name="Shape 2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207" name="Shape 20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09" name="Shape 209"/>
          <p:cNvSpPr txBox="1"/>
          <p:nvPr/>
        </p:nvSpPr>
        <p:spPr>
          <a:xfrm>
            <a:off x="6222175" y="750725"/>
            <a:ext cx="2340900" cy="407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Current SOTA: 85.6 </a:t>
            </a:r>
          </a:p>
        </p:txBody>
      </p:sp>
      <p:sp>
        <p:nvSpPr>
          <p:cNvPr id="210" name="Shape 210"/>
          <p:cNvSpPr txBox="1"/>
          <p:nvPr/>
        </p:nvSpPr>
        <p:spPr>
          <a:xfrm>
            <a:off x="0" y="6110900"/>
            <a:ext cx="3400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He et al, “Deep Residual Learning for Image Recognition”, CVPR 2016</a:t>
            </a:r>
          </a:p>
        </p:txBody>
      </p:sp>
      <p:sp>
        <p:nvSpPr>
          <p:cNvPr id="211" name="Shape 2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4329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Object segmentation</a:t>
            </a:r>
          </a:p>
        </p:txBody>
      </p:sp>
      <p:sp>
        <p:nvSpPr>
          <p:cNvPr id="217" name="Shape 2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14</a:t>
            </a:fld>
            <a:endParaRPr lang="en" dirty="0"/>
          </a:p>
        </p:txBody>
      </p:sp>
      <p:sp>
        <p:nvSpPr>
          <p:cNvPr id="218" name="Shape 2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Dai, He, and Sun, “Instance-aware Semantic Segmentation via Multi-task Network Cascades”, CVPR 2016</a:t>
            </a:r>
          </a:p>
        </p:txBody>
      </p:sp>
      <p:sp>
        <p:nvSpPr>
          <p:cNvPr id="221" name="Shape 2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1127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Pose Estimation</a:t>
            </a:r>
          </a:p>
        </p:txBody>
      </p:sp>
      <p:sp>
        <p:nvSpPr>
          <p:cNvPr id="227" name="Shape 22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15</a:t>
            </a:fld>
            <a:endParaRPr lang="en" dirty="0"/>
          </a:p>
        </p:txBody>
      </p:sp>
      <p:sp>
        <p:nvSpPr>
          <p:cNvPr id="228" name="Shape 22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Cao et al, “Realtime Multi-Person 2D Pose Estimation using Part Affinity Fields”, arXiv 2016</a:t>
            </a:r>
          </a:p>
        </p:txBody>
      </p:sp>
      <p:sp>
        <p:nvSpPr>
          <p:cNvPr id="231" name="Shape 23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52752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 for Image Captioning</a:t>
            </a:r>
          </a:p>
        </p:txBody>
      </p:sp>
      <p:sp>
        <p:nvSpPr>
          <p:cNvPr id="237" name="Shape 2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16</a:t>
            </a:fld>
            <a:endParaRPr lang="en" dirty="0"/>
          </a:p>
        </p:txBody>
      </p:sp>
      <p:sp>
        <p:nvSpPr>
          <p:cNvPr id="238" name="Shape 2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Karpathy and Fei-Fei, “Deep Visual-Semantic Alignments for Generating Image Descriptions”, CVPR 2015</a:t>
            </a:r>
          </a:p>
        </p:txBody>
      </p:sp>
      <p:sp>
        <p:nvSpPr>
          <p:cNvPr id="242" name="Shape 24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88381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Dense Image Captioning</a:t>
            </a:r>
          </a:p>
        </p:txBody>
      </p:sp>
      <p:sp>
        <p:nvSpPr>
          <p:cNvPr id="248" name="Shape 2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17</a:t>
            </a:fld>
            <a:endParaRPr lang="en" dirty="0"/>
          </a:p>
        </p:txBody>
      </p:sp>
      <p:sp>
        <p:nvSpPr>
          <p:cNvPr id="249" name="Shape 2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Johnson*, Karpathy*, and Fei-Fei, “DenseCap: Fully Convolutional Localization Networks for Dense Captioning”, CVPR 2016</a:t>
            </a:r>
          </a:p>
        </p:txBody>
      </p:sp>
      <p:sp>
        <p:nvSpPr>
          <p:cNvPr id="252" name="Shape 2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1735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Visual Question Answering</a:t>
            </a:r>
          </a:p>
        </p:txBody>
      </p:sp>
      <p:sp>
        <p:nvSpPr>
          <p:cNvPr id="258" name="Shape 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18</a:t>
            </a:fld>
            <a:endParaRPr lang="en" dirty="0"/>
          </a:p>
        </p:txBody>
      </p:sp>
      <p:sp>
        <p:nvSpPr>
          <p:cNvPr id="259" name="Shape 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Zhu et al, “Visual7W: Grounded Question Answering in Images”, CVPR 2016</a:t>
            </a:r>
          </a:p>
        </p:txBody>
      </p:sp>
      <p:sp>
        <p:nvSpPr>
          <p:cNvPr id="265" name="Shape 26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78457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Image Super-Resolution</a:t>
            </a:r>
          </a:p>
        </p:txBody>
      </p:sp>
      <p:sp>
        <p:nvSpPr>
          <p:cNvPr id="271" name="Shape 2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19</a:t>
            </a:fld>
            <a:endParaRPr lang="en" dirty="0"/>
          </a:p>
        </p:txBody>
      </p:sp>
      <p:sp>
        <p:nvSpPr>
          <p:cNvPr id="272" name="Shape 2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Ledig et al, “Photo-Realistic Single Image Super-Resolution Using a Generative Adversarial Network”, arXiv 2016</a:t>
            </a:r>
          </a:p>
        </p:txBody>
      </p:sp>
      <p:sp>
        <p:nvSpPr>
          <p:cNvPr id="275" name="Shape 2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9925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So far this semester</a:t>
            </a:r>
          </a:p>
        </p:txBody>
      </p:sp>
      <p:sp>
        <p:nvSpPr>
          <p:cNvPr id="71" name="Shape 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a:t>
            </a:fld>
            <a:endParaRPr lang="en" dirty="0"/>
          </a:p>
        </p:txBody>
      </p:sp>
      <p:sp>
        <p:nvSpPr>
          <p:cNvPr id="72" name="Shape 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grpSp>
        <p:nvGrpSpPr>
          <p:cNvPr id="73" name="Shape 73"/>
          <p:cNvGrpSpPr/>
          <p:nvPr/>
        </p:nvGrpSpPr>
        <p:grpSpPr>
          <a:xfrm>
            <a:off x="362325" y="1005638"/>
            <a:ext cx="2376845" cy="1657137"/>
            <a:chOff x="362325" y="1462838"/>
            <a:chExt cx="2376845" cy="1657137"/>
          </a:xfrm>
        </p:grpSpPr>
        <p:pic>
          <p:nvPicPr>
            <p:cNvPr id="74" name="Shape 74"/>
            <p:cNvPicPr preferRelativeResize="0"/>
            <p:nvPr/>
          </p:nvPicPr>
          <p:blipFill>
            <a:blip r:embed="rId3">
              <a:alphaModFix/>
            </a:blip>
            <a:stretch>
              <a:fillRect/>
            </a:stretch>
          </p:blipFill>
          <p:spPr>
            <a:xfrm>
              <a:off x="362325" y="1849850"/>
              <a:ext cx="2376845" cy="1270125"/>
            </a:xfrm>
            <a:prstGeom prst="rect">
              <a:avLst/>
            </a:prstGeom>
            <a:noFill/>
            <a:ln>
              <a:noFill/>
            </a:ln>
          </p:spPr>
        </p:pic>
        <p:sp>
          <p:nvSpPr>
            <p:cNvPr id="75" name="Shape 75"/>
            <p:cNvSpPr txBox="1"/>
            <p:nvPr/>
          </p:nvSpPr>
          <p:spPr>
            <a:xfrm>
              <a:off x="552563" y="1462838"/>
              <a:ext cx="1733475" cy="387000"/>
            </a:xfrm>
            <a:prstGeom prst="rect">
              <a:avLst/>
            </a:prstGeom>
            <a:noFill/>
            <a:ln>
              <a:noFill/>
            </a:ln>
          </p:spPr>
          <p:txBody>
            <a:bodyPr wrap="square" lIns="91425" tIns="91425" rIns="91425" bIns="91425" anchor="t" anchorCtr="0">
              <a:noAutofit/>
            </a:bodyPr>
            <a:lstStyle/>
            <a:p>
              <a:pPr marL="0" lvl="0" indent="0">
                <a:spcBef>
                  <a:spcPts val="0"/>
                </a:spcBef>
                <a:buNone/>
              </a:pPr>
              <a:r>
                <a:rPr lang="en" dirty="0"/>
                <a:t>Edge detection</a:t>
              </a:r>
            </a:p>
          </p:txBody>
        </p:sp>
      </p:grpSp>
      <p:pic>
        <p:nvPicPr>
          <p:cNvPr id="76" name="Shape 76"/>
          <p:cNvPicPr preferRelativeResize="0"/>
          <p:nvPr/>
        </p:nvPicPr>
        <p:blipFill>
          <a:blip r:embed="rId4">
            <a:alphaModFix/>
          </a:blip>
          <a:stretch>
            <a:fillRect/>
          </a:stretch>
        </p:blipFill>
        <p:spPr>
          <a:xfrm>
            <a:off x="3420425" y="1297400"/>
            <a:ext cx="2144995" cy="1142100"/>
          </a:xfrm>
          <a:prstGeom prst="rect">
            <a:avLst/>
          </a:prstGeom>
          <a:noFill/>
          <a:ln>
            <a:noFill/>
          </a:ln>
        </p:spPr>
      </p:pic>
      <p:sp>
        <p:nvSpPr>
          <p:cNvPr id="77" name="Shape 77"/>
          <p:cNvSpPr/>
          <p:nvPr/>
        </p:nvSpPr>
        <p:spPr>
          <a:xfrm>
            <a:off x="4387925" y="1914800"/>
            <a:ext cx="1177500" cy="5247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78" name="Shape 78"/>
          <p:cNvSpPr txBox="1"/>
          <p:nvPr/>
        </p:nvSpPr>
        <p:spPr>
          <a:xfrm>
            <a:off x="4387925" y="1983650"/>
            <a:ext cx="1018200" cy="387000"/>
          </a:xfrm>
          <a:prstGeom prst="rect">
            <a:avLst/>
          </a:prstGeom>
          <a:noFill/>
          <a:ln>
            <a:noFill/>
          </a:ln>
        </p:spPr>
        <p:txBody>
          <a:bodyPr wrap="square" lIns="91425" tIns="91425" rIns="91425" bIns="91425" anchor="t" anchorCtr="0">
            <a:noAutofit/>
          </a:bodyPr>
          <a:lstStyle/>
          <a:p>
            <a:pPr marL="0" lvl="0" indent="0" rtl="0">
              <a:spcBef>
                <a:spcPts val="0"/>
              </a:spcBef>
              <a:buNone/>
            </a:pPr>
            <a:r>
              <a:rPr lang="en"/>
              <a:t>RANSAC</a:t>
            </a:r>
          </a:p>
        </p:txBody>
      </p:sp>
      <p:pic>
        <p:nvPicPr>
          <p:cNvPr id="79" name="Shape 79"/>
          <p:cNvPicPr preferRelativeResize="0"/>
          <p:nvPr/>
        </p:nvPicPr>
        <p:blipFill>
          <a:blip r:embed="rId5">
            <a:alphaModFix/>
          </a:blip>
          <a:stretch>
            <a:fillRect/>
          </a:stretch>
        </p:blipFill>
        <p:spPr>
          <a:xfrm>
            <a:off x="6259975" y="1392637"/>
            <a:ext cx="2233701" cy="1028100"/>
          </a:xfrm>
          <a:prstGeom prst="rect">
            <a:avLst/>
          </a:prstGeom>
          <a:noFill/>
          <a:ln>
            <a:noFill/>
          </a:ln>
        </p:spPr>
      </p:pic>
      <p:sp>
        <p:nvSpPr>
          <p:cNvPr id="80" name="Shape 80"/>
          <p:cNvSpPr txBox="1"/>
          <p:nvPr/>
        </p:nvSpPr>
        <p:spPr>
          <a:xfrm>
            <a:off x="6867725" y="1005638"/>
            <a:ext cx="1018200" cy="387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a:t>SIFT</a:t>
            </a:r>
          </a:p>
        </p:txBody>
      </p:sp>
      <p:pic>
        <p:nvPicPr>
          <p:cNvPr id="81" name="Shape 81"/>
          <p:cNvPicPr preferRelativeResize="0"/>
          <p:nvPr/>
        </p:nvPicPr>
        <p:blipFill>
          <a:blip r:embed="rId6">
            <a:alphaModFix/>
          </a:blip>
          <a:stretch>
            <a:fillRect/>
          </a:stretch>
        </p:blipFill>
        <p:spPr>
          <a:xfrm>
            <a:off x="573408" y="3136938"/>
            <a:ext cx="1601000" cy="1120698"/>
          </a:xfrm>
          <a:prstGeom prst="rect">
            <a:avLst/>
          </a:prstGeom>
          <a:noFill/>
          <a:ln>
            <a:noFill/>
          </a:ln>
        </p:spPr>
      </p:pic>
      <p:sp>
        <p:nvSpPr>
          <p:cNvPr id="82" name="Shape 82"/>
          <p:cNvSpPr txBox="1"/>
          <p:nvPr/>
        </p:nvSpPr>
        <p:spPr>
          <a:xfrm>
            <a:off x="864796" y="2774913"/>
            <a:ext cx="1018200" cy="387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a:t>K-Means</a:t>
            </a:r>
          </a:p>
        </p:txBody>
      </p:sp>
      <p:pic>
        <p:nvPicPr>
          <p:cNvPr id="83" name="Shape 83"/>
          <p:cNvPicPr preferRelativeResize="0"/>
          <p:nvPr/>
        </p:nvPicPr>
        <p:blipFill>
          <a:blip r:embed="rId7">
            <a:alphaModFix/>
          </a:blip>
          <a:stretch>
            <a:fillRect/>
          </a:stretch>
        </p:blipFill>
        <p:spPr>
          <a:xfrm>
            <a:off x="573408" y="4764375"/>
            <a:ext cx="1601000" cy="1085925"/>
          </a:xfrm>
          <a:prstGeom prst="rect">
            <a:avLst/>
          </a:prstGeom>
          <a:noFill/>
          <a:ln>
            <a:noFill/>
          </a:ln>
        </p:spPr>
      </p:pic>
      <p:sp>
        <p:nvSpPr>
          <p:cNvPr id="84" name="Shape 84"/>
          <p:cNvSpPr txBox="1"/>
          <p:nvPr/>
        </p:nvSpPr>
        <p:spPr>
          <a:xfrm>
            <a:off x="788618" y="4377375"/>
            <a:ext cx="1309612" cy="387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dirty="0"/>
              <a:t>Mean-shift</a:t>
            </a:r>
          </a:p>
        </p:txBody>
      </p:sp>
      <p:pic>
        <p:nvPicPr>
          <p:cNvPr id="87" name="Shape 87"/>
          <p:cNvPicPr preferRelativeResize="0"/>
          <p:nvPr/>
        </p:nvPicPr>
        <p:blipFill>
          <a:blip r:embed="rId8">
            <a:alphaModFix/>
          </a:blip>
          <a:stretch>
            <a:fillRect/>
          </a:stretch>
        </p:blipFill>
        <p:spPr>
          <a:xfrm>
            <a:off x="6115549" y="3995401"/>
            <a:ext cx="2859602" cy="1657125"/>
          </a:xfrm>
          <a:prstGeom prst="rect">
            <a:avLst/>
          </a:prstGeom>
          <a:noFill/>
          <a:ln>
            <a:noFill/>
          </a:ln>
        </p:spPr>
      </p:pic>
      <p:sp>
        <p:nvSpPr>
          <p:cNvPr id="88" name="Shape 88"/>
          <p:cNvSpPr txBox="1"/>
          <p:nvPr/>
        </p:nvSpPr>
        <p:spPr>
          <a:xfrm>
            <a:off x="6752462" y="3634050"/>
            <a:ext cx="1569900" cy="387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a:t>Image features</a:t>
            </a:r>
          </a:p>
        </p:txBody>
      </p:sp>
      <p:pic>
        <p:nvPicPr>
          <p:cNvPr id="89" name="Shape 89"/>
          <p:cNvPicPr preferRelativeResize="0"/>
          <p:nvPr/>
        </p:nvPicPr>
        <p:blipFill>
          <a:blip r:embed="rId9">
            <a:alphaModFix/>
          </a:blip>
          <a:stretch>
            <a:fillRect/>
          </a:stretch>
        </p:blipFill>
        <p:spPr>
          <a:xfrm>
            <a:off x="3139413" y="4051550"/>
            <a:ext cx="2266712" cy="1758349"/>
          </a:xfrm>
          <a:prstGeom prst="rect">
            <a:avLst/>
          </a:prstGeom>
          <a:noFill/>
          <a:ln>
            <a:noFill/>
          </a:ln>
        </p:spPr>
      </p:pic>
      <p:sp>
        <p:nvSpPr>
          <p:cNvPr id="90" name="Shape 90"/>
          <p:cNvSpPr txBox="1"/>
          <p:nvPr/>
        </p:nvSpPr>
        <p:spPr>
          <a:xfrm>
            <a:off x="3270826" y="3484799"/>
            <a:ext cx="2259374" cy="387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dirty="0"/>
              <a:t>PCA / Eigenfaces</a:t>
            </a:r>
          </a:p>
        </p:txBody>
      </p:sp>
      <p:sp>
        <p:nvSpPr>
          <p:cNvPr id="91" name="Shape 9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1811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Generating Art</a:t>
            </a:r>
          </a:p>
        </p:txBody>
      </p:sp>
      <p:sp>
        <p:nvSpPr>
          <p:cNvPr id="281" name="Shape 28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20</a:t>
            </a:fld>
            <a:endParaRPr lang="en" dirty="0"/>
          </a:p>
        </p:txBody>
      </p:sp>
      <p:sp>
        <p:nvSpPr>
          <p:cNvPr id="282" name="Shape 28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480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5554225" y="443388"/>
            <a:ext cx="2849600" cy="3060925"/>
          </a:xfrm>
          <a:prstGeom prst="rect">
            <a:avLst/>
          </a:prstGeom>
          <a:noFill/>
          <a:ln>
            <a:noFill/>
          </a:ln>
        </p:spPr>
      </p:pic>
      <p:sp>
        <p:nvSpPr>
          <p:cNvPr id="295" name="Shape 295"/>
          <p:cNvSpPr txBox="1">
            <a:spLocks noGrp="1"/>
          </p:cNvSpPr>
          <p:nvPr>
            <p:ph type="title"/>
          </p:nvPr>
        </p:nvSpPr>
        <p:spPr>
          <a:xfrm>
            <a:off x="155245" y="13512"/>
            <a:ext cx="8001782" cy="954537"/>
          </a:xfrm>
          <a:prstGeom prst="rect">
            <a:avLst/>
          </a:prstGeom>
        </p:spPr>
        <p:txBody>
          <a:bodyPr wrap="square" lIns="91425" tIns="91425" rIns="91425" bIns="91425" anchor="t" anchorCtr="0">
            <a:noAutofit/>
          </a:bodyPr>
          <a:lstStyle/>
          <a:p>
            <a:pPr marL="0" lvl="0" indent="0">
              <a:spcBef>
                <a:spcPts val="0"/>
              </a:spcBef>
              <a:buNone/>
            </a:pPr>
            <a:r>
              <a:rPr lang="en" dirty="0"/>
              <a:t>Outside Computer Vision</a:t>
            </a:r>
          </a:p>
        </p:txBody>
      </p:sp>
      <p:sp>
        <p:nvSpPr>
          <p:cNvPr id="296" name="Shape 29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21</a:t>
            </a:fld>
            <a:endParaRPr lang="en" dirty="0"/>
          </a:p>
        </p:txBody>
      </p:sp>
      <p:sp>
        <p:nvSpPr>
          <p:cNvPr id="297" name="Shape 2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98" name="Shape 298"/>
          <p:cNvPicPr preferRelativeResize="0"/>
          <p:nvPr/>
        </p:nvPicPr>
        <p:blipFill rotWithShape="1">
          <a:blip r:embed="rId4">
            <a:alphaModFix/>
          </a:blip>
          <a:srcRect b="54117"/>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Bahdanau, Cho, and Bengio, “Neural Machine Translation by jointly learning to align and translate”, ICLR 2015</a:t>
            </a:r>
          </a:p>
        </p:txBody>
      </p:sp>
      <p:sp>
        <p:nvSpPr>
          <p:cNvPr id="302" name="Shape 302"/>
          <p:cNvSpPr txBox="1"/>
          <p:nvPr/>
        </p:nvSpPr>
        <p:spPr>
          <a:xfrm>
            <a:off x="5725177" y="13630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Sutskever, Martens, and Hinton, “Generating Text with Recurrent Neural Networks”, ICML 2011</a:t>
            </a:r>
          </a:p>
        </p:txBody>
      </p:sp>
      <p:sp>
        <p:nvSpPr>
          <p:cNvPr id="311" name="Shape 3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47598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Reinforcement Learning</a:t>
            </a:r>
          </a:p>
        </p:txBody>
      </p:sp>
      <p:sp>
        <p:nvSpPr>
          <p:cNvPr id="317" name="Shape 3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22</a:t>
            </a:fld>
            <a:endParaRPr lang="en" dirty="0"/>
          </a:p>
        </p:txBody>
      </p:sp>
      <p:sp>
        <p:nvSpPr>
          <p:cNvPr id="318" name="Shape 3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endParaRPr sz="800"/>
          </a:p>
        </p:txBody>
      </p:sp>
      <p:sp>
        <p:nvSpPr>
          <p:cNvPr id="323" name="Shape 323"/>
          <p:cNvSpPr txBox="1"/>
          <p:nvPr/>
        </p:nvSpPr>
        <p:spPr>
          <a:xfrm>
            <a:off x="4928800" y="4296725"/>
            <a:ext cx="4086300" cy="9255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Silver et al, “Mastering the game of Go with deep</a:t>
            </a:r>
          </a:p>
          <a:p>
            <a:pPr marL="0" lvl="0" indent="0">
              <a:spcBef>
                <a:spcPts val="0"/>
              </a:spcBef>
              <a:buNone/>
            </a:pPr>
            <a:r>
              <a:rPr lang="en" sz="800"/>
              <a:t>neural networks and tree search”, Nature 2016</a:t>
            </a:r>
          </a:p>
          <a:p>
            <a:pPr marL="0" lvl="0" indent="0">
              <a:spcBef>
                <a:spcPts val="0"/>
              </a:spcBef>
              <a:buNone/>
            </a:pPr>
            <a:endParaRPr sz="800"/>
          </a:p>
          <a:p>
            <a:pPr marL="0" lvl="0" indent="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AlphaGo beats Lee Sedol</a:t>
            </a:r>
          </a:p>
        </p:txBody>
      </p:sp>
      <p:sp>
        <p:nvSpPr>
          <p:cNvPr id="326" name="Shape 3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6124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23</a:t>
            </a:fld>
            <a:endParaRPr lang="en" dirty="0"/>
          </a:p>
        </p:txBody>
      </p:sp>
      <p:sp>
        <p:nvSpPr>
          <p:cNvPr id="332" name="Shape 33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33" name="Shape 333"/>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334" name="Shape 334"/>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SzPts val="3600"/>
              <a:buChar char="●"/>
            </a:pPr>
            <a:r>
              <a:rPr lang="en" sz="3600"/>
              <a:t>Applications</a:t>
            </a:r>
          </a:p>
          <a:p>
            <a:pPr marL="457200" lvl="0" indent="-457200" rtl="0">
              <a:spcBef>
                <a:spcPts val="0"/>
              </a:spcBef>
              <a:spcAft>
                <a:spcPts val="0"/>
              </a:spcAft>
              <a:buSzPts val="3600"/>
              <a:buChar char="●"/>
            </a:pPr>
            <a:r>
              <a:rPr lang="en" sz="3600"/>
              <a:t>Motivation</a:t>
            </a:r>
          </a:p>
          <a:p>
            <a:pPr marL="457200" lvl="0" indent="-457200" rtl="0">
              <a:spcBef>
                <a:spcPts val="0"/>
              </a:spcBef>
              <a:spcAft>
                <a:spcPts val="0"/>
              </a:spcAft>
              <a:buSzPts val="3600"/>
              <a:buChar char="●"/>
            </a:pPr>
            <a:r>
              <a:rPr lang="en" sz="3600"/>
              <a:t>Supervised learning</a:t>
            </a:r>
          </a:p>
          <a:p>
            <a:pPr marL="457200" lvl="0" indent="-457200" rtl="0">
              <a:spcBef>
                <a:spcPts val="0"/>
              </a:spcBef>
              <a:spcAft>
                <a:spcPts val="0"/>
              </a:spcAft>
              <a:buSzPts val="3600"/>
              <a:buChar char="●"/>
            </a:pPr>
            <a:r>
              <a:rPr lang="en" sz="3600"/>
              <a:t>Gradient descent</a:t>
            </a:r>
          </a:p>
          <a:p>
            <a:pPr marL="457200" lvl="0" indent="-457200" rtl="0">
              <a:spcBef>
                <a:spcPts val="0"/>
              </a:spcBef>
              <a:spcAft>
                <a:spcPts val="0"/>
              </a:spcAft>
              <a:buSzPts val="3600"/>
              <a:buChar char="●"/>
            </a:pPr>
            <a:r>
              <a:rPr lang="en" sz="3600"/>
              <a:t>Backpropagation</a:t>
            </a:r>
          </a:p>
          <a:p>
            <a:pPr marL="457200" lvl="0" indent="-457200" rtl="0">
              <a:spcBef>
                <a:spcPts val="0"/>
              </a:spcBef>
              <a:buSzPts val="3600"/>
              <a:buChar char="●"/>
            </a:pPr>
            <a:r>
              <a:rPr lang="en" sz="3600"/>
              <a:t>Convolutional Neural Networks</a:t>
            </a:r>
          </a:p>
          <a:p>
            <a:pPr marL="0" lvl="0" indent="0" rtl="0">
              <a:spcBef>
                <a:spcPts val="0"/>
              </a:spcBef>
              <a:buNone/>
            </a:pPr>
            <a:endParaRPr sz="2800"/>
          </a:p>
        </p:txBody>
      </p:sp>
      <p:sp>
        <p:nvSpPr>
          <p:cNvPr id="335" name="Shape 33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71577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24</a:t>
            </a:fld>
            <a:endParaRPr lang="en" dirty="0"/>
          </a:p>
        </p:txBody>
      </p:sp>
      <p:sp>
        <p:nvSpPr>
          <p:cNvPr id="341" name="Shape 34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342" name="Shape 34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343" name="Shape 343"/>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Clr>
                <a:srgbClr val="CCCCCC"/>
              </a:buClr>
              <a:buSzPts val="3600"/>
              <a:buChar char="●"/>
            </a:pPr>
            <a:r>
              <a:rPr lang="en" sz="3600">
                <a:solidFill>
                  <a:srgbClr val="CCCCCC"/>
                </a:solidFill>
              </a:rPr>
              <a:t>Applications</a:t>
            </a:r>
          </a:p>
          <a:p>
            <a:pPr marL="457200" lvl="0" indent="-457200" rtl="0">
              <a:spcBef>
                <a:spcPts val="0"/>
              </a:spcBef>
              <a:spcAft>
                <a:spcPts val="0"/>
              </a:spcAft>
              <a:buSzPts val="3600"/>
              <a:buChar char="●"/>
            </a:pPr>
            <a:r>
              <a:rPr lang="en" sz="3600"/>
              <a:t>Motivation</a:t>
            </a:r>
          </a:p>
          <a:p>
            <a:pPr marL="457200" lvl="0" indent="-457200" rtl="0">
              <a:spcBef>
                <a:spcPts val="0"/>
              </a:spcBef>
              <a:spcAft>
                <a:spcPts val="0"/>
              </a:spcAft>
              <a:buClr>
                <a:srgbClr val="CCCCCC"/>
              </a:buClr>
              <a:buSzPts val="3600"/>
              <a:buChar char="●"/>
            </a:pPr>
            <a:r>
              <a:rPr lang="en" sz="3600">
                <a:solidFill>
                  <a:srgbClr val="CCCCCC"/>
                </a:solidFill>
              </a:rPr>
              <a:t>Supervised learning</a:t>
            </a:r>
          </a:p>
          <a:p>
            <a:pPr marL="457200" lvl="0" indent="-457200" rtl="0">
              <a:spcBef>
                <a:spcPts val="0"/>
              </a:spcBef>
              <a:spcAft>
                <a:spcPts val="0"/>
              </a:spcAft>
              <a:buClr>
                <a:srgbClr val="CCCCCC"/>
              </a:buClr>
              <a:buSzPts val="3600"/>
              <a:buChar char="●"/>
            </a:pPr>
            <a:r>
              <a:rPr lang="en" sz="3600">
                <a:solidFill>
                  <a:srgbClr val="CCCCCC"/>
                </a:solidFill>
              </a:rPr>
              <a:t>Gradient descent</a:t>
            </a:r>
          </a:p>
          <a:p>
            <a:pPr marL="457200" lvl="0" indent="-457200" rtl="0">
              <a:spcBef>
                <a:spcPts val="0"/>
              </a:spcBef>
              <a:spcAft>
                <a:spcPts val="0"/>
              </a:spcAft>
              <a:buClr>
                <a:srgbClr val="CCCCCC"/>
              </a:buClr>
              <a:buSzPts val="3600"/>
              <a:buChar char="●"/>
            </a:pPr>
            <a:r>
              <a:rPr lang="en" sz="3600">
                <a:solidFill>
                  <a:srgbClr val="CCCCCC"/>
                </a:solidFill>
              </a:rPr>
              <a:t>Backpropagation</a:t>
            </a:r>
          </a:p>
          <a:p>
            <a:pPr marL="457200" lvl="0" indent="-457200" rtl="0">
              <a:spcBef>
                <a:spcPts val="0"/>
              </a:spcBef>
              <a:buClr>
                <a:srgbClr val="CCCCCC"/>
              </a:buClr>
              <a:buSzPts val="3600"/>
              <a:buChar char="●"/>
            </a:pPr>
            <a:r>
              <a:rPr lang="en" sz="3600">
                <a:solidFill>
                  <a:srgbClr val="CCCCCC"/>
                </a:solidFill>
              </a:rPr>
              <a:t>Convolutional Neural Networks</a:t>
            </a:r>
          </a:p>
          <a:p>
            <a:pPr marL="0" lvl="0" indent="0" rtl="0">
              <a:spcBef>
                <a:spcPts val="0"/>
              </a:spcBef>
              <a:buNone/>
            </a:pPr>
            <a:endParaRPr sz="2800"/>
          </a:p>
        </p:txBody>
      </p:sp>
      <p:sp>
        <p:nvSpPr>
          <p:cNvPr id="344" name="Shape 34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98370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Image Classification</a:t>
            </a:r>
          </a:p>
        </p:txBody>
      </p:sp>
      <p:sp>
        <p:nvSpPr>
          <p:cNvPr id="350" name="Shape 35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25</a:t>
            </a:fld>
            <a:endParaRPr lang="en" dirty="0"/>
          </a:p>
        </p:txBody>
      </p:sp>
      <p:sp>
        <p:nvSpPr>
          <p:cNvPr id="351" name="Shape 35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352" name="Shape 352"/>
          <p:cNvPicPr preferRelativeResize="0"/>
          <p:nvPr/>
        </p:nvPicPr>
        <p:blipFill>
          <a:blip r:embed="rId3">
            <a:alphaModFix/>
          </a:blip>
          <a:stretch>
            <a:fillRect/>
          </a:stretch>
        </p:blipFill>
        <p:spPr>
          <a:xfrm>
            <a:off x="2675650" y="1554475"/>
            <a:ext cx="3792675" cy="2123900"/>
          </a:xfrm>
          <a:prstGeom prst="rect">
            <a:avLst/>
          </a:prstGeom>
          <a:noFill/>
          <a:ln>
            <a:noFill/>
          </a:ln>
        </p:spPr>
      </p:pic>
      <p:sp>
        <p:nvSpPr>
          <p:cNvPr id="353" name="Shape 353"/>
          <p:cNvSpPr txBox="1"/>
          <p:nvPr/>
        </p:nvSpPr>
        <p:spPr>
          <a:xfrm>
            <a:off x="1105650" y="823475"/>
            <a:ext cx="6932700" cy="5808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Write a function that maps </a:t>
            </a:r>
            <a:r>
              <a:rPr lang="en" sz="2400" b="1"/>
              <a:t>images</a:t>
            </a:r>
            <a:r>
              <a:rPr lang="en" sz="2400"/>
              <a:t> to </a:t>
            </a:r>
            <a:r>
              <a:rPr lang="en" sz="2400" b="1"/>
              <a:t>labels</a:t>
            </a:r>
          </a:p>
          <a:p>
            <a:pPr marL="0" lvl="0" indent="0" algn="ctr" rtl="0">
              <a:spcBef>
                <a:spcPts val="0"/>
              </a:spcBef>
              <a:buNone/>
            </a:pPr>
            <a:r>
              <a:rPr lang="en" sz="2400"/>
              <a:t>(also called </a:t>
            </a:r>
            <a:r>
              <a:rPr lang="en" sz="2400" b="1"/>
              <a:t>object recognition</a:t>
            </a:r>
            <a:r>
              <a:rPr lang="en" sz="2400"/>
              <a:t>)</a:t>
            </a:r>
          </a:p>
        </p:txBody>
      </p:sp>
      <p:pic>
        <p:nvPicPr>
          <p:cNvPr id="354" name="Shape 354"/>
          <p:cNvPicPr preferRelativeResize="0"/>
          <p:nvPr/>
        </p:nvPicPr>
        <p:blipFill>
          <a:blip r:embed="rId4">
            <a:alphaModFix/>
          </a:blip>
          <a:stretch>
            <a:fillRect/>
          </a:stretch>
        </p:blipFill>
        <p:spPr>
          <a:xfrm>
            <a:off x="1526301" y="4136876"/>
            <a:ext cx="6091375" cy="938000"/>
          </a:xfrm>
          <a:prstGeom prst="rect">
            <a:avLst/>
          </a:prstGeom>
          <a:noFill/>
          <a:ln>
            <a:noFill/>
          </a:ln>
        </p:spPr>
      </p:pic>
      <p:sp>
        <p:nvSpPr>
          <p:cNvPr id="355" name="Shape 355"/>
          <p:cNvSpPr txBox="1"/>
          <p:nvPr/>
        </p:nvSpPr>
        <p:spPr>
          <a:xfrm>
            <a:off x="2912250" y="3603463"/>
            <a:ext cx="3319500" cy="3006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Dataset: ETH-80, by B. Leibe; Slide credit: L. Lazebnik</a:t>
            </a:r>
          </a:p>
        </p:txBody>
      </p:sp>
      <p:sp>
        <p:nvSpPr>
          <p:cNvPr id="356" name="Shape 356"/>
          <p:cNvSpPr txBox="1"/>
          <p:nvPr/>
        </p:nvSpPr>
        <p:spPr>
          <a:xfrm>
            <a:off x="2837700" y="5074863"/>
            <a:ext cx="3468600" cy="830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No obvious way to implement this function!</a:t>
            </a:r>
          </a:p>
        </p:txBody>
      </p:sp>
      <p:sp>
        <p:nvSpPr>
          <p:cNvPr id="357" name="Shape 357"/>
          <p:cNvSpPr txBox="1"/>
          <p:nvPr/>
        </p:nvSpPr>
        <p:spPr>
          <a:xfrm>
            <a:off x="7159150" y="611625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2, 2016</a:t>
            </a:r>
          </a:p>
        </p:txBody>
      </p:sp>
      <p:sp>
        <p:nvSpPr>
          <p:cNvPr id="358" name="Shape 35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42863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Image Classification</a:t>
            </a:r>
          </a:p>
        </p:txBody>
      </p:sp>
      <p:sp>
        <p:nvSpPr>
          <p:cNvPr id="364" name="Shape 36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26</a:t>
            </a:fld>
            <a:endParaRPr lang="en" dirty="0"/>
          </a:p>
        </p:txBody>
      </p:sp>
      <p:sp>
        <p:nvSpPr>
          <p:cNvPr id="365" name="Shape 36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66" name="Shape 366"/>
          <p:cNvSpPr txBox="1"/>
          <p:nvPr/>
        </p:nvSpPr>
        <p:spPr>
          <a:xfrm>
            <a:off x="456425" y="1323225"/>
            <a:ext cx="8132100" cy="15543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2400" b="1">
                <a:latin typeface="Helvetica Neue"/>
                <a:ea typeface="Helvetica Neue"/>
                <a:cs typeface="Helvetica Neue"/>
                <a:sym typeface="Helvetica Neue"/>
              </a:rPr>
              <a:t>Data-driven approach:</a:t>
            </a:r>
          </a:p>
          <a:p>
            <a:pPr marL="457200" lvl="0" indent="-381000" rtl="0">
              <a:spcBef>
                <a:spcPts val="0"/>
              </a:spcBef>
              <a:buSzPts val="2400"/>
              <a:buFont typeface="Helvetica Neue"/>
              <a:buAutoNum type="arabicPeriod"/>
            </a:pPr>
            <a:r>
              <a:rPr lang="en" sz="2400">
                <a:latin typeface="Helvetica Neue"/>
                <a:ea typeface="Helvetica Neue"/>
                <a:cs typeface="Helvetica Neue"/>
                <a:sym typeface="Helvetica Neue"/>
              </a:rPr>
              <a:t>Collect a dataset of images and labels</a:t>
            </a:r>
          </a:p>
          <a:p>
            <a:pPr marL="457200" lvl="0" indent="-381000" rtl="0">
              <a:spcBef>
                <a:spcPts val="0"/>
              </a:spcBef>
              <a:buSzPts val="2400"/>
              <a:buFont typeface="Helvetica Neue"/>
              <a:buAutoNum type="arabicPeriod"/>
            </a:pPr>
            <a:r>
              <a:rPr lang="en" sz="2400">
                <a:latin typeface="Helvetica Neue"/>
                <a:ea typeface="Helvetica Neue"/>
                <a:cs typeface="Helvetica Neue"/>
                <a:sym typeface="Helvetica Neue"/>
              </a:rPr>
              <a:t>Use Machine Learning to train an image classifier</a:t>
            </a:r>
          </a:p>
          <a:p>
            <a:pPr marL="457200" lvl="0" indent="-381000" rtl="0">
              <a:spcBef>
                <a:spcPts val="0"/>
              </a:spcBef>
              <a:buSzPts val="2400"/>
              <a:buFont typeface="Helvetica Neue"/>
              <a:buAutoNum type="arabicPeriod"/>
            </a:pPr>
            <a:r>
              <a:rPr lang="en" sz="2400">
                <a:latin typeface="Helvetica Neue"/>
                <a:ea typeface="Helvetica Neue"/>
                <a:cs typeface="Helvetica Neue"/>
                <a:sym typeface="Helvetica Neue"/>
              </a:rPr>
              <a:t>Evaluate the classifier on a withheld set of test images</a:t>
            </a:r>
          </a:p>
        </p:txBody>
      </p:sp>
      <p:pic>
        <p:nvPicPr>
          <p:cNvPr id="367" name="Shape 367"/>
          <p:cNvPicPr preferRelativeResize="0"/>
          <p:nvPr/>
        </p:nvPicPr>
        <p:blipFill>
          <a:blip r:embed="rId3">
            <a:alphaModFix/>
          </a:blip>
          <a:stretch>
            <a:fillRect/>
          </a:stretch>
        </p:blipFill>
        <p:spPr>
          <a:xfrm>
            <a:off x="4341725" y="3606289"/>
            <a:ext cx="4705001" cy="2170600"/>
          </a:xfrm>
          <a:prstGeom prst="rect">
            <a:avLst/>
          </a:prstGeom>
          <a:noFill/>
          <a:ln>
            <a:noFill/>
          </a:ln>
        </p:spPr>
      </p:pic>
      <p:sp>
        <p:nvSpPr>
          <p:cNvPr id="368" name="Shape 368"/>
          <p:cNvSpPr txBox="1"/>
          <p:nvPr/>
        </p:nvSpPr>
        <p:spPr>
          <a:xfrm>
            <a:off x="3118066" y="3213171"/>
            <a:ext cx="4260600" cy="3114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b="1"/>
              <a:t>Example training set</a:t>
            </a:r>
          </a:p>
        </p:txBody>
      </p:sp>
      <p:pic>
        <p:nvPicPr>
          <p:cNvPr id="369" name="Shape 369"/>
          <p:cNvPicPr preferRelativeResize="0"/>
          <p:nvPr/>
        </p:nvPicPr>
        <p:blipFill>
          <a:blip r:embed="rId4">
            <a:alphaModFix/>
          </a:blip>
          <a:stretch>
            <a:fillRect/>
          </a:stretch>
        </p:blipFill>
        <p:spPr>
          <a:xfrm>
            <a:off x="268146" y="3606284"/>
            <a:ext cx="3634725" cy="1725975"/>
          </a:xfrm>
          <a:prstGeom prst="rect">
            <a:avLst/>
          </a:prstGeom>
          <a:noFill/>
          <a:ln w="9525" cap="flat" cmpd="sng">
            <a:solidFill>
              <a:srgbClr val="000000"/>
            </a:solidFill>
            <a:prstDash val="solid"/>
            <a:round/>
            <a:headEnd type="none" w="med" len="med"/>
            <a:tailEnd type="none" w="med" len="med"/>
          </a:ln>
        </p:spPr>
      </p:pic>
      <p:sp>
        <p:nvSpPr>
          <p:cNvPr id="370" name="Shape 370"/>
          <p:cNvSpPr txBox="1"/>
          <p:nvPr/>
        </p:nvSpPr>
        <p:spPr>
          <a:xfrm>
            <a:off x="7159150" y="611625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2, 2016</a:t>
            </a:r>
          </a:p>
        </p:txBody>
      </p:sp>
      <p:sp>
        <p:nvSpPr>
          <p:cNvPr id="371" name="Shape 37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41952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Image </a:t>
            </a:r>
            <a:r>
              <a:rPr lang="en" dirty="0"/>
              <a:t>Classification</a:t>
            </a:r>
          </a:p>
        </p:txBody>
      </p:sp>
      <p:sp>
        <p:nvSpPr>
          <p:cNvPr id="377" name="Shape 37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27</a:t>
            </a:fld>
            <a:endParaRPr lang="en" dirty="0"/>
          </a:p>
        </p:txBody>
      </p:sp>
      <p:sp>
        <p:nvSpPr>
          <p:cNvPr id="378" name="Shape 37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379" name="Shape 379"/>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380" name="Shape 380"/>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D. Hoiem, L. Lazebnik </a:t>
            </a:r>
          </a:p>
        </p:txBody>
      </p:sp>
      <p:sp>
        <p:nvSpPr>
          <p:cNvPr id="381" name="Shape 38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25398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28</a:t>
            </a:fld>
            <a:endParaRPr lang="en" dirty="0"/>
          </a:p>
        </p:txBody>
      </p:sp>
      <p:sp>
        <p:nvSpPr>
          <p:cNvPr id="532" name="Shape 53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533" name="Shape 533"/>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534" name="Shape 534"/>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Clr>
                <a:srgbClr val="CCCCCC"/>
              </a:buClr>
              <a:buSzPts val="3600"/>
              <a:buChar char="●"/>
            </a:pPr>
            <a:r>
              <a:rPr lang="en" sz="3600">
                <a:solidFill>
                  <a:srgbClr val="CCCCCC"/>
                </a:solidFill>
              </a:rPr>
              <a:t>Applications</a:t>
            </a:r>
          </a:p>
          <a:p>
            <a:pPr marL="457200" lvl="0" indent="-457200" rtl="0">
              <a:spcBef>
                <a:spcPts val="0"/>
              </a:spcBef>
              <a:spcAft>
                <a:spcPts val="0"/>
              </a:spcAft>
              <a:buClr>
                <a:srgbClr val="CCCCCC"/>
              </a:buClr>
              <a:buSzPts val="3600"/>
              <a:buChar char="●"/>
            </a:pPr>
            <a:r>
              <a:rPr lang="en" sz="3600">
                <a:solidFill>
                  <a:srgbClr val="CCCCCC"/>
                </a:solidFill>
              </a:rPr>
              <a:t>Motivation</a:t>
            </a:r>
          </a:p>
          <a:p>
            <a:pPr marL="457200" lvl="0" indent="-457200" rtl="0">
              <a:spcBef>
                <a:spcPts val="0"/>
              </a:spcBef>
              <a:spcAft>
                <a:spcPts val="0"/>
              </a:spcAft>
              <a:buSzPts val="3600"/>
              <a:buChar char="●"/>
            </a:pPr>
            <a:r>
              <a:rPr lang="en" sz="3600"/>
              <a:t>Supervised learning</a:t>
            </a:r>
          </a:p>
          <a:p>
            <a:pPr marL="457200" lvl="0" indent="-457200" rtl="0">
              <a:spcBef>
                <a:spcPts val="0"/>
              </a:spcBef>
              <a:spcAft>
                <a:spcPts val="0"/>
              </a:spcAft>
              <a:buClr>
                <a:srgbClr val="CCCCCC"/>
              </a:buClr>
              <a:buSzPts val="3600"/>
              <a:buChar char="●"/>
            </a:pPr>
            <a:r>
              <a:rPr lang="en" sz="3600">
                <a:solidFill>
                  <a:srgbClr val="CCCCCC"/>
                </a:solidFill>
              </a:rPr>
              <a:t>Gradient descent</a:t>
            </a:r>
          </a:p>
          <a:p>
            <a:pPr marL="457200" lvl="0" indent="-457200" rtl="0">
              <a:spcBef>
                <a:spcPts val="0"/>
              </a:spcBef>
              <a:spcAft>
                <a:spcPts val="0"/>
              </a:spcAft>
              <a:buClr>
                <a:srgbClr val="CCCCCC"/>
              </a:buClr>
              <a:buSzPts val="3600"/>
              <a:buChar char="●"/>
            </a:pPr>
            <a:r>
              <a:rPr lang="en" sz="3600">
                <a:solidFill>
                  <a:srgbClr val="CCCCCC"/>
                </a:solidFill>
              </a:rPr>
              <a:t>Backpropagation</a:t>
            </a:r>
          </a:p>
          <a:p>
            <a:pPr marL="457200" lvl="0" indent="-457200" rtl="0">
              <a:spcBef>
                <a:spcPts val="0"/>
              </a:spcBef>
              <a:buClr>
                <a:srgbClr val="CCCCCC"/>
              </a:buClr>
              <a:buSzPts val="3600"/>
              <a:buChar char="●"/>
            </a:pPr>
            <a:r>
              <a:rPr lang="en" sz="3600">
                <a:solidFill>
                  <a:srgbClr val="CCCCCC"/>
                </a:solidFill>
              </a:rPr>
              <a:t>Convolutional Neural Networks</a:t>
            </a:r>
          </a:p>
          <a:p>
            <a:pPr marL="0" lvl="0" indent="0" rtl="0">
              <a:spcBef>
                <a:spcPts val="0"/>
              </a:spcBef>
              <a:buNone/>
            </a:pPr>
            <a:endParaRPr sz="2800"/>
          </a:p>
        </p:txBody>
      </p:sp>
      <p:sp>
        <p:nvSpPr>
          <p:cNvPr id="535" name="Shape 53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957345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311700" y="59977"/>
            <a:ext cx="8520600" cy="906900"/>
          </a:xfrm>
          <a:prstGeom prst="rect">
            <a:avLst/>
          </a:prstGeom>
        </p:spPr>
        <p:txBody>
          <a:bodyPr wrap="square" lIns="91425" tIns="91425" rIns="91425" bIns="91425" anchor="t" anchorCtr="0">
            <a:noAutofit/>
          </a:bodyPr>
          <a:lstStyle/>
          <a:p>
            <a:pPr marL="0" lvl="0" indent="0" rtl="0">
              <a:spcBef>
                <a:spcPts val="0"/>
              </a:spcBef>
              <a:buNone/>
            </a:pPr>
            <a:r>
              <a:rPr lang="en"/>
              <a:t>Supervised Learning in 3 easy steps</a:t>
            </a:r>
            <a:br>
              <a:rPr lang="en"/>
            </a:br>
            <a:r>
              <a:rPr lang="en" sz="1800"/>
              <a:t>How to learn models from data</a:t>
            </a:r>
          </a:p>
        </p:txBody>
      </p:sp>
      <p:sp>
        <p:nvSpPr>
          <p:cNvPr id="541" name="Shape 54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29</a:t>
            </a:fld>
            <a:endParaRPr lang="en" dirty="0"/>
          </a:p>
        </p:txBody>
      </p:sp>
      <p:sp>
        <p:nvSpPr>
          <p:cNvPr id="542" name="Shape 54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543" name="Shape 543"/>
          <p:cNvPicPr preferRelativeResize="0"/>
          <p:nvPr/>
        </p:nvPicPr>
        <p:blipFill>
          <a:blip r:embed="rId3">
            <a:alphaModFix/>
          </a:blip>
          <a:stretch>
            <a:fillRect/>
          </a:stretch>
        </p:blipFill>
        <p:spPr>
          <a:xfrm>
            <a:off x="2374587" y="1543275"/>
            <a:ext cx="3480427" cy="1013400"/>
          </a:xfrm>
          <a:prstGeom prst="rect">
            <a:avLst/>
          </a:prstGeom>
          <a:noFill/>
          <a:ln>
            <a:noFill/>
          </a:ln>
        </p:spPr>
      </p:pic>
      <p:sp>
        <p:nvSpPr>
          <p:cNvPr id="544" name="Shape 544"/>
          <p:cNvSpPr txBox="1"/>
          <p:nvPr/>
        </p:nvSpPr>
        <p:spPr>
          <a:xfrm>
            <a:off x="77725" y="148482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1</a:t>
            </a:r>
            <a:r>
              <a:rPr lang="en" sz="2000"/>
              <a:t>: </a:t>
            </a:r>
          </a:p>
          <a:p>
            <a:pPr marL="0" lvl="0" indent="0" algn="ctr" rtl="0">
              <a:spcBef>
                <a:spcPts val="0"/>
              </a:spcBef>
              <a:buNone/>
            </a:pPr>
            <a:r>
              <a:rPr lang="en" sz="2000"/>
              <a:t>Define Model</a:t>
            </a:r>
          </a:p>
        </p:txBody>
      </p:sp>
      <p:sp>
        <p:nvSpPr>
          <p:cNvPr id="545" name="Shape 54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8901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sldNum" idx="12"/>
          </p:nvPr>
        </p:nvSpPr>
        <p:spPr>
          <a:xfrm>
            <a:off x="3851700" y="6376650"/>
            <a:ext cx="1663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3</a:t>
            </a:fld>
            <a:endParaRPr lang="en" dirty="0"/>
          </a:p>
        </p:txBody>
      </p:sp>
      <p:sp>
        <p:nvSpPr>
          <p:cNvPr id="97" name="Shape 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98" name="Shape 98"/>
          <p:cNvSpPr txBox="1">
            <a:spLocks noGrp="1"/>
          </p:cNvSpPr>
          <p:nvPr>
            <p:ph type="title" idx="4294967295"/>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Current Research</a:t>
            </a:r>
          </a:p>
        </p:txBody>
      </p:sp>
      <p:pic>
        <p:nvPicPr>
          <p:cNvPr id="99" name="Shape 99"/>
          <p:cNvPicPr preferRelativeResize="0"/>
          <p:nvPr/>
        </p:nvPicPr>
        <p:blipFill>
          <a:blip r:embed="rId3">
            <a:alphaModFix/>
          </a:blip>
          <a:stretch>
            <a:fillRect/>
          </a:stretch>
        </p:blipFill>
        <p:spPr>
          <a:xfrm>
            <a:off x="675275" y="1660034"/>
            <a:ext cx="5607924" cy="3002676"/>
          </a:xfrm>
          <a:prstGeom prst="rect">
            <a:avLst/>
          </a:prstGeom>
          <a:noFill/>
          <a:ln>
            <a:noFill/>
          </a:ln>
        </p:spPr>
      </p:pic>
      <p:sp>
        <p:nvSpPr>
          <p:cNvPr id="100" name="Shape 100"/>
          <p:cNvSpPr txBox="1"/>
          <p:nvPr/>
        </p:nvSpPr>
        <p:spPr>
          <a:xfrm>
            <a:off x="2502438" y="4662700"/>
            <a:ext cx="1953600" cy="487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800"/>
              <a:t>ECCV 2016</a:t>
            </a:r>
            <a:br>
              <a:rPr lang="en"/>
            </a:br>
            <a:r>
              <a:rPr lang="en" sz="600"/>
              <a:t>(photo credit: Justin Johnson)</a:t>
            </a:r>
          </a:p>
        </p:txBody>
      </p:sp>
    </p:spTree>
    <p:extLst>
      <p:ext uri="{BB962C8B-B14F-4D97-AF65-F5344CB8AC3E}">
        <p14:creationId xmlns:p14="http://schemas.microsoft.com/office/powerpoint/2010/main" val="26737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311700" y="59977"/>
            <a:ext cx="8520600" cy="906900"/>
          </a:xfrm>
          <a:prstGeom prst="rect">
            <a:avLst/>
          </a:prstGeom>
        </p:spPr>
        <p:txBody>
          <a:bodyPr wrap="square" lIns="91425" tIns="91425" rIns="91425" bIns="91425" anchor="t" anchorCtr="0">
            <a:noAutofit/>
          </a:bodyPr>
          <a:lstStyle/>
          <a:p>
            <a:pPr marL="0" lvl="0" indent="0" rtl="0">
              <a:spcBef>
                <a:spcPts val="0"/>
              </a:spcBef>
              <a:buNone/>
            </a:pPr>
            <a:r>
              <a:rPr lang="en"/>
              <a:t>Supervised Learning in 3 easy steps</a:t>
            </a:r>
            <a:br>
              <a:rPr lang="en"/>
            </a:br>
            <a:r>
              <a:rPr lang="en" sz="1800"/>
              <a:t>How to learn models from data</a:t>
            </a:r>
          </a:p>
        </p:txBody>
      </p:sp>
      <p:sp>
        <p:nvSpPr>
          <p:cNvPr id="551" name="Shape 55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30</a:t>
            </a:fld>
            <a:endParaRPr lang="en" dirty="0"/>
          </a:p>
        </p:txBody>
      </p:sp>
      <p:sp>
        <p:nvSpPr>
          <p:cNvPr id="552" name="Shape 55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553" name="Shape 553"/>
          <p:cNvSpPr txBox="1"/>
          <p:nvPr/>
        </p:nvSpPr>
        <p:spPr>
          <a:xfrm>
            <a:off x="3155775" y="2404262"/>
            <a:ext cx="2115600" cy="1169563"/>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Input data</a:t>
            </a:r>
            <a:br>
              <a:rPr lang="en" sz="2000" dirty="0"/>
            </a:br>
            <a:r>
              <a:rPr lang="en-US" sz="2000" dirty="0"/>
              <a:t>features </a:t>
            </a:r>
          </a:p>
          <a:p>
            <a:pPr marL="0" lvl="0" indent="0" algn="ctr" rtl="0">
              <a:spcBef>
                <a:spcPts val="0"/>
              </a:spcBef>
              <a:buNone/>
            </a:pPr>
            <a:r>
              <a:rPr lang="en" sz="2000" dirty="0"/>
              <a:t>(</a:t>
            </a:r>
            <a:r>
              <a:rPr lang="en-US" sz="2000" dirty="0"/>
              <a:t>edges, SIFT…)</a:t>
            </a:r>
            <a:endParaRPr lang="en" sz="2000" dirty="0"/>
          </a:p>
        </p:txBody>
      </p:sp>
      <p:sp>
        <p:nvSpPr>
          <p:cNvPr id="554" name="Shape 554"/>
          <p:cNvSpPr txBox="1"/>
          <p:nvPr/>
        </p:nvSpPr>
        <p:spPr>
          <a:xfrm>
            <a:off x="4900100" y="2475675"/>
            <a:ext cx="1363200" cy="73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weights</a:t>
            </a:r>
          </a:p>
        </p:txBody>
      </p:sp>
      <p:sp>
        <p:nvSpPr>
          <p:cNvPr id="555" name="Shape 555"/>
          <p:cNvSpPr txBox="1"/>
          <p:nvPr/>
        </p:nvSpPr>
        <p:spPr>
          <a:xfrm>
            <a:off x="47225" y="252877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Predicted output (image label)</a:t>
            </a:r>
          </a:p>
        </p:txBody>
      </p:sp>
      <p:sp>
        <p:nvSpPr>
          <p:cNvPr id="556" name="Shape 556"/>
          <p:cNvSpPr txBox="1"/>
          <p:nvPr/>
        </p:nvSpPr>
        <p:spPr>
          <a:xfrm>
            <a:off x="2061375" y="2404275"/>
            <a:ext cx="1440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structure</a:t>
            </a:r>
          </a:p>
        </p:txBody>
      </p:sp>
      <p:pic>
        <p:nvPicPr>
          <p:cNvPr id="557" name="Shape 557"/>
          <p:cNvPicPr preferRelativeResize="0"/>
          <p:nvPr/>
        </p:nvPicPr>
        <p:blipFill>
          <a:blip r:embed="rId3">
            <a:alphaModFix/>
          </a:blip>
          <a:stretch>
            <a:fillRect/>
          </a:stretch>
        </p:blipFill>
        <p:spPr>
          <a:xfrm>
            <a:off x="2374587" y="1543275"/>
            <a:ext cx="3480427" cy="1013400"/>
          </a:xfrm>
          <a:prstGeom prst="rect">
            <a:avLst/>
          </a:prstGeom>
          <a:noFill/>
          <a:ln>
            <a:noFill/>
          </a:ln>
        </p:spPr>
      </p:pic>
      <p:cxnSp>
        <p:nvCxnSpPr>
          <p:cNvPr id="558" name="Shape 558"/>
          <p:cNvCxnSpPr>
            <a:endCxn id="557" idx="1"/>
          </p:cNvCxnSpPr>
          <p:nvPr/>
        </p:nvCxnSpPr>
        <p:spPr>
          <a:xfrm rot="10800000" flipH="1">
            <a:off x="1350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559" name="Shape 559"/>
          <p:cNvCxnSpPr/>
          <p:nvPr/>
        </p:nvCxnSpPr>
        <p:spPr>
          <a:xfrm rot="10800000" flipH="1">
            <a:off x="3127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560" name="Shape 560"/>
          <p:cNvCxnSpPr/>
          <p:nvPr/>
        </p:nvCxnSpPr>
        <p:spPr>
          <a:xfrm rot="10800000">
            <a:off x="4511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561" name="Shape 561"/>
          <p:cNvCxnSpPr/>
          <p:nvPr/>
        </p:nvCxnSpPr>
        <p:spPr>
          <a:xfrm rot="10800000">
            <a:off x="5316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562" name="Shape 562"/>
          <p:cNvSpPr txBox="1"/>
          <p:nvPr/>
        </p:nvSpPr>
        <p:spPr>
          <a:xfrm>
            <a:off x="77725" y="148482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1</a:t>
            </a:r>
            <a:r>
              <a:rPr lang="en" sz="2000"/>
              <a:t>: </a:t>
            </a:r>
          </a:p>
          <a:p>
            <a:pPr marL="0" lvl="0" indent="0" algn="ctr" rtl="0">
              <a:spcBef>
                <a:spcPts val="0"/>
              </a:spcBef>
              <a:buNone/>
            </a:pPr>
            <a:r>
              <a:rPr lang="en" sz="2000"/>
              <a:t>Define Model</a:t>
            </a:r>
          </a:p>
        </p:txBody>
      </p:sp>
      <p:sp>
        <p:nvSpPr>
          <p:cNvPr id="563" name="Shape 56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97431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Supervised learning</a:t>
            </a:r>
          </a:p>
        </p:txBody>
      </p:sp>
      <p:sp>
        <p:nvSpPr>
          <p:cNvPr id="569" name="Shape 5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31</a:t>
            </a:fld>
            <a:endParaRPr lang="en" dirty="0"/>
          </a:p>
        </p:txBody>
      </p:sp>
      <p:sp>
        <p:nvSpPr>
          <p:cNvPr id="570" name="Shape 57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571" name="Shape 571"/>
          <p:cNvPicPr preferRelativeResize="0"/>
          <p:nvPr/>
        </p:nvPicPr>
        <p:blipFill>
          <a:blip r:embed="rId3">
            <a:alphaModFix/>
          </a:blip>
          <a:stretch>
            <a:fillRect/>
          </a:stretch>
        </p:blipFill>
        <p:spPr>
          <a:xfrm>
            <a:off x="0" y="1326165"/>
            <a:ext cx="9144001" cy="4205670"/>
          </a:xfrm>
          <a:prstGeom prst="rect">
            <a:avLst/>
          </a:prstGeom>
          <a:noFill/>
          <a:ln>
            <a:noFill/>
          </a:ln>
        </p:spPr>
      </p:pic>
      <p:sp>
        <p:nvSpPr>
          <p:cNvPr id="572" name="Shape 572"/>
          <p:cNvSpPr txBox="1"/>
          <p:nvPr/>
        </p:nvSpPr>
        <p:spPr>
          <a:xfrm>
            <a:off x="5839450" y="4905150"/>
            <a:ext cx="470400" cy="325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b</a:t>
            </a:r>
          </a:p>
        </p:txBody>
      </p:sp>
    </p:spTree>
    <p:extLst>
      <p:ext uri="{BB962C8B-B14F-4D97-AF65-F5344CB8AC3E}">
        <p14:creationId xmlns:p14="http://schemas.microsoft.com/office/powerpoint/2010/main" val="73418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6281175" y="1764276"/>
            <a:ext cx="2579525" cy="711400"/>
          </a:xfrm>
          <a:prstGeom prst="rect">
            <a:avLst/>
          </a:prstGeom>
          <a:noFill/>
          <a:ln>
            <a:noFill/>
          </a:ln>
        </p:spPr>
      </p:pic>
      <p:sp>
        <p:nvSpPr>
          <p:cNvPr id="578" name="Shape 578"/>
          <p:cNvSpPr txBox="1">
            <a:spLocks noGrp="1"/>
          </p:cNvSpPr>
          <p:nvPr>
            <p:ph type="title"/>
          </p:nvPr>
        </p:nvSpPr>
        <p:spPr>
          <a:xfrm>
            <a:off x="311700" y="59977"/>
            <a:ext cx="8520600" cy="906900"/>
          </a:xfrm>
          <a:prstGeom prst="rect">
            <a:avLst/>
          </a:prstGeom>
        </p:spPr>
        <p:txBody>
          <a:bodyPr wrap="square" lIns="91425" tIns="91425" rIns="91425" bIns="91425" anchor="t" anchorCtr="0">
            <a:noAutofit/>
          </a:bodyPr>
          <a:lstStyle/>
          <a:p>
            <a:pPr marL="0" lvl="0" indent="0" rtl="0">
              <a:spcBef>
                <a:spcPts val="0"/>
              </a:spcBef>
              <a:buNone/>
            </a:pPr>
            <a:r>
              <a:rPr lang="en"/>
              <a:t>Supervised Learning in 3 easy steps</a:t>
            </a:r>
            <a:br>
              <a:rPr lang="en"/>
            </a:br>
            <a:r>
              <a:rPr lang="en" sz="1800"/>
              <a:t>How to learn models from data</a:t>
            </a:r>
          </a:p>
        </p:txBody>
      </p:sp>
      <p:sp>
        <p:nvSpPr>
          <p:cNvPr id="579" name="Shape 57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32</a:t>
            </a:fld>
            <a:endParaRPr lang="en" dirty="0"/>
          </a:p>
        </p:txBody>
      </p:sp>
      <p:sp>
        <p:nvSpPr>
          <p:cNvPr id="580" name="Shape 58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581" name="Shape 581"/>
          <p:cNvSpPr txBox="1"/>
          <p:nvPr/>
        </p:nvSpPr>
        <p:spPr>
          <a:xfrm>
            <a:off x="3155775" y="2404263"/>
            <a:ext cx="2115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Input </a:t>
            </a:r>
            <a:r>
              <a:rPr lang="en-US" sz="2000" dirty="0"/>
              <a:t>features</a:t>
            </a:r>
            <a:endParaRPr lang="en" sz="2000" dirty="0"/>
          </a:p>
        </p:txBody>
      </p:sp>
      <p:sp>
        <p:nvSpPr>
          <p:cNvPr id="582" name="Shape 582"/>
          <p:cNvSpPr txBox="1"/>
          <p:nvPr/>
        </p:nvSpPr>
        <p:spPr>
          <a:xfrm>
            <a:off x="4900100" y="2475675"/>
            <a:ext cx="1363200" cy="73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weights</a:t>
            </a:r>
          </a:p>
        </p:txBody>
      </p:sp>
      <p:sp>
        <p:nvSpPr>
          <p:cNvPr id="583" name="Shape 583"/>
          <p:cNvSpPr txBox="1"/>
          <p:nvPr/>
        </p:nvSpPr>
        <p:spPr>
          <a:xfrm>
            <a:off x="47225" y="252877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Predicted output (image label)</a:t>
            </a:r>
          </a:p>
        </p:txBody>
      </p:sp>
      <p:sp>
        <p:nvSpPr>
          <p:cNvPr id="584" name="Shape 584"/>
          <p:cNvSpPr txBox="1"/>
          <p:nvPr/>
        </p:nvSpPr>
        <p:spPr>
          <a:xfrm>
            <a:off x="2061375" y="2404275"/>
            <a:ext cx="1440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structure</a:t>
            </a:r>
          </a:p>
        </p:txBody>
      </p:sp>
      <p:pic>
        <p:nvPicPr>
          <p:cNvPr id="585" name="Shape 585"/>
          <p:cNvPicPr preferRelativeResize="0"/>
          <p:nvPr/>
        </p:nvPicPr>
        <p:blipFill>
          <a:blip r:embed="rId4">
            <a:alphaModFix/>
          </a:blip>
          <a:stretch>
            <a:fillRect/>
          </a:stretch>
        </p:blipFill>
        <p:spPr>
          <a:xfrm>
            <a:off x="2374587" y="1543275"/>
            <a:ext cx="3480427" cy="1013400"/>
          </a:xfrm>
          <a:prstGeom prst="rect">
            <a:avLst/>
          </a:prstGeom>
          <a:noFill/>
          <a:ln>
            <a:noFill/>
          </a:ln>
        </p:spPr>
      </p:pic>
      <p:cxnSp>
        <p:nvCxnSpPr>
          <p:cNvPr id="586" name="Shape 586"/>
          <p:cNvCxnSpPr>
            <a:endCxn id="585" idx="1"/>
          </p:cNvCxnSpPr>
          <p:nvPr/>
        </p:nvCxnSpPr>
        <p:spPr>
          <a:xfrm rot="10800000" flipH="1">
            <a:off x="1350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587" name="Shape 587"/>
          <p:cNvCxnSpPr/>
          <p:nvPr/>
        </p:nvCxnSpPr>
        <p:spPr>
          <a:xfrm rot="10800000" flipH="1">
            <a:off x="3127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588" name="Shape 588"/>
          <p:cNvCxnSpPr/>
          <p:nvPr/>
        </p:nvCxnSpPr>
        <p:spPr>
          <a:xfrm rot="10800000">
            <a:off x="4511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589" name="Shape 589"/>
          <p:cNvCxnSpPr/>
          <p:nvPr/>
        </p:nvCxnSpPr>
        <p:spPr>
          <a:xfrm rot="10800000">
            <a:off x="5316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590" name="Shape 590"/>
          <p:cNvSpPr txBox="1"/>
          <p:nvPr/>
        </p:nvSpPr>
        <p:spPr>
          <a:xfrm>
            <a:off x="6295575" y="2768676"/>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Training</a:t>
            </a:r>
          </a:p>
          <a:p>
            <a:pPr marL="0" lvl="0" indent="0" algn="ctr" rtl="0">
              <a:spcBef>
                <a:spcPts val="0"/>
              </a:spcBef>
              <a:buNone/>
            </a:pPr>
            <a:r>
              <a:rPr lang="en" sz="2000"/>
              <a:t>input</a:t>
            </a:r>
          </a:p>
        </p:txBody>
      </p:sp>
      <p:sp>
        <p:nvSpPr>
          <p:cNvPr id="591" name="Shape 591"/>
          <p:cNvSpPr txBox="1"/>
          <p:nvPr/>
        </p:nvSpPr>
        <p:spPr>
          <a:xfrm>
            <a:off x="7556550" y="2801375"/>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True output</a:t>
            </a:r>
          </a:p>
        </p:txBody>
      </p:sp>
      <p:cxnSp>
        <p:nvCxnSpPr>
          <p:cNvPr id="592" name="Shape 592"/>
          <p:cNvCxnSpPr/>
          <p:nvPr/>
        </p:nvCxnSpPr>
        <p:spPr>
          <a:xfrm rot="10800000">
            <a:off x="6866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593" name="Shape 593"/>
          <p:cNvCxnSpPr/>
          <p:nvPr/>
        </p:nvCxnSpPr>
        <p:spPr>
          <a:xfrm rot="10800000">
            <a:off x="7661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594" name="Shape 594"/>
          <p:cNvSpPr txBox="1"/>
          <p:nvPr/>
        </p:nvSpPr>
        <p:spPr>
          <a:xfrm>
            <a:off x="77725" y="148482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1</a:t>
            </a:r>
            <a:r>
              <a:rPr lang="en" sz="2000"/>
              <a:t>: </a:t>
            </a:r>
          </a:p>
          <a:p>
            <a:pPr marL="0" lvl="0" indent="0" algn="ctr" rtl="0">
              <a:spcBef>
                <a:spcPts val="0"/>
              </a:spcBef>
              <a:buNone/>
            </a:pPr>
            <a:r>
              <a:rPr lang="en" sz="2000"/>
              <a:t>Define Model</a:t>
            </a:r>
          </a:p>
        </p:txBody>
      </p:sp>
      <p:sp>
        <p:nvSpPr>
          <p:cNvPr id="595" name="Shape 595"/>
          <p:cNvSpPr txBox="1"/>
          <p:nvPr/>
        </p:nvSpPr>
        <p:spPr>
          <a:xfrm>
            <a:off x="6328338" y="1258000"/>
            <a:ext cx="2485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2</a:t>
            </a:r>
            <a:r>
              <a:rPr lang="en" sz="2000"/>
              <a:t>: Collect data</a:t>
            </a:r>
          </a:p>
        </p:txBody>
      </p:sp>
      <p:sp>
        <p:nvSpPr>
          <p:cNvPr id="596" name="Shape 59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779599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Shape 601"/>
          <p:cNvPicPr preferRelativeResize="0"/>
          <p:nvPr/>
        </p:nvPicPr>
        <p:blipFill rotWithShape="1">
          <a:blip r:embed="rId3">
            <a:alphaModFix/>
          </a:blip>
          <a:srcRect t="9893"/>
          <a:stretch/>
        </p:blipFill>
        <p:spPr>
          <a:xfrm>
            <a:off x="0" y="3910976"/>
            <a:ext cx="9144002" cy="1588825"/>
          </a:xfrm>
          <a:prstGeom prst="rect">
            <a:avLst/>
          </a:prstGeom>
          <a:noFill/>
          <a:ln>
            <a:noFill/>
          </a:ln>
        </p:spPr>
      </p:pic>
      <p:pic>
        <p:nvPicPr>
          <p:cNvPr id="602" name="Shape 602"/>
          <p:cNvPicPr preferRelativeResize="0"/>
          <p:nvPr/>
        </p:nvPicPr>
        <p:blipFill>
          <a:blip r:embed="rId4">
            <a:alphaModFix/>
          </a:blip>
          <a:stretch>
            <a:fillRect/>
          </a:stretch>
        </p:blipFill>
        <p:spPr>
          <a:xfrm>
            <a:off x="6281175" y="1764276"/>
            <a:ext cx="2579525" cy="711400"/>
          </a:xfrm>
          <a:prstGeom prst="rect">
            <a:avLst/>
          </a:prstGeom>
          <a:noFill/>
          <a:ln>
            <a:noFill/>
          </a:ln>
        </p:spPr>
      </p:pic>
      <p:sp>
        <p:nvSpPr>
          <p:cNvPr id="603" name="Shape 603"/>
          <p:cNvSpPr txBox="1">
            <a:spLocks noGrp="1"/>
          </p:cNvSpPr>
          <p:nvPr>
            <p:ph type="title"/>
          </p:nvPr>
        </p:nvSpPr>
        <p:spPr>
          <a:xfrm>
            <a:off x="311700" y="59977"/>
            <a:ext cx="8520600" cy="906900"/>
          </a:xfrm>
          <a:prstGeom prst="rect">
            <a:avLst/>
          </a:prstGeom>
        </p:spPr>
        <p:txBody>
          <a:bodyPr wrap="square" lIns="91425" tIns="91425" rIns="91425" bIns="91425" anchor="t" anchorCtr="0">
            <a:noAutofit/>
          </a:bodyPr>
          <a:lstStyle/>
          <a:p>
            <a:pPr marL="0" lvl="0" indent="0" rtl="0">
              <a:spcBef>
                <a:spcPts val="0"/>
              </a:spcBef>
              <a:buNone/>
            </a:pPr>
            <a:r>
              <a:rPr lang="en"/>
              <a:t>Supervised Learning in 3 easy steps</a:t>
            </a:r>
            <a:br>
              <a:rPr lang="en"/>
            </a:br>
            <a:r>
              <a:rPr lang="en" sz="1800"/>
              <a:t>How to learn models from data</a:t>
            </a:r>
          </a:p>
        </p:txBody>
      </p:sp>
      <p:sp>
        <p:nvSpPr>
          <p:cNvPr id="604" name="Shape 60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33</a:t>
            </a:fld>
            <a:endParaRPr lang="en" dirty="0"/>
          </a:p>
        </p:txBody>
      </p:sp>
      <p:sp>
        <p:nvSpPr>
          <p:cNvPr id="605" name="Shape 60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606" name="Shape 606"/>
          <p:cNvSpPr txBox="1"/>
          <p:nvPr/>
        </p:nvSpPr>
        <p:spPr>
          <a:xfrm>
            <a:off x="3155775" y="2404263"/>
            <a:ext cx="2115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Input </a:t>
            </a:r>
            <a:r>
              <a:rPr lang="en-US" sz="2000" dirty="0"/>
              <a:t>features</a:t>
            </a:r>
            <a:endParaRPr lang="en" sz="2000" dirty="0"/>
          </a:p>
        </p:txBody>
      </p:sp>
      <p:sp>
        <p:nvSpPr>
          <p:cNvPr id="607" name="Shape 607"/>
          <p:cNvSpPr txBox="1"/>
          <p:nvPr/>
        </p:nvSpPr>
        <p:spPr>
          <a:xfrm>
            <a:off x="4900100" y="2475675"/>
            <a:ext cx="1363200" cy="73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weights</a:t>
            </a:r>
          </a:p>
        </p:txBody>
      </p:sp>
      <p:sp>
        <p:nvSpPr>
          <p:cNvPr id="608" name="Shape 608"/>
          <p:cNvSpPr txBox="1"/>
          <p:nvPr/>
        </p:nvSpPr>
        <p:spPr>
          <a:xfrm>
            <a:off x="47225" y="252877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Predicted output (image label)</a:t>
            </a:r>
          </a:p>
        </p:txBody>
      </p:sp>
      <p:sp>
        <p:nvSpPr>
          <p:cNvPr id="609" name="Shape 609"/>
          <p:cNvSpPr txBox="1"/>
          <p:nvPr/>
        </p:nvSpPr>
        <p:spPr>
          <a:xfrm>
            <a:off x="2061375" y="2404275"/>
            <a:ext cx="1440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structure</a:t>
            </a:r>
          </a:p>
        </p:txBody>
      </p:sp>
      <p:pic>
        <p:nvPicPr>
          <p:cNvPr id="610" name="Shape 610"/>
          <p:cNvPicPr preferRelativeResize="0"/>
          <p:nvPr/>
        </p:nvPicPr>
        <p:blipFill>
          <a:blip r:embed="rId5">
            <a:alphaModFix/>
          </a:blip>
          <a:stretch>
            <a:fillRect/>
          </a:stretch>
        </p:blipFill>
        <p:spPr>
          <a:xfrm>
            <a:off x="2374587" y="1543275"/>
            <a:ext cx="3480427" cy="1013400"/>
          </a:xfrm>
          <a:prstGeom prst="rect">
            <a:avLst/>
          </a:prstGeom>
          <a:noFill/>
          <a:ln>
            <a:noFill/>
          </a:ln>
        </p:spPr>
      </p:pic>
      <p:cxnSp>
        <p:nvCxnSpPr>
          <p:cNvPr id="611" name="Shape 611"/>
          <p:cNvCxnSpPr>
            <a:endCxn id="610" idx="1"/>
          </p:cNvCxnSpPr>
          <p:nvPr/>
        </p:nvCxnSpPr>
        <p:spPr>
          <a:xfrm rot="10800000" flipH="1">
            <a:off x="1350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612" name="Shape 612"/>
          <p:cNvCxnSpPr/>
          <p:nvPr/>
        </p:nvCxnSpPr>
        <p:spPr>
          <a:xfrm rot="10800000" flipH="1">
            <a:off x="3127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613" name="Shape 613"/>
          <p:cNvCxnSpPr/>
          <p:nvPr/>
        </p:nvCxnSpPr>
        <p:spPr>
          <a:xfrm rot="10800000">
            <a:off x="4511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614" name="Shape 614"/>
          <p:cNvCxnSpPr/>
          <p:nvPr/>
        </p:nvCxnSpPr>
        <p:spPr>
          <a:xfrm rot="10800000">
            <a:off x="5316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615" name="Shape 615"/>
          <p:cNvSpPr txBox="1"/>
          <p:nvPr/>
        </p:nvSpPr>
        <p:spPr>
          <a:xfrm>
            <a:off x="6295575" y="2768676"/>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Training</a:t>
            </a:r>
          </a:p>
          <a:p>
            <a:pPr marL="0" lvl="0" indent="0" algn="ctr" rtl="0">
              <a:spcBef>
                <a:spcPts val="0"/>
              </a:spcBef>
              <a:buNone/>
            </a:pPr>
            <a:r>
              <a:rPr lang="en" sz="2000"/>
              <a:t>input</a:t>
            </a:r>
          </a:p>
        </p:txBody>
      </p:sp>
      <p:sp>
        <p:nvSpPr>
          <p:cNvPr id="616" name="Shape 616"/>
          <p:cNvSpPr txBox="1"/>
          <p:nvPr/>
        </p:nvSpPr>
        <p:spPr>
          <a:xfrm>
            <a:off x="7556550" y="2801375"/>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True output</a:t>
            </a:r>
          </a:p>
        </p:txBody>
      </p:sp>
      <p:cxnSp>
        <p:nvCxnSpPr>
          <p:cNvPr id="617" name="Shape 617"/>
          <p:cNvCxnSpPr/>
          <p:nvPr/>
        </p:nvCxnSpPr>
        <p:spPr>
          <a:xfrm rot="10800000">
            <a:off x="6866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618" name="Shape 618"/>
          <p:cNvCxnSpPr/>
          <p:nvPr/>
        </p:nvCxnSpPr>
        <p:spPr>
          <a:xfrm rot="10800000">
            <a:off x="7661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619" name="Shape 619"/>
          <p:cNvSpPr txBox="1"/>
          <p:nvPr/>
        </p:nvSpPr>
        <p:spPr>
          <a:xfrm>
            <a:off x="77725" y="148482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1</a:t>
            </a:r>
            <a:r>
              <a:rPr lang="en" sz="2000"/>
              <a:t>: </a:t>
            </a:r>
          </a:p>
          <a:p>
            <a:pPr marL="0" lvl="0" indent="0" algn="ctr" rtl="0">
              <a:spcBef>
                <a:spcPts val="0"/>
              </a:spcBef>
              <a:buNone/>
            </a:pPr>
            <a:r>
              <a:rPr lang="en" sz="2000"/>
              <a:t>Define Model</a:t>
            </a:r>
          </a:p>
        </p:txBody>
      </p:sp>
      <p:sp>
        <p:nvSpPr>
          <p:cNvPr id="620" name="Shape 620"/>
          <p:cNvSpPr txBox="1"/>
          <p:nvPr/>
        </p:nvSpPr>
        <p:spPr>
          <a:xfrm>
            <a:off x="6328338" y="1258000"/>
            <a:ext cx="2485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2</a:t>
            </a:r>
            <a:r>
              <a:rPr lang="en" sz="2000"/>
              <a:t>: Collect data</a:t>
            </a:r>
          </a:p>
        </p:txBody>
      </p:sp>
      <p:sp>
        <p:nvSpPr>
          <p:cNvPr id="621" name="Shape 621"/>
          <p:cNvSpPr txBox="1"/>
          <p:nvPr/>
        </p:nvSpPr>
        <p:spPr>
          <a:xfrm>
            <a:off x="541975" y="3574250"/>
            <a:ext cx="3052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3</a:t>
            </a:r>
            <a:r>
              <a:rPr lang="en" sz="2000"/>
              <a:t>: Learn the model</a:t>
            </a:r>
          </a:p>
        </p:txBody>
      </p:sp>
      <p:sp>
        <p:nvSpPr>
          <p:cNvPr id="622" name="Shape 62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632109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Shape 627"/>
          <p:cNvPicPr preferRelativeResize="0"/>
          <p:nvPr/>
        </p:nvPicPr>
        <p:blipFill rotWithShape="1">
          <a:blip r:embed="rId3">
            <a:alphaModFix/>
          </a:blip>
          <a:srcRect t="9893"/>
          <a:stretch/>
        </p:blipFill>
        <p:spPr>
          <a:xfrm>
            <a:off x="0" y="3910976"/>
            <a:ext cx="9144002" cy="1588825"/>
          </a:xfrm>
          <a:prstGeom prst="rect">
            <a:avLst/>
          </a:prstGeom>
          <a:noFill/>
          <a:ln>
            <a:noFill/>
          </a:ln>
        </p:spPr>
      </p:pic>
      <p:pic>
        <p:nvPicPr>
          <p:cNvPr id="628" name="Shape 628"/>
          <p:cNvPicPr preferRelativeResize="0"/>
          <p:nvPr/>
        </p:nvPicPr>
        <p:blipFill>
          <a:blip r:embed="rId4">
            <a:alphaModFix/>
          </a:blip>
          <a:stretch>
            <a:fillRect/>
          </a:stretch>
        </p:blipFill>
        <p:spPr>
          <a:xfrm>
            <a:off x="6281175" y="1764276"/>
            <a:ext cx="2579525" cy="711400"/>
          </a:xfrm>
          <a:prstGeom prst="rect">
            <a:avLst/>
          </a:prstGeom>
          <a:noFill/>
          <a:ln>
            <a:noFill/>
          </a:ln>
        </p:spPr>
      </p:pic>
      <p:sp>
        <p:nvSpPr>
          <p:cNvPr id="629" name="Shape 629"/>
          <p:cNvSpPr txBox="1">
            <a:spLocks noGrp="1"/>
          </p:cNvSpPr>
          <p:nvPr>
            <p:ph type="title"/>
          </p:nvPr>
        </p:nvSpPr>
        <p:spPr>
          <a:xfrm>
            <a:off x="311700" y="59977"/>
            <a:ext cx="8520600" cy="906900"/>
          </a:xfrm>
          <a:prstGeom prst="rect">
            <a:avLst/>
          </a:prstGeom>
        </p:spPr>
        <p:txBody>
          <a:bodyPr wrap="square" lIns="91425" tIns="91425" rIns="91425" bIns="91425" anchor="t" anchorCtr="0">
            <a:noAutofit/>
          </a:bodyPr>
          <a:lstStyle/>
          <a:p>
            <a:pPr marL="0" lvl="0" indent="0" rtl="0">
              <a:spcBef>
                <a:spcPts val="0"/>
              </a:spcBef>
              <a:buNone/>
            </a:pPr>
            <a:r>
              <a:rPr lang="en"/>
              <a:t>Supervised Learning in 3 easy steps</a:t>
            </a:r>
            <a:br>
              <a:rPr lang="en"/>
            </a:br>
            <a:r>
              <a:rPr lang="en" sz="1800"/>
              <a:t>How to learn models from data</a:t>
            </a:r>
          </a:p>
        </p:txBody>
      </p:sp>
      <p:sp>
        <p:nvSpPr>
          <p:cNvPr id="630" name="Shape 63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34</a:t>
            </a:fld>
            <a:endParaRPr lang="en" dirty="0"/>
          </a:p>
        </p:txBody>
      </p:sp>
      <p:sp>
        <p:nvSpPr>
          <p:cNvPr id="631" name="Shape 63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632" name="Shape 632"/>
          <p:cNvSpPr txBox="1"/>
          <p:nvPr/>
        </p:nvSpPr>
        <p:spPr>
          <a:xfrm>
            <a:off x="3155775" y="2404263"/>
            <a:ext cx="2115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Input </a:t>
            </a:r>
            <a:r>
              <a:rPr lang="en-US" sz="2000" dirty="0"/>
              <a:t>features</a:t>
            </a:r>
            <a:endParaRPr lang="en" sz="2000" dirty="0"/>
          </a:p>
        </p:txBody>
      </p:sp>
      <p:sp>
        <p:nvSpPr>
          <p:cNvPr id="633" name="Shape 633"/>
          <p:cNvSpPr txBox="1"/>
          <p:nvPr/>
        </p:nvSpPr>
        <p:spPr>
          <a:xfrm>
            <a:off x="4900100" y="2475675"/>
            <a:ext cx="1363200" cy="73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weights</a:t>
            </a:r>
          </a:p>
        </p:txBody>
      </p:sp>
      <p:sp>
        <p:nvSpPr>
          <p:cNvPr id="634" name="Shape 634"/>
          <p:cNvSpPr txBox="1"/>
          <p:nvPr/>
        </p:nvSpPr>
        <p:spPr>
          <a:xfrm>
            <a:off x="47225" y="252877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Predicted output (image label)</a:t>
            </a:r>
          </a:p>
        </p:txBody>
      </p:sp>
      <p:sp>
        <p:nvSpPr>
          <p:cNvPr id="635" name="Shape 635"/>
          <p:cNvSpPr txBox="1"/>
          <p:nvPr/>
        </p:nvSpPr>
        <p:spPr>
          <a:xfrm>
            <a:off x="2061375" y="2404275"/>
            <a:ext cx="1440600" cy="879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a:t>
            </a:r>
            <a:br>
              <a:rPr lang="en" sz="2000"/>
            </a:br>
            <a:r>
              <a:rPr lang="en" sz="2000"/>
              <a:t>structure</a:t>
            </a:r>
          </a:p>
        </p:txBody>
      </p:sp>
      <p:pic>
        <p:nvPicPr>
          <p:cNvPr id="636" name="Shape 636"/>
          <p:cNvPicPr preferRelativeResize="0"/>
          <p:nvPr/>
        </p:nvPicPr>
        <p:blipFill>
          <a:blip r:embed="rId5">
            <a:alphaModFix/>
          </a:blip>
          <a:stretch>
            <a:fillRect/>
          </a:stretch>
        </p:blipFill>
        <p:spPr>
          <a:xfrm>
            <a:off x="2374587" y="1543275"/>
            <a:ext cx="3480427" cy="1013400"/>
          </a:xfrm>
          <a:prstGeom prst="rect">
            <a:avLst/>
          </a:prstGeom>
          <a:noFill/>
          <a:ln>
            <a:noFill/>
          </a:ln>
        </p:spPr>
      </p:pic>
      <p:cxnSp>
        <p:nvCxnSpPr>
          <p:cNvPr id="637" name="Shape 637"/>
          <p:cNvCxnSpPr>
            <a:endCxn id="636" idx="1"/>
          </p:cNvCxnSpPr>
          <p:nvPr/>
        </p:nvCxnSpPr>
        <p:spPr>
          <a:xfrm rot="10800000" flipH="1">
            <a:off x="1350987" y="2049975"/>
            <a:ext cx="1023600" cy="472200"/>
          </a:xfrm>
          <a:prstGeom prst="straightConnector1">
            <a:avLst/>
          </a:prstGeom>
          <a:noFill/>
          <a:ln w="28575" cap="flat" cmpd="sng">
            <a:solidFill>
              <a:srgbClr val="FF0000"/>
            </a:solidFill>
            <a:prstDash val="solid"/>
            <a:round/>
            <a:headEnd type="none" w="lg" len="lg"/>
            <a:tailEnd type="triangle" w="lg" len="lg"/>
          </a:ln>
        </p:spPr>
      </p:cxnSp>
      <p:cxnSp>
        <p:nvCxnSpPr>
          <p:cNvPr id="638" name="Shape 638"/>
          <p:cNvCxnSpPr/>
          <p:nvPr/>
        </p:nvCxnSpPr>
        <p:spPr>
          <a:xfrm rot="10800000" flipH="1">
            <a:off x="3127425" y="2318175"/>
            <a:ext cx="563400" cy="241500"/>
          </a:xfrm>
          <a:prstGeom prst="straightConnector1">
            <a:avLst/>
          </a:prstGeom>
          <a:noFill/>
          <a:ln w="28575" cap="flat" cmpd="sng">
            <a:solidFill>
              <a:srgbClr val="FF0000"/>
            </a:solidFill>
            <a:prstDash val="solid"/>
            <a:round/>
            <a:headEnd type="none" w="lg" len="lg"/>
            <a:tailEnd type="triangle" w="lg" len="lg"/>
          </a:ln>
        </p:spPr>
      </p:cxnSp>
      <p:cxnSp>
        <p:nvCxnSpPr>
          <p:cNvPr id="639" name="Shape 639"/>
          <p:cNvCxnSpPr/>
          <p:nvPr/>
        </p:nvCxnSpPr>
        <p:spPr>
          <a:xfrm rot="10800000">
            <a:off x="4511725" y="2307475"/>
            <a:ext cx="0" cy="284400"/>
          </a:xfrm>
          <a:prstGeom prst="straightConnector1">
            <a:avLst/>
          </a:prstGeom>
          <a:noFill/>
          <a:ln w="28575" cap="flat" cmpd="sng">
            <a:solidFill>
              <a:srgbClr val="FF0000"/>
            </a:solidFill>
            <a:prstDash val="solid"/>
            <a:round/>
            <a:headEnd type="none" w="lg" len="lg"/>
            <a:tailEnd type="triangle" w="lg" len="lg"/>
          </a:ln>
        </p:spPr>
      </p:cxnSp>
      <p:cxnSp>
        <p:nvCxnSpPr>
          <p:cNvPr id="640" name="Shape 640"/>
          <p:cNvCxnSpPr/>
          <p:nvPr/>
        </p:nvCxnSpPr>
        <p:spPr>
          <a:xfrm rot="10800000">
            <a:off x="5316450" y="2275275"/>
            <a:ext cx="107700" cy="284400"/>
          </a:xfrm>
          <a:prstGeom prst="straightConnector1">
            <a:avLst/>
          </a:prstGeom>
          <a:noFill/>
          <a:ln w="28575" cap="flat" cmpd="sng">
            <a:solidFill>
              <a:srgbClr val="FF0000"/>
            </a:solidFill>
            <a:prstDash val="solid"/>
            <a:round/>
            <a:headEnd type="none" w="lg" len="lg"/>
            <a:tailEnd type="triangle" w="lg" len="lg"/>
          </a:ln>
        </p:spPr>
      </p:cxnSp>
      <p:sp>
        <p:nvSpPr>
          <p:cNvPr id="641" name="Shape 641"/>
          <p:cNvSpPr txBox="1"/>
          <p:nvPr/>
        </p:nvSpPr>
        <p:spPr>
          <a:xfrm>
            <a:off x="0" y="5542750"/>
            <a:ext cx="1512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Learned </a:t>
            </a:r>
          </a:p>
          <a:p>
            <a:pPr marL="0" lvl="0" indent="0" algn="ctr" rtl="0">
              <a:spcBef>
                <a:spcPts val="0"/>
              </a:spcBef>
              <a:buNone/>
            </a:pPr>
            <a:r>
              <a:rPr lang="en" sz="2000"/>
              <a:t>weights</a:t>
            </a:r>
          </a:p>
        </p:txBody>
      </p:sp>
      <p:sp>
        <p:nvSpPr>
          <p:cNvPr id="642" name="Shape 642"/>
          <p:cNvSpPr txBox="1"/>
          <p:nvPr/>
        </p:nvSpPr>
        <p:spPr>
          <a:xfrm>
            <a:off x="1579800" y="5542750"/>
            <a:ext cx="26058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Minimize average loss over training set</a:t>
            </a:r>
          </a:p>
        </p:txBody>
      </p:sp>
      <p:sp>
        <p:nvSpPr>
          <p:cNvPr id="643" name="Shape 643"/>
          <p:cNvSpPr txBox="1"/>
          <p:nvPr/>
        </p:nvSpPr>
        <p:spPr>
          <a:xfrm>
            <a:off x="4128375" y="5317350"/>
            <a:ext cx="2605800" cy="906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Loss function</a:t>
            </a:r>
            <a:r>
              <a:rPr lang="en" sz="2000"/>
              <a:t>:</a:t>
            </a:r>
          </a:p>
          <a:p>
            <a:pPr marL="0" lvl="0" indent="0" algn="ctr" rtl="0">
              <a:spcBef>
                <a:spcPts val="0"/>
              </a:spcBef>
              <a:buNone/>
            </a:pPr>
            <a:r>
              <a:rPr lang="en" sz="2000"/>
              <a:t>Measures “badness” of prediction</a:t>
            </a:r>
          </a:p>
        </p:txBody>
      </p:sp>
      <p:sp>
        <p:nvSpPr>
          <p:cNvPr id="644" name="Shape 644"/>
          <p:cNvSpPr txBox="1"/>
          <p:nvPr/>
        </p:nvSpPr>
        <p:spPr>
          <a:xfrm>
            <a:off x="6295575" y="2768676"/>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Training</a:t>
            </a:r>
          </a:p>
          <a:p>
            <a:pPr marL="0" lvl="0" indent="0" algn="ctr" rtl="0">
              <a:spcBef>
                <a:spcPts val="0"/>
              </a:spcBef>
              <a:buNone/>
            </a:pPr>
            <a:r>
              <a:rPr lang="en" sz="2000"/>
              <a:t>input</a:t>
            </a:r>
          </a:p>
        </p:txBody>
      </p:sp>
      <p:sp>
        <p:nvSpPr>
          <p:cNvPr id="645" name="Shape 645"/>
          <p:cNvSpPr txBox="1"/>
          <p:nvPr/>
        </p:nvSpPr>
        <p:spPr>
          <a:xfrm>
            <a:off x="7556550" y="2801375"/>
            <a:ext cx="11409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True output</a:t>
            </a:r>
          </a:p>
        </p:txBody>
      </p:sp>
      <p:sp>
        <p:nvSpPr>
          <p:cNvPr id="646" name="Shape 646"/>
          <p:cNvSpPr txBox="1"/>
          <p:nvPr/>
        </p:nvSpPr>
        <p:spPr>
          <a:xfrm>
            <a:off x="4555425" y="3462713"/>
            <a:ext cx="1299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Predicted output</a:t>
            </a:r>
          </a:p>
        </p:txBody>
      </p:sp>
      <p:cxnSp>
        <p:nvCxnSpPr>
          <p:cNvPr id="647" name="Shape 647"/>
          <p:cNvCxnSpPr/>
          <p:nvPr/>
        </p:nvCxnSpPr>
        <p:spPr>
          <a:xfrm rot="10800000">
            <a:off x="365825" y="4996675"/>
            <a:ext cx="186900" cy="546600"/>
          </a:xfrm>
          <a:prstGeom prst="straightConnector1">
            <a:avLst/>
          </a:prstGeom>
          <a:noFill/>
          <a:ln w="28575" cap="flat" cmpd="sng">
            <a:solidFill>
              <a:srgbClr val="FF0000"/>
            </a:solidFill>
            <a:prstDash val="solid"/>
            <a:round/>
            <a:headEnd type="none" w="lg" len="lg"/>
            <a:tailEnd type="triangle" w="lg" len="lg"/>
          </a:ln>
        </p:spPr>
      </p:cxnSp>
      <p:cxnSp>
        <p:nvCxnSpPr>
          <p:cNvPr id="648" name="Shape 648"/>
          <p:cNvCxnSpPr/>
          <p:nvPr/>
        </p:nvCxnSpPr>
        <p:spPr>
          <a:xfrm rot="10800000">
            <a:off x="4631300" y="4941450"/>
            <a:ext cx="53400" cy="375900"/>
          </a:xfrm>
          <a:prstGeom prst="straightConnector1">
            <a:avLst/>
          </a:prstGeom>
          <a:noFill/>
          <a:ln w="28575" cap="flat" cmpd="sng">
            <a:solidFill>
              <a:srgbClr val="FF0000"/>
            </a:solidFill>
            <a:prstDash val="solid"/>
            <a:round/>
            <a:headEnd type="none" w="lg" len="lg"/>
            <a:tailEnd type="triangle" w="lg" len="lg"/>
          </a:ln>
        </p:spPr>
      </p:cxnSp>
      <p:cxnSp>
        <p:nvCxnSpPr>
          <p:cNvPr id="649" name="Shape 649"/>
          <p:cNvCxnSpPr/>
          <p:nvPr/>
        </p:nvCxnSpPr>
        <p:spPr>
          <a:xfrm rot="10800000" flipH="1">
            <a:off x="2903100" y="5151450"/>
            <a:ext cx="107400" cy="428700"/>
          </a:xfrm>
          <a:prstGeom prst="straightConnector1">
            <a:avLst/>
          </a:prstGeom>
          <a:noFill/>
          <a:ln w="28575" cap="flat" cmpd="sng">
            <a:solidFill>
              <a:srgbClr val="FF0000"/>
            </a:solidFill>
            <a:prstDash val="solid"/>
            <a:round/>
            <a:headEnd type="none" w="lg" len="lg"/>
            <a:tailEnd type="triangle" w="lg" len="lg"/>
          </a:ln>
        </p:spPr>
      </p:cxnSp>
      <p:sp>
        <p:nvSpPr>
          <p:cNvPr id="650" name="Shape 650"/>
          <p:cNvSpPr/>
          <p:nvPr/>
        </p:nvSpPr>
        <p:spPr>
          <a:xfrm rot="-5400000">
            <a:off x="5608100" y="3522713"/>
            <a:ext cx="140100" cy="1556100"/>
          </a:xfrm>
          <a:prstGeom prst="rightBrace">
            <a:avLst>
              <a:gd name="adj1" fmla="val 48573"/>
              <a:gd name="adj2" fmla="val 52022"/>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651" name="Shape 651"/>
          <p:cNvCxnSpPr/>
          <p:nvPr/>
        </p:nvCxnSpPr>
        <p:spPr>
          <a:xfrm>
            <a:off x="5661350" y="3863650"/>
            <a:ext cx="53700" cy="289800"/>
          </a:xfrm>
          <a:prstGeom prst="straightConnector1">
            <a:avLst/>
          </a:prstGeom>
          <a:noFill/>
          <a:ln w="28575" cap="flat" cmpd="sng">
            <a:solidFill>
              <a:srgbClr val="FF0000"/>
            </a:solidFill>
            <a:prstDash val="solid"/>
            <a:round/>
            <a:headEnd type="none" w="lg" len="lg"/>
            <a:tailEnd type="triangle" w="lg" len="lg"/>
          </a:ln>
        </p:spPr>
      </p:cxnSp>
      <p:cxnSp>
        <p:nvCxnSpPr>
          <p:cNvPr id="652" name="Shape 652"/>
          <p:cNvCxnSpPr/>
          <p:nvPr/>
        </p:nvCxnSpPr>
        <p:spPr>
          <a:xfrm rot="10800000">
            <a:off x="6866025" y="2324075"/>
            <a:ext cx="0" cy="477300"/>
          </a:xfrm>
          <a:prstGeom prst="straightConnector1">
            <a:avLst/>
          </a:prstGeom>
          <a:noFill/>
          <a:ln w="28575" cap="flat" cmpd="sng">
            <a:solidFill>
              <a:srgbClr val="FF0000"/>
            </a:solidFill>
            <a:prstDash val="solid"/>
            <a:round/>
            <a:headEnd type="none" w="lg" len="lg"/>
            <a:tailEnd type="triangle" w="lg" len="lg"/>
          </a:ln>
        </p:spPr>
      </p:cxnSp>
      <p:cxnSp>
        <p:nvCxnSpPr>
          <p:cNvPr id="653" name="Shape 653"/>
          <p:cNvCxnSpPr/>
          <p:nvPr/>
        </p:nvCxnSpPr>
        <p:spPr>
          <a:xfrm rot="10800000">
            <a:off x="7661325" y="2404225"/>
            <a:ext cx="302100" cy="402300"/>
          </a:xfrm>
          <a:prstGeom prst="straightConnector1">
            <a:avLst/>
          </a:prstGeom>
          <a:noFill/>
          <a:ln w="28575" cap="flat" cmpd="sng">
            <a:solidFill>
              <a:srgbClr val="FF0000"/>
            </a:solidFill>
            <a:prstDash val="solid"/>
            <a:round/>
            <a:headEnd type="none" w="lg" len="lg"/>
            <a:tailEnd type="triangle" w="lg" len="lg"/>
          </a:ln>
        </p:spPr>
      </p:cxnSp>
      <p:sp>
        <p:nvSpPr>
          <p:cNvPr id="654" name="Shape 654"/>
          <p:cNvSpPr txBox="1"/>
          <p:nvPr/>
        </p:nvSpPr>
        <p:spPr>
          <a:xfrm>
            <a:off x="77725" y="1484825"/>
            <a:ext cx="21687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1</a:t>
            </a:r>
            <a:r>
              <a:rPr lang="en" sz="2000"/>
              <a:t>: </a:t>
            </a:r>
          </a:p>
          <a:p>
            <a:pPr marL="0" lvl="0" indent="0" algn="ctr" rtl="0">
              <a:spcBef>
                <a:spcPts val="0"/>
              </a:spcBef>
              <a:buNone/>
            </a:pPr>
            <a:r>
              <a:rPr lang="en" sz="2000"/>
              <a:t>Define Model</a:t>
            </a:r>
          </a:p>
        </p:txBody>
      </p:sp>
      <p:sp>
        <p:nvSpPr>
          <p:cNvPr id="655" name="Shape 655"/>
          <p:cNvSpPr txBox="1"/>
          <p:nvPr/>
        </p:nvSpPr>
        <p:spPr>
          <a:xfrm>
            <a:off x="6328338" y="1258000"/>
            <a:ext cx="2485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2</a:t>
            </a:r>
            <a:r>
              <a:rPr lang="en" sz="2000"/>
              <a:t>: Collect data</a:t>
            </a:r>
          </a:p>
        </p:txBody>
      </p:sp>
      <p:sp>
        <p:nvSpPr>
          <p:cNvPr id="656" name="Shape 656"/>
          <p:cNvSpPr txBox="1"/>
          <p:nvPr/>
        </p:nvSpPr>
        <p:spPr>
          <a:xfrm>
            <a:off x="541975" y="3574250"/>
            <a:ext cx="3052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Step 3</a:t>
            </a:r>
            <a:r>
              <a:rPr lang="en" sz="2000"/>
              <a:t>: Learn the model</a:t>
            </a:r>
          </a:p>
        </p:txBody>
      </p:sp>
      <p:sp>
        <p:nvSpPr>
          <p:cNvPr id="657" name="Shape 657"/>
          <p:cNvSpPr txBox="1"/>
          <p:nvPr/>
        </p:nvSpPr>
        <p:spPr>
          <a:xfrm>
            <a:off x="6588250" y="5317338"/>
            <a:ext cx="2605800" cy="906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Regularizer</a:t>
            </a:r>
            <a:r>
              <a:rPr lang="en" sz="2000"/>
              <a:t>:</a:t>
            </a:r>
          </a:p>
          <a:p>
            <a:pPr marL="0" lvl="0" indent="0" algn="ctr" rtl="0">
              <a:spcBef>
                <a:spcPts val="0"/>
              </a:spcBef>
              <a:buNone/>
            </a:pPr>
            <a:r>
              <a:rPr lang="en" sz="2000"/>
              <a:t>Penalizes complex models</a:t>
            </a:r>
          </a:p>
        </p:txBody>
      </p:sp>
      <p:cxnSp>
        <p:nvCxnSpPr>
          <p:cNvPr id="658" name="Shape 658"/>
          <p:cNvCxnSpPr/>
          <p:nvPr/>
        </p:nvCxnSpPr>
        <p:spPr>
          <a:xfrm rot="10800000" flipH="1">
            <a:off x="8178075" y="4974575"/>
            <a:ext cx="187800" cy="364800"/>
          </a:xfrm>
          <a:prstGeom prst="straightConnector1">
            <a:avLst/>
          </a:prstGeom>
          <a:noFill/>
          <a:ln w="28575" cap="flat" cmpd="sng">
            <a:solidFill>
              <a:srgbClr val="FF0000"/>
            </a:solidFill>
            <a:prstDash val="solid"/>
            <a:round/>
            <a:headEnd type="none" w="lg" len="lg"/>
            <a:tailEnd type="triangle" w="lg" len="lg"/>
          </a:ln>
        </p:spPr>
      </p:cxnSp>
      <p:sp>
        <p:nvSpPr>
          <p:cNvPr id="659" name="Shape 65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927118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35</a:t>
            </a:fld>
            <a:endParaRPr lang="en" dirty="0"/>
          </a:p>
        </p:txBody>
      </p:sp>
      <p:sp>
        <p:nvSpPr>
          <p:cNvPr id="665" name="Shape 66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666" name="Shape 666"/>
          <p:cNvSpPr txBox="1"/>
          <p:nvPr/>
        </p:nvSpPr>
        <p:spPr>
          <a:xfrm>
            <a:off x="5298913" y="2939450"/>
            <a:ext cx="2989500" cy="90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Regularizer is Frobenius norm of matrix (sum of squares of entries)</a:t>
            </a:r>
          </a:p>
        </p:txBody>
      </p:sp>
      <p:pic>
        <p:nvPicPr>
          <p:cNvPr id="667" name="Shape 667"/>
          <p:cNvPicPr preferRelativeResize="0"/>
          <p:nvPr/>
        </p:nvPicPr>
        <p:blipFill>
          <a:blip r:embed="rId3">
            <a:alphaModFix/>
          </a:blip>
          <a:stretch>
            <a:fillRect/>
          </a:stretch>
        </p:blipFill>
        <p:spPr>
          <a:xfrm>
            <a:off x="5244937" y="2365224"/>
            <a:ext cx="3097476" cy="570088"/>
          </a:xfrm>
          <a:prstGeom prst="rect">
            <a:avLst/>
          </a:prstGeom>
          <a:noFill/>
          <a:ln>
            <a:noFill/>
          </a:ln>
        </p:spPr>
      </p:pic>
      <p:pic>
        <p:nvPicPr>
          <p:cNvPr id="668" name="Shape 668"/>
          <p:cNvPicPr preferRelativeResize="0"/>
          <p:nvPr/>
        </p:nvPicPr>
        <p:blipFill>
          <a:blip r:embed="rId4">
            <a:alphaModFix/>
          </a:blip>
          <a:stretch>
            <a:fillRect/>
          </a:stretch>
        </p:blipFill>
        <p:spPr>
          <a:xfrm>
            <a:off x="1131420" y="4652350"/>
            <a:ext cx="7119055" cy="1173750"/>
          </a:xfrm>
          <a:prstGeom prst="rect">
            <a:avLst/>
          </a:prstGeom>
          <a:noFill/>
          <a:ln>
            <a:noFill/>
          </a:ln>
        </p:spPr>
      </p:pic>
      <p:sp>
        <p:nvSpPr>
          <p:cNvPr id="669" name="Shape 669"/>
          <p:cNvSpPr txBox="1"/>
          <p:nvPr/>
        </p:nvSpPr>
        <p:spPr>
          <a:xfrm>
            <a:off x="591950" y="4374650"/>
            <a:ext cx="3052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dirty="0"/>
              <a:t>Learning Problem</a:t>
            </a:r>
          </a:p>
        </p:txBody>
      </p:sp>
      <p:sp>
        <p:nvSpPr>
          <p:cNvPr id="670" name="Shape 670"/>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Input and output are vectors</a:t>
            </a:r>
          </a:p>
        </p:txBody>
      </p:sp>
      <p:pic>
        <p:nvPicPr>
          <p:cNvPr id="671" name="Shape 671"/>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672" name="Shape 672"/>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673" name="Shape 673"/>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dirty="0"/>
              <a:t>Linear Regression</a:t>
            </a:r>
          </a:p>
        </p:txBody>
      </p:sp>
      <p:pic>
        <p:nvPicPr>
          <p:cNvPr id="674" name="Shape 674"/>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675" name="Shape 675"/>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676" name="Shape 676"/>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dirty="0"/>
              <a:t>Model is just a matrix multiply</a:t>
            </a:r>
          </a:p>
        </p:txBody>
      </p:sp>
      <p:pic>
        <p:nvPicPr>
          <p:cNvPr id="677" name="Shape 677"/>
          <p:cNvPicPr preferRelativeResize="0"/>
          <p:nvPr/>
        </p:nvPicPr>
        <p:blipFill>
          <a:blip r:embed="rId8">
            <a:alphaModFix/>
          </a:blip>
          <a:stretch>
            <a:fillRect/>
          </a:stretch>
        </p:blipFill>
        <p:spPr>
          <a:xfrm>
            <a:off x="168525" y="815148"/>
            <a:ext cx="4317625" cy="800125"/>
          </a:xfrm>
          <a:prstGeom prst="rect">
            <a:avLst/>
          </a:prstGeom>
          <a:noFill/>
          <a:ln>
            <a:noFill/>
          </a:ln>
        </p:spPr>
      </p:pic>
      <p:sp>
        <p:nvSpPr>
          <p:cNvPr id="678" name="Shape 678"/>
          <p:cNvSpPr txBox="1">
            <a:spLocks noGrp="1"/>
          </p:cNvSpPr>
          <p:nvPr>
            <p:ph type="title"/>
          </p:nvPr>
        </p:nvSpPr>
        <p:spPr>
          <a:xfrm>
            <a:off x="311700" y="59976"/>
            <a:ext cx="8520600" cy="845100"/>
          </a:xfrm>
          <a:prstGeom prst="rect">
            <a:avLst/>
          </a:prstGeom>
        </p:spPr>
        <p:txBody>
          <a:bodyPr wrap="square" lIns="91425" tIns="91425" rIns="91425" bIns="91425" anchor="t" anchorCtr="0">
            <a:noAutofit/>
          </a:bodyPr>
          <a:lstStyle/>
          <a:p>
            <a:pPr marL="0" lvl="0" indent="0">
              <a:spcBef>
                <a:spcPts val="0"/>
              </a:spcBef>
              <a:buNone/>
            </a:pPr>
            <a:r>
              <a:rPr lang="en" sz="4000" dirty="0"/>
              <a:t>Supervised Learning: Linear regression</a:t>
            </a:r>
            <a:br>
              <a:rPr lang="en" sz="4000" dirty="0"/>
            </a:br>
            <a:r>
              <a:rPr lang="en" sz="1600" dirty="0"/>
              <a:t>Sometimes called “Ridge Regression” with regularizer</a:t>
            </a:r>
          </a:p>
        </p:txBody>
      </p:sp>
      <p:sp>
        <p:nvSpPr>
          <p:cNvPr id="679" name="Shape 6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4888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0"/>
      <p:bldP spid="669" grpId="0"/>
      <p:bldP spid="672" grpId="0"/>
      <p:bldP spid="673" grpId="0"/>
      <p:bldP spid="67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Supervised learning</a:t>
            </a:r>
          </a:p>
        </p:txBody>
      </p:sp>
      <p:sp>
        <p:nvSpPr>
          <p:cNvPr id="685" name="Shape 68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36</a:t>
            </a:fld>
            <a:endParaRPr lang="en" dirty="0"/>
          </a:p>
        </p:txBody>
      </p:sp>
      <p:sp>
        <p:nvSpPr>
          <p:cNvPr id="686" name="Shape 68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687" name="Shape 687"/>
          <p:cNvPicPr preferRelativeResize="0"/>
          <p:nvPr/>
        </p:nvPicPr>
        <p:blipFill>
          <a:blip r:embed="rId3">
            <a:alphaModFix/>
          </a:blip>
          <a:stretch>
            <a:fillRect/>
          </a:stretch>
        </p:blipFill>
        <p:spPr>
          <a:xfrm>
            <a:off x="0" y="1326165"/>
            <a:ext cx="9144001" cy="4205670"/>
          </a:xfrm>
          <a:prstGeom prst="rect">
            <a:avLst/>
          </a:prstGeom>
          <a:noFill/>
          <a:ln>
            <a:noFill/>
          </a:ln>
        </p:spPr>
      </p:pic>
      <p:sp>
        <p:nvSpPr>
          <p:cNvPr id="688" name="Shape 688"/>
          <p:cNvSpPr txBox="1"/>
          <p:nvPr/>
        </p:nvSpPr>
        <p:spPr>
          <a:xfrm>
            <a:off x="5839450" y="4905150"/>
            <a:ext cx="470400" cy="325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b</a:t>
            </a:r>
          </a:p>
        </p:txBody>
      </p:sp>
    </p:spTree>
    <p:extLst>
      <p:ext uri="{BB962C8B-B14F-4D97-AF65-F5344CB8AC3E}">
        <p14:creationId xmlns:p14="http://schemas.microsoft.com/office/powerpoint/2010/main" val="241017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37</a:t>
            </a:fld>
            <a:endParaRPr lang="en" dirty="0"/>
          </a:p>
        </p:txBody>
      </p:sp>
      <p:sp>
        <p:nvSpPr>
          <p:cNvPr id="694" name="Shape 6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695" name="Shape 695"/>
          <p:cNvSpPr txBox="1"/>
          <p:nvPr/>
        </p:nvSpPr>
        <p:spPr>
          <a:xfrm>
            <a:off x="5298913" y="2939450"/>
            <a:ext cx="2989500" cy="90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Regularizer is Frobenius norm of matrix (sum of squares of entries)</a:t>
            </a:r>
          </a:p>
        </p:txBody>
      </p:sp>
      <p:pic>
        <p:nvPicPr>
          <p:cNvPr id="696" name="Shape 696"/>
          <p:cNvPicPr preferRelativeResize="0"/>
          <p:nvPr/>
        </p:nvPicPr>
        <p:blipFill>
          <a:blip r:embed="rId3">
            <a:alphaModFix/>
          </a:blip>
          <a:stretch>
            <a:fillRect/>
          </a:stretch>
        </p:blipFill>
        <p:spPr>
          <a:xfrm>
            <a:off x="5244937" y="2365224"/>
            <a:ext cx="3097476" cy="570088"/>
          </a:xfrm>
          <a:prstGeom prst="rect">
            <a:avLst/>
          </a:prstGeom>
          <a:noFill/>
          <a:ln>
            <a:noFill/>
          </a:ln>
        </p:spPr>
      </p:pic>
      <p:pic>
        <p:nvPicPr>
          <p:cNvPr id="697" name="Shape 697"/>
          <p:cNvPicPr preferRelativeResize="0"/>
          <p:nvPr/>
        </p:nvPicPr>
        <p:blipFill>
          <a:blip r:embed="rId4">
            <a:alphaModFix/>
          </a:blip>
          <a:stretch>
            <a:fillRect/>
          </a:stretch>
        </p:blipFill>
        <p:spPr>
          <a:xfrm>
            <a:off x="1131420" y="4652350"/>
            <a:ext cx="7119055" cy="1173750"/>
          </a:xfrm>
          <a:prstGeom prst="rect">
            <a:avLst/>
          </a:prstGeom>
          <a:noFill/>
          <a:ln>
            <a:noFill/>
          </a:ln>
        </p:spPr>
      </p:pic>
      <p:sp>
        <p:nvSpPr>
          <p:cNvPr id="698" name="Shape 698"/>
          <p:cNvSpPr txBox="1"/>
          <p:nvPr/>
        </p:nvSpPr>
        <p:spPr>
          <a:xfrm>
            <a:off x="591950" y="4374650"/>
            <a:ext cx="30522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Learning Problem</a:t>
            </a:r>
          </a:p>
        </p:txBody>
      </p:sp>
      <p:sp>
        <p:nvSpPr>
          <p:cNvPr id="699" name="Shape 699"/>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700" name="Shape 700"/>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701" name="Shape 701"/>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702" name="Shape 702"/>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pic>
        <p:nvPicPr>
          <p:cNvPr id="703" name="Shape 703"/>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704" name="Shape 704"/>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705" name="Shape 705"/>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706" name="Shape 706"/>
          <p:cNvPicPr preferRelativeResize="0"/>
          <p:nvPr/>
        </p:nvPicPr>
        <p:blipFill>
          <a:blip r:embed="rId8">
            <a:alphaModFix/>
          </a:blip>
          <a:stretch>
            <a:fillRect/>
          </a:stretch>
        </p:blipFill>
        <p:spPr>
          <a:xfrm>
            <a:off x="168525" y="815148"/>
            <a:ext cx="4317625" cy="800125"/>
          </a:xfrm>
          <a:prstGeom prst="rect">
            <a:avLst/>
          </a:prstGeom>
          <a:noFill/>
          <a:ln>
            <a:noFill/>
          </a:ln>
        </p:spPr>
      </p:pic>
      <p:sp>
        <p:nvSpPr>
          <p:cNvPr id="707" name="Shape 707"/>
          <p:cNvSpPr txBox="1">
            <a:spLocks noGrp="1"/>
          </p:cNvSpPr>
          <p:nvPr>
            <p:ph type="title"/>
          </p:nvPr>
        </p:nvSpPr>
        <p:spPr>
          <a:xfrm>
            <a:off x="311700" y="59976"/>
            <a:ext cx="8520600" cy="8451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Linear regression</a:t>
            </a:r>
            <a:br>
              <a:rPr lang="en" sz="4000" dirty="0"/>
            </a:br>
            <a:r>
              <a:rPr lang="en" sz="1600" dirty="0"/>
              <a:t>Sometimes called “Ridge Regression” with regularizer</a:t>
            </a:r>
          </a:p>
        </p:txBody>
      </p:sp>
      <p:sp>
        <p:nvSpPr>
          <p:cNvPr id="708" name="Shape 70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Tree>
    <p:extLst>
      <p:ext uri="{BB962C8B-B14F-4D97-AF65-F5344CB8AC3E}">
        <p14:creationId xmlns:p14="http://schemas.microsoft.com/office/powerpoint/2010/main" val="737945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38</a:t>
            </a:fld>
            <a:endParaRPr lang="en" dirty="0"/>
          </a:p>
        </p:txBody>
      </p:sp>
      <p:sp>
        <p:nvSpPr>
          <p:cNvPr id="714" name="Shape 71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715" name="Shape 715"/>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716" name="Shape 716"/>
          <p:cNvPicPr preferRelativeResize="0"/>
          <p:nvPr/>
        </p:nvPicPr>
        <p:blipFill>
          <a:blip r:embed="rId3">
            <a:alphaModFix/>
          </a:blip>
          <a:stretch>
            <a:fillRect/>
          </a:stretch>
        </p:blipFill>
        <p:spPr>
          <a:xfrm>
            <a:off x="5550850" y="792650"/>
            <a:ext cx="2638050" cy="845125"/>
          </a:xfrm>
          <a:prstGeom prst="rect">
            <a:avLst/>
          </a:prstGeom>
          <a:noFill/>
          <a:ln>
            <a:noFill/>
          </a:ln>
        </p:spPr>
      </p:pic>
      <p:sp>
        <p:nvSpPr>
          <p:cNvPr id="717" name="Shape 717"/>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718" name="Shape 718"/>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pic>
        <p:nvPicPr>
          <p:cNvPr id="719" name="Shape 719"/>
          <p:cNvPicPr preferRelativeResize="0"/>
          <p:nvPr/>
        </p:nvPicPr>
        <p:blipFill>
          <a:blip r:embed="rId4">
            <a:alphaModFix/>
          </a:blip>
          <a:stretch>
            <a:fillRect/>
          </a:stretch>
        </p:blipFill>
        <p:spPr>
          <a:xfrm>
            <a:off x="1033700" y="3068925"/>
            <a:ext cx="2168700" cy="587934"/>
          </a:xfrm>
          <a:prstGeom prst="rect">
            <a:avLst/>
          </a:prstGeom>
          <a:noFill/>
          <a:ln>
            <a:noFill/>
          </a:ln>
        </p:spPr>
      </p:pic>
      <p:pic>
        <p:nvPicPr>
          <p:cNvPr id="720" name="Shape 720"/>
          <p:cNvPicPr preferRelativeResize="0"/>
          <p:nvPr/>
        </p:nvPicPr>
        <p:blipFill>
          <a:blip r:embed="rId5">
            <a:alphaModFix/>
          </a:blip>
          <a:stretch>
            <a:fillRect/>
          </a:stretch>
        </p:blipFill>
        <p:spPr>
          <a:xfrm>
            <a:off x="916600" y="2446275"/>
            <a:ext cx="2402900" cy="585750"/>
          </a:xfrm>
          <a:prstGeom prst="rect">
            <a:avLst/>
          </a:prstGeom>
          <a:noFill/>
          <a:ln>
            <a:noFill/>
          </a:ln>
        </p:spPr>
      </p:pic>
      <p:sp>
        <p:nvSpPr>
          <p:cNvPr id="721" name="Shape 721"/>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722" name="Shape 722"/>
          <p:cNvPicPr preferRelativeResize="0"/>
          <p:nvPr/>
        </p:nvPicPr>
        <p:blipFill>
          <a:blip r:embed="rId6">
            <a:alphaModFix/>
          </a:blip>
          <a:stretch>
            <a:fillRect/>
          </a:stretch>
        </p:blipFill>
        <p:spPr>
          <a:xfrm>
            <a:off x="168525" y="815148"/>
            <a:ext cx="4317625" cy="800125"/>
          </a:xfrm>
          <a:prstGeom prst="rect">
            <a:avLst/>
          </a:prstGeom>
          <a:noFill/>
          <a:ln>
            <a:noFill/>
          </a:ln>
        </p:spPr>
      </p:pic>
      <p:pic>
        <p:nvPicPr>
          <p:cNvPr id="723" name="Shape 723"/>
          <p:cNvPicPr preferRelativeResize="0"/>
          <p:nvPr/>
        </p:nvPicPr>
        <p:blipFill>
          <a:blip r:embed="rId7">
            <a:alphaModFix/>
          </a:blip>
          <a:stretch>
            <a:fillRect/>
          </a:stretch>
        </p:blipFill>
        <p:spPr>
          <a:xfrm>
            <a:off x="5541400" y="2999404"/>
            <a:ext cx="2113725" cy="479796"/>
          </a:xfrm>
          <a:prstGeom prst="rect">
            <a:avLst/>
          </a:prstGeom>
          <a:noFill/>
          <a:ln>
            <a:noFill/>
          </a:ln>
        </p:spPr>
      </p:pic>
      <p:sp>
        <p:nvSpPr>
          <p:cNvPr id="724" name="Shape 724"/>
          <p:cNvSpPr txBox="1"/>
          <p:nvPr/>
        </p:nvSpPr>
        <p:spPr>
          <a:xfrm>
            <a:off x="4999475" y="38952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a:t>
            </a:r>
          </a:p>
        </p:txBody>
      </p:sp>
      <p:sp>
        <p:nvSpPr>
          <p:cNvPr id="725" name="Shape 725"/>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New Model</a:t>
            </a:r>
          </a:p>
        </p:txBody>
      </p:sp>
      <p:pic>
        <p:nvPicPr>
          <p:cNvPr id="726" name="Shape 726"/>
          <p:cNvPicPr preferRelativeResize="0"/>
          <p:nvPr/>
        </p:nvPicPr>
        <p:blipFill>
          <a:blip r:embed="rId8">
            <a:alphaModFix/>
          </a:blip>
          <a:stretch>
            <a:fillRect/>
          </a:stretch>
        </p:blipFill>
        <p:spPr>
          <a:xfrm>
            <a:off x="4987062" y="2522475"/>
            <a:ext cx="3395228" cy="505025"/>
          </a:xfrm>
          <a:prstGeom prst="rect">
            <a:avLst/>
          </a:prstGeom>
          <a:noFill/>
          <a:ln>
            <a:noFill/>
          </a:ln>
        </p:spPr>
      </p:pic>
      <p:pic>
        <p:nvPicPr>
          <p:cNvPr id="727" name="Shape 727"/>
          <p:cNvPicPr preferRelativeResize="0"/>
          <p:nvPr/>
        </p:nvPicPr>
        <p:blipFill>
          <a:blip r:embed="rId9">
            <a:alphaModFix/>
          </a:blip>
          <a:stretch>
            <a:fillRect/>
          </a:stretch>
        </p:blipFill>
        <p:spPr>
          <a:xfrm>
            <a:off x="5541400" y="3415525"/>
            <a:ext cx="2113726" cy="556875"/>
          </a:xfrm>
          <a:prstGeom prst="rect">
            <a:avLst/>
          </a:prstGeom>
          <a:noFill/>
          <a:ln>
            <a:noFill/>
          </a:ln>
        </p:spPr>
      </p:pic>
      <p:sp>
        <p:nvSpPr>
          <p:cNvPr id="728" name="Shape 728"/>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Neural Network</a:t>
            </a:r>
          </a:p>
          <a:p>
            <a:pPr marL="0" lvl="0" indent="0" rtl="0">
              <a:spcBef>
                <a:spcPts val="0"/>
              </a:spcBef>
              <a:buNone/>
            </a:pPr>
            <a:r>
              <a:rPr lang="en" sz="1600" dirty="0"/>
              <a:t>Sometimes called “Fully-Connected Network” or “Multilayer Perceptron”</a:t>
            </a:r>
          </a:p>
        </p:txBody>
      </p:sp>
      <p:sp>
        <p:nvSpPr>
          <p:cNvPr id="729" name="Shape 72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86557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39</a:t>
            </a:fld>
            <a:endParaRPr lang="en" dirty="0"/>
          </a:p>
        </p:txBody>
      </p:sp>
      <p:sp>
        <p:nvSpPr>
          <p:cNvPr id="735" name="Shape 73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736" name="Shape 736"/>
          <p:cNvSpPr txBox="1"/>
          <p:nvPr/>
        </p:nvSpPr>
        <p:spPr>
          <a:xfrm>
            <a:off x="296188" y="5034272"/>
            <a:ext cx="4062300" cy="76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solidFill>
                  <a:srgbClr val="0000FF"/>
                </a:solidFill>
              </a:rPr>
              <a:t>Question</a:t>
            </a:r>
            <a:r>
              <a:rPr lang="en" sz="1800">
                <a:solidFill>
                  <a:srgbClr val="0000FF"/>
                </a:solidFill>
              </a:rPr>
              <a:t>: Is the new model “more powerful” than Linear Regression? Can it represent any functions that Linear Regression cannot?</a:t>
            </a:r>
          </a:p>
        </p:txBody>
      </p:sp>
      <p:sp>
        <p:nvSpPr>
          <p:cNvPr id="737" name="Shape 737"/>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738" name="Shape 738"/>
          <p:cNvPicPr preferRelativeResize="0"/>
          <p:nvPr/>
        </p:nvPicPr>
        <p:blipFill>
          <a:blip r:embed="rId3">
            <a:alphaModFix/>
          </a:blip>
          <a:stretch>
            <a:fillRect/>
          </a:stretch>
        </p:blipFill>
        <p:spPr>
          <a:xfrm>
            <a:off x="5550850" y="792650"/>
            <a:ext cx="2638050" cy="845125"/>
          </a:xfrm>
          <a:prstGeom prst="rect">
            <a:avLst/>
          </a:prstGeom>
          <a:noFill/>
          <a:ln>
            <a:noFill/>
          </a:ln>
        </p:spPr>
      </p:pic>
      <p:sp>
        <p:nvSpPr>
          <p:cNvPr id="739" name="Shape 739"/>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740" name="Shape 740"/>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pic>
        <p:nvPicPr>
          <p:cNvPr id="741" name="Shape 741"/>
          <p:cNvPicPr preferRelativeResize="0"/>
          <p:nvPr/>
        </p:nvPicPr>
        <p:blipFill>
          <a:blip r:embed="rId4">
            <a:alphaModFix/>
          </a:blip>
          <a:stretch>
            <a:fillRect/>
          </a:stretch>
        </p:blipFill>
        <p:spPr>
          <a:xfrm>
            <a:off x="1033700" y="3068925"/>
            <a:ext cx="2168700" cy="587934"/>
          </a:xfrm>
          <a:prstGeom prst="rect">
            <a:avLst/>
          </a:prstGeom>
          <a:noFill/>
          <a:ln>
            <a:noFill/>
          </a:ln>
        </p:spPr>
      </p:pic>
      <p:pic>
        <p:nvPicPr>
          <p:cNvPr id="742" name="Shape 742"/>
          <p:cNvPicPr preferRelativeResize="0"/>
          <p:nvPr/>
        </p:nvPicPr>
        <p:blipFill>
          <a:blip r:embed="rId5">
            <a:alphaModFix/>
          </a:blip>
          <a:stretch>
            <a:fillRect/>
          </a:stretch>
        </p:blipFill>
        <p:spPr>
          <a:xfrm>
            <a:off x="916600" y="2446275"/>
            <a:ext cx="2402900" cy="585750"/>
          </a:xfrm>
          <a:prstGeom prst="rect">
            <a:avLst/>
          </a:prstGeom>
          <a:noFill/>
          <a:ln>
            <a:noFill/>
          </a:ln>
        </p:spPr>
      </p:pic>
      <p:sp>
        <p:nvSpPr>
          <p:cNvPr id="743" name="Shape 743"/>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744" name="Shape 744"/>
          <p:cNvPicPr preferRelativeResize="0"/>
          <p:nvPr/>
        </p:nvPicPr>
        <p:blipFill>
          <a:blip r:embed="rId6">
            <a:alphaModFix/>
          </a:blip>
          <a:stretch>
            <a:fillRect/>
          </a:stretch>
        </p:blipFill>
        <p:spPr>
          <a:xfrm>
            <a:off x="168525" y="815148"/>
            <a:ext cx="4317625" cy="800125"/>
          </a:xfrm>
          <a:prstGeom prst="rect">
            <a:avLst/>
          </a:prstGeom>
          <a:noFill/>
          <a:ln>
            <a:noFill/>
          </a:ln>
        </p:spPr>
      </p:pic>
      <p:pic>
        <p:nvPicPr>
          <p:cNvPr id="745" name="Shape 745"/>
          <p:cNvPicPr preferRelativeResize="0"/>
          <p:nvPr/>
        </p:nvPicPr>
        <p:blipFill>
          <a:blip r:embed="rId7">
            <a:alphaModFix/>
          </a:blip>
          <a:stretch>
            <a:fillRect/>
          </a:stretch>
        </p:blipFill>
        <p:spPr>
          <a:xfrm>
            <a:off x="5541400" y="2999404"/>
            <a:ext cx="2113725" cy="479796"/>
          </a:xfrm>
          <a:prstGeom prst="rect">
            <a:avLst/>
          </a:prstGeom>
          <a:noFill/>
          <a:ln>
            <a:noFill/>
          </a:ln>
        </p:spPr>
      </p:pic>
      <p:sp>
        <p:nvSpPr>
          <p:cNvPr id="746" name="Shape 746"/>
          <p:cNvSpPr txBox="1"/>
          <p:nvPr/>
        </p:nvSpPr>
        <p:spPr>
          <a:xfrm>
            <a:off x="4999475" y="38952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a:t>
            </a:r>
          </a:p>
        </p:txBody>
      </p:sp>
      <p:sp>
        <p:nvSpPr>
          <p:cNvPr id="747" name="Shape 747"/>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New Model</a:t>
            </a:r>
          </a:p>
        </p:txBody>
      </p:sp>
      <p:pic>
        <p:nvPicPr>
          <p:cNvPr id="748" name="Shape 748"/>
          <p:cNvPicPr preferRelativeResize="0"/>
          <p:nvPr/>
        </p:nvPicPr>
        <p:blipFill>
          <a:blip r:embed="rId8">
            <a:alphaModFix/>
          </a:blip>
          <a:stretch>
            <a:fillRect/>
          </a:stretch>
        </p:blipFill>
        <p:spPr>
          <a:xfrm>
            <a:off x="4987062" y="2522475"/>
            <a:ext cx="3395228" cy="505025"/>
          </a:xfrm>
          <a:prstGeom prst="rect">
            <a:avLst/>
          </a:prstGeom>
          <a:noFill/>
          <a:ln>
            <a:noFill/>
          </a:ln>
        </p:spPr>
      </p:pic>
      <p:pic>
        <p:nvPicPr>
          <p:cNvPr id="749" name="Shape 749"/>
          <p:cNvPicPr preferRelativeResize="0"/>
          <p:nvPr/>
        </p:nvPicPr>
        <p:blipFill>
          <a:blip r:embed="rId9">
            <a:alphaModFix/>
          </a:blip>
          <a:stretch>
            <a:fillRect/>
          </a:stretch>
        </p:blipFill>
        <p:spPr>
          <a:xfrm>
            <a:off x="5541400" y="3415525"/>
            <a:ext cx="2113726" cy="556875"/>
          </a:xfrm>
          <a:prstGeom prst="rect">
            <a:avLst/>
          </a:prstGeom>
          <a:noFill/>
          <a:ln>
            <a:noFill/>
          </a:ln>
        </p:spPr>
      </p:pic>
      <p:sp>
        <p:nvSpPr>
          <p:cNvPr id="750" name="Shape 750"/>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Neural Network</a:t>
            </a:r>
          </a:p>
          <a:p>
            <a:pPr marL="0" lvl="0" indent="0" rtl="0">
              <a:spcBef>
                <a:spcPts val="0"/>
              </a:spcBef>
              <a:buNone/>
            </a:pPr>
            <a:r>
              <a:rPr lang="en" sz="1600" dirty="0"/>
              <a:t>Sometimes called “Fully-Connected Network” or “Multilayer Perceptron”</a:t>
            </a:r>
          </a:p>
        </p:txBody>
      </p:sp>
      <p:sp>
        <p:nvSpPr>
          <p:cNvPr id="751" name="Shape 75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59356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Current Research</a:t>
            </a:r>
          </a:p>
        </p:txBody>
      </p:sp>
      <p:sp>
        <p:nvSpPr>
          <p:cNvPr id="106" name="Shape 10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a:t>
            </a:fld>
            <a:endParaRPr lang="en" dirty="0"/>
          </a:p>
        </p:txBody>
      </p:sp>
      <p:sp>
        <p:nvSpPr>
          <p:cNvPr id="107" name="Shape 10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08" name="Shape 108"/>
          <p:cNvPicPr preferRelativeResize="0"/>
          <p:nvPr/>
        </p:nvPicPr>
        <p:blipFill>
          <a:blip r:embed="rId3">
            <a:alphaModFix/>
          </a:blip>
          <a:stretch>
            <a:fillRect/>
          </a:stretch>
        </p:blipFill>
        <p:spPr>
          <a:xfrm>
            <a:off x="675275" y="1660034"/>
            <a:ext cx="5607924" cy="3002676"/>
          </a:xfrm>
          <a:prstGeom prst="rect">
            <a:avLst/>
          </a:prstGeom>
          <a:noFill/>
          <a:ln>
            <a:noFill/>
          </a:ln>
        </p:spPr>
      </p:pic>
      <p:sp>
        <p:nvSpPr>
          <p:cNvPr id="109" name="Shape 109"/>
          <p:cNvSpPr txBox="1"/>
          <p:nvPr/>
        </p:nvSpPr>
        <p:spPr>
          <a:xfrm>
            <a:off x="2502438" y="4662700"/>
            <a:ext cx="1953600" cy="487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800"/>
              <a:t>ECCV 2016</a:t>
            </a:r>
            <a:br>
              <a:rPr lang="en"/>
            </a:br>
            <a:r>
              <a:rPr lang="en" sz="600"/>
              <a:t>(photo credit: Justin Johnson)</a:t>
            </a:r>
          </a:p>
        </p:txBody>
      </p:sp>
      <p:sp>
        <p:nvSpPr>
          <p:cNvPr id="110" name="Shape 110"/>
          <p:cNvSpPr txBox="1"/>
          <p:nvPr/>
        </p:nvSpPr>
        <p:spPr>
          <a:xfrm>
            <a:off x="883800" y="825500"/>
            <a:ext cx="1953600" cy="680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Convolutional neural networks</a:t>
            </a:r>
          </a:p>
        </p:txBody>
      </p:sp>
      <p:sp>
        <p:nvSpPr>
          <p:cNvPr id="111" name="Shape 111"/>
          <p:cNvSpPr txBox="1"/>
          <p:nvPr/>
        </p:nvSpPr>
        <p:spPr>
          <a:xfrm>
            <a:off x="3580175" y="825488"/>
            <a:ext cx="1953600" cy="680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Recurrent neural networks</a:t>
            </a:r>
          </a:p>
        </p:txBody>
      </p:sp>
      <p:sp>
        <p:nvSpPr>
          <p:cNvPr id="112" name="Shape 112"/>
          <p:cNvSpPr txBox="1"/>
          <p:nvPr/>
        </p:nvSpPr>
        <p:spPr>
          <a:xfrm>
            <a:off x="6357175" y="887450"/>
            <a:ext cx="1555200" cy="5562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Autoencoders</a:t>
            </a:r>
          </a:p>
        </p:txBody>
      </p:sp>
      <p:sp>
        <p:nvSpPr>
          <p:cNvPr id="113" name="Shape 113"/>
          <p:cNvSpPr txBox="1"/>
          <p:nvPr/>
        </p:nvSpPr>
        <p:spPr>
          <a:xfrm>
            <a:off x="6725425" y="1991175"/>
            <a:ext cx="1555200" cy="8658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Fully convolutional networks</a:t>
            </a:r>
          </a:p>
        </p:txBody>
      </p:sp>
      <p:sp>
        <p:nvSpPr>
          <p:cNvPr id="114" name="Shape 114"/>
          <p:cNvSpPr txBox="1"/>
          <p:nvPr/>
        </p:nvSpPr>
        <p:spPr>
          <a:xfrm>
            <a:off x="6725425" y="3564000"/>
            <a:ext cx="1555200" cy="763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Multilayer perceptrons</a:t>
            </a:r>
          </a:p>
        </p:txBody>
      </p:sp>
      <p:cxnSp>
        <p:nvCxnSpPr>
          <p:cNvPr id="115" name="Shape 115"/>
          <p:cNvCxnSpPr/>
          <p:nvPr/>
        </p:nvCxnSpPr>
        <p:spPr>
          <a:xfrm rot="10800000">
            <a:off x="1630500" y="1436475"/>
            <a:ext cx="206100" cy="723900"/>
          </a:xfrm>
          <a:prstGeom prst="straightConnector1">
            <a:avLst/>
          </a:prstGeom>
          <a:noFill/>
          <a:ln w="28575" cap="flat" cmpd="sng">
            <a:solidFill>
              <a:srgbClr val="FF0000"/>
            </a:solidFill>
            <a:prstDash val="solid"/>
            <a:round/>
            <a:headEnd type="none" w="lg" len="lg"/>
            <a:tailEnd type="triangle" w="lg" len="lg"/>
          </a:ln>
        </p:spPr>
      </p:cxnSp>
      <p:cxnSp>
        <p:nvCxnSpPr>
          <p:cNvPr id="116" name="Shape 116"/>
          <p:cNvCxnSpPr/>
          <p:nvPr/>
        </p:nvCxnSpPr>
        <p:spPr>
          <a:xfrm rot="10800000" flipH="1">
            <a:off x="3490625" y="1355125"/>
            <a:ext cx="455700" cy="780300"/>
          </a:xfrm>
          <a:prstGeom prst="straightConnector1">
            <a:avLst/>
          </a:prstGeom>
          <a:noFill/>
          <a:ln w="28575" cap="flat" cmpd="sng">
            <a:solidFill>
              <a:srgbClr val="FF0000"/>
            </a:solidFill>
            <a:prstDash val="solid"/>
            <a:round/>
            <a:headEnd type="none" w="lg" len="lg"/>
            <a:tailEnd type="triangle" w="lg" len="lg"/>
          </a:ln>
        </p:spPr>
      </p:cxnSp>
      <p:cxnSp>
        <p:nvCxnSpPr>
          <p:cNvPr id="117" name="Shape 117"/>
          <p:cNvCxnSpPr/>
          <p:nvPr/>
        </p:nvCxnSpPr>
        <p:spPr>
          <a:xfrm rot="10800000" flipH="1">
            <a:off x="4795150" y="1280375"/>
            <a:ext cx="1816200" cy="1179600"/>
          </a:xfrm>
          <a:prstGeom prst="straightConnector1">
            <a:avLst/>
          </a:prstGeom>
          <a:noFill/>
          <a:ln w="28575" cap="flat" cmpd="sng">
            <a:solidFill>
              <a:srgbClr val="FF0000"/>
            </a:solidFill>
            <a:prstDash val="solid"/>
            <a:round/>
            <a:headEnd type="none" w="lg" len="lg"/>
            <a:tailEnd type="triangle" w="lg" len="lg"/>
          </a:ln>
        </p:spPr>
      </p:cxnSp>
      <p:cxnSp>
        <p:nvCxnSpPr>
          <p:cNvPr id="118" name="Shape 118"/>
          <p:cNvCxnSpPr>
            <a:endCxn id="113" idx="1"/>
          </p:cNvCxnSpPr>
          <p:nvPr/>
        </p:nvCxnSpPr>
        <p:spPr>
          <a:xfrm rot="10800000" flipH="1">
            <a:off x="4726525" y="2424075"/>
            <a:ext cx="1998900" cy="416700"/>
          </a:xfrm>
          <a:prstGeom prst="straightConnector1">
            <a:avLst/>
          </a:prstGeom>
          <a:noFill/>
          <a:ln w="28575" cap="flat" cmpd="sng">
            <a:solidFill>
              <a:srgbClr val="FF0000"/>
            </a:solidFill>
            <a:prstDash val="solid"/>
            <a:round/>
            <a:headEnd type="none" w="lg" len="lg"/>
            <a:tailEnd type="triangle" w="lg" len="lg"/>
          </a:ln>
        </p:spPr>
      </p:cxnSp>
      <p:cxnSp>
        <p:nvCxnSpPr>
          <p:cNvPr id="119" name="Shape 119"/>
          <p:cNvCxnSpPr/>
          <p:nvPr/>
        </p:nvCxnSpPr>
        <p:spPr>
          <a:xfrm>
            <a:off x="4957425" y="3134075"/>
            <a:ext cx="1966200" cy="674100"/>
          </a:xfrm>
          <a:prstGeom prst="straightConnector1">
            <a:avLst/>
          </a:prstGeom>
          <a:noFill/>
          <a:ln w="28575" cap="flat" cmpd="sng">
            <a:solidFill>
              <a:srgbClr val="FF0000"/>
            </a:solidFill>
            <a:prstDash val="solid"/>
            <a:round/>
            <a:headEnd type="none" w="lg" len="lg"/>
            <a:tailEnd type="triangle" w="lg" len="lg"/>
          </a:ln>
        </p:spPr>
      </p:cxnSp>
      <p:sp>
        <p:nvSpPr>
          <p:cNvPr id="120" name="Shape 120"/>
          <p:cNvSpPr txBox="1"/>
          <p:nvPr/>
        </p:nvSpPr>
        <p:spPr>
          <a:xfrm>
            <a:off x="6725425" y="4793150"/>
            <a:ext cx="2022600" cy="14283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What are these things?</a:t>
            </a:r>
          </a:p>
          <a:p>
            <a:pPr marL="0" lvl="0" indent="0" algn="ctr" rtl="0">
              <a:spcBef>
                <a:spcPts val="0"/>
              </a:spcBef>
              <a:buNone/>
            </a:pPr>
            <a:endParaRPr sz="1600"/>
          </a:p>
          <a:p>
            <a:pPr marL="0" lvl="0" indent="0" algn="ctr" rtl="0">
              <a:spcBef>
                <a:spcPts val="0"/>
              </a:spcBef>
              <a:buNone/>
            </a:pPr>
            <a:r>
              <a:rPr lang="en" sz="1600"/>
              <a:t>Why are they important?</a:t>
            </a:r>
          </a:p>
        </p:txBody>
      </p:sp>
      <p:sp>
        <p:nvSpPr>
          <p:cNvPr id="121" name="Shape 1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973872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40</a:t>
            </a:fld>
            <a:endParaRPr lang="en" dirty="0"/>
          </a:p>
        </p:txBody>
      </p:sp>
      <p:sp>
        <p:nvSpPr>
          <p:cNvPr id="757" name="Shape 75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758" name="Shape 758"/>
          <p:cNvSpPr txBox="1"/>
          <p:nvPr/>
        </p:nvSpPr>
        <p:spPr>
          <a:xfrm>
            <a:off x="296188" y="5034272"/>
            <a:ext cx="4062300" cy="76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solidFill>
                  <a:srgbClr val="0000FF"/>
                </a:solidFill>
              </a:rPr>
              <a:t>Question</a:t>
            </a:r>
            <a:r>
              <a:rPr lang="en" sz="1800">
                <a:solidFill>
                  <a:srgbClr val="0000FF"/>
                </a:solidFill>
              </a:rPr>
              <a:t>: Is the new model “more powerful” than Linear Regression? Can it represent any functions that Linear Regression cannot?</a:t>
            </a:r>
          </a:p>
        </p:txBody>
      </p:sp>
      <p:pic>
        <p:nvPicPr>
          <p:cNvPr id="759" name="Shape 759"/>
          <p:cNvPicPr preferRelativeResize="0"/>
          <p:nvPr/>
        </p:nvPicPr>
        <p:blipFill>
          <a:blip r:embed="rId3">
            <a:alphaModFix/>
          </a:blip>
          <a:stretch>
            <a:fillRect/>
          </a:stretch>
        </p:blipFill>
        <p:spPr>
          <a:xfrm>
            <a:off x="7247400" y="5323126"/>
            <a:ext cx="1440600" cy="377536"/>
          </a:xfrm>
          <a:prstGeom prst="rect">
            <a:avLst/>
          </a:prstGeom>
          <a:noFill/>
          <a:ln>
            <a:noFill/>
          </a:ln>
        </p:spPr>
      </p:pic>
      <p:sp>
        <p:nvSpPr>
          <p:cNvPr id="760" name="Shape 760"/>
          <p:cNvSpPr txBox="1"/>
          <p:nvPr/>
        </p:nvSpPr>
        <p:spPr>
          <a:xfrm>
            <a:off x="4355188" y="5264247"/>
            <a:ext cx="4062300" cy="76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solidFill>
                  <a:srgbClr val="FF0000"/>
                </a:solidFill>
              </a:rPr>
              <a:t>Answer</a:t>
            </a:r>
            <a:r>
              <a:rPr lang="en" sz="1800">
                <a:solidFill>
                  <a:srgbClr val="FF0000"/>
                </a:solidFill>
              </a:rPr>
              <a:t>: NO! We can write</a:t>
            </a:r>
          </a:p>
          <a:p>
            <a:pPr marL="0" lvl="0" indent="0" rtl="0">
              <a:spcBef>
                <a:spcPts val="0"/>
              </a:spcBef>
              <a:buNone/>
            </a:pPr>
            <a:r>
              <a:rPr lang="en" sz="1800">
                <a:solidFill>
                  <a:srgbClr val="FF0000"/>
                </a:solidFill>
              </a:rPr>
              <a:t>And recover Linear Regression </a:t>
            </a:r>
          </a:p>
        </p:txBody>
      </p:sp>
      <p:sp>
        <p:nvSpPr>
          <p:cNvPr id="761" name="Shape 761"/>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762" name="Shape 762"/>
          <p:cNvPicPr preferRelativeResize="0"/>
          <p:nvPr/>
        </p:nvPicPr>
        <p:blipFill>
          <a:blip r:embed="rId4">
            <a:alphaModFix/>
          </a:blip>
          <a:stretch>
            <a:fillRect/>
          </a:stretch>
        </p:blipFill>
        <p:spPr>
          <a:xfrm>
            <a:off x="5550850" y="792650"/>
            <a:ext cx="2638050" cy="845125"/>
          </a:xfrm>
          <a:prstGeom prst="rect">
            <a:avLst/>
          </a:prstGeom>
          <a:noFill/>
          <a:ln>
            <a:noFill/>
          </a:ln>
        </p:spPr>
      </p:pic>
      <p:sp>
        <p:nvSpPr>
          <p:cNvPr id="763" name="Shape 763"/>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764" name="Shape 764"/>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pic>
        <p:nvPicPr>
          <p:cNvPr id="765" name="Shape 765"/>
          <p:cNvPicPr preferRelativeResize="0"/>
          <p:nvPr/>
        </p:nvPicPr>
        <p:blipFill>
          <a:blip r:embed="rId5">
            <a:alphaModFix/>
          </a:blip>
          <a:stretch>
            <a:fillRect/>
          </a:stretch>
        </p:blipFill>
        <p:spPr>
          <a:xfrm>
            <a:off x="1033700" y="3068925"/>
            <a:ext cx="2168700" cy="587934"/>
          </a:xfrm>
          <a:prstGeom prst="rect">
            <a:avLst/>
          </a:prstGeom>
          <a:noFill/>
          <a:ln>
            <a:noFill/>
          </a:ln>
        </p:spPr>
      </p:pic>
      <p:pic>
        <p:nvPicPr>
          <p:cNvPr id="766" name="Shape 766"/>
          <p:cNvPicPr preferRelativeResize="0"/>
          <p:nvPr/>
        </p:nvPicPr>
        <p:blipFill>
          <a:blip r:embed="rId6">
            <a:alphaModFix/>
          </a:blip>
          <a:stretch>
            <a:fillRect/>
          </a:stretch>
        </p:blipFill>
        <p:spPr>
          <a:xfrm>
            <a:off x="916600" y="2446275"/>
            <a:ext cx="2402900" cy="585750"/>
          </a:xfrm>
          <a:prstGeom prst="rect">
            <a:avLst/>
          </a:prstGeom>
          <a:noFill/>
          <a:ln>
            <a:noFill/>
          </a:ln>
        </p:spPr>
      </p:pic>
      <p:sp>
        <p:nvSpPr>
          <p:cNvPr id="767" name="Shape 767"/>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768" name="Shape 768"/>
          <p:cNvPicPr preferRelativeResize="0"/>
          <p:nvPr/>
        </p:nvPicPr>
        <p:blipFill>
          <a:blip r:embed="rId7">
            <a:alphaModFix/>
          </a:blip>
          <a:stretch>
            <a:fillRect/>
          </a:stretch>
        </p:blipFill>
        <p:spPr>
          <a:xfrm>
            <a:off x="168525" y="815148"/>
            <a:ext cx="4317625" cy="800125"/>
          </a:xfrm>
          <a:prstGeom prst="rect">
            <a:avLst/>
          </a:prstGeom>
          <a:noFill/>
          <a:ln>
            <a:noFill/>
          </a:ln>
        </p:spPr>
      </p:pic>
      <p:pic>
        <p:nvPicPr>
          <p:cNvPr id="769" name="Shape 769"/>
          <p:cNvPicPr preferRelativeResize="0"/>
          <p:nvPr/>
        </p:nvPicPr>
        <p:blipFill>
          <a:blip r:embed="rId8">
            <a:alphaModFix/>
          </a:blip>
          <a:stretch>
            <a:fillRect/>
          </a:stretch>
        </p:blipFill>
        <p:spPr>
          <a:xfrm>
            <a:off x="5541400" y="2999404"/>
            <a:ext cx="2113725" cy="479796"/>
          </a:xfrm>
          <a:prstGeom prst="rect">
            <a:avLst/>
          </a:prstGeom>
          <a:noFill/>
          <a:ln>
            <a:noFill/>
          </a:ln>
        </p:spPr>
      </p:pic>
      <p:sp>
        <p:nvSpPr>
          <p:cNvPr id="770" name="Shape 770"/>
          <p:cNvSpPr txBox="1"/>
          <p:nvPr/>
        </p:nvSpPr>
        <p:spPr>
          <a:xfrm>
            <a:off x="4999475" y="38952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a:t>
            </a:r>
          </a:p>
        </p:txBody>
      </p:sp>
      <p:sp>
        <p:nvSpPr>
          <p:cNvPr id="771" name="Shape 771"/>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New Model</a:t>
            </a:r>
          </a:p>
        </p:txBody>
      </p:sp>
      <p:pic>
        <p:nvPicPr>
          <p:cNvPr id="772" name="Shape 772"/>
          <p:cNvPicPr preferRelativeResize="0"/>
          <p:nvPr/>
        </p:nvPicPr>
        <p:blipFill>
          <a:blip r:embed="rId9">
            <a:alphaModFix/>
          </a:blip>
          <a:stretch>
            <a:fillRect/>
          </a:stretch>
        </p:blipFill>
        <p:spPr>
          <a:xfrm>
            <a:off x="4987062" y="2522475"/>
            <a:ext cx="3395228" cy="505025"/>
          </a:xfrm>
          <a:prstGeom prst="rect">
            <a:avLst/>
          </a:prstGeom>
          <a:noFill/>
          <a:ln>
            <a:noFill/>
          </a:ln>
        </p:spPr>
      </p:pic>
      <p:pic>
        <p:nvPicPr>
          <p:cNvPr id="773" name="Shape 773"/>
          <p:cNvPicPr preferRelativeResize="0"/>
          <p:nvPr/>
        </p:nvPicPr>
        <p:blipFill>
          <a:blip r:embed="rId10">
            <a:alphaModFix/>
          </a:blip>
          <a:stretch>
            <a:fillRect/>
          </a:stretch>
        </p:blipFill>
        <p:spPr>
          <a:xfrm>
            <a:off x="5541400" y="3415525"/>
            <a:ext cx="2113726" cy="556875"/>
          </a:xfrm>
          <a:prstGeom prst="rect">
            <a:avLst/>
          </a:prstGeom>
          <a:noFill/>
          <a:ln>
            <a:noFill/>
          </a:ln>
        </p:spPr>
      </p:pic>
      <p:sp>
        <p:nvSpPr>
          <p:cNvPr id="774" name="Shape 774"/>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Neural Network</a:t>
            </a:r>
          </a:p>
          <a:p>
            <a:pPr marL="0" lvl="0" indent="0" rtl="0">
              <a:spcBef>
                <a:spcPts val="0"/>
              </a:spcBef>
              <a:buNone/>
            </a:pPr>
            <a:r>
              <a:rPr lang="en" sz="1600" dirty="0"/>
              <a:t>Sometimes called “Fully-Connected Network” or “Multilayer Perceptron”</a:t>
            </a:r>
          </a:p>
        </p:txBody>
      </p:sp>
      <p:sp>
        <p:nvSpPr>
          <p:cNvPr id="775" name="Shape 7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361879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41</a:t>
            </a:fld>
            <a:endParaRPr lang="en" dirty="0"/>
          </a:p>
        </p:txBody>
      </p:sp>
      <p:sp>
        <p:nvSpPr>
          <p:cNvPr id="781" name="Shape 78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782" name="Shape 782"/>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783" name="Shape 783"/>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784" name="Shape 784"/>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785" name="Shape 785"/>
          <p:cNvSpPr txBox="1"/>
          <p:nvPr/>
        </p:nvSpPr>
        <p:spPr>
          <a:xfrm>
            <a:off x="4999475" y="44286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 with an </a:t>
            </a:r>
            <a:r>
              <a:rPr lang="en" sz="2000" b="1"/>
              <a:t>elementwise nonlinearity</a:t>
            </a:r>
          </a:p>
        </p:txBody>
      </p:sp>
      <p:pic>
        <p:nvPicPr>
          <p:cNvPr id="786" name="Shape 786"/>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787" name="Shape 787"/>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788" name="Shape 788"/>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sp>
        <p:nvSpPr>
          <p:cNvPr id="789" name="Shape 789"/>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Neural Network</a:t>
            </a:r>
          </a:p>
        </p:txBody>
      </p:sp>
      <p:pic>
        <p:nvPicPr>
          <p:cNvPr id="790" name="Shape 790"/>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791" name="Shape 791"/>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792" name="Shape 792"/>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793" name="Shape 793"/>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794" name="Shape 794"/>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795" name="Shape 795"/>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796" name="Shape 796"/>
          <p:cNvCxnSpPr/>
          <p:nvPr/>
        </p:nvCxnSpPr>
        <p:spPr>
          <a:xfrm>
            <a:off x="4861775" y="2779700"/>
            <a:ext cx="3670500" cy="0"/>
          </a:xfrm>
          <a:prstGeom prst="straightConnector1">
            <a:avLst/>
          </a:prstGeom>
          <a:noFill/>
          <a:ln w="19050" cap="flat" cmpd="sng">
            <a:solidFill>
              <a:srgbClr val="000000"/>
            </a:solidFill>
            <a:prstDash val="solid"/>
            <a:round/>
            <a:headEnd type="none" w="lg" len="lg"/>
            <a:tailEnd type="none" w="lg" len="lg"/>
          </a:ln>
        </p:spPr>
      </p:cxnSp>
      <p:sp>
        <p:nvSpPr>
          <p:cNvPr id="797" name="Shape 797"/>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a:spcBef>
                <a:spcPts val="0"/>
              </a:spcBef>
              <a:buNone/>
            </a:pPr>
            <a:r>
              <a:rPr lang="en" sz="4000" dirty="0"/>
              <a:t>Supervised Learning: Neural Network</a:t>
            </a:r>
          </a:p>
          <a:p>
            <a:pPr marL="0" lvl="0" indent="-69850" rtl="0">
              <a:spcBef>
                <a:spcPts val="0"/>
              </a:spcBef>
              <a:buClr>
                <a:schemeClr val="dk1"/>
              </a:buClr>
              <a:buSzPts val="1100"/>
              <a:buFont typeface="Arial"/>
              <a:buNone/>
            </a:pPr>
            <a:r>
              <a:rPr lang="en" sz="1600" dirty="0"/>
              <a:t>Sometimes called “Fully-Connected Network” or “Multilayer Perceptron”</a:t>
            </a:r>
          </a:p>
        </p:txBody>
      </p:sp>
      <p:pic>
        <p:nvPicPr>
          <p:cNvPr id="798" name="Shape 798"/>
          <p:cNvPicPr preferRelativeResize="0"/>
          <p:nvPr/>
        </p:nvPicPr>
        <p:blipFill>
          <a:blip r:embed="rId11">
            <a:alphaModFix/>
          </a:blip>
          <a:stretch>
            <a:fillRect/>
          </a:stretch>
        </p:blipFill>
        <p:spPr>
          <a:xfrm>
            <a:off x="5768975" y="5427234"/>
            <a:ext cx="1856100" cy="419691"/>
          </a:xfrm>
          <a:prstGeom prst="rect">
            <a:avLst/>
          </a:prstGeom>
          <a:noFill/>
          <a:ln>
            <a:noFill/>
          </a:ln>
        </p:spPr>
      </p:pic>
      <p:sp>
        <p:nvSpPr>
          <p:cNvPr id="799" name="Shape 79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4460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42</a:t>
            </a:fld>
            <a:endParaRPr lang="en" dirty="0"/>
          </a:p>
        </p:txBody>
      </p:sp>
      <p:sp>
        <p:nvSpPr>
          <p:cNvPr id="805" name="Shape 80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806" name="Shape 806"/>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807" name="Shape 807"/>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808" name="Shape 808"/>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809" name="Shape 809"/>
          <p:cNvSpPr txBox="1"/>
          <p:nvPr/>
        </p:nvSpPr>
        <p:spPr>
          <a:xfrm>
            <a:off x="4999475" y="44286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 with an </a:t>
            </a:r>
            <a:r>
              <a:rPr lang="en" sz="2000" b="1"/>
              <a:t>elementwise nonlinearity</a:t>
            </a:r>
          </a:p>
        </p:txBody>
      </p:sp>
      <p:pic>
        <p:nvPicPr>
          <p:cNvPr id="810" name="Shape 810"/>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811" name="Shape 811"/>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812" name="Shape 812"/>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sp>
        <p:nvSpPr>
          <p:cNvPr id="813" name="Shape 813"/>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Neural Network</a:t>
            </a:r>
          </a:p>
        </p:txBody>
      </p:sp>
      <p:pic>
        <p:nvPicPr>
          <p:cNvPr id="814" name="Shape 814"/>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815" name="Shape 815"/>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816" name="Shape 816"/>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817" name="Shape 817"/>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818" name="Shape 818"/>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819" name="Shape 819"/>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820" name="Shape 820"/>
          <p:cNvCxnSpPr/>
          <p:nvPr/>
        </p:nvCxnSpPr>
        <p:spPr>
          <a:xfrm>
            <a:off x="4861775" y="2779700"/>
            <a:ext cx="3670500" cy="0"/>
          </a:xfrm>
          <a:prstGeom prst="straightConnector1">
            <a:avLst/>
          </a:prstGeom>
          <a:noFill/>
          <a:ln w="19050" cap="flat" cmpd="sng">
            <a:solidFill>
              <a:srgbClr val="000000"/>
            </a:solidFill>
            <a:prstDash val="solid"/>
            <a:round/>
            <a:headEnd type="none" w="lg" len="lg"/>
            <a:tailEnd type="none" w="lg" len="lg"/>
          </a:ln>
        </p:spPr>
      </p:cxnSp>
      <p:pic>
        <p:nvPicPr>
          <p:cNvPr id="821" name="Shape 821"/>
          <p:cNvPicPr preferRelativeResize="0"/>
          <p:nvPr/>
        </p:nvPicPr>
        <p:blipFill>
          <a:blip r:embed="rId11">
            <a:alphaModFix/>
          </a:blip>
          <a:stretch>
            <a:fillRect/>
          </a:stretch>
        </p:blipFill>
        <p:spPr>
          <a:xfrm>
            <a:off x="749925" y="4720475"/>
            <a:ext cx="1638375" cy="1198975"/>
          </a:xfrm>
          <a:prstGeom prst="rect">
            <a:avLst/>
          </a:prstGeom>
          <a:noFill/>
          <a:ln>
            <a:noFill/>
          </a:ln>
        </p:spPr>
      </p:pic>
      <p:pic>
        <p:nvPicPr>
          <p:cNvPr id="822" name="Shape 822"/>
          <p:cNvPicPr preferRelativeResize="0"/>
          <p:nvPr/>
        </p:nvPicPr>
        <p:blipFill>
          <a:blip r:embed="rId12">
            <a:alphaModFix/>
          </a:blip>
          <a:stretch>
            <a:fillRect/>
          </a:stretch>
        </p:blipFill>
        <p:spPr>
          <a:xfrm>
            <a:off x="749926" y="4429600"/>
            <a:ext cx="1638382" cy="341500"/>
          </a:xfrm>
          <a:prstGeom prst="rect">
            <a:avLst/>
          </a:prstGeom>
          <a:noFill/>
          <a:ln>
            <a:noFill/>
          </a:ln>
        </p:spPr>
      </p:pic>
      <p:sp>
        <p:nvSpPr>
          <p:cNvPr id="823" name="Shape 823"/>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Neural Network</a:t>
            </a:r>
          </a:p>
          <a:p>
            <a:pPr marL="0" lvl="0" indent="0" rtl="0">
              <a:spcBef>
                <a:spcPts val="0"/>
              </a:spcBef>
              <a:buNone/>
            </a:pPr>
            <a:r>
              <a:rPr lang="en" sz="1600" dirty="0"/>
              <a:t>Sometimes called “Fully-Connected Network” or “Multilayer Perceptron”</a:t>
            </a:r>
          </a:p>
        </p:txBody>
      </p:sp>
      <p:sp>
        <p:nvSpPr>
          <p:cNvPr id="824" name="Shape 824"/>
          <p:cNvSpPr txBox="1"/>
          <p:nvPr/>
        </p:nvSpPr>
        <p:spPr>
          <a:xfrm>
            <a:off x="277163" y="5828250"/>
            <a:ext cx="2583900" cy="419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600"/>
              <a:t>Rectified Linear (ReLU)</a:t>
            </a:r>
          </a:p>
        </p:txBody>
      </p:sp>
      <p:pic>
        <p:nvPicPr>
          <p:cNvPr id="825" name="Shape 825"/>
          <p:cNvPicPr preferRelativeResize="0"/>
          <p:nvPr/>
        </p:nvPicPr>
        <p:blipFill>
          <a:blip r:embed="rId13">
            <a:alphaModFix/>
          </a:blip>
          <a:stretch>
            <a:fillRect/>
          </a:stretch>
        </p:blipFill>
        <p:spPr>
          <a:xfrm>
            <a:off x="3195711" y="4322999"/>
            <a:ext cx="1440600" cy="554691"/>
          </a:xfrm>
          <a:prstGeom prst="rect">
            <a:avLst/>
          </a:prstGeom>
          <a:noFill/>
          <a:ln>
            <a:noFill/>
          </a:ln>
        </p:spPr>
      </p:pic>
      <p:pic>
        <p:nvPicPr>
          <p:cNvPr id="826" name="Shape 826"/>
          <p:cNvPicPr preferRelativeResize="0"/>
          <p:nvPr/>
        </p:nvPicPr>
        <p:blipFill rotWithShape="1">
          <a:blip r:embed="rId14">
            <a:alphaModFix/>
          </a:blip>
          <a:srcRect b="4003"/>
          <a:stretch/>
        </p:blipFill>
        <p:spPr>
          <a:xfrm>
            <a:off x="3157050" y="4840300"/>
            <a:ext cx="1517900" cy="987950"/>
          </a:xfrm>
          <a:prstGeom prst="rect">
            <a:avLst/>
          </a:prstGeom>
          <a:noFill/>
          <a:ln>
            <a:noFill/>
          </a:ln>
        </p:spPr>
      </p:pic>
      <p:sp>
        <p:nvSpPr>
          <p:cNvPr id="827" name="Shape 827"/>
          <p:cNvSpPr txBox="1"/>
          <p:nvPr/>
        </p:nvSpPr>
        <p:spPr>
          <a:xfrm>
            <a:off x="2987950" y="5846925"/>
            <a:ext cx="1856100" cy="419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600"/>
              <a:t>Logistic Sigmoid</a:t>
            </a:r>
          </a:p>
        </p:txBody>
      </p:sp>
      <p:pic>
        <p:nvPicPr>
          <p:cNvPr id="828" name="Shape 828"/>
          <p:cNvPicPr preferRelativeResize="0"/>
          <p:nvPr/>
        </p:nvPicPr>
        <p:blipFill>
          <a:blip r:embed="rId15">
            <a:alphaModFix/>
          </a:blip>
          <a:stretch>
            <a:fillRect/>
          </a:stretch>
        </p:blipFill>
        <p:spPr>
          <a:xfrm>
            <a:off x="5768975" y="5427234"/>
            <a:ext cx="1856100" cy="419691"/>
          </a:xfrm>
          <a:prstGeom prst="rect">
            <a:avLst/>
          </a:prstGeom>
          <a:noFill/>
          <a:ln>
            <a:noFill/>
          </a:ln>
        </p:spPr>
      </p:pic>
      <p:sp>
        <p:nvSpPr>
          <p:cNvPr id="829" name="Shape 829"/>
          <p:cNvSpPr txBox="1"/>
          <p:nvPr/>
        </p:nvSpPr>
        <p:spPr>
          <a:xfrm>
            <a:off x="1033700" y="3986219"/>
            <a:ext cx="3395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Common nonlinearities:</a:t>
            </a:r>
          </a:p>
        </p:txBody>
      </p:sp>
      <p:sp>
        <p:nvSpPr>
          <p:cNvPr id="830" name="Shape 83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77090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Shape 83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43</a:t>
            </a:fld>
            <a:endParaRPr lang="en" dirty="0"/>
          </a:p>
        </p:txBody>
      </p:sp>
      <p:sp>
        <p:nvSpPr>
          <p:cNvPr id="836" name="Shape 836"/>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837" name="Shape 837"/>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838" name="Shape 838"/>
          <p:cNvSpPr txBox="1"/>
          <p:nvPr/>
        </p:nvSpPr>
        <p:spPr>
          <a:xfrm>
            <a:off x="457275" y="1450200"/>
            <a:ext cx="37401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Input and output are vectors</a:t>
            </a:r>
          </a:p>
        </p:txBody>
      </p:sp>
      <p:pic>
        <p:nvPicPr>
          <p:cNvPr id="839" name="Shape 839"/>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840" name="Shape 840"/>
          <p:cNvSpPr txBox="1"/>
          <p:nvPr/>
        </p:nvSpPr>
        <p:spPr>
          <a:xfrm>
            <a:off x="4999475" y="4428688"/>
            <a:ext cx="3395100" cy="10518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a:t>
            </a:r>
            <a:r>
              <a:rPr lang="en" sz="2000" b="1"/>
              <a:t>two</a:t>
            </a:r>
            <a:r>
              <a:rPr lang="en" sz="2000"/>
              <a:t> matrix multiplies, with an </a:t>
            </a:r>
            <a:r>
              <a:rPr lang="en" sz="2000" b="1"/>
              <a:t>elementwise nonlinearity</a:t>
            </a:r>
          </a:p>
        </p:txBody>
      </p:sp>
      <p:pic>
        <p:nvPicPr>
          <p:cNvPr id="841" name="Shape 841"/>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842" name="Shape 842"/>
          <p:cNvSpPr txBox="1"/>
          <p:nvPr/>
        </p:nvSpPr>
        <p:spPr>
          <a:xfrm>
            <a:off x="5195575" y="1427550"/>
            <a:ext cx="33486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Loss is Euclidean distance</a:t>
            </a:r>
          </a:p>
        </p:txBody>
      </p:sp>
      <p:sp>
        <p:nvSpPr>
          <p:cNvPr id="843" name="Shape 843"/>
          <p:cNvSpPr txBox="1"/>
          <p:nvPr/>
        </p:nvSpPr>
        <p:spPr>
          <a:xfrm>
            <a:off x="779300" y="1982588"/>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Linear Regression</a:t>
            </a:r>
          </a:p>
        </p:txBody>
      </p:sp>
      <p:sp>
        <p:nvSpPr>
          <p:cNvPr id="844" name="Shape 844"/>
          <p:cNvSpPr txBox="1"/>
          <p:nvPr/>
        </p:nvSpPr>
        <p:spPr>
          <a:xfrm>
            <a:off x="5358275" y="2017175"/>
            <a:ext cx="2677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Neural Network</a:t>
            </a:r>
          </a:p>
        </p:txBody>
      </p:sp>
      <p:pic>
        <p:nvPicPr>
          <p:cNvPr id="845" name="Shape 845"/>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846" name="Shape 846"/>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847" name="Shape 847"/>
          <p:cNvSpPr txBox="1"/>
          <p:nvPr/>
        </p:nvSpPr>
        <p:spPr>
          <a:xfrm>
            <a:off x="321788" y="3381038"/>
            <a:ext cx="3592500" cy="630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Model is just a matrix multiply</a:t>
            </a:r>
          </a:p>
        </p:txBody>
      </p:sp>
      <p:pic>
        <p:nvPicPr>
          <p:cNvPr id="848" name="Shape 848"/>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849" name="Shape 849"/>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850" name="Shape 850"/>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851" name="Shape 851"/>
          <p:cNvCxnSpPr/>
          <p:nvPr/>
        </p:nvCxnSpPr>
        <p:spPr>
          <a:xfrm>
            <a:off x="4861775" y="2779700"/>
            <a:ext cx="3670500" cy="0"/>
          </a:xfrm>
          <a:prstGeom prst="straightConnector1">
            <a:avLst/>
          </a:prstGeom>
          <a:noFill/>
          <a:ln w="19050" cap="flat" cmpd="sng">
            <a:solidFill>
              <a:srgbClr val="000000"/>
            </a:solidFill>
            <a:prstDash val="solid"/>
            <a:round/>
            <a:headEnd type="none" w="lg" len="lg"/>
            <a:tailEnd type="none" w="lg" len="lg"/>
          </a:ln>
        </p:spPr>
      </p:cxnSp>
      <p:pic>
        <p:nvPicPr>
          <p:cNvPr id="852" name="Shape 852"/>
          <p:cNvPicPr preferRelativeResize="0"/>
          <p:nvPr/>
        </p:nvPicPr>
        <p:blipFill>
          <a:blip r:embed="rId11">
            <a:alphaModFix/>
          </a:blip>
          <a:stretch>
            <a:fillRect/>
          </a:stretch>
        </p:blipFill>
        <p:spPr>
          <a:xfrm>
            <a:off x="749925" y="4720475"/>
            <a:ext cx="1638375" cy="1198975"/>
          </a:xfrm>
          <a:prstGeom prst="rect">
            <a:avLst/>
          </a:prstGeom>
          <a:noFill/>
          <a:ln>
            <a:noFill/>
          </a:ln>
        </p:spPr>
      </p:pic>
      <p:pic>
        <p:nvPicPr>
          <p:cNvPr id="853" name="Shape 853"/>
          <p:cNvPicPr preferRelativeResize="0"/>
          <p:nvPr/>
        </p:nvPicPr>
        <p:blipFill>
          <a:blip r:embed="rId12">
            <a:alphaModFix/>
          </a:blip>
          <a:stretch>
            <a:fillRect/>
          </a:stretch>
        </p:blipFill>
        <p:spPr>
          <a:xfrm>
            <a:off x="749926" y="4429600"/>
            <a:ext cx="1638382" cy="341500"/>
          </a:xfrm>
          <a:prstGeom prst="rect">
            <a:avLst/>
          </a:prstGeom>
          <a:noFill/>
          <a:ln>
            <a:noFill/>
          </a:ln>
        </p:spPr>
      </p:pic>
      <p:sp>
        <p:nvSpPr>
          <p:cNvPr id="854" name="Shape 854"/>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sz="4000" dirty="0"/>
              <a:t>Supervised Learning: Neural Network</a:t>
            </a:r>
          </a:p>
          <a:p>
            <a:pPr marL="0" lvl="0" indent="0" rtl="0">
              <a:spcBef>
                <a:spcPts val="0"/>
              </a:spcBef>
              <a:buNone/>
            </a:pPr>
            <a:r>
              <a:rPr lang="en" sz="1600" dirty="0"/>
              <a:t>Sometimes called “Fully-Connected Network” or “Multilayer Perceptron”</a:t>
            </a:r>
          </a:p>
        </p:txBody>
      </p:sp>
      <p:sp>
        <p:nvSpPr>
          <p:cNvPr id="855" name="Shape 855"/>
          <p:cNvSpPr txBox="1"/>
          <p:nvPr/>
        </p:nvSpPr>
        <p:spPr>
          <a:xfrm>
            <a:off x="277163" y="5828250"/>
            <a:ext cx="2583900" cy="419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600"/>
              <a:t>Rectified Linear (ReLU)</a:t>
            </a:r>
          </a:p>
        </p:txBody>
      </p:sp>
      <p:pic>
        <p:nvPicPr>
          <p:cNvPr id="856" name="Shape 856"/>
          <p:cNvPicPr preferRelativeResize="0"/>
          <p:nvPr/>
        </p:nvPicPr>
        <p:blipFill>
          <a:blip r:embed="rId13">
            <a:alphaModFix/>
          </a:blip>
          <a:stretch>
            <a:fillRect/>
          </a:stretch>
        </p:blipFill>
        <p:spPr>
          <a:xfrm>
            <a:off x="3195711" y="4322999"/>
            <a:ext cx="1440600" cy="554691"/>
          </a:xfrm>
          <a:prstGeom prst="rect">
            <a:avLst/>
          </a:prstGeom>
          <a:noFill/>
          <a:ln>
            <a:noFill/>
          </a:ln>
        </p:spPr>
      </p:pic>
      <p:pic>
        <p:nvPicPr>
          <p:cNvPr id="857" name="Shape 857"/>
          <p:cNvPicPr preferRelativeResize="0"/>
          <p:nvPr/>
        </p:nvPicPr>
        <p:blipFill rotWithShape="1">
          <a:blip r:embed="rId14">
            <a:alphaModFix/>
          </a:blip>
          <a:srcRect b="4003"/>
          <a:stretch/>
        </p:blipFill>
        <p:spPr>
          <a:xfrm>
            <a:off x="3157050" y="4840300"/>
            <a:ext cx="1517900" cy="987950"/>
          </a:xfrm>
          <a:prstGeom prst="rect">
            <a:avLst/>
          </a:prstGeom>
          <a:noFill/>
          <a:ln>
            <a:noFill/>
          </a:ln>
        </p:spPr>
      </p:pic>
      <p:sp>
        <p:nvSpPr>
          <p:cNvPr id="858" name="Shape 858"/>
          <p:cNvSpPr txBox="1"/>
          <p:nvPr/>
        </p:nvSpPr>
        <p:spPr>
          <a:xfrm>
            <a:off x="2987950" y="5846925"/>
            <a:ext cx="1856100" cy="419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600"/>
              <a:t>Logistic Sigmoid</a:t>
            </a:r>
          </a:p>
        </p:txBody>
      </p:sp>
      <p:pic>
        <p:nvPicPr>
          <p:cNvPr id="859" name="Shape 859"/>
          <p:cNvPicPr preferRelativeResize="0"/>
          <p:nvPr/>
        </p:nvPicPr>
        <p:blipFill>
          <a:blip r:embed="rId15">
            <a:alphaModFix/>
          </a:blip>
          <a:stretch>
            <a:fillRect/>
          </a:stretch>
        </p:blipFill>
        <p:spPr>
          <a:xfrm>
            <a:off x="5768975" y="5427234"/>
            <a:ext cx="1856100" cy="419691"/>
          </a:xfrm>
          <a:prstGeom prst="rect">
            <a:avLst/>
          </a:prstGeom>
          <a:noFill/>
          <a:ln>
            <a:noFill/>
          </a:ln>
        </p:spPr>
      </p:pic>
      <p:sp>
        <p:nvSpPr>
          <p:cNvPr id="860" name="Shape 860"/>
          <p:cNvSpPr txBox="1"/>
          <p:nvPr/>
        </p:nvSpPr>
        <p:spPr>
          <a:xfrm>
            <a:off x="1033700" y="3986219"/>
            <a:ext cx="3395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Common nonlinearities:</a:t>
            </a:r>
          </a:p>
        </p:txBody>
      </p:sp>
      <p:sp>
        <p:nvSpPr>
          <p:cNvPr id="861" name="Shape 861"/>
          <p:cNvSpPr txBox="1"/>
          <p:nvPr/>
        </p:nvSpPr>
        <p:spPr>
          <a:xfrm>
            <a:off x="5426575" y="5828891"/>
            <a:ext cx="2886600" cy="524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a:solidFill>
                  <a:srgbClr val="0000FF"/>
                </a:solidFill>
              </a:rPr>
              <a:t>Neural Network is more powerful than Linear Regression!</a:t>
            </a:r>
          </a:p>
        </p:txBody>
      </p:sp>
      <p:sp>
        <p:nvSpPr>
          <p:cNvPr id="862" name="Shape 8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56282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44</a:t>
            </a:fld>
            <a:endParaRPr lang="en" dirty="0"/>
          </a:p>
        </p:txBody>
      </p:sp>
      <p:sp>
        <p:nvSpPr>
          <p:cNvPr id="868" name="Shape 86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869" name="Shape 869"/>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870" name="Shape 870"/>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a:t>Neural Networks with many layers</a:t>
            </a:r>
          </a:p>
          <a:p>
            <a:pPr marL="0" lvl="0" indent="0" rtl="0">
              <a:spcBef>
                <a:spcPts val="0"/>
              </a:spcBef>
              <a:buNone/>
            </a:pPr>
            <a:r>
              <a:rPr lang="en" sz="1800"/>
              <a:t>Sometimes called “Fully-Connected Network” or “Multilayer Perceptron”</a:t>
            </a:r>
          </a:p>
        </p:txBody>
      </p:sp>
      <p:pic>
        <p:nvPicPr>
          <p:cNvPr id="871" name="Shape 871"/>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872" name="Shape 872"/>
          <p:cNvPicPr preferRelativeResize="0"/>
          <p:nvPr/>
        </p:nvPicPr>
        <p:blipFill>
          <a:blip r:embed="rId5">
            <a:alphaModFix/>
          </a:blip>
          <a:stretch>
            <a:fillRect/>
          </a:stretch>
        </p:blipFill>
        <p:spPr>
          <a:xfrm>
            <a:off x="726950" y="2474920"/>
            <a:ext cx="2113725" cy="479796"/>
          </a:xfrm>
          <a:prstGeom prst="rect">
            <a:avLst/>
          </a:prstGeom>
          <a:noFill/>
          <a:ln>
            <a:noFill/>
          </a:ln>
        </p:spPr>
      </p:pic>
      <p:pic>
        <p:nvPicPr>
          <p:cNvPr id="873" name="Shape 873"/>
          <p:cNvPicPr preferRelativeResize="0"/>
          <p:nvPr/>
        </p:nvPicPr>
        <p:blipFill>
          <a:blip r:embed="rId6">
            <a:alphaModFix/>
          </a:blip>
          <a:stretch>
            <a:fillRect/>
          </a:stretch>
        </p:blipFill>
        <p:spPr>
          <a:xfrm>
            <a:off x="726950" y="2891041"/>
            <a:ext cx="2113726" cy="556875"/>
          </a:xfrm>
          <a:prstGeom prst="rect">
            <a:avLst/>
          </a:prstGeom>
          <a:noFill/>
          <a:ln>
            <a:noFill/>
          </a:ln>
        </p:spPr>
      </p:pic>
      <p:pic>
        <p:nvPicPr>
          <p:cNvPr id="874" name="Shape 874"/>
          <p:cNvPicPr preferRelativeResize="0"/>
          <p:nvPr/>
        </p:nvPicPr>
        <p:blipFill rotWithShape="1">
          <a:blip r:embed="rId7">
            <a:alphaModFix/>
          </a:blip>
          <a:srcRect b="17593"/>
          <a:stretch/>
        </p:blipFill>
        <p:spPr>
          <a:xfrm>
            <a:off x="259150" y="2045825"/>
            <a:ext cx="3592550" cy="416175"/>
          </a:xfrm>
          <a:prstGeom prst="rect">
            <a:avLst/>
          </a:prstGeom>
          <a:noFill/>
          <a:ln>
            <a:noFill/>
          </a:ln>
        </p:spPr>
      </p:pic>
      <p:sp>
        <p:nvSpPr>
          <p:cNvPr id="875" name="Shape 875"/>
          <p:cNvSpPr txBox="1"/>
          <p:nvPr/>
        </p:nvSpPr>
        <p:spPr>
          <a:xfrm>
            <a:off x="716675" y="1612950"/>
            <a:ext cx="2677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Two Layer network</a:t>
            </a:r>
          </a:p>
        </p:txBody>
      </p:sp>
      <p:pic>
        <p:nvPicPr>
          <p:cNvPr id="876" name="Shape 876"/>
          <p:cNvPicPr preferRelativeResize="0"/>
          <p:nvPr/>
        </p:nvPicPr>
        <p:blipFill rotWithShape="1">
          <a:blip r:embed="rId5">
            <a:alphaModFix/>
          </a:blip>
          <a:srcRect r="73485" b="13262"/>
          <a:stretch/>
        </p:blipFill>
        <p:spPr>
          <a:xfrm>
            <a:off x="1027950" y="3618673"/>
            <a:ext cx="560450" cy="416175"/>
          </a:xfrm>
          <a:prstGeom prst="rect">
            <a:avLst/>
          </a:prstGeom>
          <a:noFill/>
          <a:ln>
            <a:noFill/>
          </a:ln>
        </p:spPr>
      </p:pic>
      <p:pic>
        <p:nvPicPr>
          <p:cNvPr id="877" name="Shape 877"/>
          <p:cNvPicPr preferRelativeResize="0"/>
          <p:nvPr/>
        </p:nvPicPr>
        <p:blipFill rotWithShape="1">
          <a:blip r:embed="rId6">
            <a:alphaModFix/>
          </a:blip>
          <a:srcRect t="25267" r="75706"/>
          <a:stretch/>
        </p:blipFill>
        <p:spPr>
          <a:xfrm>
            <a:off x="2247725" y="3650475"/>
            <a:ext cx="513500" cy="416175"/>
          </a:xfrm>
          <a:prstGeom prst="rect">
            <a:avLst/>
          </a:prstGeom>
          <a:noFill/>
          <a:ln>
            <a:noFill/>
          </a:ln>
        </p:spPr>
      </p:pic>
      <p:pic>
        <p:nvPicPr>
          <p:cNvPr id="878" name="Shape 878"/>
          <p:cNvPicPr preferRelativeResize="0"/>
          <p:nvPr/>
        </p:nvPicPr>
        <p:blipFill rotWithShape="1">
          <a:blip r:embed="rId5">
            <a:alphaModFix/>
          </a:blip>
          <a:srcRect l="77516" r="-1809" b="38510"/>
          <a:stretch/>
        </p:blipFill>
        <p:spPr>
          <a:xfrm>
            <a:off x="472225" y="3648138"/>
            <a:ext cx="513500" cy="295025"/>
          </a:xfrm>
          <a:prstGeom prst="rect">
            <a:avLst/>
          </a:prstGeom>
          <a:noFill/>
          <a:ln>
            <a:noFill/>
          </a:ln>
        </p:spPr>
      </p:pic>
      <p:pic>
        <p:nvPicPr>
          <p:cNvPr id="879" name="Shape 879"/>
          <p:cNvPicPr preferRelativeResize="0"/>
          <p:nvPr/>
        </p:nvPicPr>
        <p:blipFill rotWithShape="1">
          <a:blip r:embed="rId5">
            <a:alphaModFix/>
          </a:blip>
          <a:srcRect l="56137" r="31847" b="51916"/>
          <a:stretch/>
        </p:blipFill>
        <p:spPr>
          <a:xfrm>
            <a:off x="1791075" y="3491300"/>
            <a:ext cx="253975" cy="230700"/>
          </a:xfrm>
          <a:prstGeom prst="rect">
            <a:avLst/>
          </a:prstGeom>
          <a:noFill/>
          <a:ln>
            <a:noFill/>
          </a:ln>
        </p:spPr>
      </p:pic>
      <p:pic>
        <p:nvPicPr>
          <p:cNvPr id="880" name="Shape 880"/>
          <p:cNvPicPr preferRelativeResize="0"/>
          <p:nvPr/>
        </p:nvPicPr>
        <p:blipFill rotWithShape="1">
          <a:blip r:embed="rId6">
            <a:alphaModFix/>
          </a:blip>
          <a:srcRect l="51823" t="15645" r="22613" b="36333"/>
          <a:stretch/>
        </p:blipFill>
        <p:spPr>
          <a:xfrm>
            <a:off x="2785025" y="3876975"/>
            <a:ext cx="540325" cy="267425"/>
          </a:xfrm>
          <a:prstGeom prst="rect">
            <a:avLst/>
          </a:prstGeom>
          <a:noFill/>
          <a:ln>
            <a:noFill/>
          </a:ln>
        </p:spPr>
      </p:pic>
      <p:sp>
        <p:nvSpPr>
          <p:cNvPr id="881" name="Shape 88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99179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45</a:t>
            </a:fld>
            <a:endParaRPr lang="en" dirty="0"/>
          </a:p>
        </p:txBody>
      </p:sp>
      <p:sp>
        <p:nvSpPr>
          <p:cNvPr id="887" name="Shape 88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888" name="Shape 888"/>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889" name="Shape 889"/>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a:t>Neural Networks with many layers</a:t>
            </a:r>
          </a:p>
          <a:p>
            <a:pPr marL="0" lvl="0" indent="0" rtl="0">
              <a:spcBef>
                <a:spcPts val="0"/>
              </a:spcBef>
              <a:buNone/>
            </a:pPr>
            <a:r>
              <a:rPr lang="en" sz="1800"/>
              <a:t>Sometimes called “Fully-Connected Network” or “Multilayer Perceptron”</a:t>
            </a:r>
          </a:p>
        </p:txBody>
      </p:sp>
      <p:pic>
        <p:nvPicPr>
          <p:cNvPr id="890" name="Shape 890"/>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891" name="Shape 891"/>
          <p:cNvPicPr preferRelativeResize="0"/>
          <p:nvPr/>
        </p:nvPicPr>
        <p:blipFill>
          <a:blip r:embed="rId5">
            <a:alphaModFix/>
          </a:blip>
          <a:stretch>
            <a:fillRect/>
          </a:stretch>
        </p:blipFill>
        <p:spPr>
          <a:xfrm>
            <a:off x="4121138" y="3650477"/>
            <a:ext cx="4604951" cy="2258800"/>
          </a:xfrm>
          <a:prstGeom prst="rect">
            <a:avLst/>
          </a:prstGeom>
          <a:noFill/>
          <a:ln>
            <a:noFill/>
          </a:ln>
        </p:spPr>
      </p:pic>
      <p:pic>
        <p:nvPicPr>
          <p:cNvPr id="892" name="Shape 892"/>
          <p:cNvPicPr preferRelativeResize="0"/>
          <p:nvPr/>
        </p:nvPicPr>
        <p:blipFill rotWithShape="1">
          <a:blip r:embed="rId6">
            <a:alphaModFix/>
          </a:blip>
          <a:srcRect l="68353" r="390"/>
          <a:stretch/>
        </p:blipFill>
        <p:spPr>
          <a:xfrm>
            <a:off x="5487232" y="2876017"/>
            <a:ext cx="1872775" cy="469750"/>
          </a:xfrm>
          <a:prstGeom prst="rect">
            <a:avLst/>
          </a:prstGeom>
          <a:noFill/>
          <a:ln>
            <a:noFill/>
          </a:ln>
        </p:spPr>
      </p:pic>
      <p:pic>
        <p:nvPicPr>
          <p:cNvPr id="893" name="Shape 893"/>
          <p:cNvPicPr preferRelativeResize="0"/>
          <p:nvPr/>
        </p:nvPicPr>
        <p:blipFill rotWithShape="1">
          <a:blip r:embed="rId6">
            <a:alphaModFix/>
          </a:blip>
          <a:srcRect r="70033"/>
          <a:stretch/>
        </p:blipFill>
        <p:spPr>
          <a:xfrm>
            <a:off x="5504388" y="2108979"/>
            <a:ext cx="1795524" cy="469750"/>
          </a:xfrm>
          <a:prstGeom prst="rect">
            <a:avLst/>
          </a:prstGeom>
          <a:noFill/>
          <a:ln>
            <a:noFill/>
          </a:ln>
        </p:spPr>
      </p:pic>
      <p:pic>
        <p:nvPicPr>
          <p:cNvPr id="894" name="Shape 894"/>
          <p:cNvPicPr preferRelativeResize="0"/>
          <p:nvPr/>
        </p:nvPicPr>
        <p:blipFill rotWithShape="1">
          <a:blip r:embed="rId6">
            <a:alphaModFix/>
          </a:blip>
          <a:srcRect l="34532" r="36629"/>
          <a:stretch/>
        </p:blipFill>
        <p:spPr>
          <a:xfrm>
            <a:off x="5468424" y="2482114"/>
            <a:ext cx="1727901" cy="469750"/>
          </a:xfrm>
          <a:prstGeom prst="rect">
            <a:avLst/>
          </a:prstGeom>
          <a:noFill/>
          <a:ln>
            <a:noFill/>
          </a:ln>
        </p:spPr>
      </p:pic>
      <p:pic>
        <p:nvPicPr>
          <p:cNvPr id="895" name="Shape 895"/>
          <p:cNvPicPr preferRelativeResize="0"/>
          <p:nvPr/>
        </p:nvPicPr>
        <p:blipFill rotWithShape="1">
          <a:blip r:embed="rId7">
            <a:alphaModFix/>
          </a:blip>
          <a:srcRect b="14704"/>
          <a:stretch/>
        </p:blipFill>
        <p:spPr>
          <a:xfrm>
            <a:off x="4137025" y="1731198"/>
            <a:ext cx="5006976" cy="447550"/>
          </a:xfrm>
          <a:prstGeom prst="rect">
            <a:avLst/>
          </a:prstGeom>
          <a:noFill/>
          <a:ln>
            <a:noFill/>
          </a:ln>
        </p:spPr>
      </p:pic>
      <p:pic>
        <p:nvPicPr>
          <p:cNvPr id="896" name="Shape 896"/>
          <p:cNvPicPr preferRelativeResize="0"/>
          <p:nvPr/>
        </p:nvPicPr>
        <p:blipFill>
          <a:blip r:embed="rId8">
            <a:alphaModFix/>
          </a:blip>
          <a:stretch>
            <a:fillRect/>
          </a:stretch>
        </p:blipFill>
        <p:spPr>
          <a:xfrm>
            <a:off x="726950" y="2474920"/>
            <a:ext cx="2113725" cy="479796"/>
          </a:xfrm>
          <a:prstGeom prst="rect">
            <a:avLst/>
          </a:prstGeom>
          <a:noFill/>
          <a:ln>
            <a:noFill/>
          </a:ln>
        </p:spPr>
      </p:pic>
      <p:pic>
        <p:nvPicPr>
          <p:cNvPr id="897" name="Shape 897"/>
          <p:cNvPicPr preferRelativeResize="0"/>
          <p:nvPr/>
        </p:nvPicPr>
        <p:blipFill>
          <a:blip r:embed="rId9">
            <a:alphaModFix/>
          </a:blip>
          <a:stretch>
            <a:fillRect/>
          </a:stretch>
        </p:blipFill>
        <p:spPr>
          <a:xfrm>
            <a:off x="726950" y="2891041"/>
            <a:ext cx="2113726" cy="556875"/>
          </a:xfrm>
          <a:prstGeom prst="rect">
            <a:avLst/>
          </a:prstGeom>
          <a:noFill/>
          <a:ln>
            <a:noFill/>
          </a:ln>
        </p:spPr>
      </p:pic>
      <p:pic>
        <p:nvPicPr>
          <p:cNvPr id="898" name="Shape 898"/>
          <p:cNvPicPr preferRelativeResize="0"/>
          <p:nvPr/>
        </p:nvPicPr>
        <p:blipFill rotWithShape="1">
          <a:blip r:embed="rId10">
            <a:alphaModFix/>
          </a:blip>
          <a:srcRect b="17593"/>
          <a:stretch/>
        </p:blipFill>
        <p:spPr>
          <a:xfrm>
            <a:off x="259150" y="2045825"/>
            <a:ext cx="3592550" cy="416175"/>
          </a:xfrm>
          <a:prstGeom prst="rect">
            <a:avLst/>
          </a:prstGeom>
          <a:noFill/>
          <a:ln>
            <a:noFill/>
          </a:ln>
        </p:spPr>
      </p:pic>
      <p:sp>
        <p:nvSpPr>
          <p:cNvPr id="899" name="Shape 899"/>
          <p:cNvSpPr txBox="1"/>
          <p:nvPr/>
        </p:nvSpPr>
        <p:spPr>
          <a:xfrm>
            <a:off x="716675" y="1612950"/>
            <a:ext cx="2677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Two Layer network</a:t>
            </a:r>
          </a:p>
        </p:txBody>
      </p:sp>
      <p:sp>
        <p:nvSpPr>
          <p:cNvPr id="900" name="Shape 900"/>
          <p:cNvSpPr txBox="1"/>
          <p:nvPr/>
        </p:nvSpPr>
        <p:spPr>
          <a:xfrm>
            <a:off x="5084863" y="1308150"/>
            <a:ext cx="2677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Three Layer network</a:t>
            </a:r>
          </a:p>
        </p:txBody>
      </p:sp>
      <p:pic>
        <p:nvPicPr>
          <p:cNvPr id="901" name="Shape 901"/>
          <p:cNvPicPr preferRelativeResize="0"/>
          <p:nvPr/>
        </p:nvPicPr>
        <p:blipFill rotWithShape="1">
          <a:blip r:embed="rId8">
            <a:alphaModFix/>
          </a:blip>
          <a:srcRect r="73485" b="13262"/>
          <a:stretch/>
        </p:blipFill>
        <p:spPr>
          <a:xfrm>
            <a:off x="1027950" y="3618673"/>
            <a:ext cx="560450" cy="416175"/>
          </a:xfrm>
          <a:prstGeom prst="rect">
            <a:avLst/>
          </a:prstGeom>
          <a:noFill/>
          <a:ln>
            <a:noFill/>
          </a:ln>
        </p:spPr>
      </p:pic>
      <p:pic>
        <p:nvPicPr>
          <p:cNvPr id="902" name="Shape 902"/>
          <p:cNvPicPr preferRelativeResize="0"/>
          <p:nvPr/>
        </p:nvPicPr>
        <p:blipFill rotWithShape="1">
          <a:blip r:embed="rId9">
            <a:alphaModFix/>
          </a:blip>
          <a:srcRect t="25267" r="75706"/>
          <a:stretch/>
        </p:blipFill>
        <p:spPr>
          <a:xfrm>
            <a:off x="2247725" y="3650475"/>
            <a:ext cx="513500" cy="416175"/>
          </a:xfrm>
          <a:prstGeom prst="rect">
            <a:avLst/>
          </a:prstGeom>
          <a:noFill/>
          <a:ln>
            <a:noFill/>
          </a:ln>
        </p:spPr>
      </p:pic>
      <p:pic>
        <p:nvPicPr>
          <p:cNvPr id="903" name="Shape 903"/>
          <p:cNvPicPr preferRelativeResize="0"/>
          <p:nvPr/>
        </p:nvPicPr>
        <p:blipFill rotWithShape="1">
          <a:blip r:embed="rId8">
            <a:alphaModFix/>
          </a:blip>
          <a:srcRect l="77516" r="-1809" b="38510"/>
          <a:stretch/>
        </p:blipFill>
        <p:spPr>
          <a:xfrm>
            <a:off x="472225" y="3648138"/>
            <a:ext cx="513500" cy="295025"/>
          </a:xfrm>
          <a:prstGeom prst="rect">
            <a:avLst/>
          </a:prstGeom>
          <a:noFill/>
          <a:ln>
            <a:noFill/>
          </a:ln>
        </p:spPr>
      </p:pic>
      <p:pic>
        <p:nvPicPr>
          <p:cNvPr id="904" name="Shape 904"/>
          <p:cNvPicPr preferRelativeResize="0"/>
          <p:nvPr/>
        </p:nvPicPr>
        <p:blipFill rotWithShape="1">
          <a:blip r:embed="rId8">
            <a:alphaModFix/>
          </a:blip>
          <a:srcRect l="56137" r="31847" b="51916"/>
          <a:stretch/>
        </p:blipFill>
        <p:spPr>
          <a:xfrm>
            <a:off x="1791075" y="3491300"/>
            <a:ext cx="253975" cy="230700"/>
          </a:xfrm>
          <a:prstGeom prst="rect">
            <a:avLst/>
          </a:prstGeom>
          <a:noFill/>
          <a:ln>
            <a:noFill/>
          </a:ln>
        </p:spPr>
      </p:pic>
      <p:pic>
        <p:nvPicPr>
          <p:cNvPr id="905" name="Shape 905"/>
          <p:cNvPicPr preferRelativeResize="0"/>
          <p:nvPr/>
        </p:nvPicPr>
        <p:blipFill rotWithShape="1">
          <a:blip r:embed="rId9">
            <a:alphaModFix/>
          </a:blip>
          <a:srcRect l="51823" t="15645" r="22613" b="36333"/>
          <a:stretch/>
        </p:blipFill>
        <p:spPr>
          <a:xfrm>
            <a:off x="2785025" y="3876975"/>
            <a:ext cx="540325" cy="267425"/>
          </a:xfrm>
          <a:prstGeom prst="rect">
            <a:avLst/>
          </a:prstGeom>
          <a:noFill/>
          <a:ln>
            <a:noFill/>
          </a:ln>
        </p:spPr>
      </p:pic>
      <p:pic>
        <p:nvPicPr>
          <p:cNvPr id="906" name="Shape 906"/>
          <p:cNvPicPr preferRelativeResize="0"/>
          <p:nvPr/>
        </p:nvPicPr>
        <p:blipFill rotWithShape="1">
          <a:blip r:embed="rId6">
            <a:alphaModFix/>
          </a:blip>
          <a:srcRect t="16564" r="92759" b="7453"/>
          <a:stretch/>
        </p:blipFill>
        <p:spPr>
          <a:xfrm>
            <a:off x="4873350" y="3648286"/>
            <a:ext cx="433826" cy="356950"/>
          </a:xfrm>
          <a:prstGeom prst="rect">
            <a:avLst/>
          </a:prstGeom>
          <a:noFill/>
          <a:ln>
            <a:noFill/>
          </a:ln>
        </p:spPr>
      </p:pic>
      <p:pic>
        <p:nvPicPr>
          <p:cNvPr id="907" name="Shape 907"/>
          <p:cNvPicPr preferRelativeResize="0"/>
          <p:nvPr/>
        </p:nvPicPr>
        <p:blipFill rotWithShape="1">
          <a:blip r:embed="rId6">
            <a:alphaModFix/>
          </a:blip>
          <a:srcRect l="34533" t="24012" r="57715" b="19059"/>
          <a:stretch/>
        </p:blipFill>
        <p:spPr>
          <a:xfrm>
            <a:off x="6125250" y="3693050"/>
            <a:ext cx="464449" cy="267425"/>
          </a:xfrm>
          <a:prstGeom prst="rect">
            <a:avLst/>
          </a:prstGeom>
          <a:noFill/>
          <a:ln>
            <a:noFill/>
          </a:ln>
        </p:spPr>
      </p:pic>
      <p:pic>
        <p:nvPicPr>
          <p:cNvPr id="908" name="Shape 908"/>
          <p:cNvPicPr preferRelativeResize="0"/>
          <p:nvPr/>
        </p:nvPicPr>
        <p:blipFill rotWithShape="1">
          <a:blip r:embed="rId6">
            <a:alphaModFix/>
          </a:blip>
          <a:srcRect l="68353" t="16807" r="24406" b="12366"/>
          <a:stretch/>
        </p:blipFill>
        <p:spPr>
          <a:xfrm>
            <a:off x="7407775" y="3811688"/>
            <a:ext cx="433826" cy="332700"/>
          </a:xfrm>
          <a:prstGeom prst="rect">
            <a:avLst/>
          </a:prstGeom>
          <a:noFill/>
          <a:ln>
            <a:noFill/>
          </a:ln>
        </p:spPr>
      </p:pic>
      <p:pic>
        <p:nvPicPr>
          <p:cNvPr id="909" name="Shape 909"/>
          <p:cNvPicPr preferRelativeResize="0"/>
          <p:nvPr/>
        </p:nvPicPr>
        <p:blipFill rotWithShape="1">
          <a:blip r:embed="rId8">
            <a:alphaModFix/>
          </a:blip>
          <a:srcRect l="77516" r="-1809" b="38510"/>
          <a:stretch/>
        </p:blipFill>
        <p:spPr>
          <a:xfrm>
            <a:off x="4241338" y="3648138"/>
            <a:ext cx="513500" cy="295025"/>
          </a:xfrm>
          <a:prstGeom prst="rect">
            <a:avLst/>
          </a:prstGeom>
          <a:noFill/>
          <a:ln>
            <a:noFill/>
          </a:ln>
        </p:spPr>
      </p:pic>
      <p:pic>
        <p:nvPicPr>
          <p:cNvPr id="910" name="Shape 910"/>
          <p:cNvPicPr preferRelativeResize="0"/>
          <p:nvPr/>
        </p:nvPicPr>
        <p:blipFill rotWithShape="1">
          <a:blip r:embed="rId9">
            <a:alphaModFix/>
          </a:blip>
          <a:srcRect l="51823" t="15645" r="22613" b="36333"/>
          <a:stretch/>
        </p:blipFill>
        <p:spPr>
          <a:xfrm>
            <a:off x="7938725" y="4034850"/>
            <a:ext cx="540325" cy="267425"/>
          </a:xfrm>
          <a:prstGeom prst="rect">
            <a:avLst/>
          </a:prstGeom>
          <a:noFill/>
          <a:ln>
            <a:noFill/>
          </a:ln>
        </p:spPr>
      </p:pic>
      <p:pic>
        <p:nvPicPr>
          <p:cNvPr id="911" name="Shape 911"/>
          <p:cNvPicPr preferRelativeResize="0"/>
          <p:nvPr/>
        </p:nvPicPr>
        <p:blipFill rotWithShape="1">
          <a:blip r:embed="rId6">
            <a:alphaModFix/>
          </a:blip>
          <a:srcRect l="50512" r="44382" b="37193"/>
          <a:stretch/>
        </p:blipFill>
        <p:spPr>
          <a:xfrm>
            <a:off x="6890450" y="3398025"/>
            <a:ext cx="305876" cy="295025"/>
          </a:xfrm>
          <a:prstGeom prst="rect">
            <a:avLst/>
          </a:prstGeom>
          <a:noFill/>
          <a:ln>
            <a:noFill/>
          </a:ln>
        </p:spPr>
      </p:pic>
      <p:pic>
        <p:nvPicPr>
          <p:cNvPr id="912" name="Shape 912"/>
          <p:cNvPicPr preferRelativeResize="0"/>
          <p:nvPr/>
        </p:nvPicPr>
        <p:blipFill rotWithShape="1">
          <a:blip r:embed="rId6">
            <a:alphaModFix/>
          </a:blip>
          <a:srcRect l="58174" r="37078" b="37193"/>
          <a:stretch/>
        </p:blipFill>
        <p:spPr>
          <a:xfrm>
            <a:off x="5574012" y="3398025"/>
            <a:ext cx="284400" cy="295025"/>
          </a:xfrm>
          <a:prstGeom prst="rect">
            <a:avLst/>
          </a:prstGeom>
          <a:noFill/>
          <a:ln>
            <a:noFill/>
          </a:ln>
        </p:spPr>
      </p:pic>
      <p:sp>
        <p:nvSpPr>
          <p:cNvPr id="913" name="Shape 91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29368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Shape 91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46</a:t>
            </a:fld>
            <a:endParaRPr lang="en" dirty="0"/>
          </a:p>
        </p:txBody>
      </p:sp>
      <p:sp>
        <p:nvSpPr>
          <p:cNvPr id="919" name="Shape 91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920" name="Shape 920"/>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921" name="Shape 921"/>
          <p:cNvSpPr txBox="1">
            <a:spLocks noGrp="1"/>
          </p:cNvSpPr>
          <p:nvPr>
            <p:ph type="title"/>
          </p:nvPr>
        </p:nvSpPr>
        <p:spPr>
          <a:xfrm>
            <a:off x="311700" y="59976"/>
            <a:ext cx="8520600" cy="885300"/>
          </a:xfrm>
          <a:prstGeom prst="rect">
            <a:avLst/>
          </a:prstGeom>
        </p:spPr>
        <p:txBody>
          <a:bodyPr wrap="square" lIns="91425" tIns="91425" rIns="91425" bIns="91425" anchor="t" anchorCtr="0">
            <a:noAutofit/>
          </a:bodyPr>
          <a:lstStyle/>
          <a:p>
            <a:pPr marL="0" lvl="0" indent="0" rtl="0">
              <a:spcBef>
                <a:spcPts val="0"/>
              </a:spcBef>
              <a:buNone/>
            </a:pPr>
            <a:r>
              <a:rPr lang="en"/>
              <a:t>Neural Networks with many layers</a:t>
            </a:r>
          </a:p>
          <a:p>
            <a:pPr marL="0" lvl="0" indent="0" rtl="0">
              <a:spcBef>
                <a:spcPts val="0"/>
              </a:spcBef>
              <a:buNone/>
            </a:pPr>
            <a:r>
              <a:rPr lang="en" sz="1800"/>
              <a:t>Sometimes called “Fully-Connected Network” or “Multilayer Perceptron”</a:t>
            </a:r>
          </a:p>
        </p:txBody>
      </p:sp>
      <p:pic>
        <p:nvPicPr>
          <p:cNvPr id="922" name="Shape 922"/>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923" name="Shape 923"/>
          <p:cNvPicPr preferRelativeResize="0"/>
          <p:nvPr/>
        </p:nvPicPr>
        <p:blipFill>
          <a:blip r:embed="rId5">
            <a:alphaModFix/>
          </a:blip>
          <a:stretch>
            <a:fillRect/>
          </a:stretch>
        </p:blipFill>
        <p:spPr>
          <a:xfrm>
            <a:off x="4121138" y="3650477"/>
            <a:ext cx="4604951" cy="2258800"/>
          </a:xfrm>
          <a:prstGeom prst="rect">
            <a:avLst/>
          </a:prstGeom>
          <a:noFill/>
          <a:ln>
            <a:noFill/>
          </a:ln>
        </p:spPr>
      </p:pic>
      <p:pic>
        <p:nvPicPr>
          <p:cNvPr id="924" name="Shape 924"/>
          <p:cNvPicPr preferRelativeResize="0"/>
          <p:nvPr/>
        </p:nvPicPr>
        <p:blipFill rotWithShape="1">
          <a:blip r:embed="rId6">
            <a:alphaModFix/>
          </a:blip>
          <a:srcRect l="68353" r="390"/>
          <a:stretch/>
        </p:blipFill>
        <p:spPr>
          <a:xfrm>
            <a:off x="5487232" y="2876017"/>
            <a:ext cx="1872775" cy="469750"/>
          </a:xfrm>
          <a:prstGeom prst="rect">
            <a:avLst/>
          </a:prstGeom>
          <a:noFill/>
          <a:ln>
            <a:noFill/>
          </a:ln>
        </p:spPr>
      </p:pic>
      <p:pic>
        <p:nvPicPr>
          <p:cNvPr id="925" name="Shape 925"/>
          <p:cNvPicPr preferRelativeResize="0"/>
          <p:nvPr/>
        </p:nvPicPr>
        <p:blipFill rotWithShape="1">
          <a:blip r:embed="rId6">
            <a:alphaModFix/>
          </a:blip>
          <a:srcRect r="70033"/>
          <a:stretch/>
        </p:blipFill>
        <p:spPr>
          <a:xfrm>
            <a:off x="5504388" y="2108979"/>
            <a:ext cx="1795524" cy="469750"/>
          </a:xfrm>
          <a:prstGeom prst="rect">
            <a:avLst/>
          </a:prstGeom>
          <a:noFill/>
          <a:ln>
            <a:noFill/>
          </a:ln>
        </p:spPr>
      </p:pic>
      <p:pic>
        <p:nvPicPr>
          <p:cNvPr id="926" name="Shape 926"/>
          <p:cNvPicPr preferRelativeResize="0"/>
          <p:nvPr/>
        </p:nvPicPr>
        <p:blipFill rotWithShape="1">
          <a:blip r:embed="rId6">
            <a:alphaModFix/>
          </a:blip>
          <a:srcRect l="34532" r="36629"/>
          <a:stretch/>
        </p:blipFill>
        <p:spPr>
          <a:xfrm>
            <a:off x="5468424" y="2482114"/>
            <a:ext cx="1727901" cy="469750"/>
          </a:xfrm>
          <a:prstGeom prst="rect">
            <a:avLst/>
          </a:prstGeom>
          <a:noFill/>
          <a:ln>
            <a:noFill/>
          </a:ln>
        </p:spPr>
      </p:pic>
      <p:pic>
        <p:nvPicPr>
          <p:cNvPr id="927" name="Shape 927"/>
          <p:cNvPicPr preferRelativeResize="0"/>
          <p:nvPr/>
        </p:nvPicPr>
        <p:blipFill rotWithShape="1">
          <a:blip r:embed="rId7">
            <a:alphaModFix/>
          </a:blip>
          <a:srcRect b="14704"/>
          <a:stretch/>
        </p:blipFill>
        <p:spPr>
          <a:xfrm>
            <a:off x="4137025" y="1731198"/>
            <a:ext cx="5006976" cy="447550"/>
          </a:xfrm>
          <a:prstGeom prst="rect">
            <a:avLst/>
          </a:prstGeom>
          <a:noFill/>
          <a:ln>
            <a:noFill/>
          </a:ln>
        </p:spPr>
      </p:pic>
      <p:pic>
        <p:nvPicPr>
          <p:cNvPr id="928" name="Shape 928"/>
          <p:cNvPicPr preferRelativeResize="0"/>
          <p:nvPr/>
        </p:nvPicPr>
        <p:blipFill>
          <a:blip r:embed="rId8">
            <a:alphaModFix/>
          </a:blip>
          <a:stretch>
            <a:fillRect/>
          </a:stretch>
        </p:blipFill>
        <p:spPr>
          <a:xfrm>
            <a:off x="726950" y="2474920"/>
            <a:ext cx="2113725" cy="479796"/>
          </a:xfrm>
          <a:prstGeom prst="rect">
            <a:avLst/>
          </a:prstGeom>
          <a:noFill/>
          <a:ln>
            <a:noFill/>
          </a:ln>
        </p:spPr>
      </p:pic>
      <p:pic>
        <p:nvPicPr>
          <p:cNvPr id="929" name="Shape 929"/>
          <p:cNvPicPr preferRelativeResize="0"/>
          <p:nvPr/>
        </p:nvPicPr>
        <p:blipFill>
          <a:blip r:embed="rId9">
            <a:alphaModFix/>
          </a:blip>
          <a:stretch>
            <a:fillRect/>
          </a:stretch>
        </p:blipFill>
        <p:spPr>
          <a:xfrm>
            <a:off x="726950" y="2891041"/>
            <a:ext cx="2113726" cy="556875"/>
          </a:xfrm>
          <a:prstGeom prst="rect">
            <a:avLst/>
          </a:prstGeom>
          <a:noFill/>
          <a:ln>
            <a:noFill/>
          </a:ln>
        </p:spPr>
      </p:pic>
      <p:pic>
        <p:nvPicPr>
          <p:cNvPr id="930" name="Shape 930"/>
          <p:cNvPicPr preferRelativeResize="0"/>
          <p:nvPr/>
        </p:nvPicPr>
        <p:blipFill rotWithShape="1">
          <a:blip r:embed="rId10">
            <a:alphaModFix/>
          </a:blip>
          <a:srcRect b="17593"/>
          <a:stretch/>
        </p:blipFill>
        <p:spPr>
          <a:xfrm>
            <a:off x="259150" y="2045825"/>
            <a:ext cx="3592550" cy="416175"/>
          </a:xfrm>
          <a:prstGeom prst="rect">
            <a:avLst/>
          </a:prstGeom>
          <a:noFill/>
          <a:ln>
            <a:noFill/>
          </a:ln>
        </p:spPr>
      </p:pic>
      <p:sp>
        <p:nvSpPr>
          <p:cNvPr id="931" name="Shape 931"/>
          <p:cNvSpPr txBox="1"/>
          <p:nvPr/>
        </p:nvSpPr>
        <p:spPr>
          <a:xfrm>
            <a:off x="716675" y="1612950"/>
            <a:ext cx="2677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Two Layer network</a:t>
            </a:r>
          </a:p>
        </p:txBody>
      </p:sp>
      <p:sp>
        <p:nvSpPr>
          <p:cNvPr id="932" name="Shape 932"/>
          <p:cNvSpPr txBox="1"/>
          <p:nvPr/>
        </p:nvSpPr>
        <p:spPr>
          <a:xfrm>
            <a:off x="5084863" y="1308150"/>
            <a:ext cx="2677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Three Layer network</a:t>
            </a:r>
          </a:p>
        </p:txBody>
      </p:sp>
      <p:pic>
        <p:nvPicPr>
          <p:cNvPr id="933" name="Shape 933"/>
          <p:cNvPicPr preferRelativeResize="0"/>
          <p:nvPr/>
        </p:nvPicPr>
        <p:blipFill rotWithShape="1">
          <a:blip r:embed="rId8">
            <a:alphaModFix/>
          </a:blip>
          <a:srcRect r="73485" b="13262"/>
          <a:stretch/>
        </p:blipFill>
        <p:spPr>
          <a:xfrm>
            <a:off x="1027950" y="3618673"/>
            <a:ext cx="560450" cy="416175"/>
          </a:xfrm>
          <a:prstGeom prst="rect">
            <a:avLst/>
          </a:prstGeom>
          <a:noFill/>
          <a:ln>
            <a:noFill/>
          </a:ln>
        </p:spPr>
      </p:pic>
      <p:pic>
        <p:nvPicPr>
          <p:cNvPr id="934" name="Shape 934"/>
          <p:cNvPicPr preferRelativeResize="0"/>
          <p:nvPr/>
        </p:nvPicPr>
        <p:blipFill rotWithShape="1">
          <a:blip r:embed="rId9">
            <a:alphaModFix/>
          </a:blip>
          <a:srcRect t="25267" r="75706"/>
          <a:stretch/>
        </p:blipFill>
        <p:spPr>
          <a:xfrm>
            <a:off x="2247725" y="3650475"/>
            <a:ext cx="513500" cy="416175"/>
          </a:xfrm>
          <a:prstGeom prst="rect">
            <a:avLst/>
          </a:prstGeom>
          <a:noFill/>
          <a:ln>
            <a:noFill/>
          </a:ln>
        </p:spPr>
      </p:pic>
      <p:pic>
        <p:nvPicPr>
          <p:cNvPr id="935" name="Shape 935"/>
          <p:cNvPicPr preferRelativeResize="0"/>
          <p:nvPr/>
        </p:nvPicPr>
        <p:blipFill rotWithShape="1">
          <a:blip r:embed="rId8">
            <a:alphaModFix/>
          </a:blip>
          <a:srcRect l="77516" r="-1809" b="38510"/>
          <a:stretch/>
        </p:blipFill>
        <p:spPr>
          <a:xfrm>
            <a:off x="472225" y="3648138"/>
            <a:ext cx="513500" cy="295025"/>
          </a:xfrm>
          <a:prstGeom prst="rect">
            <a:avLst/>
          </a:prstGeom>
          <a:noFill/>
          <a:ln>
            <a:noFill/>
          </a:ln>
        </p:spPr>
      </p:pic>
      <p:pic>
        <p:nvPicPr>
          <p:cNvPr id="936" name="Shape 936"/>
          <p:cNvPicPr preferRelativeResize="0"/>
          <p:nvPr/>
        </p:nvPicPr>
        <p:blipFill rotWithShape="1">
          <a:blip r:embed="rId8">
            <a:alphaModFix/>
          </a:blip>
          <a:srcRect l="56137" r="31847" b="51916"/>
          <a:stretch/>
        </p:blipFill>
        <p:spPr>
          <a:xfrm>
            <a:off x="1791075" y="3491300"/>
            <a:ext cx="253975" cy="230700"/>
          </a:xfrm>
          <a:prstGeom prst="rect">
            <a:avLst/>
          </a:prstGeom>
          <a:noFill/>
          <a:ln>
            <a:noFill/>
          </a:ln>
        </p:spPr>
      </p:pic>
      <p:pic>
        <p:nvPicPr>
          <p:cNvPr id="937" name="Shape 937"/>
          <p:cNvPicPr preferRelativeResize="0"/>
          <p:nvPr/>
        </p:nvPicPr>
        <p:blipFill rotWithShape="1">
          <a:blip r:embed="rId9">
            <a:alphaModFix/>
          </a:blip>
          <a:srcRect l="51823" t="15645" r="22613" b="36333"/>
          <a:stretch/>
        </p:blipFill>
        <p:spPr>
          <a:xfrm>
            <a:off x="2785025" y="3876975"/>
            <a:ext cx="540325" cy="267425"/>
          </a:xfrm>
          <a:prstGeom prst="rect">
            <a:avLst/>
          </a:prstGeom>
          <a:noFill/>
          <a:ln>
            <a:noFill/>
          </a:ln>
        </p:spPr>
      </p:pic>
      <p:pic>
        <p:nvPicPr>
          <p:cNvPr id="938" name="Shape 938"/>
          <p:cNvPicPr preferRelativeResize="0"/>
          <p:nvPr/>
        </p:nvPicPr>
        <p:blipFill rotWithShape="1">
          <a:blip r:embed="rId6">
            <a:alphaModFix/>
          </a:blip>
          <a:srcRect t="16564" r="92759" b="7453"/>
          <a:stretch/>
        </p:blipFill>
        <p:spPr>
          <a:xfrm>
            <a:off x="4873350" y="3648286"/>
            <a:ext cx="433826" cy="356950"/>
          </a:xfrm>
          <a:prstGeom prst="rect">
            <a:avLst/>
          </a:prstGeom>
          <a:noFill/>
          <a:ln>
            <a:noFill/>
          </a:ln>
        </p:spPr>
      </p:pic>
      <p:pic>
        <p:nvPicPr>
          <p:cNvPr id="939" name="Shape 939"/>
          <p:cNvPicPr preferRelativeResize="0"/>
          <p:nvPr/>
        </p:nvPicPr>
        <p:blipFill rotWithShape="1">
          <a:blip r:embed="rId6">
            <a:alphaModFix/>
          </a:blip>
          <a:srcRect l="34533" t="24012" r="57715" b="19059"/>
          <a:stretch/>
        </p:blipFill>
        <p:spPr>
          <a:xfrm>
            <a:off x="6125250" y="3693050"/>
            <a:ext cx="464449" cy="267425"/>
          </a:xfrm>
          <a:prstGeom prst="rect">
            <a:avLst/>
          </a:prstGeom>
          <a:noFill/>
          <a:ln>
            <a:noFill/>
          </a:ln>
        </p:spPr>
      </p:pic>
      <p:pic>
        <p:nvPicPr>
          <p:cNvPr id="940" name="Shape 940"/>
          <p:cNvPicPr preferRelativeResize="0"/>
          <p:nvPr/>
        </p:nvPicPr>
        <p:blipFill rotWithShape="1">
          <a:blip r:embed="rId6">
            <a:alphaModFix/>
          </a:blip>
          <a:srcRect l="68353" t="16807" r="24406" b="12366"/>
          <a:stretch/>
        </p:blipFill>
        <p:spPr>
          <a:xfrm>
            <a:off x="7407775" y="3811688"/>
            <a:ext cx="433826" cy="332700"/>
          </a:xfrm>
          <a:prstGeom prst="rect">
            <a:avLst/>
          </a:prstGeom>
          <a:noFill/>
          <a:ln>
            <a:noFill/>
          </a:ln>
        </p:spPr>
      </p:pic>
      <p:pic>
        <p:nvPicPr>
          <p:cNvPr id="941" name="Shape 941"/>
          <p:cNvPicPr preferRelativeResize="0"/>
          <p:nvPr/>
        </p:nvPicPr>
        <p:blipFill rotWithShape="1">
          <a:blip r:embed="rId8">
            <a:alphaModFix/>
          </a:blip>
          <a:srcRect l="77516" r="-1809" b="38510"/>
          <a:stretch/>
        </p:blipFill>
        <p:spPr>
          <a:xfrm>
            <a:off x="4241338" y="3648138"/>
            <a:ext cx="513500" cy="295025"/>
          </a:xfrm>
          <a:prstGeom prst="rect">
            <a:avLst/>
          </a:prstGeom>
          <a:noFill/>
          <a:ln>
            <a:noFill/>
          </a:ln>
        </p:spPr>
      </p:pic>
      <p:pic>
        <p:nvPicPr>
          <p:cNvPr id="942" name="Shape 942"/>
          <p:cNvPicPr preferRelativeResize="0"/>
          <p:nvPr/>
        </p:nvPicPr>
        <p:blipFill rotWithShape="1">
          <a:blip r:embed="rId9">
            <a:alphaModFix/>
          </a:blip>
          <a:srcRect l="51823" t="15645" r="22613" b="36333"/>
          <a:stretch/>
        </p:blipFill>
        <p:spPr>
          <a:xfrm>
            <a:off x="7938725" y="4034850"/>
            <a:ext cx="540325" cy="267425"/>
          </a:xfrm>
          <a:prstGeom prst="rect">
            <a:avLst/>
          </a:prstGeom>
          <a:noFill/>
          <a:ln>
            <a:noFill/>
          </a:ln>
        </p:spPr>
      </p:pic>
      <p:pic>
        <p:nvPicPr>
          <p:cNvPr id="943" name="Shape 943"/>
          <p:cNvPicPr preferRelativeResize="0"/>
          <p:nvPr/>
        </p:nvPicPr>
        <p:blipFill rotWithShape="1">
          <a:blip r:embed="rId6">
            <a:alphaModFix/>
          </a:blip>
          <a:srcRect l="50512" r="44382" b="37193"/>
          <a:stretch/>
        </p:blipFill>
        <p:spPr>
          <a:xfrm>
            <a:off x="6890450" y="3398025"/>
            <a:ext cx="305876" cy="295025"/>
          </a:xfrm>
          <a:prstGeom prst="rect">
            <a:avLst/>
          </a:prstGeom>
          <a:noFill/>
          <a:ln>
            <a:noFill/>
          </a:ln>
        </p:spPr>
      </p:pic>
      <p:pic>
        <p:nvPicPr>
          <p:cNvPr id="944" name="Shape 944"/>
          <p:cNvPicPr preferRelativeResize="0"/>
          <p:nvPr/>
        </p:nvPicPr>
        <p:blipFill rotWithShape="1">
          <a:blip r:embed="rId6">
            <a:alphaModFix/>
          </a:blip>
          <a:srcRect l="58174" r="37078" b="37193"/>
          <a:stretch/>
        </p:blipFill>
        <p:spPr>
          <a:xfrm>
            <a:off x="5574012" y="3398025"/>
            <a:ext cx="284400" cy="295025"/>
          </a:xfrm>
          <a:prstGeom prst="rect">
            <a:avLst/>
          </a:prstGeom>
          <a:noFill/>
          <a:ln>
            <a:noFill/>
          </a:ln>
        </p:spPr>
      </p:pic>
      <p:sp>
        <p:nvSpPr>
          <p:cNvPr id="945" name="Shape 945"/>
          <p:cNvSpPr txBox="1"/>
          <p:nvPr/>
        </p:nvSpPr>
        <p:spPr>
          <a:xfrm>
            <a:off x="846300" y="5962050"/>
            <a:ext cx="74514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Hidden layers are </a:t>
            </a:r>
            <a:r>
              <a:rPr lang="en" sz="2000" b="1"/>
              <a:t>learned feature representations</a:t>
            </a:r>
            <a:r>
              <a:rPr lang="en" sz="2000"/>
              <a:t> of the input!</a:t>
            </a:r>
          </a:p>
        </p:txBody>
      </p:sp>
      <p:sp>
        <p:nvSpPr>
          <p:cNvPr id="946" name="Shape 94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4201620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Recall: Image Classification</a:t>
            </a:r>
          </a:p>
        </p:txBody>
      </p:sp>
      <p:sp>
        <p:nvSpPr>
          <p:cNvPr id="387" name="Shape 38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47</a:t>
            </a:fld>
            <a:endParaRPr lang="en" dirty="0"/>
          </a:p>
        </p:txBody>
      </p:sp>
      <p:sp>
        <p:nvSpPr>
          <p:cNvPr id="388" name="Shape 38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389" name="Shape 389"/>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390" name="Shape 390"/>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91" name="Shape 391"/>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92" name="Shape 392"/>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393" name="Shape 393"/>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394" name="Shape 394"/>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395" name="Shape 395"/>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396" name="Shape 396"/>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D. Hoiem, L. Lazebnik </a:t>
            </a:r>
          </a:p>
        </p:txBody>
      </p:sp>
      <p:sp>
        <p:nvSpPr>
          <p:cNvPr id="397" name="Shape 39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34591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Recall: Image Classification</a:t>
            </a:r>
          </a:p>
        </p:txBody>
      </p:sp>
      <p:sp>
        <p:nvSpPr>
          <p:cNvPr id="403" name="Shape 4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48</a:t>
            </a:fld>
            <a:endParaRPr lang="en" dirty="0"/>
          </a:p>
        </p:txBody>
      </p:sp>
      <p:sp>
        <p:nvSpPr>
          <p:cNvPr id="404" name="Shape 4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405" name="Shape 405"/>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06" name="Shape 406"/>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07" name="Shape 407"/>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08" name="Shape 408"/>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09" name="Shape 409"/>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10" name="Shape 410"/>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11" name="Shape 411"/>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12" name="Shape 412"/>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Problem</a:t>
            </a:r>
            <a:r>
              <a:rPr lang="en" sz="1600"/>
              <a:t>: </a:t>
            </a:r>
          </a:p>
          <a:p>
            <a:pPr marL="0" lvl="0" indent="0" rtl="0">
              <a:spcBef>
                <a:spcPts val="0"/>
              </a:spcBef>
              <a:buNone/>
            </a:pPr>
            <a:r>
              <a:rPr lang="en" sz="1600"/>
              <a:t>How do we know which features to use? We may need different features for each problem!</a:t>
            </a:r>
          </a:p>
        </p:txBody>
      </p:sp>
      <p:sp>
        <p:nvSpPr>
          <p:cNvPr id="413" name="Shape 413"/>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D. Hoiem, L. Lazebnik </a:t>
            </a:r>
          </a:p>
        </p:txBody>
      </p:sp>
      <p:sp>
        <p:nvSpPr>
          <p:cNvPr id="414" name="Shape 41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82609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Recall: Image Classification</a:t>
            </a:r>
          </a:p>
        </p:txBody>
      </p:sp>
      <p:sp>
        <p:nvSpPr>
          <p:cNvPr id="420" name="Shape 42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49</a:t>
            </a:fld>
            <a:endParaRPr lang="en" dirty="0"/>
          </a:p>
        </p:txBody>
      </p:sp>
      <p:sp>
        <p:nvSpPr>
          <p:cNvPr id="421" name="Shape 42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4" name="Shape 424"/>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5" name="Shape 425"/>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0000FF"/>
              </a:solidFill>
            </a:endParaRPr>
          </a:p>
        </p:txBody>
      </p:sp>
      <p:sp>
        <p:nvSpPr>
          <p:cNvPr id="428" name="Shape 428"/>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Problem</a:t>
            </a:r>
            <a:r>
              <a:rPr lang="en" sz="1600"/>
              <a:t>: </a:t>
            </a:r>
          </a:p>
          <a:p>
            <a:pPr marL="0" lvl="0" indent="0" rtl="0">
              <a:spcBef>
                <a:spcPts val="0"/>
              </a:spcBef>
              <a:buNone/>
            </a:pPr>
            <a:r>
              <a:rPr lang="en" sz="1600"/>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Solution</a:t>
            </a:r>
            <a:r>
              <a:rPr lang="en" sz="1600"/>
              <a:t>: </a:t>
            </a:r>
          </a:p>
          <a:p>
            <a:pPr marL="0" lvl="0" indent="0" rtl="0">
              <a:spcBef>
                <a:spcPts val="0"/>
              </a:spcBef>
              <a:buNone/>
            </a:pPr>
            <a:r>
              <a:rPr lang="en" sz="1600"/>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D. Hoiem, L. Lazebnik </a:t>
            </a:r>
          </a:p>
        </p:txBody>
      </p:sp>
      <p:sp>
        <p:nvSpPr>
          <p:cNvPr id="432" name="Shape 4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79031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a:t>
            </a:r>
          </a:p>
        </p:txBody>
      </p:sp>
      <p:sp>
        <p:nvSpPr>
          <p:cNvPr id="127" name="Shape 127"/>
          <p:cNvSpPr txBox="1">
            <a:spLocks noGrp="1"/>
          </p:cNvSpPr>
          <p:nvPr>
            <p:ph type="body" idx="1"/>
          </p:nvPr>
        </p:nvSpPr>
        <p:spPr>
          <a:xfrm>
            <a:off x="323100" y="1795650"/>
            <a:ext cx="8735700" cy="3266700"/>
          </a:xfrm>
          <a:prstGeom prst="rect">
            <a:avLst/>
          </a:prstGeom>
        </p:spPr>
        <p:txBody>
          <a:bodyPr wrap="square" lIns="91425" tIns="91425" rIns="91425" bIns="91425" anchor="t" anchorCtr="0">
            <a:noAutofit/>
          </a:bodyPr>
          <a:lstStyle/>
          <a:p>
            <a:pPr marL="457200" lvl="0" indent="-381000" rtl="0">
              <a:spcBef>
                <a:spcPts val="0"/>
              </a:spcBef>
              <a:spcAft>
                <a:spcPts val="0"/>
              </a:spcAft>
              <a:buSzPts val="2400"/>
              <a:buChar char="●"/>
            </a:pPr>
            <a:r>
              <a:rPr lang="en" sz="2400" dirty="0"/>
              <a:t>Learning hierarchical representations from data</a:t>
            </a:r>
          </a:p>
          <a:p>
            <a:pPr marL="457200" lvl="0" indent="-381000" rtl="0">
              <a:spcBef>
                <a:spcPts val="0"/>
              </a:spcBef>
              <a:spcAft>
                <a:spcPts val="0"/>
              </a:spcAft>
              <a:buSzPts val="2400"/>
              <a:buChar char="●"/>
            </a:pPr>
            <a:r>
              <a:rPr lang="en" sz="2400" dirty="0"/>
              <a:t>End-to-end learning: raw inputs to predictions</a:t>
            </a:r>
          </a:p>
          <a:p>
            <a:pPr marL="457200" lvl="0" indent="-381000" rtl="0">
              <a:spcBef>
                <a:spcPts val="0"/>
              </a:spcBef>
              <a:spcAft>
                <a:spcPts val="0"/>
              </a:spcAft>
              <a:buSzPts val="2400"/>
              <a:buChar char="●"/>
            </a:pPr>
            <a:r>
              <a:rPr lang="en" sz="2400" dirty="0"/>
              <a:t>Can use a small set of simple tools to solve many problems</a:t>
            </a:r>
          </a:p>
          <a:p>
            <a:pPr marL="457200" lvl="0" indent="-381000" rtl="0">
              <a:spcBef>
                <a:spcPts val="0"/>
              </a:spcBef>
              <a:spcAft>
                <a:spcPts val="0"/>
              </a:spcAft>
              <a:buSzPts val="2400"/>
              <a:buChar char="●"/>
            </a:pPr>
            <a:r>
              <a:rPr lang="en" sz="2400" dirty="0"/>
              <a:t>Has led to rapid progress on many problems </a:t>
            </a:r>
          </a:p>
          <a:p>
            <a:pPr marL="457200" lvl="0" indent="-381000" rtl="0">
              <a:spcBef>
                <a:spcPts val="0"/>
              </a:spcBef>
              <a:spcAft>
                <a:spcPts val="0"/>
              </a:spcAft>
              <a:buSzPts val="2400"/>
              <a:buChar char="●"/>
            </a:pPr>
            <a:r>
              <a:rPr lang="en" sz="2400" dirty="0"/>
              <a:t>(</a:t>
            </a:r>
            <a:r>
              <a:rPr lang="en" sz="2400" b="1" dirty="0"/>
              <a:t>Very loosely!</a:t>
            </a:r>
            <a:r>
              <a:rPr lang="en" sz="2400" dirty="0"/>
              <a:t>) Inspired by the brain</a:t>
            </a:r>
          </a:p>
          <a:p>
            <a:pPr marL="457200" lvl="0" indent="-381000" rtl="0">
              <a:spcBef>
                <a:spcPts val="0"/>
              </a:spcBef>
              <a:spcAft>
                <a:spcPts val="0"/>
              </a:spcAft>
              <a:buSzPts val="2400"/>
              <a:buChar char="●"/>
            </a:pPr>
            <a:r>
              <a:rPr lang="en" sz="2400" dirty="0"/>
              <a:t>Today: 1 hour introduction to deep learning fundamentals</a:t>
            </a:r>
          </a:p>
          <a:p>
            <a:pPr marL="457200" lvl="0" indent="-381000">
              <a:spcBef>
                <a:spcPts val="0"/>
              </a:spcBef>
              <a:buSzPts val="2400"/>
              <a:buChar char="●"/>
            </a:pPr>
            <a:r>
              <a:rPr lang="en" sz="2400" dirty="0"/>
              <a:t>To learn more take my </a:t>
            </a:r>
            <a:r>
              <a:rPr lang="en" sz="2400" i="1" dirty="0"/>
              <a:t>Artificial Neural Networks (Deep Learning)</a:t>
            </a:r>
            <a:r>
              <a:rPr lang="en" sz="2400" dirty="0"/>
              <a:t> course next Spring</a:t>
            </a:r>
          </a:p>
        </p:txBody>
      </p:sp>
      <p:sp>
        <p:nvSpPr>
          <p:cNvPr id="128" name="Shape 12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a:t>
            </a:fld>
            <a:endParaRPr lang="en" dirty="0"/>
          </a:p>
        </p:txBody>
      </p:sp>
      <p:sp>
        <p:nvSpPr>
          <p:cNvPr id="129" name="Shape 12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30" name="Shape 13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88990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50</a:t>
            </a:fld>
            <a:endParaRPr lang="en" dirty="0"/>
          </a:p>
        </p:txBody>
      </p:sp>
      <p:sp>
        <p:nvSpPr>
          <p:cNvPr id="438" name="Shape 4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39" name="Shape 43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Image Classification: Feature Learning</a:t>
            </a:r>
          </a:p>
        </p:txBody>
      </p:sp>
      <p:pic>
        <p:nvPicPr>
          <p:cNvPr id="440" name="Shape 440"/>
          <p:cNvPicPr preferRelativeResize="0"/>
          <p:nvPr/>
        </p:nvPicPr>
        <p:blipFill rotWithShape="1">
          <a:blip r:embed="rId3">
            <a:alphaModFix/>
          </a:blip>
          <a:srcRect r="72031" b="32755"/>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2" name="Shape 442"/>
          <p:cNvSpPr/>
          <p:nvPr/>
        </p:nvSpPr>
        <p:spPr>
          <a:xfrm>
            <a:off x="3276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Image features</a:t>
            </a:r>
          </a:p>
        </p:txBody>
      </p:sp>
      <p:sp>
        <p:nvSpPr>
          <p:cNvPr id="443" name="Shape 443"/>
          <p:cNvSpPr/>
          <p:nvPr/>
        </p:nvSpPr>
        <p:spPr>
          <a:xfrm>
            <a:off x="4890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Classifier</a:t>
            </a:r>
          </a:p>
        </p:txBody>
      </p:sp>
      <p:sp>
        <p:nvSpPr>
          <p:cNvPr id="444" name="Shape 444"/>
          <p:cNvSpPr/>
          <p:nvPr/>
        </p:nvSpPr>
        <p:spPr>
          <a:xfrm>
            <a:off x="2529350" y="282322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5" name="Shape 445"/>
          <p:cNvSpPr/>
          <p:nvPr/>
        </p:nvSpPr>
        <p:spPr>
          <a:xfrm>
            <a:off x="4471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6" name="Shape 446"/>
          <p:cNvSpPr txBox="1"/>
          <p:nvPr/>
        </p:nvSpPr>
        <p:spPr>
          <a:xfrm>
            <a:off x="3356825" y="2247675"/>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Training</a:t>
            </a:r>
          </a:p>
        </p:txBody>
      </p:sp>
      <p:sp>
        <p:nvSpPr>
          <p:cNvPr id="447" name="Shape 447"/>
          <p:cNvSpPr/>
          <p:nvPr/>
        </p:nvSpPr>
        <p:spPr>
          <a:xfrm>
            <a:off x="4002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Training labels</a:t>
            </a:r>
          </a:p>
        </p:txBody>
      </p:sp>
      <p:sp>
        <p:nvSpPr>
          <p:cNvPr id="448" name="Shape 448"/>
          <p:cNvSpPr/>
          <p:nvPr/>
        </p:nvSpPr>
        <p:spPr>
          <a:xfrm rot="5400000">
            <a:off x="4389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9" name="Shape 449"/>
          <p:cNvSpPr/>
          <p:nvPr/>
        </p:nvSpPr>
        <p:spPr>
          <a:xfrm>
            <a:off x="6234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0" name="Shape 450"/>
          <p:cNvSpPr/>
          <p:nvPr/>
        </p:nvSpPr>
        <p:spPr>
          <a:xfrm>
            <a:off x="6684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1" name="Shape 451"/>
          <p:cNvSpPr txBox="1"/>
          <p:nvPr/>
        </p:nvSpPr>
        <p:spPr>
          <a:xfrm>
            <a:off x="6877175" y="217567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Learned Model</a:t>
            </a:r>
          </a:p>
        </p:txBody>
      </p:sp>
      <p:sp>
        <p:nvSpPr>
          <p:cNvPr id="452" name="Shape 452"/>
          <p:cNvSpPr/>
          <p:nvPr/>
        </p:nvSpPr>
        <p:spPr>
          <a:xfrm>
            <a:off x="7097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Learned features</a:t>
            </a:r>
          </a:p>
        </p:txBody>
      </p:sp>
      <p:sp>
        <p:nvSpPr>
          <p:cNvPr id="453" name="Shape 453"/>
          <p:cNvSpPr/>
          <p:nvPr/>
        </p:nvSpPr>
        <p:spPr>
          <a:xfrm>
            <a:off x="7097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Learned Classifier</a:t>
            </a:r>
          </a:p>
        </p:txBody>
      </p:sp>
      <p:pic>
        <p:nvPicPr>
          <p:cNvPr id="454" name="Shape 454"/>
          <p:cNvPicPr preferRelativeResize="0"/>
          <p:nvPr/>
        </p:nvPicPr>
        <p:blipFill rotWithShape="1">
          <a:blip r:embed="rId3">
            <a:alphaModFix/>
          </a:blip>
          <a:srcRect t="67127" r="77051" b="1854"/>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6" name="Shape 456"/>
          <p:cNvSpPr txBox="1"/>
          <p:nvPr/>
        </p:nvSpPr>
        <p:spPr>
          <a:xfrm>
            <a:off x="2954875" y="4394050"/>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Learned Model</a:t>
            </a:r>
          </a:p>
        </p:txBody>
      </p:sp>
      <p:sp>
        <p:nvSpPr>
          <p:cNvPr id="457" name="Shape 457"/>
          <p:cNvSpPr/>
          <p:nvPr/>
        </p:nvSpPr>
        <p:spPr>
          <a:xfrm>
            <a:off x="3175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Learned features</a:t>
            </a:r>
          </a:p>
        </p:txBody>
      </p:sp>
      <p:sp>
        <p:nvSpPr>
          <p:cNvPr id="458" name="Shape 458"/>
          <p:cNvSpPr/>
          <p:nvPr/>
        </p:nvSpPr>
        <p:spPr>
          <a:xfrm>
            <a:off x="3175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Learned Classifier</a:t>
            </a:r>
          </a:p>
        </p:txBody>
      </p:sp>
      <p:sp>
        <p:nvSpPr>
          <p:cNvPr id="459" name="Shape 459"/>
          <p:cNvSpPr/>
          <p:nvPr/>
        </p:nvSpPr>
        <p:spPr>
          <a:xfrm>
            <a:off x="2099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0" name="Shape 460"/>
          <p:cNvSpPr/>
          <p:nvPr/>
        </p:nvSpPr>
        <p:spPr>
          <a:xfrm>
            <a:off x="4890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1" name="Shape 461"/>
          <p:cNvSpPr/>
          <p:nvPr/>
        </p:nvSpPr>
        <p:spPr>
          <a:xfrm>
            <a:off x="5546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Prediction</a:t>
            </a:r>
          </a:p>
        </p:txBody>
      </p:sp>
      <p:sp>
        <p:nvSpPr>
          <p:cNvPr id="462" name="Shape 4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530811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51</a:t>
            </a:fld>
            <a:endParaRPr lang="en" dirty="0"/>
          </a:p>
        </p:txBody>
      </p:sp>
      <p:sp>
        <p:nvSpPr>
          <p:cNvPr id="468" name="Shape 46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69" name="Shape 46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Image Classification: Deep Learning</a:t>
            </a:r>
          </a:p>
        </p:txBody>
      </p:sp>
      <p:pic>
        <p:nvPicPr>
          <p:cNvPr id="470" name="Shape 470"/>
          <p:cNvPicPr preferRelativeResize="0"/>
          <p:nvPr/>
        </p:nvPicPr>
        <p:blipFill rotWithShape="1">
          <a:blip r:embed="rId3">
            <a:alphaModFix/>
          </a:blip>
          <a:srcRect r="72031" b="32755"/>
          <a:stretch/>
        </p:blipFill>
        <p:spPr>
          <a:xfrm>
            <a:off x="45900" y="1193250"/>
            <a:ext cx="1892401" cy="2692700"/>
          </a:xfrm>
          <a:prstGeom prst="rect">
            <a:avLst/>
          </a:prstGeom>
          <a:noFill/>
          <a:ln>
            <a:noFill/>
          </a:ln>
        </p:spPr>
      </p:pic>
      <p:sp>
        <p:nvSpPr>
          <p:cNvPr id="471" name="Shape 471"/>
          <p:cNvSpPr/>
          <p:nvPr/>
        </p:nvSpPr>
        <p:spPr>
          <a:xfrm>
            <a:off x="2347800" y="17201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2" name="Shape 472"/>
          <p:cNvSpPr/>
          <p:nvPr/>
        </p:nvSpPr>
        <p:spPr>
          <a:xfrm>
            <a:off x="2521988" y="22211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Low-level features</a:t>
            </a:r>
          </a:p>
        </p:txBody>
      </p:sp>
      <p:sp>
        <p:nvSpPr>
          <p:cNvPr id="473" name="Shape 473"/>
          <p:cNvSpPr/>
          <p:nvPr/>
        </p:nvSpPr>
        <p:spPr>
          <a:xfrm>
            <a:off x="1964125" y="26708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4" name="Shape 474"/>
          <p:cNvSpPr txBox="1"/>
          <p:nvPr/>
        </p:nvSpPr>
        <p:spPr>
          <a:xfrm>
            <a:off x="2525788" y="17519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Training</a:t>
            </a:r>
          </a:p>
        </p:txBody>
      </p:sp>
      <p:sp>
        <p:nvSpPr>
          <p:cNvPr id="475" name="Shape 475"/>
          <p:cNvSpPr/>
          <p:nvPr/>
        </p:nvSpPr>
        <p:spPr>
          <a:xfrm>
            <a:off x="3266988" y="6710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Training labels</a:t>
            </a:r>
          </a:p>
        </p:txBody>
      </p:sp>
      <p:sp>
        <p:nvSpPr>
          <p:cNvPr id="476" name="Shape 476"/>
          <p:cNvSpPr/>
          <p:nvPr/>
        </p:nvSpPr>
        <p:spPr>
          <a:xfrm rot="5400000">
            <a:off x="3654138" y="13236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7" name="Shape 477"/>
          <p:cNvSpPr/>
          <p:nvPr/>
        </p:nvSpPr>
        <p:spPr>
          <a:xfrm>
            <a:off x="5406871" y="26708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8" name="Shape 478"/>
          <p:cNvSpPr/>
          <p:nvPr/>
        </p:nvSpPr>
        <p:spPr>
          <a:xfrm>
            <a:off x="5694250" y="13814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9" name="Shape 479"/>
          <p:cNvSpPr txBox="1"/>
          <p:nvPr/>
        </p:nvSpPr>
        <p:spPr>
          <a:xfrm>
            <a:off x="5886575" y="14132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Learned Model</a:t>
            </a:r>
          </a:p>
        </p:txBody>
      </p:sp>
      <p:sp>
        <p:nvSpPr>
          <p:cNvPr id="480" name="Shape 480"/>
          <p:cNvSpPr/>
          <p:nvPr/>
        </p:nvSpPr>
        <p:spPr>
          <a:xfrm>
            <a:off x="6106750" y="18155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Low-level features</a:t>
            </a:r>
          </a:p>
        </p:txBody>
      </p:sp>
      <p:sp>
        <p:nvSpPr>
          <p:cNvPr id="481" name="Shape 481"/>
          <p:cNvSpPr/>
          <p:nvPr/>
        </p:nvSpPr>
        <p:spPr>
          <a:xfrm>
            <a:off x="6106750" y="24161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Mid-level features</a:t>
            </a:r>
          </a:p>
        </p:txBody>
      </p:sp>
      <p:sp>
        <p:nvSpPr>
          <p:cNvPr id="482" name="Shape 482"/>
          <p:cNvSpPr/>
          <p:nvPr/>
        </p:nvSpPr>
        <p:spPr>
          <a:xfrm>
            <a:off x="2521988" y="31041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Mid-level features</a:t>
            </a:r>
          </a:p>
        </p:txBody>
      </p:sp>
      <p:sp>
        <p:nvSpPr>
          <p:cNvPr id="483" name="Shape 483"/>
          <p:cNvSpPr/>
          <p:nvPr/>
        </p:nvSpPr>
        <p:spPr>
          <a:xfrm rot="5400000">
            <a:off x="2978138"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4" name="Shape 484"/>
          <p:cNvSpPr/>
          <p:nvPr/>
        </p:nvSpPr>
        <p:spPr>
          <a:xfrm>
            <a:off x="3700912" y="32301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5" name="Shape 485"/>
          <p:cNvSpPr/>
          <p:nvPr/>
        </p:nvSpPr>
        <p:spPr>
          <a:xfrm>
            <a:off x="3971213" y="31041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High-level features</a:t>
            </a:r>
          </a:p>
        </p:txBody>
      </p:sp>
      <p:sp>
        <p:nvSpPr>
          <p:cNvPr id="486" name="Shape 486"/>
          <p:cNvSpPr/>
          <p:nvPr/>
        </p:nvSpPr>
        <p:spPr>
          <a:xfrm>
            <a:off x="3971213" y="22211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Classifier</a:t>
            </a:r>
          </a:p>
        </p:txBody>
      </p:sp>
      <p:sp>
        <p:nvSpPr>
          <p:cNvPr id="487" name="Shape 487"/>
          <p:cNvSpPr/>
          <p:nvPr/>
        </p:nvSpPr>
        <p:spPr>
          <a:xfrm rot="-5400000">
            <a:off x="4447463"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8" name="Shape 488"/>
          <p:cNvSpPr/>
          <p:nvPr/>
        </p:nvSpPr>
        <p:spPr>
          <a:xfrm>
            <a:off x="6086650" y="30167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High-level features</a:t>
            </a:r>
          </a:p>
        </p:txBody>
      </p:sp>
      <p:sp>
        <p:nvSpPr>
          <p:cNvPr id="489" name="Shape 489"/>
          <p:cNvSpPr/>
          <p:nvPr/>
        </p:nvSpPr>
        <p:spPr>
          <a:xfrm>
            <a:off x="6086638" y="36173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Classifier</a:t>
            </a:r>
          </a:p>
        </p:txBody>
      </p:sp>
      <p:sp>
        <p:nvSpPr>
          <p:cNvPr id="490" name="Shape 490"/>
          <p:cNvSpPr/>
          <p:nvPr/>
        </p:nvSpPr>
        <p:spPr>
          <a:xfrm>
            <a:off x="7733325" y="17519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1" name="Shape 491"/>
          <p:cNvSpPr txBox="1"/>
          <p:nvPr/>
        </p:nvSpPr>
        <p:spPr>
          <a:xfrm>
            <a:off x="8081700" y="24045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t>Model is </a:t>
            </a:r>
            <a:r>
              <a:rPr lang="en" sz="1600" b="1"/>
              <a:t>deep</a:t>
            </a:r>
            <a:r>
              <a:rPr lang="en" sz="1600"/>
              <a:t>: it has many layers</a:t>
            </a:r>
          </a:p>
        </p:txBody>
      </p:sp>
      <p:sp>
        <p:nvSpPr>
          <p:cNvPr id="492" name="Shape 492"/>
          <p:cNvSpPr txBox="1"/>
          <p:nvPr/>
        </p:nvSpPr>
        <p:spPr>
          <a:xfrm>
            <a:off x="266362" y="39761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t>Models can learn </a:t>
            </a:r>
            <a:r>
              <a:rPr lang="en" sz="1600" b="1"/>
              <a:t>hierarchical</a:t>
            </a:r>
            <a:r>
              <a:rPr lang="en" sz="1600"/>
              <a:t> features</a:t>
            </a:r>
          </a:p>
        </p:txBody>
      </p:sp>
      <p:sp>
        <p:nvSpPr>
          <p:cNvPr id="493" name="Shape 49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940730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52</a:t>
            </a:fld>
            <a:endParaRPr lang="en" dirty="0"/>
          </a:p>
        </p:txBody>
      </p:sp>
      <p:sp>
        <p:nvSpPr>
          <p:cNvPr id="499" name="Shape 49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500" name="Shape 50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Image Classification: Deep Learning</a:t>
            </a:r>
          </a:p>
        </p:txBody>
      </p:sp>
      <p:pic>
        <p:nvPicPr>
          <p:cNvPr id="501" name="Shape 501"/>
          <p:cNvPicPr preferRelativeResize="0"/>
          <p:nvPr/>
        </p:nvPicPr>
        <p:blipFill rotWithShape="1">
          <a:blip r:embed="rId3">
            <a:alphaModFix/>
          </a:blip>
          <a:srcRect r="72031" b="32755"/>
          <a:stretch/>
        </p:blipFill>
        <p:spPr>
          <a:xfrm>
            <a:off x="45900" y="1193250"/>
            <a:ext cx="1892401" cy="2692700"/>
          </a:xfrm>
          <a:prstGeom prst="rect">
            <a:avLst/>
          </a:prstGeom>
          <a:noFill/>
          <a:ln>
            <a:noFill/>
          </a:ln>
        </p:spPr>
      </p:pic>
      <p:sp>
        <p:nvSpPr>
          <p:cNvPr id="502" name="Shape 502"/>
          <p:cNvSpPr/>
          <p:nvPr/>
        </p:nvSpPr>
        <p:spPr>
          <a:xfrm>
            <a:off x="2347800" y="17201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03" name="Shape 503"/>
          <p:cNvSpPr/>
          <p:nvPr/>
        </p:nvSpPr>
        <p:spPr>
          <a:xfrm>
            <a:off x="2521988" y="22211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Low-level features</a:t>
            </a:r>
          </a:p>
        </p:txBody>
      </p:sp>
      <p:sp>
        <p:nvSpPr>
          <p:cNvPr id="504" name="Shape 504"/>
          <p:cNvSpPr/>
          <p:nvPr/>
        </p:nvSpPr>
        <p:spPr>
          <a:xfrm>
            <a:off x="1964125" y="26708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05" name="Shape 505"/>
          <p:cNvSpPr txBox="1"/>
          <p:nvPr/>
        </p:nvSpPr>
        <p:spPr>
          <a:xfrm>
            <a:off x="2525788" y="17519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Training</a:t>
            </a:r>
          </a:p>
        </p:txBody>
      </p:sp>
      <p:sp>
        <p:nvSpPr>
          <p:cNvPr id="506" name="Shape 506"/>
          <p:cNvSpPr/>
          <p:nvPr/>
        </p:nvSpPr>
        <p:spPr>
          <a:xfrm>
            <a:off x="3266988" y="6710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Training labels</a:t>
            </a:r>
          </a:p>
        </p:txBody>
      </p:sp>
      <p:sp>
        <p:nvSpPr>
          <p:cNvPr id="507" name="Shape 507"/>
          <p:cNvSpPr/>
          <p:nvPr/>
        </p:nvSpPr>
        <p:spPr>
          <a:xfrm rot="5400000">
            <a:off x="3654138" y="13236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08" name="Shape 508"/>
          <p:cNvSpPr/>
          <p:nvPr/>
        </p:nvSpPr>
        <p:spPr>
          <a:xfrm>
            <a:off x="5406871" y="26708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09" name="Shape 509"/>
          <p:cNvSpPr/>
          <p:nvPr/>
        </p:nvSpPr>
        <p:spPr>
          <a:xfrm>
            <a:off x="5694250" y="13814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10" name="Shape 510"/>
          <p:cNvSpPr txBox="1"/>
          <p:nvPr/>
        </p:nvSpPr>
        <p:spPr>
          <a:xfrm>
            <a:off x="5886575" y="14132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1"/>
              <a:t>Learned Model</a:t>
            </a:r>
          </a:p>
        </p:txBody>
      </p:sp>
      <p:sp>
        <p:nvSpPr>
          <p:cNvPr id="511" name="Shape 511"/>
          <p:cNvSpPr/>
          <p:nvPr/>
        </p:nvSpPr>
        <p:spPr>
          <a:xfrm>
            <a:off x="6106750" y="18155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Low-level features</a:t>
            </a:r>
          </a:p>
        </p:txBody>
      </p:sp>
      <p:sp>
        <p:nvSpPr>
          <p:cNvPr id="512" name="Shape 512"/>
          <p:cNvSpPr/>
          <p:nvPr/>
        </p:nvSpPr>
        <p:spPr>
          <a:xfrm>
            <a:off x="6106750" y="24161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Mid-level features</a:t>
            </a:r>
          </a:p>
        </p:txBody>
      </p:sp>
      <p:sp>
        <p:nvSpPr>
          <p:cNvPr id="513" name="Shape 513"/>
          <p:cNvSpPr/>
          <p:nvPr/>
        </p:nvSpPr>
        <p:spPr>
          <a:xfrm>
            <a:off x="2521988" y="31041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Mid-level features</a:t>
            </a:r>
          </a:p>
        </p:txBody>
      </p:sp>
      <p:sp>
        <p:nvSpPr>
          <p:cNvPr id="514" name="Shape 514"/>
          <p:cNvSpPr/>
          <p:nvPr/>
        </p:nvSpPr>
        <p:spPr>
          <a:xfrm rot="5400000">
            <a:off x="2978138"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15" name="Shape 515"/>
          <p:cNvSpPr/>
          <p:nvPr/>
        </p:nvSpPr>
        <p:spPr>
          <a:xfrm>
            <a:off x="3700912" y="32301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16" name="Shape 516"/>
          <p:cNvSpPr/>
          <p:nvPr/>
        </p:nvSpPr>
        <p:spPr>
          <a:xfrm>
            <a:off x="3971213" y="31041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High-level features</a:t>
            </a:r>
          </a:p>
        </p:txBody>
      </p:sp>
      <p:sp>
        <p:nvSpPr>
          <p:cNvPr id="517" name="Shape 517"/>
          <p:cNvSpPr/>
          <p:nvPr/>
        </p:nvSpPr>
        <p:spPr>
          <a:xfrm>
            <a:off x="3971213" y="22211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Classifier</a:t>
            </a:r>
          </a:p>
        </p:txBody>
      </p:sp>
      <p:sp>
        <p:nvSpPr>
          <p:cNvPr id="518" name="Shape 518"/>
          <p:cNvSpPr/>
          <p:nvPr/>
        </p:nvSpPr>
        <p:spPr>
          <a:xfrm rot="-5400000">
            <a:off x="4447463" y="27886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19" name="Shape 519"/>
          <p:cNvSpPr/>
          <p:nvPr/>
        </p:nvSpPr>
        <p:spPr>
          <a:xfrm>
            <a:off x="6086650" y="30167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High-level features</a:t>
            </a:r>
          </a:p>
        </p:txBody>
      </p:sp>
      <p:sp>
        <p:nvSpPr>
          <p:cNvPr id="520" name="Shape 520"/>
          <p:cNvSpPr/>
          <p:nvPr/>
        </p:nvSpPr>
        <p:spPr>
          <a:xfrm>
            <a:off x="6086638" y="36173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600"/>
              <a:t>Classifier</a:t>
            </a:r>
          </a:p>
        </p:txBody>
      </p:sp>
      <p:sp>
        <p:nvSpPr>
          <p:cNvPr id="521" name="Shape 521"/>
          <p:cNvSpPr/>
          <p:nvPr/>
        </p:nvSpPr>
        <p:spPr>
          <a:xfrm>
            <a:off x="7733325" y="17519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22" name="Shape 522"/>
          <p:cNvSpPr txBox="1"/>
          <p:nvPr/>
        </p:nvSpPr>
        <p:spPr>
          <a:xfrm>
            <a:off x="8081700" y="24045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t>Model is </a:t>
            </a:r>
            <a:r>
              <a:rPr lang="en" sz="1600" b="1"/>
              <a:t>deep</a:t>
            </a:r>
            <a:r>
              <a:rPr lang="en" sz="1600"/>
              <a:t>: it has many layers</a:t>
            </a:r>
          </a:p>
        </p:txBody>
      </p:sp>
      <p:pic>
        <p:nvPicPr>
          <p:cNvPr id="523" name="Shape 523"/>
          <p:cNvPicPr preferRelativeResize="0"/>
          <p:nvPr/>
        </p:nvPicPr>
        <p:blipFill>
          <a:blip r:embed="rId4">
            <a:alphaModFix/>
          </a:blip>
          <a:stretch>
            <a:fillRect/>
          </a:stretch>
        </p:blipFill>
        <p:spPr>
          <a:xfrm>
            <a:off x="303925" y="4344825"/>
            <a:ext cx="8497597" cy="1850125"/>
          </a:xfrm>
          <a:prstGeom prst="rect">
            <a:avLst/>
          </a:prstGeom>
          <a:noFill/>
          <a:ln>
            <a:noFill/>
          </a:ln>
        </p:spPr>
      </p:pic>
      <p:sp>
        <p:nvSpPr>
          <p:cNvPr id="524" name="Shape 524"/>
          <p:cNvSpPr txBox="1"/>
          <p:nvPr/>
        </p:nvSpPr>
        <p:spPr>
          <a:xfrm>
            <a:off x="266362" y="39761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t>Models can learn </a:t>
            </a:r>
            <a:r>
              <a:rPr lang="en" sz="1600" b="1"/>
              <a:t>hierarchical</a:t>
            </a:r>
            <a:r>
              <a:rPr lang="en" sz="1600"/>
              <a:t> features</a:t>
            </a:r>
          </a:p>
        </p:txBody>
      </p:sp>
      <p:sp>
        <p:nvSpPr>
          <p:cNvPr id="525" name="Shape 525"/>
          <p:cNvSpPr txBox="1"/>
          <p:nvPr/>
        </p:nvSpPr>
        <p:spPr>
          <a:xfrm>
            <a:off x="4273509" y="6194951"/>
            <a:ext cx="4861800" cy="22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Zeiler and Fergus, “Visualizing and Understanding Convolutional Networks”, ECCV 2014</a:t>
            </a:r>
          </a:p>
        </p:txBody>
      </p:sp>
      <p:sp>
        <p:nvSpPr>
          <p:cNvPr id="526" name="Shape 5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622904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53</a:t>
            </a:fld>
            <a:endParaRPr lang="en" dirty="0"/>
          </a:p>
        </p:txBody>
      </p:sp>
      <p:sp>
        <p:nvSpPr>
          <p:cNvPr id="952" name="Shape 95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953" name="Shape 953"/>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954" name="Shape 954"/>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Clr>
                <a:srgbClr val="CCCCCC"/>
              </a:buClr>
              <a:buSzPts val="3600"/>
              <a:buChar char="●"/>
            </a:pPr>
            <a:r>
              <a:rPr lang="en" sz="3600">
                <a:solidFill>
                  <a:srgbClr val="CCCCCC"/>
                </a:solidFill>
              </a:rPr>
              <a:t>Applications</a:t>
            </a:r>
          </a:p>
          <a:p>
            <a:pPr marL="457200" lvl="0" indent="-457200" rtl="0">
              <a:spcBef>
                <a:spcPts val="0"/>
              </a:spcBef>
              <a:spcAft>
                <a:spcPts val="0"/>
              </a:spcAft>
              <a:buClr>
                <a:srgbClr val="CCCCCC"/>
              </a:buClr>
              <a:buSzPts val="3600"/>
              <a:buChar char="●"/>
            </a:pPr>
            <a:r>
              <a:rPr lang="en" sz="3600">
                <a:solidFill>
                  <a:srgbClr val="CCCCCC"/>
                </a:solidFill>
              </a:rPr>
              <a:t>Motivation</a:t>
            </a:r>
          </a:p>
          <a:p>
            <a:pPr marL="457200" lvl="0" indent="-457200" rtl="0">
              <a:spcBef>
                <a:spcPts val="0"/>
              </a:spcBef>
              <a:spcAft>
                <a:spcPts val="0"/>
              </a:spcAft>
              <a:buClr>
                <a:srgbClr val="CCCCCC"/>
              </a:buClr>
              <a:buSzPts val="3600"/>
              <a:buChar char="●"/>
            </a:pPr>
            <a:r>
              <a:rPr lang="en" sz="3600">
                <a:solidFill>
                  <a:srgbClr val="CCCCCC"/>
                </a:solidFill>
              </a:rPr>
              <a:t>Supervised learning</a:t>
            </a:r>
          </a:p>
          <a:p>
            <a:pPr marL="457200" lvl="0" indent="-457200" rtl="0">
              <a:spcBef>
                <a:spcPts val="0"/>
              </a:spcBef>
              <a:spcAft>
                <a:spcPts val="0"/>
              </a:spcAft>
              <a:buSzPts val="3600"/>
              <a:buChar char="●"/>
            </a:pPr>
            <a:r>
              <a:rPr lang="en" sz="3600"/>
              <a:t>Gradient descent</a:t>
            </a:r>
          </a:p>
          <a:p>
            <a:pPr marL="457200" lvl="0" indent="-457200" rtl="0">
              <a:spcBef>
                <a:spcPts val="0"/>
              </a:spcBef>
              <a:spcAft>
                <a:spcPts val="0"/>
              </a:spcAft>
              <a:buClr>
                <a:srgbClr val="CCCCCC"/>
              </a:buClr>
              <a:buSzPts val="3600"/>
              <a:buChar char="●"/>
            </a:pPr>
            <a:r>
              <a:rPr lang="en" sz="3600">
                <a:solidFill>
                  <a:srgbClr val="CCCCCC"/>
                </a:solidFill>
              </a:rPr>
              <a:t>Backpropagation</a:t>
            </a:r>
          </a:p>
          <a:p>
            <a:pPr marL="457200" lvl="0" indent="-457200" rtl="0">
              <a:spcBef>
                <a:spcPts val="0"/>
              </a:spcBef>
              <a:buClr>
                <a:srgbClr val="CCCCCC"/>
              </a:buClr>
              <a:buSzPts val="3600"/>
              <a:buChar char="●"/>
            </a:pPr>
            <a:r>
              <a:rPr lang="en" sz="3600">
                <a:solidFill>
                  <a:srgbClr val="CCCCCC"/>
                </a:solidFill>
              </a:rPr>
              <a:t>Convolutional Neural Networks</a:t>
            </a:r>
          </a:p>
          <a:p>
            <a:pPr marL="0" lvl="0" indent="0" rtl="0">
              <a:spcBef>
                <a:spcPts val="0"/>
              </a:spcBef>
              <a:buNone/>
            </a:pPr>
            <a:endParaRPr sz="2800"/>
          </a:p>
        </p:txBody>
      </p:sp>
      <p:sp>
        <p:nvSpPr>
          <p:cNvPr id="955" name="Shape 95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30695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sz="4000" dirty="0"/>
              <a:t>How to find best weights      ?</a:t>
            </a:r>
          </a:p>
        </p:txBody>
      </p:sp>
      <p:sp>
        <p:nvSpPr>
          <p:cNvPr id="961" name="Shape 96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54</a:t>
            </a:fld>
            <a:endParaRPr lang="en" dirty="0"/>
          </a:p>
        </p:txBody>
      </p:sp>
      <p:sp>
        <p:nvSpPr>
          <p:cNvPr id="962" name="Shape 96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963" name="Shape 963"/>
          <p:cNvPicPr preferRelativeResize="0"/>
          <p:nvPr/>
        </p:nvPicPr>
        <p:blipFill rotWithShape="1">
          <a:blip r:embed="rId3">
            <a:alphaModFix/>
          </a:blip>
          <a:srcRect t="9893"/>
          <a:stretch/>
        </p:blipFill>
        <p:spPr>
          <a:xfrm>
            <a:off x="536625" y="747275"/>
            <a:ext cx="8167350" cy="1419125"/>
          </a:xfrm>
          <a:prstGeom prst="rect">
            <a:avLst/>
          </a:prstGeom>
          <a:noFill/>
          <a:ln>
            <a:noFill/>
          </a:ln>
        </p:spPr>
      </p:pic>
      <p:pic>
        <p:nvPicPr>
          <p:cNvPr id="964" name="Shape 964"/>
          <p:cNvPicPr preferRelativeResize="0"/>
          <p:nvPr/>
        </p:nvPicPr>
        <p:blipFill rotWithShape="1">
          <a:blip r:embed="rId4">
            <a:alphaModFix/>
          </a:blip>
          <a:srcRect t="14857" b="11259"/>
          <a:stretch/>
        </p:blipFill>
        <p:spPr>
          <a:xfrm>
            <a:off x="1126875" y="2148280"/>
            <a:ext cx="3138425" cy="662550"/>
          </a:xfrm>
          <a:prstGeom prst="rect">
            <a:avLst/>
          </a:prstGeom>
          <a:noFill/>
          <a:ln>
            <a:noFill/>
          </a:ln>
        </p:spPr>
      </p:pic>
      <p:pic>
        <p:nvPicPr>
          <p:cNvPr id="965" name="Shape 965"/>
          <p:cNvPicPr preferRelativeResize="0"/>
          <p:nvPr/>
        </p:nvPicPr>
        <p:blipFill rotWithShape="1">
          <a:blip r:embed="rId3">
            <a:alphaModFix/>
          </a:blip>
          <a:srcRect t="39246" r="92376" b="34178"/>
          <a:stretch/>
        </p:blipFill>
        <p:spPr>
          <a:xfrm>
            <a:off x="5538391" y="203925"/>
            <a:ext cx="622652" cy="418550"/>
          </a:xfrm>
          <a:prstGeom prst="rect">
            <a:avLst/>
          </a:prstGeom>
          <a:noFill/>
          <a:ln>
            <a:noFill/>
          </a:ln>
        </p:spPr>
      </p:pic>
      <p:sp>
        <p:nvSpPr>
          <p:cNvPr id="966" name="Shape 96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611069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2" name="Shape 97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55</a:t>
            </a:fld>
            <a:endParaRPr lang="en" dirty="0"/>
          </a:p>
        </p:txBody>
      </p:sp>
      <p:sp>
        <p:nvSpPr>
          <p:cNvPr id="973" name="Shape 97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974" name="Shape 974"/>
          <p:cNvPicPr preferRelativeResize="0"/>
          <p:nvPr/>
        </p:nvPicPr>
        <p:blipFill rotWithShape="1">
          <a:blip r:embed="rId3">
            <a:alphaModFix/>
          </a:blip>
          <a:srcRect t="9893"/>
          <a:stretch/>
        </p:blipFill>
        <p:spPr>
          <a:xfrm>
            <a:off x="536625" y="747275"/>
            <a:ext cx="8167350" cy="1419125"/>
          </a:xfrm>
          <a:prstGeom prst="rect">
            <a:avLst/>
          </a:prstGeom>
          <a:noFill/>
          <a:ln>
            <a:noFill/>
          </a:ln>
        </p:spPr>
      </p:pic>
      <p:pic>
        <p:nvPicPr>
          <p:cNvPr id="975" name="Shape 975"/>
          <p:cNvPicPr preferRelativeResize="0"/>
          <p:nvPr/>
        </p:nvPicPr>
        <p:blipFill rotWithShape="1">
          <a:blip r:embed="rId4">
            <a:alphaModFix/>
          </a:blip>
          <a:srcRect t="14857" b="11259"/>
          <a:stretch/>
        </p:blipFill>
        <p:spPr>
          <a:xfrm>
            <a:off x="1126875" y="2148280"/>
            <a:ext cx="3138425" cy="662550"/>
          </a:xfrm>
          <a:prstGeom prst="rect">
            <a:avLst/>
          </a:prstGeom>
          <a:noFill/>
          <a:ln>
            <a:noFill/>
          </a:ln>
        </p:spPr>
      </p:pic>
      <p:pic>
        <p:nvPicPr>
          <p:cNvPr id="977" name="Shape 977"/>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978" name="Shape 978"/>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979" name="Shape 979"/>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3</a:t>
            </a:r>
          </a:p>
        </p:txBody>
      </p:sp>
      <p:sp>
        <p:nvSpPr>
          <p:cNvPr id="980" name="Shape 98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 name="Shape 96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sz="4000" dirty="0"/>
              <a:t>How to find best weights      ?</a:t>
            </a:r>
          </a:p>
        </p:txBody>
      </p:sp>
      <p:pic>
        <p:nvPicPr>
          <p:cNvPr id="18" name="Shape 965"/>
          <p:cNvPicPr preferRelativeResize="0"/>
          <p:nvPr/>
        </p:nvPicPr>
        <p:blipFill rotWithShape="1">
          <a:blip r:embed="rId3">
            <a:alphaModFix/>
          </a:blip>
          <a:srcRect t="39246" r="92376" b="34178"/>
          <a:stretch/>
        </p:blipFill>
        <p:spPr>
          <a:xfrm>
            <a:off x="5538391" y="203925"/>
            <a:ext cx="622652" cy="418550"/>
          </a:xfrm>
          <a:prstGeom prst="rect">
            <a:avLst/>
          </a:prstGeom>
          <a:noFill/>
          <a:ln>
            <a:noFill/>
          </a:ln>
        </p:spPr>
      </p:pic>
    </p:spTree>
    <p:extLst>
      <p:ext uri="{BB962C8B-B14F-4D97-AF65-F5344CB8AC3E}">
        <p14:creationId xmlns:p14="http://schemas.microsoft.com/office/powerpoint/2010/main" val="1067894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6" name="Shape 98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56</a:t>
            </a:fld>
            <a:endParaRPr lang="en" dirty="0"/>
          </a:p>
        </p:txBody>
      </p:sp>
      <p:sp>
        <p:nvSpPr>
          <p:cNvPr id="987" name="Shape 98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988" name="Shape 988"/>
          <p:cNvPicPr preferRelativeResize="0"/>
          <p:nvPr/>
        </p:nvPicPr>
        <p:blipFill rotWithShape="1">
          <a:blip r:embed="rId3">
            <a:alphaModFix/>
          </a:blip>
          <a:srcRect t="9893"/>
          <a:stretch/>
        </p:blipFill>
        <p:spPr>
          <a:xfrm>
            <a:off x="536625" y="747275"/>
            <a:ext cx="8167350" cy="1419125"/>
          </a:xfrm>
          <a:prstGeom prst="rect">
            <a:avLst/>
          </a:prstGeom>
          <a:noFill/>
          <a:ln>
            <a:noFill/>
          </a:ln>
        </p:spPr>
      </p:pic>
      <p:pic>
        <p:nvPicPr>
          <p:cNvPr id="989" name="Shape 989"/>
          <p:cNvPicPr preferRelativeResize="0"/>
          <p:nvPr/>
        </p:nvPicPr>
        <p:blipFill rotWithShape="1">
          <a:blip r:embed="rId4">
            <a:alphaModFix/>
          </a:blip>
          <a:srcRect t="14857" b="11259"/>
          <a:stretch/>
        </p:blipFill>
        <p:spPr>
          <a:xfrm>
            <a:off x="1126875" y="2148280"/>
            <a:ext cx="3138425" cy="662550"/>
          </a:xfrm>
          <a:prstGeom prst="rect">
            <a:avLst/>
          </a:prstGeom>
          <a:noFill/>
          <a:ln>
            <a:noFill/>
          </a:ln>
        </p:spPr>
      </p:pic>
      <p:pic>
        <p:nvPicPr>
          <p:cNvPr id="991" name="Shape 991"/>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992" name="Shape 992"/>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993" name="Shape 993"/>
          <p:cNvSpPr txBox="1"/>
          <p:nvPr/>
        </p:nvSpPr>
        <p:spPr>
          <a:xfrm>
            <a:off x="5242800" y="1986400"/>
            <a:ext cx="3630300" cy="12474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#1: Closed Form Solution</a:t>
            </a:r>
          </a:p>
          <a:p>
            <a:pPr marL="0" lvl="0" indent="0" algn="ctr" rtl="0">
              <a:spcBef>
                <a:spcPts val="0"/>
              </a:spcBef>
              <a:buNone/>
            </a:pPr>
            <a:r>
              <a:rPr lang="en" sz="1800">
                <a:solidFill>
                  <a:srgbClr val="FF0000"/>
                </a:solidFill>
              </a:rPr>
              <a:t>Works for some models (linear regression) but in general very hard (even for one-layer net)</a:t>
            </a:r>
          </a:p>
        </p:txBody>
      </p:sp>
      <p:sp>
        <p:nvSpPr>
          <p:cNvPr id="994" name="Shape 994"/>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3</a:t>
            </a:r>
          </a:p>
        </p:txBody>
      </p:sp>
      <p:sp>
        <p:nvSpPr>
          <p:cNvPr id="995" name="Shape 99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4" name="Shape 96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sz="4000" dirty="0"/>
              <a:t>How to find best weights      ?</a:t>
            </a:r>
          </a:p>
        </p:txBody>
      </p:sp>
      <p:pic>
        <p:nvPicPr>
          <p:cNvPr id="15" name="Shape 965"/>
          <p:cNvPicPr preferRelativeResize="0"/>
          <p:nvPr/>
        </p:nvPicPr>
        <p:blipFill rotWithShape="1">
          <a:blip r:embed="rId3">
            <a:alphaModFix/>
          </a:blip>
          <a:srcRect t="39246" r="92376" b="34178"/>
          <a:stretch/>
        </p:blipFill>
        <p:spPr>
          <a:xfrm>
            <a:off x="5538391" y="203925"/>
            <a:ext cx="622652" cy="418550"/>
          </a:xfrm>
          <a:prstGeom prst="rect">
            <a:avLst/>
          </a:prstGeom>
          <a:noFill/>
          <a:ln>
            <a:noFill/>
          </a:ln>
        </p:spPr>
      </p:pic>
    </p:spTree>
    <p:extLst>
      <p:ext uri="{BB962C8B-B14F-4D97-AF65-F5344CB8AC3E}">
        <p14:creationId xmlns:p14="http://schemas.microsoft.com/office/powerpoint/2010/main" val="424904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1" name="Shape 100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57</a:t>
            </a:fld>
            <a:endParaRPr lang="en" dirty="0"/>
          </a:p>
        </p:txBody>
      </p:sp>
      <p:sp>
        <p:nvSpPr>
          <p:cNvPr id="1002" name="Shape 100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003" name="Shape 1003"/>
          <p:cNvPicPr preferRelativeResize="0"/>
          <p:nvPr/>
        </p:nvPicPr>
        <p:blipFill rotWithShape="1">
          <a:blip r:embed="rId3">
            <a:alphaModFix/>
          </a:blip>
          <a:srcRect t="9893"/>
          <a:stretch/>
        </p:blipFill>
        <p:spPr>
          <a:xfrm>
            <a:off x="536625" y="747275"/>
            <a:ext cx="8167350" cy="1419125"/>
          </a:xfrm>
          <a:prstGeom prst="rect">
            <a:avLst/>
          </a:prstGeom>
          <a:noFill/>
          <a:ln>
            <a:noFill/>
          </a:ln>
        </p:spPr>
      </p:pic>
      <p:pic>
        <p:nvPicPr>
          <p:cNvPr id="1004" name="Shape 1004"/>
          <p:cNvPicPr preferRelativeResize="0"/>
          <p:nvPr/>
        </p:nvPicPr>
        <p:blipFill rotWithShape="1">
          <a:blip r:embed="rId4">
            <a:alphaModFix/>
          </a:blip>
          <a:srcRect t="14857" b="11259"/>
          <a:stretch/>
        </p:blipFill>
        <p:spPr>
          <a:xfrm>
            <a:off x="1126875" y="2148280"/>
            <a:ext cx="3138425" cy="662550"/>
          </a:xfrm>
          <a:prstGeom prst="rect">
            <a:avLst/>
          </a:prstGeom>
          <a:noFill/>
          <a:ln>
            <a:noFill/>
          </a:ln>
        </p:spPr>
      </p:pic>
      <p:pic>
        <p:nvPicPr>
          <p:cNvPr id="1006" name="Shape 1006"/>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1007" name="Shape 1007"/>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1008" name="Shape 1008"/>
          <p:cNvSpPr txBox="1"/>
          <p:nvPr/>
        </p:nvSpPr>
        <p:spPr>
          <a:xfrm>
            <a:off x="5242800" y="1986400"/>
            <a:ext cx="3630300" cy="12474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#1: Closed Form Solution</a:t>
            </a:r>
          </a:p>
          <a:p>
            <a:pPr marL="0" lvl="0" indent="0" algn="ctr" rtl="0">
              <a:spcBef>
                <a:spcPts val="0"/>
              </a:spcBef>
              <a:buNone/>
            </a:pPr>
            <a:r>
              <a:rPr lang="en" sz="1800">
                <a:solidFill>
                  <a:srgbClr val="FF0000"/>
                </a:solidFill>
              </a:rPr>
              <a:t>Works for some models (linear regression) but in general very hard (even for one-layer net)</a:t>
            </a:r>
          </a:p>
        </p:txBody>
      </p:sp>
      <p:sp>
        <p:nvSpPr>
          <p:cNvPr id="1009" name="Shape 1009"/>
          <p:cNvSpPr txBox="1"/>
          <p:nvPr/>
        </p:nvSpPr>
        <p:spPr>
          <a:xfrm>
            <a:off x="5242825" y="3436475"/>
            <a:ext cx="3630300" cy="13845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#2: Random Search</a:t>
            </a:r>
          </a:p>
          <a:p>
            <a:pPr marL="0" lvl="0" indent="0" algn="ctr" rtl="0">
              <a:spcBef>
                <a:spcPts val="0"/>
              </a:spcBef>
              <a:buNone/>
            </a:pPr>
            <a:r>
              <a:rPr lang="en" sz="1800"/>
              <a:t>Try a bunch of random values for w, keep the best one</a:t>
            </a:r>
          </a:p>
          <a:p>
            <a:pPr marL="0" lvl="0" indent="0" algn="ctr" rtl="0">
              <a:spcBef>
                <a:spcPts val="0"/>
              </a:spcBef>
              <a:buNone/>
            </a:pPr>
            <a:r>
              <a:rPr lang="en" sz="1800">
                <a:solidFill>
                  <a:srgbClr val="FF0000"/>
                </a:solidFill>
              </a:rPr>
              <a:t>Extremely inefficient in high dimensions </a:t>
            </a:r>
          </a:p>
        </p:txBody>
      </p:sp>
      <p:sp>
        <p:nvSpPr>
          <p:cNvPr id="1010" name="Shape 1010"/>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3</a:t>
            </a:r>
          </a:p>
        </p:txBody>
      </p:sp>
      <p:sp>
        <p:nvSpPr>
          <p:cNvPr id="1011" name="Shape 10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5" name="Shape 96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sz="4000" dirty="0"/>
              <a:t>How to find best weights      ?</a:t>
            </a:r>
          </a:p>
        </p:txBody>
      </p:sp>
      <p:pic>
        <p:nvPicPr>
          <p:cNvPr id="16" name="Shape 965"/>
          <p:cNvPicPr preferRelativeResize="0"/>
          <p:nvPr/>
        </p:nvPicPr>
        <p:blipFill rotWithShape="1">
          <a:blip r:embed="rId3">
            <a:alphaModFix/>
          </a:blip>
          <a:srcRect t="39246" r="92376" b="34178"/>
          <a:stretch/>
        </p:blipFill>
        <p:spPr>
          <a:xfrm>
            <a:off x="5538391" y="203925"/>
            <a:ext cx="622652" cy="418550"/>
          </a:xfrm>
          <a:prstGeom prst="rect">
            <a:avLst/>
          </a:prstGeom>
          <a:noFill/>
          <a:ln>
            <a:noFill/>
          </a:ln>
        </p:spPr>
      </p:pic>
    </p:spTree>
    <p:extLst>
      <p:ext uri="{BB962C8B-B14F-4D97-AF65-F5344CB8AC3E}">
        <p14:creationId xmlns:p14="http://schemas.microsoft.com/office/powerpoint/2010/main" val="146200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7" name="Shape 10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58</a:t>
            </a:fld>
            <a:endParaRPr lang="en" dirty="0"/>
          </a:p>
        </p:txBody>
      </p:sp>
      <p:sp>
        <p:nvSpPr>
          <p:cNvPr id="1018" name="Shape 10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019" name="Shape 1019"/>
          <p:cNvPicPr preferRelativeResize="0"/>
          <p:nvPr/>
        </p:nvPicPr>
        <p:blipFill rotWithShape="1">
          <a:blip r:embed="rId3">
            <a:alphaModFix/>
          </a:blip>
          <a:srcRect t="9893"/>
          <a:stretch/>
        </p:blipFill>
        <p:spPr>
          <a:xfrm>
            <a:off x="536625" y="747275"/>
            <a:ext cx="8167350" cy="1419125"/>
          </a:xfrm>
          <a:prstGeom prst="rect">
            <a:avLst/>
          </a:prstGeom>
          <a:noFill/>
          <a:ln>
            <a:noFill/>
          </a:ln>
        </p:spPr>
      </p:pic>
      <p:pic>
        <p:nvPicPr>
          <p:cNvPr id="1020" name="Shape 1020"/>
          <p:cNvPicPr preferRelativeResize="0"/>
          <p:nvPr/>
        </p:nvPicPr>
        <p:blipFill rotWithShape="1">
          <a:blip r:embed="rId4">
            <a:alphaModFix/>
          </a:blip>
          <a:srcRect t="14857" b="11259"/>
          <a:stretch/>
        </p:blipFill>
        <p:spPr>
          <a:xfrm>
            <a:off x="1126875" y="2148280"/>
            <a:ext cx="3138425" cy="662550"/>
          </a:xfrm>
          <a:prstGeom prst="rect">
            <a:avLst/>
          </a:prstGeom>
          <a:noFill/>
          <a:ln>
            <a:noFill/>
          </a:ln>
        </p:spPr>
      </p:pic>
      <p:pic>
        <p:nvPicPr>
          <p:cNvPr id="1022" name="Shape 1022"/>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1023" name="Shape 1023"/>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1024" name="Shape 1024"/>
          <p:cNvSpPr txBox="1"/>
          <p:nvPr/>
        </p:nvSpPr>
        <p:spPr>
          <a:xfrm>
            <a:off x="5242800" y="1986400"/>
            <a:ext cx="3630300" cy="12474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#1: Closed Form Solution</a:t>
            </a:r>
          </a:p>
          <a:p>
            <a:pPr marL="0" lvl="0" indent="0" algn="ctr" rtl="0">
              <a:spcBef>
                <a:spcPts val="0"/>
              </a:spcBef>
              <a:buNone/>
            </a:pPr>
            <a:r>
              <a:rPr lang="en" sz="1800">
                <a:solidFill>
                  <a:srgbClr val="FF0000"/>
                </a:solidFill>
              </a:rPr>
              <a:t>Works for some models (linear regression) but in general very hard (even for one-layer net)</a:t>
            </a:r>
          </a:p>
        </p:txBody>
      </p:sp>
      <p:sp>
        <p:nvSpPr>
          <p:cNvPr id="1025" name="Shape 1025"/>
          <p:cNvSpPr txBox="1"/>
          <p:nvPr/>
        </p:nvSpPr>
        <p:spPr>
          <a:xfrm>
            <a:off x="5242825" y="3436475"/>
            <a:ext cx="3630300" cy="13845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#2: Random Search</a:t>
            </a:r>
          </a:p>
          <a:p>
            <a:pPr marL="0" lvl="0" indent="0" algn="ctr" rtl="0">
              <a:spcBef>
                <a:spcPts val="0"/>
              </a:spcBef>
              <a:buNone/>
            </a:pPr>
            <a:r>
              <a:rPr lang="en" sz="1800"/>
              <a:t>Try a bunch of random values for w, keep the best one</a:t>
            </a:r>
          </a:p>
          <a:p>
            <a:pPr marL="0" lvl="0" indent="0" algn="ctr" rtl="0">
              <a:spcBef>
                <a:spcPts val="0"/>
              </a:spcBef>
              <a:buNone/>
            </a:pPr>
            <a:r>
              <a:rPr lang="en" sz="1800">
                <a:solidFill>
                  <a:srgbClr val="FF0000"/>
                </a:solidFill>
              </a:rPr>
              <a:t>Extremely inefficient in high dimensions </a:t>
            </a:r>
          </a:p>
        </p:txBody>
      </p:sp>
      <p:sp>
        <p:nvSpPr>
          <p:cNvPr id="1026" name="Shape 1026"/>
          <p:cNvSpPr txBox="1"/>
          <p:nvPr/>
        </p:nvSpPr>
        <p:spPr>
          <a:xfrm>
            <a:off x="5242800" y="4906563"/>
            <a:ext cx="3630300" cy="13845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800" b="1"/>
              <a:t>Idea #3: Go downhill</a:t>
            </a:r>
          </a:p>
          <a:p>
            <a:pPr marL="0" lvl="0" indent="0" algn="ctr" rtl="0">
              <a:spcBef>
                <a:spcPts val="0"/>
              </a:spcBef>
              <a:buNone/>
            </a:pPr>
            <a:r>
              <a:rPr lang="en" sz="1800"/>
              <a:t>Start somewhere random, take tiny steps downhill and repeat</a:t>
            </a:r>
          </a:p>
          <a:p>
            <a:pPr marL="0" lvl="0" indent="0" algn="ctr" rtl="0">
              <a:spcBef>
                <a:spcPts val="0"/>
              </a:spcBef>
              <a:buNone/>
            </a:pPr>
            <a:r>
              <a:rPr lang="en" sz="1800">
                <a:solidFill>
                  <a:srgbClr val="0000FF"/>
                </a:solidFill>
              </a:rPr>
              <a:t>Good idea!</a:t>
            </a:r>
          </a:p>
        </p:txBody>
      </p:sp>
      <p:sp>
        <p:nvSpPr>
          <p:cNvPr id="1027" name="Shape 1027"/>
          <p:cNvSpPr/>
          <p:nvPr/>
        </p:nvSpPr>
        <p:spPr>
          <a:xfrm>
            <a:off x="1148375" y="5360825"/>
            <a:ext cx="1733275" cy="413200"/>
          </a:xfrm>
          <a:custGeom>
            <a:avLst/>
            <a:gdLst/>
            <a:ahLst/>
            <a:cxnLst/>
            <a:rect l="0" t="0" r="0" b="0"/>
            <a:pathLst>
              <a:path w="69331" h="16528" extrusionOk="0">
                <a:moveTo>
                  <a:pt x="0" y="0"/>
                </a:moveTo>
                <a:lnTo>
                  <a:pt x="8371" y="8157"/>
                </a:lnTo>
                <a:lnTo>
                  <a:pt x="28119" y="8372"/>
                </a:lnTo>
                <a:lnTo>
                  <a:pt x="31553" y="16528"/>
                </a:lnTo>
                <a:lnTo>
                  <a:pt x="53447" y="11377"/>
                </a:lnTo>
                <a:lnTo>
                  <a:pt x="69331" y="13094"/>
                </a:lnTo>
              </a:path>
            </a:pathLst>
          </a:custGeom>
          <a:noFill/>
          <a:ln w="28575" cap="flat" cmpd="sng">
            <a:solidFill>
              <a:srgbClr val="FF0000"/>
            </a:solidFill>
            <a:prstDash val="solid"/>
            <a:round/>
            <a:headEnd type="none" w="lg" len="lg"/>
            <a:tailEnd type="triangle" w="lg" len="lg"/>
          </a:ln>
        </p:spPr>
      </p:sp>
      <p:sp>
        <p:nvSpPr>
          <p:cNvPr id="1028" name="Shape 1028"/>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3</a:t>
            </a:r>
          </a:p>
        </p:txBody>
      </p:sp>
      <p:sp>
        <p:nvSpPr>
          <p:cNvPr id="1029" name="Shape 102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7" name="Shape 96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sz="4000" dirty="0"/>
              <a:t>How to find best weights      ?</a:t>
            </a:r>
          </a:p>
        </p:txBody>
      </p:sp>
      <p:pic>
        <p:nvPicPr>
          <p:cNvPr id="18" name="Shape 965"/>
          <p:cNvPicPr preferRelativeResize="0"/>
          <p:nvPr/>
        </p:nvPicPr>
        <p:blipFill rotWithShape="1">
          <a:blip r:embed="rId3">
            <a:alphaModFix/>
          </a:blip>
          <a:srcRect t="39246" r="92376" b="34178"/>
          <a:stretch/>
        </p:blipFill>
        <p:spPr>
          <a:xfrm>
            <a:off x="5538391" y="203925"/>
            <a:ext cx="622652" cy="418550"/>
          </a:xfrm>
          <a:prstGeom prst="rect">
            <a:avLst/>
          </a:prstGeom>
          <a:noFill/>
          <a:ln>
            <a:noFill/>
          </a:ln>
        </p:spPr>
      </p:pic>
    </p:spTree>
    <p:extLst>
      <p:ext uri="{BB962C8B-B14F-4D97-AF65-F5344CB8AC3E}">
        <p14:creationId xmlns:p14="http://schemas.microsoft.com/office/powerpoint/2010/main" val="2830277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Which way is downhill?</a:t>
            </a:r>
          </a:p>
        </p:txBody>
      </p:sp>
      <p:sp>
        <p:nvSpPr>
          <p:cNvPr id="1035" name="Shape 103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59</a:t>
            </a:fld>
            <a:endParaRPr lang="en" dirty="0"/>
          </a:p>
        </p:txBody>
      </p:sp>
      <p:sp>
        <p:nvSpPr>
          <p:cNvPr id="1036" name="Shape 1036"/>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037" name="Shape 1037"/>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38" name="Shape 1038"/>
          <p:cNvSpPr txBox="1"/>
          <p:nvPr/>
        </p:nvSpPr>
        <p:spPr>
          <a:xfrm>
            <a:off x="0" y="739300"/>
            <a:ext cx="46092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Recall from single-variable calculus:</a:t>
            </a:r>
          </a:p>
        </p:txBody>
      </p:sp>
      <p:sp>
        <p:nvSpPr>
          <p:cNvPr id="1039" name="Shape 1039"/>
          <p:cNvSpPr txBox="1"/>
          <p:nvPr/>
        </p:nvSpPr>
        <p:spPr>
          <a:xfrm>
            <a:off x="1929138" y="2117339"/>
            <a:ext cx="52857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If w is a scalar the </a:t>
            </a:r>
            <a:r>
              <a:rPr lang="en" sz="2000" b="1"/>
              <a:t>derivative</a:t>
            </a:r>
            <a:r>
              <a:rPr lang="en" sz="2000"/>
              <a:t> tells us how much g will change if w changes a little bit </a:t>
            </a:r>
          </a:p>
        </p:txBody>
      </p:sp>
      <p:sp>
        <p:nvSpPr>
          <p:cNvPr id="1040" name="Shape 104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2533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18050" y="2867800"/>
            <a:ext cx="8875800" cy="1122300"/>
          </a:xfrm>
          <a:prstGeom prst="rect">
            <a:avLst/>
          </a:prstGeom>
        </p:spPr>
        <p:txBody>
          <a:bodyPr wrap="square" lIns="91425" tIns="91425" rIns="91425" bIns="91425" anchor="ctr" anchorCtr="0">
            <a:noAutofit/>
          </a:bodyPr>
          <a:lstStyle/>
          <a:p>
            <a:pPr marL="0" lvl="0" indent="0">
              <a:spcBef>
                <a:spcPts val="0"/>
              </a:spcBef>
              <a:buNone/>
            </a:pPr>
            <a:r>
              <a:rPr lang="en"/>
              <a:t>Deep learning for many different problems</a:t>
            </a:r>
          </a:p>
        </p:txBody>
      </p:sp>
      <p:sp>
        <p:nvSpPr>
          <p:cNvPr id="136" name="Shape 136"/>
          <p:cNvSpPr txBox="1">
            <a:spLocks noGrp="1"/>
          </p:cNvSpPr>
          <p:nvPr>
            <p:ph type="sldNum" idx="12"/>
          </p:nvPr>
        </p:nvSpPr>
        <p:spPr>
          <a:xfrm>
            <a:off x="3851701" y="6376650"/>
            <a:ext cx="14406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6</a:t>
            </a:fld>
            <a:endParaRPr lang="en" dirty="0"/>
          </a:p>
        </p:txBody>
      </p:sp>
      <p:sp>
        <p:nvSpPr>
          <p:cNvPr id="137" name="Shape 13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02599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Which way is downhill?</a:t>
            </a:r>
          </a:p>
        </p:txBody>
      </p:sp>
      <p:sp>
        <p:nvSpPr>
          <p:cNvPr id="1046" name="Shape 104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60</a:t>
            </a:fld>
            <a:endParaRPr lang="en" dirty="0"/>
          </a:p>
        </p:txBody>
      </p:sp>
      <p:sp>
        <p:nvSpPr>
          <p:cNvPr id="1047" name="Shape 104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048" name="Shape 1048"/>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49" name="Shape 1049"/>
          <p:cNvSpPr txBox="1"/>
          <p:nvPr/>
        </p:nvSpPr>
        <p:spPr>
          <a:xfrm>
            <a:off x="0" y="739300"/>
            <a:ext cx="46092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Recall from single-variable calculus:</a:t>
            </a:r>
          </a:p>
        </p:txBody>
      </p:sp>
      <p:sp>
        <p:nvSpPr>
          <p:cNvPr id="1050" name="Shape 1050"/>
          <p:cNvSpPr txBox="1"/>
          <p:nvPr/>
        </p:nvSpPr>
        <p:spPr>
          <a:xfrm>
            <a:off x="1929138" y="2117339"/>
            <a:ext cx="52857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If w is a scalar the </a:t>
            </a:r>
            <a:r>
              <a:rPr lang="en" sz="2000" b="1"/>
              <a:t>derivative</a:t>
            </a:r>
            <a:r>
              <a:rPr lang="en" sz="2000"/>
              <a:t> tells us how much g will change if w changes a little bit </a:t>
            </a:r>
          </a:p>
        </p:txBody>
      </p:sp>
      <p:pic>
        <p:nvPicPr>
          <p:cNvPr id="1051" name="Shape 1051"/>
          <p:cNvPicPr preferRelativeResize="0"/>
          <p:nvPr/>
        </p:nvPicPr>
        <p:blipFill>
          <a:blip r:embed="rId4">
            <a:alphaModFix/>
          </a:blip>
          <a:stretch>
            <a:fillRect/>
          </a:stretch>
        </p:blipFill>
        <p:spPr>
          <a:xfrm>
            <a:off x="208050" y="3570850"/>
            <a:ext cx="4446265" cy="801725"/>
          </a:xfrm>
          <a:prstGeom prst="rect">
            <a:avLst/>
          </a:prstGeom>
          <a:noFill/>
          <a:ln>
            <a:noFill/>
          </a:ln>
        </p:spPr>
      </p:pic>
      <p:sp>
        <p:nvSpPr>
          <p:cNvPr id="1052" name="Shape 1052"/>
          <p:cNvSpPr txBox="1"/>
          <p:nvPr/>
        </p:nvSpPr>
        <p:spPr>
          <a:xfrm>
            <a:off x="571188" y="4387350"/>
            <a:ext cx="3720000" cy="9543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If w is a vector then we can take </a:t>
            </a:r>
            <a:r>
              <a:rPr lang="en" sz="2000" b="1"/>
              <a:t>partial derivatives</a:t>
            </a:r>
            <a:r>
              <a:rPr lang="en" sz="2000"/>
              <a:t> with respect to each component</a:t>
            </a:r>
          </a:p>
        </p:txBody>
      </p:sp>
      <p:pic>
        <p:nvPicPr>
          <p:cNvPr id="1053" name="Shape 1053"/>
          <p:cNvPicPr preferRelativeResize="0"/>
          <p:nvPr/>
        </p:nvPicPr>
        <p:blipFill>
          <a:blip r:embed="rId5">
            <a:alphaModFix/>
          </a:blip>
          <a:stretch>
            <a:fillRect/>
          </a:stretch>
        </p:blipFill>
        <p:spPr>
          <a:xfrm>
            <a:off x="4955100" y="3570850"/>
            <a:ext cx="4107474" cy="801725"/>
          </a:xfrm>
          <a:prstGeom prst="rect">
            <a:avLst/>
          </a:prstGeom>
          <a:noFill/>
          <a:ln>
            <a:noFill/>
          </a:ln>
        </p:spPr>
      </p:pic>
      <p:sp>
        <p:nvSpPr>
          <p:cNvPr id="1054" name="Shape 1054"/>
          <p:cNvSpPr txBox="1"/>
          <p:nvPr/>
        </p:nvSpPr>
        <p:spPr>
          <a:xfrm>
            <a:off x="5148825" y="4387350"/>
            <a:ext cx="3720000" cy="9543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The </a:t>
            </a:r>
            <a:r>
              <a:rPr lang="en" sz="2000" b="1"/>
              <a:t>gradient</a:t>
            </a:r>
            <a:r>
              <a:rPr lang="en" sz="2000"/>
              <a:t> is the vector of all partial derivatives; it has the same shape as w</a:t>
            </a:r>
          </a:p>
        </p:txBody>
      </p:sp>
      <p:sp>
        <p:nvSpPr>
          <p:cNvPr id="1055" name="Shape 1055"/>
          <p:cNvSpPr txBox="1"/>
          <p:nvPr/>
        </p:nvSpPr>
        <p:spPr>
          <a:xfrm>
            <a:off x="0" y="3016675"/>
            <a:ext cx="3720000" cy="3870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And multivariable calculus:</a:t>
            </a:r>
          </a:p>
        </p:txBody>
      </p:sp>
      <p:sp>
        <p:nvSpPr>
          <p:cNvPr id="1056" name="Shape 105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1908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Which way is downhill?</a:t>
            </a:r>
          </a:p>
        </p:txBody>
      </p:sp>
      <p:sp>
        <p:nvSpPr>
          <p:cNvPr id="1062" name="Shape 106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61</a:t>
            </a:fld>
            <a:endParaRPr lang="en" dirty="0"/>
          </a:p>
        </p:txBody>
      </p:sp>
      <p:sp>
        <p:nvSpPr>
          <p:cNvPr id="1063" name="Shape 106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064" name="Shape 1064"/>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65" name="Shape 1065"/>
          <p:cNvSpPr txBox="1"/>
          <p:nvPr/>
        </p:nvSpPr>
        <p:spPr>
          <a:xfrm>
            <a:off x="0" y="739300"/>
            <a:ext cx="46092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Recall from single-variable calculus:</a:t>
            </a:r>
          </a:p>
        </p:txBody>
      </p:sp>
      <p:sp>
        <p:nvSpPr>
          <p:cNvPr id="1066" name="Shape 1066"/>
          <p:cNvSpPr txBox="1"/>
          <p:nvPr/>
        </p:nvSpPr>
        <p:spPr>
          <a:xfrm>
            <a:off x="1929138" y="2117339"/>
            <a:ext cx="5285700" cy="585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If w is a scalar the </a:t>
            </a:r>
            <a:r>
              <a:rPr lang="en" sz="2000" b="1"/>
              <a:t>derivative</a:t>
            </a:r>
            <a:r>
              <a:rPr lang="en" sz="2000"/>
              <a:t> tells us how much g will change if w changes a little bit </a:t>
            </a:r>
          </a:p>
        </p:txBody>
      </p:sp>
      <p:pic>
        <p:nvPicPr>
          <p:cNvPr id="1067" name="Shape 1067"/>
          <p:cNvPicPr preferRelativeResize="0"/>
          <p:nvPr/>
        </p:nvPicPr>
        <p:blipFill>
          <a:blip r:embed="rId4">
            <a:alphaModFix/>
          </a:blip>
          <a:stretch>
            <a:fillRect/>
          </a:stretch>
        </p:blipFill>
        <p:spPr>
          <a:xfrm>
            <a:off x="208050" y="3570850"/>
            <a:ext cx="4446265" cy="801725"/>
          </a:xfrm>
          <a:prstGeom prst="rect">
            <a:avLst/>
          </a:prstGeom>
          <a:noFill/>
          <a:ln>
            <a:noFill/>
          </a:ln>
        </p:spPr>
      </p:pic>
      <p:sp>
        <p:nvSpPr>
          <p:cNvPr id="1068" name="Shape 1068"/>
          <p:cNvSpPr txBox="1"/>
          <p:nvPr/>
        </p:nvSpPr>
        <p:spPr>
          <a:xfrm>
            <a:off x="571188" y="4387350"/>
            <a:ext cx="3720000" cy="9543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If w is a vector then we can take </a:t>
            </a:r>
            <a:r>
              <a:rPr lang="en" sz="2000" b="1"/>
              <a:t>partial derivatives</a:t>
            </a:r>
            <a:r>
              <a:rPr lang="en" sz="2000"/>
              <a:t> with respect to each component</a:t>
            </a:r>
          </a:p>
        </p:txBody>
      </p:sp>
      <p:pic>
        <p:nvPicPr>
          <p:cNvPr id="1069" name="Shape 1069"/>
          <p:cNvPicPr preferRelativeResize="0"/>
          <p:nvPr/>
        </p:nvPicPr>
        <p:blipFill>
          <a:blip r:embed="rId5">
            <a:alphaModFix/>
          </a:blip>
          <a:stretch>
            <a:fillRect/>
          </a:stretch>
        </p:blipFill>
        <p:spPr>
          <a:xfrm>
            <a:off x="4955100" y="3570850"/>
            <a:ext cx="4107474" cy="801725"/>
          </a:xfrm>
          <a:prstGeom prst="rect">
            <a:avLst/>
          </a:prstGeom>
          <a:noFill/>
          <a:ln>
            <a:noFill/>
          </a:ln>
        </p:spPr>
      </p:pic>
      <p:sp>
        <p:nvSpPr>
          <p:cNvPr id="1070" name="Shape 1070"/>
          <p:cNvSpPr txBox="1"/>
          <p:nvPr/>
        </p:nvSpPr>
        <p:spPr>
          <a:xfrm>
            <a:off x="5148825" y="4387350"/>
            <a:ext cx="3720000" cy="9543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The </a:t>
            </a:r>
            <a:r>
              <a:rPr lang="en" sz="2000" b="1"/>
              <a:t>gradient</a:t>
            </a:r>
            <a:r>
              <a:rPr lang="en" sz="2000"/>
              <a:t> is the vector of all partial derivatives; it has the same shape as w</a:t>
            </a:r>
          </a:p>
        </p:txBody>
      </p:sp>
      <p:sp>
        <p:nvSpPr>
          <p:cNvPr id="1071" name="Shape 1071"/>
          <p:cNvSpPr txBox="1"/>
          <p:nvPr/>
        </p:nvSpPr>
        <p:spPr>
          <a:xfrm>
            <a:off x="0" y="3016675"/>
            <a:ext cx="3720000" cy="3870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And multivariable calculus:</a:t>
            </a:r>
          </a:p>
        </p:txBody>
      </p:sp>
      <p:sp>
        <p:nvSpPr>
          <p:cNvPr id="1072" name="Shape 1072"/>
          <p:cNvSpPr txBox="1"/>
          <p:nvPr/>
        </p:nvSpPr>
        <p:spPr>
          <a:xfrm>
            <a:off x="1615650" y="5661225"/>
            <a:ext cx="6150600" cy="6495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Useful fact: The gradient of g at w gives the </a:t>
            </a:r>
            <a:r>
              <a:rPr lang="en" sz="2000" b="1"/>
              <a:t>direction of steepest increase</a:t>
            </a:r>
          </a:p>
        </p:txBody>
      </p:sp>
      <p:sp>
        <p:nvSpPr>
          <p:cNvPr id="1073" name="Shape 107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53530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Gradient descent</a:t>
            </a:r>
          </a:p>
          <a:p>
            <a:pPr marL="0" lvl="0" indent="0">
              <a:spcBef>
                <a:spcPts val="0"/>
              </a:spcBef>
              <a:buNone/>
            </a:pPr>
            <a:r>
              <a:rPr lang="en" sz="1800"/>
              <a:t>The simple algorithm behind all deep learning</a:t>
            </a:r>
          </a:p>
        </p:txBody>
      </p:sp>
      <p:sp>
        <p:nvSpPr>
          <p:cNvPr id="1079" name="Shape 107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62</a:t>
            </a:fld>
            <a:endParaRPr lang="en" dirty="0"/>
          </a:p>
        </p:txBody>
      </p:sp>
      <p:sp>
        <p:nvSpPr>
          <p:cNvPr id="1080" name="Shape 108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grpSp>
        <p:nvGrpSpPr>
          <p:cNvPr id="1081" name="Shape 1081"/>
          <p:cNvGrpSpPr/>
          <p:nvPr/>
        </p:nvGrpSpPr>
        <p:grpSpPr>
          <a:xfrm>
            <a:off x="706525" y="2443225"/>
            <a:ext cx="7319700" cy="1993800"/>
            <a:chOff x="706525" y="2138425"/>
            <a:chExt cx="7319700" cy="1993800"/>
          </a:xfrm>
        </p:grpSpPr>
        <p:sp>
          <p:nvSpPr>
            <p:cNvPr id="1082" name="Shape 1082"/>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spcBef>
                  <a:spcPts val="0"/>
                </a:spcBef>
                <a:buNone/>
              </a:pPr>
              <a:r>
                <a:rPr lang="en" sz="2400"/>
                <a:t>Initialize w randomly</a:t>
              </a:r>
            </a:p>
            <a:p>
              <a:pPr marL="0" lvl="0" indent="0">
                <a:spcBef>
                  <a:spcPts val="0"/>
                </a:spcBef>
                <a:buNone/>
              </a:pPr>
              <a:r>
                <a:rPr lang="en" sz="2400"/>
                <a:t>While true:</a:t>
              </a:r>
            </a:p>
            <a:p>
              <a:pPr marL="0" lvl="0" indent="0">
                <a:spcBef>
                  <a:spcPts val="0"/>
                </a:spcBef>
                <a:buNone/>
              </a:pPr>
              <a:r>
                <a:rPr lang="en" sz="2400"/>
                <a:t>    Compute gradient                 at current point</a:t>
              </a:r>
              <a:br>
                <a:rPr lang="en" sz="2400"/>
              </a:br>
              <a:endParaRPr lang="en" sz="2400"/>
            </a:p>
            <a:p>
              <a:pPr marL="0" lvl="0" indent="0">
                <a:spcBef>
                  <a:spcPts val="0"/>
                </a:spcBef>
                <a:buNone/>
              </a:pPr>
              <a:r>
                <a:rPr lang="en" sz="2400"/>
                <a:t>    Move downhill a little bit:</a:t>
              </a:r>
            </a:p>
            <a:p>
              <a:pPr marL="0" lvl="0" indent="0">
                <a:spcBef>
                  <a:spcPts val="0"/>
                </a:spcBef>
                <a:buNone/>
              </a:pPr>
              <a:r>
                <a:rPr lang="en" sz="3000"/>
                <a:t>   </a:t>
              </a:r>
            </a:p>
          </p:txBody>
        </p:sp>
        <p:pic>
          <p:nvPicPr>
            <p:cNvPr id="1084" name="Shape 1084"/>
            <p:cNvPicPr preferRelativeResize="0"/>
            <p:nvPr/>
          </p:nvPicPr>
          <p:blipFill>
            <a:blip r:embed="rId3">
              <a:alphaModFix/>
            </a:blip>
            <a:stretch>
              <a:fillRect/>
            </a:stretch>
          </p:blipFill>
          <p:spPr>
            <a:xfrm>
              <a:off x="4570550" y="3397522"/>
              <a:ext cx="3334760" cy="524700"/>
            </a:xfrm>
            <a:prstGeom prst="rect">
              <a:avLst/>
            </a:prstGeom>
            <a:noFill/>
            <a:ln>
              <a:noFill/>
            </a:ln>
          </p:spPr>
        </p:pic>
      </p:grpSp>
      <p:sp>
        <p:nvSpPr>
          <p:cNvPr id="1085" name="Shape 108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0" name="Shape 1095"/>
          <p:cNvPicPr preferRelativeResize="0"/>
          <p:nvPr/>
        </p:nvPicPr>
        <p:blipFill rotWithShape="1">
          <a:blip r:embed="rId4">
            <a:alphaModFix/>
          </a:blip>
          <a:srcRect t="24604" r="80735" b="29567"/>
          <a:stretch/>
        </p:blipFill>
        <p:spPr>
          <a:xfrm>
            <a:off x="3443328" y="3213712"/>
            <a:ext cx="923047" cy="423797"/>
          </a:xfrm>
          <a:prstGeom prst="rect">
            <a:avLst/>
          </a:prstGeom>
          <a:noFill/>
          <a:ln>
            <a:noFill/>
          </a:ln>
        </p:spPr>
      </p:pic>
    </p:spTree>
    <p:extLst>
      <p:ext uri="{BB962C8B-B14F-4D97-AF65-F5344CB8AC3E}">
        <p14:creationId xmlns:p14="http://schemas.microsoft.com/office/powerpoint/2010/main" val="3395010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Gradient descent</a:t>
            </a:r>
          </a:p>
          <a:p>
            <a:pPr marL="0" lvl="0" indent="0" rtl="0">
              <a:spcBef>
                <a:spcPts val="0"/>
              </a:spcBef>
              <a:buNone/>
            </a:pPr>
            <a:r>
              <a:rPr lang="en" sz="1800"/>
              <a:t>The simple algorithm behind all deep learning</a:t>
            </a:r>
          </a:p>
        </p:txBody>
      </p:sp>
      <p:sp>
        <p:nvSpPr>
          <p:cNvPr id="1091" name="Shape 109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63</a:t>
            </a:fld>
            <a:endParaRPr lang="en" dirty="0"/>
          </a:p>
        </p:txBody>
      </p:sp>
      <p:sp>
        <p:nvSpPr>
          <p:cNvPr id="1092" name="Shape 109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grpSp>
        <p:nvGrpSpPr>
          <p:cNvPr id="1093" name="Shape 1093"/>
          <p:cNvGrpSpPr/>
          <p:nvPr/>
        </p:nvGrpSpPr>
        <p:grpSpPr>
          <a:xfrm>
            <a:off x="706525" y="2428711"/>
            <a:ext cx="7319700" cy="1993800"/>
            <a:chOff x="706525" y="2138425"/>
            <a:chExt cx="7319700" cy="1993800"/>
          </a:xfrm>
        </p:grpSpPr>
        <p:sp>
          <p:nvSpPr>
            <p:cNvPr id="1094" name="Shape 1094"/>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2400" dirty="0"/>
                <a:t>Initialize w randomly</a:t>
              </a:r>
            </a:p>
            <a:p>
              <a:pPr marL="0" lvl="0" indent="0" rtl="0">
                <a:spcBef>
                  <a:spcPts val="0"/>
                </a:spcBef>
                <a:buNone/>
              </a:pPr>
              <a:r>
                <a:rPr lang="en" sz="2400" dirty="0"/>
                <a:t>While true:</a:t>
              </a:r>
            </a:p>
            <a:p>
              <a:pPr marL="0" lvl="0" indent="0" rtl="0">
                <a:spcBef>
                  <a:spcPts val="0"/>
                </a:spcBef>
                <a:buNone/>
              </a:pPr>
              <a:r>
                <a:rPr lang="en" sz="2400" dirty="0"/>
                <a:t>    Compute gradient                 at current point</a:t>
              </a:r>
              <a:br>
                <a:rPr lang="en" sz="2400" dirty="0"/>
              </a:br>
              <a:endParaRPr lang="en" sz="2400" dirty="0"/>
            </a:p>
            <a:p>
              <a:pPr marL="0" lvl="0" indent="0" rtl="0">
                <a:spcBef>
                  <a:spcPts val="0"/>
                </a:spcBef>
                <a:buNone/>
              </a:pPr>
              <a:r>
                <a:rPr lang="en" sz="2400" dirty="0"/>
                <a:t>    Move downhill a little bit:</a:t>
              </a:r>
            </a:p>
            <a:p>
              <a:pPr marL="0" lvl="0" indent="0" rtl="0">
                <a:spcBef>
                  <a:spcPts val="0"/>
                </a:spcBef>
                <a:buNone/>
              </a:pPr>
              <a:r>
                <a:rPr lang="en" sz="3000" dirty="0"/>
                <a:t>   </a:t>
              </a:r>
            </a:p>
          </p:txBody>
        </p:sp>
        <p:pic>
          <p:nvPicPr>
            <p:cNvPr id="1095" name="Shape 1095"/>
            <p:cNvPicPr preferRelativeResize="0"/>
            <p:nvPr/>
          </p:nvPicPr>
          <p:blipFill rotWithShape="1">
            <a:blip r:embed="rId3">
              <a:alphaModFix/>
            </a:blip>
            <a:srcRect t="24604" r="80735" b="29567"/>
            <a:stretch/>
          </p:blipFill>
          <p:spPr>
            <a:xfrm>
              <a:off x="3443328" y="2923426"/>
              <a:ext cx="923047" cy="423797"/>
            </a:xfrm>
            <a:prstGeom prst="rect">
              <a:avLst/>
            </a:prstGeom>
            <a:noFill/>
            <a:ln>
              <a:noFill/>
            </a:ln>
          </p:spPr>
        </p:pic>
        <p:pic>
          <p:nvPicPr>
            <p:cNvPr id="1096" name="Shape 1096"/>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097" name="Shape 1097"/>
          <p:cNvSpPr txBox="1"/>
          <p:nvPr/>
        </p:nvSpPr>
        <p:spPr>
          <a:xfrm>
            <a:off x="4752600" y="4936275"/>
            <a:ext cx="3038100" cy="668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Learning rate</a:t>
            </a:r>
            <a:r>
              <a:rPr lang="en" sz="2000"/>
              <a:t>: How big each step should be</a:t>
            </a:r>
          </a:p>
        </p:txBody>
      </p:sp>
      <p:cxnSp>
        <p:nvCxnSpPr>
          <p:cNvPr id="1098" name="Shape 1098"/>
          <p:cNvCxnSpPr/>
          <p:nvPr/>
        </p:nvCxnSpPr>
        <p:spPr>
          <a:xfrm rot="10800000" flipH="1">
            <a:off x="6424850" y="4144875"/>
            <a:ext cx="75300" cy="791400"/>
          </a:xfrm>
          <a:prstGeom prst="straightConnector1">
            <a:avLst/>
          </a:prstGeom>
          <a:noFill/>
          <a:ln w="28575" cap="flat" cmpd="sng">
            <a:solidFill>
              <a:srgbClr val="FF0000"/>
            </a:solidFill>
            <a:prstDash val="solid"/>
            <a:round/>
            <a:headEnd type="none" w="lg" len="lg"/>
            <a:tailEnd type="triangle" w="lg" len="lg"/>
          </a:ln>
        </p:spPr>
      </p:cxnSp>
      <p:sp>
        <p:nvSpPr>
          <p:cNvPr id="1099" name="Shape 109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4153531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Gradient descent</a:t>
            </a:r>
          </a:p>
          <a:p>
            <a:pPr marL="0" lvl="0" indent="0" rtl="0">
              <a:spcBef>
                <a:spcPts val="0"/>
              </a:spcBef>
              <a:buNone/>
            </a:pPr>
            <a:r>
              <a:rPr lang="en" sz="1800"/>
              <a:t>The simple algorithm behind all deep learning</a:t>
            </a:r>
          </a:p>
        </p:txBody>
      </p:sp>
      <p:sp>
        <p:nvSpPr>
          <p:cNvPr id="1105" name="Shape 110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64</a:t>
            </a:fld>
            <a:endParaRPr lang="en" dirty="0"/>
          </a:p>
        </p:txBody>
      </p:sp>
      <p:sp>
        <p:nvSpPr>
          <p:cNvPr id="1106" name="Shape 1106"/>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grpSp>
        <p:nvGrpSpPr>
          <p:cNvPr id="1107" name="Shape 1107"/>
          <p:cNvGrpSpPr/>
          <p:nvPr/>
        </p:nvGrpSpPr>
        <p:grpSpPr>
          <a:xfrm>
            <a:off x="706525" y="2443225"/>
            <a:ext cx="7319700" cy="1993800"/>
            <a:chOff x="706525" y="2138425"/>
            <a:chExt cx="7319700" cy="1993800"/>
          </a:xfrm>
        </p:grpSpPr>
        <p:sp>
          <p:nvSpPr>
            <p:cNvPr id="1108" name="Shape 1108"/>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2400"/>
                <a:t>Initialize w randomly</a:t>
              </a:r>
            </a:p>
            <a:p>
              <a:pPr marL="0" lvl="0" indent="0" rtl="0">
                <a:spcBef>
                  <a:spcPts val="0"/>
                </a:spcBef>
                <a:buNone/>
              </a:pPr>
              <a:r>
                <a:rPr lang="en" sz="2400"/>
                <a:t>While true:</a:t>
              </a:r>
            </a:p>
            <a:p>
              <a:pPr marL="0" lvl="0" indent="0" rtl="0">
                <a:spcBef>
                  <a:spcPts val="0"/>
                </a:spcBef>
                <a:buNone/>
              </a:pPr>
              <a:r>
                <a:rPr lang="en" sz="2400"/>
                <a:t>    Compute gradient                 at current point</a:t>
              </a:r>
              <a:br>
                <a:rPr lang="en" sz="2400"/>
              </a:br>
              <a:endParaRPr lang="en" sz="2400"/>
            </a:p>
            <a:p>
              <a:pPr marL="0" lvl="0" indent="0" rtl="0">
                <a:spcBef>
                  <a:spcPts val="0"/>
                </a:spcBef>
                <a:buNone/>
              </a:pPr>
              <a:r>
                <a:rPr lang="en" sz="2400"/>
                <a:t>    Move downhill a little bit:</a:t>
              </a:r>
            </a:p>
            <a:p>
              <a:pPr marL="0" lvl="0" indent="0" rtl="0">
                <a:spcBef>
                  <a:spcPts val="0"/>
                </a:spcBef>
                <a:buNone/>
              </a:pPr>
              <a:r>
                <a:rPr lang="en" sz="3000"/>
                <a:t>   </a:t>
              </a:r>
            </a:p>
          </p:txBody>
        </p:sp>
        <p:pic>
          <p:nvPicPr>
            <p:cNvPr id="1110" name="Shape 1110"/>
            <p:cNvPicPr preferRelativeResize="0"/>
            <p:nvPr/>
          </p:nvPicPr>
          <p:blipFill>
            <a:blip r:embed="rId3">
              <a:alphaModFix/>
            </a:blip>
            <a:stretch>
              <a:fillRect/>
            </a:stretch>
          </p:blipFill>
          <p:spPr>
            <a:xfrm>
              <a:off x="4570550" y="3397522"/>
              <a:ext cx="3334760" cy="524700"/>
            </a:xfrm>
            <a:prstGeom prst="rect">
              <a:avLst/>
            </a:prstGeom>
            <a:noFill/>
            <a:ln>
              <a:noFill/>
            </a:ln>
          </p:spPr>
        </p:pic>
      </p:grpSp>
      <p:sp>
        <p:nvSpPr>
          <p:cNvPr id="1111" name="Shape 1111"/>
          <p:cNvSpPr txBox="1"/>
          <p:nvPr/>
        </p:nvSpPr>
        <p:spPr>
          <a:xfrm>
            <a:off x="4752600" y="4936275"/>
            <a:ext cx="3038100" cy="668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Learning rate</a:t>
            </a:r>
            <a:r>
              <a:rPr lang="en" sz="2000"/>
              <a:t>: How big each step should be</a:t>
            </a:r>
          </a:p>
        </p:txBody>
      </p:sp>
      <p:cxnSp>
        <p:nvCxnSpPr>
          <p:cNvPr id="1112" name="Shape 1112"/>
          <p:cNvCxnSpPr/>
          <p:nvPr/>
        </p:nvCxnSpPr>
        <p:spPr>
          <a:xfrm rot="10800000" flipH="1">
            <a:off x="6424850" y="4144875"/>
            <a:ext cx="75300" cy="791400"/>
          </a:xfrm>
          <a:prstGeom prst="straightConnector1">
            <a:avLst/>
          </a:prstGeom>
          <a:noFill/>
          <a:ln w="28575" cap="flat" cmpd="sng">
            <a:solidFill>
              <a:srgbClr val="FF0000"/>
            </a:solidFill>
            <a:prstDash val="solid"/>
            <a:round/>
            <a:headEnd type="none" w="lg" len="lg"/>
            <a:tailEnd type="triangle" w="lg" len="lg"/>
          </a:ln>
        </p:spPr>
      </p:cxnSp>
      <p:sp>
        <p:nvSpPr>
          <p:cNvPr id="1113" name="Shape 1113"/>
          <p:cNvSpPr txBox="1"/>
          <p:nvPr/>
        </p:nvSpPr>
        <p:spPr>
          <a:xfrm>
            <a:off x="508425" y="1185050"/>
            <a:ext cx="4296000" cy="121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 practice we </a:t>
            </a:r>
            <a:r>
              <a:rPr lang="en" sz="2000" b="1"/>
              <a:t>estimate</a:t>
            </a:r>
            <a:r>
              <a:rPr lang="en" sz="2000"/>
              <a:t> the gradient using a small </a:t>
            </a:r>
            <a:r>
              <a:rPr lang="en" sz="2000" b="1"/>
              <a:t>minibatch </a:t>
            </a:r>
            <a:r>
              <a:rPr lang="en" sz="2000"/>
              <a:t> of data</a:t>
            </a:r>
          </a:p>
          <a:p>
            <a:pPr marL="0" lvl="0" indent="0" algn="ctr" rtl="0">
              <a:spcBef>
                <a:spcPts val="0"/>
              </a:spcBef>
              <a:buNone/>
            </a:pPr>
            <a:r>
              <a:rPr lang="en" sz="2000"/>
              <a:t>(Stochastic gradient descent)</a:t>
            </a:r>
          </a:p>
        </p:txBody>
      </p:sp>
      <p:cxnSp>
        <p:nvCxnSpPr>
          <p:cNvPr id="1114" name="Shape 1114"/>
          <p:cNvCxnSpPr/>
          <p:nvPr/>
        </p:nvCxnSpPr>
        <p:spPr>
          <a:xfrm>
            <a:off x="3975438" y="2355057"/>
            <a:ext cx="150600" cy="857400"/>
          </a:xfrm>
          <a:prstGeom prst="straightConnector1">
            <a:avLst/>
          </a:prstGeom>
          <a:noFill/>
          <a:ln w="28575" cap="flat" cmpd="sng">
            <a:solidFill>
              <a:srgbClr val="FF0000"/>
            </a:solidFill>
            <a:prstDash val="solid"/>
            <a:round/>
            <a:headEnd type="none" w="lg" len="lg"/>
            <a:tailEnd type="triangle" w="lg" len="lg"/>
          </a:ln>
        </p:spPr>
      </p:cxnSp>
      <p:sp>
        <p:nvSpPr>
          <p:cNvPr id="1115" name="Shape 111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4" name="Shape 1095"/>
          <p:cNvPicPr preferRelativeResize="0"/>
          <p:nvPr/>
        </p:nvPicPr>
        <p:blipFill rotWithShape="1">
          <a:blip r:embed="rId4">
            <a:alphaModFix/>
          </a:blip>
          <a:srcRect t="24604" r="80735" b="29567"/>
          <a:stretch/>
        </p:blipFill>
        <p:spPr>
          <a:xfrm>
            <a:off x="3443328" y="3213712"/>
            <a:ext cx="923047" cy="423797"/>
          </a:xfrm>
          <a:prstGeom prst="rect">
            <a:avLst/>
          </a:prstGeom>
          <a:noFill/>
          <a:ln>
            <a:noFill/>
          </a:ln>
        </p:spPr>
      </p:pic>
    </p:spTree>
    <p:extLst>
      <p:ext uri="{BB962C8B-B14F-4D97-AF65-F5344CB8AC3E}">
        <p14:creationId xmlns:p14="http://schemas.microsoft.com/office/powerpoint/2010/main" val="1710017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Gradient descent</a:t>
            </a:r>
          </a:p>
          <a:p>
            <a:pPr marL="0" lvl="0" indent="0" rtl="0">
              <a:spcBef>
                <a:spcPts val="0"/>
              </a:spcBef>
              <a:buNone/>
            </a:pPr>
            <a:r>
              <a:rPr lang="en" sz="1800"/>
              <a:t>The simple algorithm behind all deep learning</a:t>
            </a:r>
          </a:p>
        </p:txBody>
      </p:sp>
      <p:sp>
        <p:nvSpPr>
          <p:cNvPr id="1121" name="Shape 112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65</a:t>
            </a:fld>
            <a:endParaRPr lang="en" dirty="0"/>
          </a:p>
        </p:txBody>
      </p:sp>
      <p:sp>
        <p:nvSpPr>
          <p:cNvPr id="1122" name="Shape 112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grpSp>
        <p:nvGrpSpPr>
          <p:cNvPr id="1123" name="Shape 1123"/>
          <p:cNvGrpSpPr/>
          <p:nvPr/>
        </p:nvGrpSpPr>
        <p:grpSpPr>
          <a:xfrm>
            <a:off x="706525" y="2443225"/>
            <a:ext cx="7319700" cy="1993800"/>
            <a:chOff x="706525" y="2138425"/>
            <a:chExt cx="7319700" cy="1993800"/>
          </a:xfrm>
        </p:grpSpPr>
        <p:sp>
          <p:nvSpPr>
            <p:cNvPr id="1124" name="Shape 1124"/>
            <p:cNvSpPr txBox="1"/>
            <p:nvPr/>
          </p:nvSpPr>
          <p:spPr>
            <a:xfrm>
              <a:off x="706525" y="2138425"/>
              <a:ext cx="7319700" cy="1993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2400"/>
                <a:t>Initialize w randomly</a:t>
              </a:r>
            </a:p>
            <a:p>
              <a:pPr marL="0" lvl="0" indent="0" rtl="0">
                <a:spcBef>
                  <a:spcPts val="0"/>
                </a:spcBef>
                <a:buNone/>
              </a:pPr>
              <a:r>
                <a:rPr lang="en" sz="2400"/>
                <a:t>While true:</a:t>
              </a:r>
            </a:p>
            <a:p>
              <a:pPr marL="0" lvl="0" indent="0" rtl="0">
                <a:spcBef>
                  <a:spcPts val="0"/>
                </a:spcBef>
                <a:buNone/>
              </a:pPr>
              <a:r>
                <a:rPr lang="en" sz="2400"/>
                <a:t>    Compute gradient                 at current point</a:t>
              </a:r>
              <a:br>
                <a:rPr lang="en" sz="2400"/>
              </a:br>
              <a:endParaRPr lang="en" sz="2400"/>
            </a:p>
            <a:p>
              <a:pPr marL="0" lvl="0" indent="0" rtl="0">
                <a:spcBef>
                  <a:spcPts val="0"/>
                </a:spcBef>
                <a:buNone/>
              </a:pPr>
              <a:r>
                <a:rPr lang="en" sz="2400"/>
                <a:t>    Move downhill a little bit:</a:t>
              </a:r>
            </a:p>
            <a:p>
              <a:pPr marL="0" lvl="0" indent="0" rtl="0">
                <a:spcBef>
                  <a:spcPts val="0"/>
                </a:spcBef>
                <a:buNone/>
              </a:pPr>
              <a:r>
                <a:rPr lang="en" sz="3000"/>
                <a:t>   </a:t>
              </a:r>
            </a:p>
          </p:txBody>
        </p:sp>
        <p:pic>
          <p:nvPicPr>
            <p:cNvPr id="1126" name="Shape 1126"/>
            <p:cNvPicPr preferRelativeResize="0"/>
            <p:nvPr/>
          </p:nvPicPr>
          <p:blipFill>
            <a:blip r:embed="rId3">
              <a:alphaModFix/>
            </a:blip>
            <a:stretch>
              <a:fillRect/>
            </a:stretch>
          </p:blipFill>
          <p:spPr>
            <a:xfrm>
              <a:off x="4570550" y="3397522"/>
              <a:ext cx="3334760" cy="524700"/>
            </a:xfrm>
            <a:prstGeom prst="rect">
              <a:avLst/>
            </a:prstGeom>
            <a:noFill/>
            <a:ln>
              <a:noFill/>
            </a:ln>
          </p:spPr>
        </p:pic>
      </p:grpSp>
      <p:sp>
        <p:nvSpPr>
          <p:cNvPr id="1127" name="Shape 1127"/>
          <p:cNvSpPr txBox="1"/>
          <p:nvPr/>
        </p:nvSpPr>
        <p:spPr>
          <a:xfrm>
            <a:off x="4752600" y="4936275"/>
            <a:ext cx="3038100" cy="668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b="1"/>
              <a:t>Learning rate</a:t>
            </a:r>
            <a:r>
              <a:rPr lang="en" sz="2000"/>
              <a:t>: How big each step should be</a:t>
            </a:r>
          </a:p>
        </p:txBody>
      </p:sp>
      <p:cxnSp>
        <p:nvCxnSpPr>
          <p:cNvPr id="1128" name="Shape 1128"/>
          <p:cNvCxnSpPr/>
          <p:nvPr/>
        </p:nvCxnSpPr>
        <p:spPr>
          <a:xfrm rot="10800000" flipH="1">
            <a:off x="6424850" y="4144875"/>
            <a:ext cx="75300" cy="791400"/>
          </a:xfrm>
          <a:prstGeom prst="straightConnector1">
            <a:avLst/>
          </a:prstGeom>
          <a:noFill/>
          <a:ln w="28575" cap="flat" cmpd="sng">
            <a:solidFill>
              <a:srgbClr val="FF0000"/>
            </a:solidFill>
            <a:prstDash val="solid"/>
            <a:round/>
            <a:headEnd type="none" w="lg" len="lg"/>
            <a:tailEnd type="triangle" w="lg" len="lg"/>
          </a:ln>
        </p:spPr>
      </p:cxnSp>
      <p:sp>
        <p:nvSpPr>
          <p:cNvPr id="1129" name="Shape 1129"/>
          <p:cNvSpPr txBox="1"/>
          <p:nvPr/>
        </p:nvSpPr>
        <p:spPr>
          <a:xfrm>
            <a:off x="508425" y="1185050"/>
            <a:ext cx="4296000" cy="12171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In practice we </a:t>
            </a:r>
            <a:r>
              <a:rPr lang="en" sz="2000" b="1"/>
              <a:t>estimate</a:t>
            </a:r>
            <a:r>
              <a:rPr lang="en" sz="2000"/>
              <a:t> the gradient using a small </a:t>
            </a:r>
            <a:r>
              <a:rPr lang="en" sz="2000" b="1"/>
              <a:t>minibatch </a:t>
            </a:r>
            <a:r>
              <a:rPr lang="en" sz="2000"/>
              <a:t> of data</a:t>
            </a:r>
          </a:p>
          <a:p>
            <a:pPr marL="0" lvl="0" indent="0" algn="ctr" rtl="0">
              <a:spcBef>
                <a:spcPts val="0"/>
              </a:spcBef>
              <a:buNone/>
            </a:pPr>
            <a:r>
              <a:rPr lang="en" sz="2000"/>
              <a:t>(Stochastic gradient descent)</a:t>
            </a:r>
          </a:p>
        </p:txBody>
      </p:sp>
      <p:cxnSp>
        <p:nvCxnSpPr>
          <p:cNvPr id="1130" name="Shape 1130"/>
          <p:cNvCxnSpPr/>
          <p:nvPr/>
        </p:nvCxnSpPr>
        <p:spPr>
          <a:xfrm>
            <a:off x="3975438" y="2355057"/>
            <a:ext cx="150600" cy="857400"/>
          </a:xfrm>
          <a:prstGeom prst="straightConnector1">
            <a:avLst/>
          </a:prstGeom>
          <a:noFill/>
          <a:ln w="28575" cap="flat" cmpd="sng">
            <a:solidFill>
              <a:srgbClr val="FF0000"/>
            </a:solidFill>
            <a:prstDash val="solid"/>
            <a:round/>
            <a:headEnd type="none" w="lg" len="lg"/>
            <a:tailEnd type="triangle" w="lg" len="lg"/>
          </a:ln>
        </p:spPr>
      </p:cxnSp>
      <p:sp>
        <p:nvSpPr>
          <p:cNvPr id="1131" name="Shape 1131"/>
          <p:cNvSpPr txBox="1"/>
          <p:nvPr/>
        </p:nvSpPr>
        <p:spPr>
          <a:xfrm>
            <a:off x="150725" y="4672500"/>
            <a:ext cx="4356300" cy="15729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The </a:t>
            </a:r>
            <a:r>
              <a:rPr lang="en" sz="2000" b="1"/>
              <a:t>update rule</a:t>
            </a:r>
            <a:r>
              <a:rPr lang="en" sz="2000"/>
              <a:t> is the formula for updating the weights at each iteration; in practice people use fancier rules </a:t>
            </a:r>
            <a:br>
              <a:rPr lang="en" sz="2000"/>
            </a:br>
            <a:r>
              <a:rPr lang="en" sz="2000"/>
              <a:t>(momentum, RMSProp, Adam, etc)</a:t>
            </a:r>
          </a:p>
        </p:txBody>
      </p:sp>
      <p:cxnSp>
        <p:nvCxnSpPr>
          <p:cNvPr id="1132" name="Shape 1132"/>
          <p:cNvCxnSpPr/>
          <p:nvPr/>
        </p:nvCxnSpPr>
        <p:spPr>
          <a:xfrm rot="10800000" flipH="1">
            <a:off x="4323925" y="4154575"/>
            <a:ext cx="782100" cy="649800"/>
          </a:xfrm>
          <a:prstGeom prst="straightConnector1">
            <a:avLst/>
          </a:prstGeom>
          <a:noFill/>
          <a:ln w="28575" cap="flat" cmpd="sng">
            <a:solidFill>
              <a:srgbClr val="FF0000"/>
            </a:solidFill>
            <a:prstDash val="solid"/>
            <a:round/>
            <a:headEnd type="none" w="lg" len="lg"/>
            <a:tailEnd type="triangle" w="lg" len="lg"/>
          </a:ln>
        </p:spPr>
      </p:cxnSp>
      <p:sp>
        <p:nvSpPr>
          <p:cNvPr id="1133" name="Shape 113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 name="Shape 1095"/>
          <p:cNvPicPr preferRelativeResize="0"/>
          <p:nvPr/>
        </p:nvPicPr>
        <p:blipFill rotWithShape="1">
          <a:blip r:embed="rId4">
            <a:alphaModFix/>
          </a:blip>
          <a:srcRect t="24604" r="80735" b="29567"/>
          <a:stretch/>
        </p:blipFill>
        <p:spPr>
          <a:xfrm>
            <a:off x="3443328" y="3213712"/>
            <a:ext cx="923047" cy="423797"/>
          </a:xfrm>
          <a:prstGeom prst="rect">
            <a:avLst/>
          </a:prstGeom>
          <a:noFill/>
          <a:ln>
            <a:noFill/>
          </a:ln>
        </p:spPr>
      </p:pic>
    </p:spTree>
    <p:extLst>
      <p:ext uri="{BB962C8B-B14F-4D97-AF65-F5344CB8AC3E}">
        <p14:creationId xmlns:p14="http://schemas.microsoft.com/office/powerpoint/2010/main" val="1794407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Shape 113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66</a:t>
            </a:fld>
            <a:endParaRPr lang="en" dirty="0"/>
          </a:p>
        </p:txBody>
      </p:sp>
      <p:sp>
        <p:nvSpPr>
          <p:cNvPr id="1139" name="Shape 113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140" name="Shape 1140"/>
          <p:cNvSpPr txBox="1">
            <a:spLocks noGrp="1"/>
          </p:cNvSpPr>
          <p:nvPr>
            <p:ph type="title"/>
          </p:nvPr>
        </p:nvSpPr>
        <p:spPr>
          <a:xfrm>
            <a:off x="311700" y="59978"/>
            <a:ext cx="8520600" cy="1023300"/>
          </a:xfrm>
          <a:prstGeom prst="rect">
            <a:avLst/>
          </a:prstGeom>
        </p:spPr>
        <p:txBody>
          <a:bodyPr wrap="square" lIns="91425" tIns="91425" rIns="91425" bIns="91425" anchor="t" anchorCtr="0">
            <a:noAutofit/>
          </a:bodyPr>
          <a:lstStyle/>
          <a:p>
            <a:pPr marL="0" lvl="0" indent="0" rtl="0">
              <a:spcBef>
                <a:spcPts val="0"/>
              </a:spcBef>
              <a:buNone/>
            </a:pPr>
            <a:r>
              <a:rPr lang="en"/>
              <a:t>Gradient descent</a:t>
            </a:r>
          </a:p>
          <a:p>
            <a:pPr marL="0" lvl="0" indent="0" rtl="0">
              <a:spcBef>
                <a:spcPts val="0"/>
              </a:spcBef>
              <a:buNone/>
            </a:pPr>
            <a:r>
              <a:rPr lang="en" sz="1800"/>
              <a:t>The simple algorithm behind all deep learning</a:t>
            </a:r>
          </a:p>
        </p:txBody>
      </p:sp>
      <p:pic>
        <p:nvPicPr>
          <p:cNvPr id="1141" name="Shape 1141" descr="opt2.gif"/>
          <p:cNvPicPr preferRelativeResize="0"/>
          <p:nvPr/>
        </p:nvPicPr>
        <p:blipFill>
          <a:blip r:embed="rId3">
            <a:alphaModFix/>
          </a:blip>
          <a:stretch>
            <a:fillRect/>
          </a:stretch>
        </p:blipFill>
        <p:spPr>
          <a:xfrm>
            <a:off x="1622050" y="1083275"/>
            <a:ext cx="5899900" cy="4567576"/>
          </a:xfrm>
          <a:prstGeom prst="rect">
            <a:avLst/>
          </a:prstGeom>
          <a:noFill/>
          <a:ln>
            <a:noFill/>
          </a:ln>
        </p:spPr>
      </p:pic>
      <p:sp>
        <p:nvSpPr>
          <p:cNvPr id="1142" name="Shape 1142"/>
          <p:cNvSpPr txBox="1"/>
          <p:nvPr/>
        </p:nvSpPr>
        <p:spPr>
          <a:xfrm>
            <a:off x="2888100" y="5691825"/>
            <a:ext cx="33678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000"/>
              <a:t>Image credit: Alec Radford</a:t>
            </a:r>
          </a:p>
        </p:txBody>
      </p:sp>
      <p:sp>
        <p:nvSpPr>
          <p:cNvPr id="1143" name="Shape 114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20455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Shape 11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67</a:t>
            </a:fld>
            <a:endParaRPr lang="en" dirty="0"/>
          </a:p>
        </p:txBody>
      </p:sp>
      <p:sp>
        <p:nvSpPr>
          <p:cNvPr id="1149" name="Shape 11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150" name="Shape 115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sz="3600"/>
              <a:t>Outline</a:t>
            </a:r>
          </a:p>
        </p:txBody>
      </p:sp>
      <p:sp>
        <p:nvSpPr>
          <p:cNvPr id="1151" name="Shape 1151"/>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marL="457200" lvl="0" indent="-457200" rtl="0">
              <a:spcBef>
                <a:spcPts val="0"/>
              </a:spcBef>
              <a:spcAft>
                <a:spcPts val="0"/>
              </a:spcAft>
              <a:buClr>
                <a:srgbClr val="CCCCCC"/>
              </a:buClr>
              <a:buSzPts val="3600"/>
              <a:buChar char="●"/>
            </a:pPr>
            <a:r>
              <a:rPr lang="en" sz="3600">
                <a:solidFill>
                  <a:srgbClr val="CCCCCC"/>
                </a:solidFill>
              </a:rPr>
              <a:t>Applications</a:t>
            </a:r>
          </a:p>
          <a:p>
            <a:pPr marL="457200" lvl="0" indent="-457200" rtl="0">
              <a:spcBef>
                <a:spcPts val="0"/>
              </a:spcBef>
              <a:spcAft>
                <a:spcPts val="0"/>
              </a:spcAft>
              <a:buClr>
                <a:srgbClr val="CCCCCC"/>
              </a:buClr>
              <a:buSzPts val="3600"/>
              <a:buChar char="●"/>
            </a:pPr>
            <a:r>
              <a:rPr lang="en" sz="3600">
                <a:solidFill>
                  <a:srgbClr val="CCCCCC"/>
                </a:solidFill>
              </a:rPr>
              <a:t>Motivation</a:t>
            </a:r>
          </a:p>
          <a:p>
            <a:pPr marL="457200" lvl="0" indent="-457200" rtl="0">
              <a:spcBef>
                <a:spcPts val="0"/>
              </a:spcBef>
              <a:spcAft>
                <a:spcPts val="0"/>
              </a:spcAft>
              <a:buClr>
                <a:srgbClr val="CCCCCC"/>
              </a:buClr>
              <a:buSzPts val="3600"/>
              <a:buChar char="●"/>
            </a:pPr>
            <a:r>
              <a:rPr lang="en" sz="3600">
                <a:solidFill>
                  <a:srgbClr val="CCCCCC"/>
                </a:solidFill>
              </a:rPr>
              <a:t>Supervised learning</a:t>
            </a:r>
          </a:p>
          <a:p>
            <a:pPr marL="457200" lvl="0" indent="-457200" rtl="0">
              <a:spcBef>
                <a:spcPts val="0"/>
              </a:spcBef>
              <a:spcAft>
                <a:spcPts val="0"/>
              </a:spcAft>
              <a:buClr>
                <a:srgbClr val="CCCCCC"/>
              </a:buClr>
              <a:buSzPts val="3600"/>
              <a:buChar char="●"/>
            </a:pPr>
            <a:r>
              <a:rPr lang="en" sz="3600">
                <a:solidFill>
                  <a:srgbClr val="CCCCCC"/>
                </a:solidFill>
              </a:rPr>
              <a:t>Gradient descent</a:t>
            </a:r>
          </a:p>
          <a:p>
            <a:pPr marL="457200" lvl="0" indent="-457200" rtl="0">
              <a:spcBef>
                <a:spcPts val="0"/>
              </a:spcBef>
              <a:spcAft>
                <a:spcPts val="0"/>
              </a:spcAft>
              <a:buSzPts val="3600"/>
              <a:buChar char="●"/>
            </a:pPr>
            <a:r>
              <a:rPr lang="en" sz="3600"/>
              <a:t>Backpropagation</a:t>
            </a:r>
          </a:p>
          <a:p>
            <a:pPr marL="457200" lvl="0" indent="-457200" rtl="0">
              <a:spcBef>
                <a:spcPts val="0"/>
              </a:spcBef>
              <a:buClr>
                <a:srgbClr val="CCCCCC"/>
              </a:buClr>
              <a:buSzPts val="3600"/>
              <a:buChar char="●"/>
            </a:pPr>
            <a:r>
              <a:rPr lang="en" sz="3600">
                <a:solidFill>
                  <a:srgbClr val="CCCCCC"/>
                </a:solidFill>
              </a:rPr>
              <a:t>Convolutional Neural Networks</a:t>
            </a:r>
          </a:p>
          <a:p>
            <a:pPr marL="0" lvl="0" indent="0" rtl="0">
              <a:spcBef>
                <a:spcPts val="0"/>
              </a:spcBef>
              <a:buNone/>
            </a:pPr>
            <a:endParaRPr sz="2800"/>
          </a:p>
        </p:txBody>
      </p:sp>
      <p:sp>
        <p:nvSpPr>
          <p:cNvPr id="1152" name="Shape 11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597502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68</a:t>
            </a:fld>
            <a:endParaRPr lang="en" dirty="0"/>
          </a:p>
        </p:txBody>
      </p:sp>
      <p:sp>
        <p:nvSpPr>
          <p:cNvPr id="1158" name="Shape 115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159" name="Shape 1159"/>
          <p:cNvSpPr txBox="1">
            <a:spLocks noGrp="1"/>
          </p:cNvSpPr>
          <p:nvPr>
            <p:ph type="title"/>
          </p:nvPr>
        </p:nvSpPr>
        <p:spPr>
          <a:xfrm>
            <a:off x="311700" y="59977"/>
            <a:ext cx="8520600" cy="919800"/>
          </a:xfrm>
          <a:prstGeom prst="rect">
            <a:avLst/>
          </a:prstGeom>
        </p:spPr>
        <p:txBody>
          <a:bodyPr wrap="square" lIns="91425" tIns="91425" rIns="91425" bIns="91425" anchor="t" anchorCtr="0">
            <a:noAutofit/>
          </a:bodyPr>
          <a:lstStyle/>
          <a:p>
            <a:pPr marL="0" lvl="0" indent="0" rtl="0">
              <a:spcBef>
                <a:spcPts val="0"/>
              </a:spcBef>
              <a:buNone/>
            </a:pPr>
            <a:r>
              <a:rPr lang="en"/>
              <a:t>How to compute gradients?</a:t>
            </a:r>
          </a:p>
        </p:txBody>
      </p:sp>
      <p:pic>
        <p:nvPicPr>
          <p:cNvPr id="1160" name="Shape 1160"/>
          <p:cNvPicPr preferRelativeResize="0"/>
          <p:nvPr/>
        </p:nvPicPr>
        <p:blipFill rotWithShape="1">
          <a:blip r:embed="rId3">
            <a:alphaModFix/>
          </a:blip>
          <a:srcRect t="10897"/>
          <a:stretch/>
        </p:blipFill>
        <p:spPr>
          <a:xfrm>
            <a:off x="953700" y="2416625"/>
            <a:ext cx="8008074" cy="1452225"/>
          </a:xfrm>
          <a:prstGeom prst="rect">
            <a:avLst/>
          </a:prstGeom>
          <a:noFill/>
          <a:ln>
            <a:noFill/>
          </a:ln>
        </p:spPr>
      </p:pic>
      <p:sp>
        <p:nvSpPr>
          <p:cNvPr id="1161" name="Shape 1161"/>
          <p:cNvSpPr txBox="1"/>
          <p:nvPr/>
        </p:nvSpPr>
        <p:spPr>
          <a:xfrm>
            <a:off x="508425" y="1185050"/>
            <a:ext cx="3806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a:t>Work it out on paper?</a:t>
            </a:r>
          </a:p>
        </p:txBody>
      </p:sp>
      <p:pic>
        <p:nvPicPr>
          <p:cNvPr id="1162" name="Shape 1162"/>
          <p:cNvPicPr preferRelativeResize="0"/>
          <p:nvPr/>
        </p:nvPicPr>
        <p:blipFill>
          <a:blip r:embed="rId4">
            <a:alphaModFix/>
          </a:blip>
          <a:stretch>
            <a:fillRect/>
          </a:stretch>
        </p:blipFill>
        <p:spPr>
          <a:xfrm>
            <a:off x="3148113" y="4223325"/>
            <a:ext cx="2324100" cy="704850"/>
          </a:xfrm>
          <a:prstGeom prst="rect">
            <a:avLst/>
          </a:prstGeom>
          <a:noFill/>
          <a:ln>
            <a:noFill/>
          </a:ln>
        </p:spPr>
      </p:pic>
      <p:sp>
        <p:nvSpPr>
          <p:cNvPr id="1163" name="Shape 1163"/>
          <p:cNvSpPr txBox="1"/>
          <p:nvPr/>
        </p:nvSpPr>
        <p:spPr>
          <a:xfrm>
            <a:off x="5321488" y="4313400"/>
            <a:ext cx="9123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000"/>
              <a:t>?</a:t>
            </a:r>
          </a:p>
        </p:txBody>
      </p:sp>
      <p:sp>
        <p:nvSpPr>
          <p:cNvPr id="1164" name="Shape 1164"/>
          <p:cNvSpPr txBox="1"/>
          <p:nvPr/>
        </p:nvSpPr>
        <p:spPr>
          <a:xfrm>
            <a:off x="4466650" y="2188625"/>
            <a:ext cx="3806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b="1"/>
              <a:t>Linear Regression</a:t>
            </a:r>
          </a:p>
        </p:txBody>
      </p:sp>
      <p:sp>
        <p:nvSpPr>
          <p:cNvPr id="1165" name="Shape 1165"/>
          <p:cNvSpPr txBox="1"/>
          <p:nvPr/>
        </p:nvSpPr>
        <p:spPr>
          <a:xfrm>
            <a:off x="2668950" y="5282650"/>
            <a:ext cx="3806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a:t>Doable for simple models</a:t>
            </a:r>
          </a:p>
        </p:txBody>
      </p:sp>
      <p:sp>
        <p:nvSpPr>
          <p:cNvPr id="1166" name="Shape 116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836827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69</a:t>
            </a:fld>
            <a:endParaRPr lang="en" dirty="0"/>
          </a:p>
        </p:txBody>
      </p:sp>
      <p:sp>
        <p:nvSpPr>
          <p:cNvPr id="1172" name="Shape 11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sp>
        <p:nvSpPr>
          <p:cNvPr id="1173" name="Shape 1173"/>
          <p:cNvSpPr txBox="1">
            <a:spLocks noGrp="1"/>
          </p:cNvSpPr>
          <p:nvPr>
            <p:ph type="title"/>
          </p:nvPr>
        </p:nvSpPr>
        <p:spPr>
          <a:xfrm>
            <a:off x="311700" y="59977"/>
            <a:ext cx="8520600" cy="919800"/>
          </a:xfrm>
          <a:prstGeom prst="rect">
            <a:avLst/>
          </a:prstGeom>
        </p:spPr>
        <p:txBody>
          <a:bodyPr wrap="square" lIns="91425" tIns="91425" rIns="91425" bIns="91425" anchor="t" anchorCtr="0">
            <a:noAutofit/>
          </a:bodyPr>
          <a:lstStyle/>
          <a:p>
            <a:pPr marL="0" lvl="0" indent="0" rtl="0">
              <a:spcBef>
                <a:spcPts val="0"/>
              </a:spcBef>
              <a:buNone/>
            </a:pPr>
            <a:r>
              <a:rPr lang="en"/>
              <a:t>How to compute gradients?</a:t>
            </a:r>
          </a:p>
        </p:txBody>
      </p:sp>
      <p:sp>
        <p:nvSpPr>
          <p:cNvPr id="1174" name="Shape 1174"/>
          <p:cNvSpPr txBox="1"/>
          <p:nvPr/>
        </p:nvSpPr>
        <p:spPr>
          <a:xfrm>
            <a:off x="508425" y="1185050"/>
            <a:ext cx="3806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a:t>Work it out on paper?</a:t>
            </a:r>
          </a:p>
        </p:txBody>
      </p:sp>
      <p:pic>
        <p:nvPicPr>
          <p:cNvPr id="1175" name="Shape 1175"/>
          <p:cNvPicPr preferRelativeResize="0"/>
          <p:nvPr/>
        </p:nvPicPr>
        <p:blipFill>
          <a:blip r:embed="rId3">
            <a:alphaModFix/>
          </a:blip>
          <a:stretch>
            <a:fillRect/>
          </a:stretch>
        </p:blipFill>
        <p:spPr>
          <a:xfrm>
            <a:off x="311691" y="1666761"/>
            <a:ext cx="8224735" cy="1301575"/>
          </a:xfrm>
          <a:prstGeom prst="rect">
            <a:avLst/>
          </a:prstGeom>
          <a:noFill/>
          <a:ln>
            <a:noFill/>
          </a:ln>
        </p:spPr>
      </p:pic>
      <p:sp>
        <p:nvSpPr>
          <p:cNvPr id="1176" name="Shape 1176"/>
          <p:cNvSpPr txBox="1"/>
          <p:nvPr/>
        </p:nvSpPr>
        <p:spPr>
          <a:xfrm>
            <a:off x="4730325" y="1537725"/>
            <a:ext cx="38061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b="1"/>
              <a:t>Three layer network</a:t>
            </a:r>
          </a:p>
        </p:txBody>
      </p:sp>
      <p:pic>
        <p:nvPicPr>
          <p:cNvPr id="1177" name="Shape 1177"/>
          <p:cNvPicPr preferRelativeResize="0"/>
          <p:nvPr/>
        </p:nvPicPr>
        <p:blipFill>
          <a:blip r:embed="rId4">
            <a:alphaModFix/>
          </a:blip>
          <a:stretch>
            <a:fillRect/>
          </a:stretch>
        </p:blipFill>
        <p:spPr>
          <a:xfrm>
            <a:off x="2448350" y="3825273"/>
            <a:ext cx="4247295" cy="1694425"/>
          </a:xfrm>
          <a:prstGeom prst="rect">
            <a:avLst/>
          </a:prstGeom>
          <a:noFill/>
          <a:ln>
            <a:noFill/>
          </a:ln>
        </p:spPr>
      </p:pic>
      <p:sp>
        <p:nvSpPr>
          <p:cNvPr id="1178" name="Shape 1178"/>
          <p:cNvSpPr txBox="1"/>
          <p:nvPr/>
        </p:nvSpPr>
        <p:spPr>
          <a:xfrm>
            <a:off x="1187800" y="5825125"/>
            <a:ext cx="6472500" cy="52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2400"/>
              <a:t>Gets hairy for more complex models</a:t>
            </a:r>
          </a:p>
        </p:txBody>
      </p:sp>
      <p:pic>
        <p:nvPicPr>
          <p:cNvPr id="1179" name="Shape 1179"/>
          <p:cNvPicPr preferRelativeResize="0"/>
          <p:nvPr/>
        </p:nvPicPr>
        <p:blipFill>
          <a:blip r:embed="rId5">
            <a:alphaModFix/>
          </a:blip>
          <a:stretch>
            <a:fillRect/>
          </a:stretch>
        </p:blipFill>
        <p:spPr>
          <a:xfrm>
            <a:off x="5262126" y="2620375"/>
            <a:ext cx="2742500" cy="1056000"/>
          </a:xfrm>
          <a:prstGeom prst="rect">
            <a:avLst/>
          </a:prstGeom>
          <a:noFill/>
          <a:ln>
            <a:noFill/>
          </a:ln>
        </p:spPr>
      </p:pic>
      <p:sp>
        <p:nvSpPr>
          <p:cNvPr id="1180" name="Shape 118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9238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a:t>
            </a:fld>
            <a:endParaRPr lang="en" dirty="0"/>
          </a:p>
        </p:txBody>
      </p:sp>
      <p:sp>
        <p:nvSpPr>
          <p:cNvPr id="143" name="Shape 14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44" name="Shape 144"/>
          <p:cNvPicPr preferRelativeResize="0"/>
          <p:nvPr/>
        </p:nvPicPr>
        <p:blipFill>
          <a:blip r:embed="rId3">
            <a:alphaModFix/>
          </a:blip>
          <a:stretch>
            <a:fillRect/>
          </a:stretch>
        </p:blipFill>
        <p:spPr>
          <a:xfrm>
            <a:off x="152400" y="152400"/>
            <a:ext cx="8716922" cy="6071849"/>
          </a:xfrm>
          <a:prstGeom prst="rect">
            <a:avLst/>
          </a:prstGeom>
          <a:noFill/>
          <a:ln>
            <a:noFill/>
          </a:ln>
        </p:spPr>
      </p:pic>
      <p:sp>
        <p:nvSpPr>
          <p:cNvPr id="145" name="Shape 14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136255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186" name="Shape 118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70</a:t>
            </a:fld>
            <a:endParaRPr lang="en" dirty="0"/>
          </a:p>
        </p:txBody>
      </p:sp>
      <p:sp>
        <p:nvSpPr>
          <p:cNvPr id="1187" name="Shape 118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188" name="Shape 118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189" name="Shape 1189"/>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190" name="Shape 1190"/>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1" name="Shape 1191"/>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2" name="Shape 1192"/>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3" name="Shape 1193"/>
          <p:cNvSpPr/>
          <p:nvPr/>
        </p:nvSpPr>
        <p:spPr>
          <a:xfrm>
            <a:off x="8470575" y="2542925"/>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4" name="Shape 1194"/>
          <p:cNvSpPr/>
          <p:nvPr/>
        </p:nvSpPr>
        <p:spPr>
          <a:xfrm>
            <a:off x="4702050" y="3154925"/>
            <a:ext cx="375000" cy="1581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5" name="Shape 1195"/>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sp>
        <p:nvSpPr>
          <p:cNvPr id="1196" name="Shape 1196"/>
          <p:cNvSpPr/>
          <p:nvPr/>
        </p:nvSpPr>
        <p:spPr>
          <a:xfrm>
            <a:off x="6434300" y="1660750"/>
            <a:ext cx="2442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7" name="Shape 1197"/>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198" name="Shape 1198"/>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199" name="Shape 119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288653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Shape 120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71</a:t>
            </a:fld>
            <a:endParaRPr lang="en" dirty="0"/>
          </a:p>
        </p:txBody>
      </p:sp>
      <p:sp>
        <p:nvSpPr>
          <p:cNvPr id="1205" name="Shape 120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206" name="Shape 1206"/>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07" name="Shape 1207"/>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208" name="Shape 120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09" name="Shape 1209"/>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210" name="Shape 1210"/>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11" name="Shape 1211"/>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12" name="Shape 1212"/>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13" name="Shape 1213"/>
          <p:cNvSpPr/>
          <p:nvPr/>
        </p:nvSpPr>
        <p:spPr>
          <a:xfrm>
            <a:off x="8470575" y="2542925"/>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14" name="Shape 1214"/>
          <p:cNvSpPr/>
          <p:nvPr/>
        </p:nvSpPr>
        <p:spPr>
          <a:xfrm>
            <a:off x="4702050" y="3154925"/>
            <a:ext cx="375000" cy="1581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15" name="Shape 1215"/>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216" name="Shape 1216"/>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17" name="Shape 1217"/>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18" name="Shape 1218"/>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19" name="Shape 1219"/>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20" name="Shape 1220"/>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221" name="Shape 1221"/>
          <p:cNvPicPr preferRelativeResize="0"/>
          <p:nvPr/>
        </p:nvPicPr>
        <p:blipFill>
          <a:blip r:embed="rId9">
            <a:alphaModFix/>
          </a:blip>
          <a:stretch>
            <a:fillRect/>
          </a:stretch>
        </p:blipFill>
        <p:spPr>
          <a:xfrm>
            <a:off x="1528600" y="4764425"/>
            <a:ext cx="1609920" cy="619200"/>
          </a:xfrm>
          <a:prstGeom prst="rect">
            <a:avLst/>
          </a:prstGeom>
          <a:noFill/>
          <a:ln>
            <a:noFill/>
          </a:ln>
        </p:spPr>
      </p:pic>
      <p:sp>
        <p:nvSpPr>
          <p:cNvPr id="1222" name="Shape 1222"/>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223" name="Shape 1223"/>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224" name="Shape 1224"/>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225" name="Shape 12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9281574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Shape 123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72</a:t>
            </a:fld>
            <a:endParaRPr lang="en" dirty="0"/>
          </a:p>
        </p:txBody>
      </p:sp>
      <p:sp>
        <p:nvSpPr>
          <p:cNvPr id="1231" name="Shape 123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232" name="Shape 1232"/>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33" name="Shape 1233"/>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234" name="Shape 1234"/>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35" name="Shape 1235"/>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236" name="Shape 1236"/>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37" name="Shape 1237"/>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38" name="Shape 1238"/>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39" name="Shape 1239"/>
          <p:cNvSpPr/>
          <p:nvPr/>
        </p:nvSpPr>
        <p:spPr>
          <a:xfrm>
            <a:off x="8470575" y="2542925"/>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40" name="Shape 1240"/>
          <p:cNvSpPr/>
          <p:nvPr/>
        </p:nvSpPr>
        <p:spPr>
          <a:xfrm>
            <a:off x="4702050" y="3154925"/>
            <a:ext cx="375000" cy="1581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41" name="Shape 1241"/>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242" name="Shape 124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43" name="Shape 124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44" name="Shape 124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45" name="Shape 124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46" name="Shape 1246"/>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247" name="Shape 124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248" name="Shape 1248"/>
          <p:cNvPicPr preferRelativeResize="0"/>
          <p:nvPr/>
        </p:nvPicPr>
        <p:blipFill>
          <a:blip r:embed="rId10">
            <a:alphaModFix/>
          </a:blip>
          <a:stretch>
            <a:fillRect/>
          </a:stretch>
        </p:blipFill>
        <p:spPr>
          <a:xfrm>
            <a:off x="8282647" y="3579125"/>
            <a:ext cx="346948" cy="590550"/>
          </a:xfrm>
          <a:prstGeom prst="rect">
            <a:avLst/>
          </a:prstGeom>
          <a:noFill/>
          <a:ln w="19050" cap="flat" cmpd="sng">
            <a:solidFill>
              <a:srgbClr val="FF00FF"/>
            </a:solidFill>
            <a:prstDash val="solid"/>
            <a:round/>
            <a:headEnd type="none" w="med" len="med"/>
            <a:tailEnd type="none" w="med" len="med"/>
          </a:ln>
        </p:spPr>
      </p:pic>
      <p:cxnSp>
        <p:nvCxnSpPr>
          <p:cNvPr id="1249" name="Shape 1249"/>
          <p:cNvCxnSpPr>
            <a:stCxn id="1248" idx="0"/>
            <a:endCxn id="1239" idx="2"/>
          </p:cNvCxnSpPr>
          <p:nvPr/>
        </p:nvCxnSpPr>
        <p:spPr>
          <a:xfrm rot="10800000" flipH="1">
            <a:off x="8456121" y="2806325"/>
            <a:ext cx="201900" cy="772800"/>
          </a:xfrm>
          <a:prstGeom prst="straightConnector1">
            <a:avLst/>
          </a:prstGeom>
          <a:noFill/>
          <a:ln w="19050" cap="flat" cmpd="sng">
            <a:solidFill>
              <a:srgbClr val="FF00FF"/>
            </a:solidFill>
            <a:prstDash val="solid"/>
            <a:round/>
            <a:headEnd type="none" w="lg" len="lg"/>
            <a:tailEnd type="triangle" w="lg" len="lg"/>
          </a:ln>
        </p:spPr>
      </p:cxnSp>
      <p:sp>
        <p:nvSpPr>
          <p:cNvPr id="1250" name="Shape 125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251" name="Shape 1251"/>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252" name="Shape 1252"/>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253" name="Shape 125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54518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73</a:t>
            </a:fld>
            <a:endParaRPr lang="en" dirty="0"/>
          </a:p>
        </p:txBody>
      </p:sp>
      <p:sp>
        <p:nvSpPr>
          <p:cNvPr id="1259" name="Shape 1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260" name="Shape 1260"/>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61" name="Shape 1261"/>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262" name="Shape 1262"/>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63" name="Shape 1263"/>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264" name="Shape 1264"/>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65" name="Shape 1265"/>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66" name="Shape 1266"/>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67" name="Shape 1267"/>
          <p:cNvSpPr/>
          <p:nvPr/>
        </p:nvSpPr>
        <p:spPr>
          <a:xfrm>
            <a:off x="4702050" y="3154925"/>
            <a:ext cx="375000" cy="1581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68" name="Shape 1268"/>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269" name="Shape 1269"/>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70" name="Shape 1270"/>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71" name="Shape 1271"/>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72" name="Shape 1272"/>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73" name="Shape 1273"/>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274" name="Shape 1274"/>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275" name="Shape 1275"/>
          <p:cNvPicPr preferRelativeResize="0"/>
          <p:nvPr/>
        </p:nvPicPr>
        <p:blipFill>
          <a:blip r:embed="rId10">
            <a:alphaModFix/>
          </a:blip>
          <a:stretch>
            <a:fillRect/>
          </a:stretch>
        </p:blipFill>
        <p:spPr>
          <a:xfrm>
            <a:off x="8282647" y="3579125"/>
            <a:ext cx="346948" cy="590550"/>
          </a:xfrm>
          <a:prstGeom prst="rect">
            <a:avLst/>
          </a:prstGeom>
          <a:noFill/>
          <a:ln w="19050" cap="flat" cmpd="sng">
            <a:solidFill>
              <a:srgbClr val="FF00FF"/>
            </a:solidFill>
            <a:prstDash val="solid"/>
            <a:round/>
            <a:headEnd type="none" w="med" len="med"/>
            <a:tailEnd type="none" w="med" len="med"/>
          </a:ln>
        </p:spPr>
      </p:pic>
      <p:cxnSp>
        <p:nvCxnSpPr>
          <p:cNvPr id="1276" name="Shape 1276"/>
          <p:cNvCxnSpPr>
            <a:stCxn id="1275" idx="0"/>
          </p:cNvCxnSpPr>
          <p:nvPr/>
        </p:nvCxnSpPr>
        <p:spPr>
          <a:xfrm rot="10800000" flipH="1">
            <a:off x="8456121" y="2806325"/>
            <a:ext cx="201900" cy="772800"/>
          </a:xfrm>
          <a:prstGeom prst="straightConnector1">
            <a:avLst/>
          </a:prstGeom>
          <a:noFill/>
          <a:ln w="19050" cap="flat" cmpd="sng">
            <a:solidFill>
              <a:srgbClr val="FF00FF"/>
            </a:solidFill>
            <a:prstDash val="solid"/>
            <a:round/>
            <a:headEnd type="none" w="lg" len="lg"/>
            <a:tailEnd type="triangle" w="lg" len="lg"/>
          </a:ln>
        </p:spPr>
      </p:cxnSp>
      <p:sp>
        <p:nvSpPr>
          <p:cNvPr id="1277" name="Shape 127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278" name="Shape 1278"/>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279" name="Shape 1279"/>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280" name="Shape 128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28125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Shape 1285"/>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74</a:t>
            </a:fld>
            <a:endParaRPr lang="en" dirty="0"/>
          </a:p>
        </p:txBody>
      </p:sp>
      <p:sp>
        <p:nvSpPr>
          <p:cNvPr id="1286" name="Shape 1286"/>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287" name="Shape 1287"/>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88" name="Shape 1288"/>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289" name="Shape 1289"/>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90" name="Shape 1290"/>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291" name="Shape 1291"/>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92" name="Shape 1292"/>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93" name="Shape 1293"/>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94" name="Shape 1294"/>
          <p:cNvSpPr/>
          <p:nvPr/>
        </p:nvSpPr>
        <p:spPr>
          <a:xfrm>
            <a:off x="4702050" y="3154925"/>
            <a:ext cx="375000" cy="1581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295" name="Shape 1295"/>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296" name="Shape 1296"/>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97" name="Shape 1297"/>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98" name="Shape 1298"/>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99" name="Shape 1299"/>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00" name="Shape 1300"/>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301" name="Shape 1301"/>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302" name="Shape 1302"/>
          <p:cNvCxnSpPr/>
          <p:nvPr/>
        </p:nvCxnSpPr>
        <p:spPr>
          <a:xfrm rot="10800000">
            <a:off x="5298021" y="3217625"/>
            <a:ext cx="3158100" cy="361500"/>
          </a:xfrm>
          <a:prstGeom prst="straightConnector1">
            <a:avLst/>
          </a:prstGeom>
          <a:noFill/>
          <a:ln w="19050" cap="flat" cmpd="sng">
            <a:solidFill>
              <a:srgbClr val="FF00FF"/>
            </a:solidFill>
            <a:prstDash val="solid"/>
            <a:round/>
            <a:headEnd type="none" w="lg" len="lg"/>
            <a:tailEnd type="triangle" w="lg" len="lg"/>
          </a:ln>
        </p:spPr>
      </p:cxnSp>
      <p:pic>
        <p:nvPicPr>
          <p:cNvPr id="1303" name="Shape 1303"/>
          <p:cNvPicPr preferRelativeResize="0"/>
          <p:nvPr/>
        </p:nvPicPr>
        <p:blipFill rotWithShape="1">
          <a:blip r:embed="rId9">
            <a:alphaModFix/>
          </a:blip>
          <a:srcRect l="71034"/>
          <a:stretch/>
        </p:blipFill>
        <p:spPr>
          <a:xfrm>
            <a:off x="8378013" y="3587230"/>
            <a:ext cx="466325" cy="619200"/>
          </a:xfrm>
          <a:prstGeom prst="rect">
            <a:avLst/>
          </a:prstGeom>
          <a:noFill/>
          <a:ln w="19050" cap="flat" cmpd="sng">
            <a:solidFill>
              <a:srgbClr val="FF00FF"/>
            </a:solidFill>
            <a:prstDash val="solid"/>
            <a:round/>
            <a:headEnd type="none" w="med" len="med"/>
            <a:tailEnd type="none" w="med" len="med"/>
          </a:ln>
        </p:spPr>
      </p:pic>
      <p:sp>
        <p:nvSpPr>
          <p:cNvPr id="1304" name="Shape 130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305" name="Shape 1305"/>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306" name="Shape 1306"/>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307" name="Shape 130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78989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75</a:t>
            </a:fld>
            <a:endParaRPr lang="en" dirty="0"/>
          </a:p>
        </p:txBody>
      </p:sp>
      <p:sp>
        <p:nvSpPr>
          <p:cNvPr id="1313" name="Shape 131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314" name="Shape 1314"/>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315" name="Shape 1315"/>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316" name="Shape 1316"/>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17" name="Shape 1317"/>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318" name="Shape 1318"/>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19" name="Shape 1319"/>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20" name="Shape 1320"/>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21" name="Shape 1321"/>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322" name="Shape 132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23" name="Shape 132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24" name="Shape 132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25" name="Shape 132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26" name="Shape 1326"/>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327" name="Shape 132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28" name="Shape 1328"/>
          <p:cNvPicPr preferRelativeResize="0"/>
          <p:nvPr/>
        </p:nvPicPr>
        <p:blipFill rotWithShape="1">
          <a:blip r:embed="rId9">
            <a:alphaModFix/>
          </a:blip>
          <a:srcRect l="71034"/>
          <a:stretch/>
        </p:blipFill>
        <p:spPr>
          <a:xfrm>
            <a:off x="8378013" y="3587230"/>
            <a:ext cx="466325" cy="619200"/>
          </a:xfrm>
          <a:prstGeom prst="rect">
            <a:avLst/>
          </a:prstGeom>
          <a:noFill/>
          <a:ln w="19050" cap="flat" cmpd="sng">
            <a:solidFill>
              <a:srgbClr val="FF00FF"/>
            </a:solidFill>
            <a:prstDash val="solid"/>
            <a:round/>
            <a:headEnd type="none" w="med" len="med"/>
            <a:tailEnd type="none" w="med" len="med"/>
          </a:ln>
        </p:spPr>
      </p:pic>
      <p:cxnSp>
        <p:nvCxnSpPr>
          <p:cNvPr id="1329" name="Shape 1329"/>
          <p:cNvCxnSpPr/>
          <p:nvPr/>
        </p:nvCxnSpPr>
        <p:spPr>
          <a:xfrm rot="10800000">
            <a:off x="5298021" y="3217625"/>
            <a:ext cx="3158100" cy="361500"/>
          </a:xfrm>
          <a:prstGeom prst="straightConnector1">
            <a:avLst/>
          </a:prstGeom>
          <a:noFill/>
          <a:ln w="19050" cap="flat" cmpd="sng">
            <a:solidFill>
              <a:srgbClr val="FF00FF"/>
            </a:solidFill>
            <a:prstDash val="solid"/>
            <a:round/>
            <a:headEnd type="none" w="lg" len="lg"/>
            <a:tailEnd type="triangle" w="lg" len="lg"/>
          </a:ln>
        </p:spPr>
      </p:cxnSp>
      <p:sp>
        <p:nvSpPr>
          <p:cNvPr id="1330" name="Shape 133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331" name="Shape 1331"/>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332" name="Shape 1332"/>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333" name="Shape 1333"/>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24343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Shape 133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76</a:t>
            </a:fld>
            <a:endParaRPr lang="en" dirty="0"/>
          </a:p>
        </p:txBody>
      </p:sp>
      <p:sp>
        <p:nvSpPr>
          <p:cNvPr id="1339" name="Shape 133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340" name="Shape 1340"/>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341" name="Shape 1341"/>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342" name="Shape 1342"/>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43" name="Shape 1343"/>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344" name="Shape 1344"/>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45" name="Shape 1345"/>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46" name="Shape 1346"/>
          <p:cNvSpPr/>
          <p:nvPr/>
        </p:nvSpPr>
        <p:spPr>
          <a:xfrm>
            <a:off x="6642550" y="199955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47" name="Shape 1347"/>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348" name="Shape 1348"/>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49" name="Shape 1349"/>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50" name="Shape 1350"/>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51" name="Shape 1351"/>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52" name="Shape 1352"/>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353" name="Shape 1353"/>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54" name="Shape 1354"/>
          <p:cNvPicPr preferRelativeResize="0"/>
          <p:nvPr/>
        </p:nvPicPr>
        <p:blipFill>
          <a:blip r:embed="rId10">
            <a:alphaModFix/>
          </a:blip>
          <a:stretch>
            <a:fillRect/>
          </a:stretch>
        </p:blipFill>
        <p:spPr>
          <a:xfrm>
            <a:off x="8261125" y="3579125"/>
            <a:ext cx="457200" cy="742950"/>
          </a:xfrm>
          <a:prstGeom prst="rect">
            <a:avLst/>
          </a:prstGeom>
          <a:noFill/>
          <a:ln w="19050" cap="flat" cmpd="sng">
            <a:solidFill>
              <a:srgbClr val="FF00FF"/>
            </a:solidFill>
            <a:prstDash val="solid"/>
            <a:round/>
            <a:headEnd type="none" w="med" len="med"/>
            <a:tailEnd type="none" w="med" len="med"/>
          </a:ln>
        </p:spPr>
      </p:pic>
      <p:cxnSp>
        <p:nvCxnSpPr>
          <p:cNvPr id="1355" name="Shape 1355"/>
          <p:cNvCxnSpPr/>
          <p:nvPr/>
        </p:nvCxnSpPr>
        <p:spPr>
          <a:xfrm rot="10800000">
            <a:off x="6949821" y="2244125"/>
            <a:ext cx="1506300" cy="1335000"/>
          </a:xfrm>
          <a:prstGeom prst="straightConnector1">
            <a:avLst/>
          </a:prstGeom>
          <a:noFill/>
          <a:ln w="19050" cap="flat" cmpd="sng">
            <a:solidFill>
              <a:srgbClr val="FF00FF"/>
            </a:solidFill>
            <a:prstDash val="solid"/>
            <a:round/>
            <a:headEnd type="none" w="lg" len="lg"/>
            <a:tailEnd type="triangle" w="lg" len="lg"/>
          </a:ln>
        </p:spPr>
      </p:cxnSp>
      <p:sp>
        <p:nvSpPr>
          <p:cNvPr id="1356" name="Shape 135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357" name="Shape 1357"/>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358" name="Shape 1358"/>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359" name="Shape 135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3689929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Shape 136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77</a:t>
            </a:fld>
            <a:endParaRPr lang="en" dirty="0"/>
          </a:p>
        </p:txBody>
      </p:sp>
      <p:sp>
        <p:nvSpPr>
          <p:cNvPr id="1365" name="Shape 136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366" name="Shape 1366"/>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367" name="Shape 1367"/>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368" name="Shape 136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69" name="Shape 1369"/>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370" name="Shape 1370"/>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71" name="Shape 1371"/>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72" name="Shape 1372"/>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373" name="Shape 1373"/>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74" name="Shape 1374"/>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75" name="Shape 1375"/>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76" name="Shape 1376"/>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77" name="Shape 1377"/>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378" name="Shape 1378"/>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79" name="Shape 1379"/>
          <p:cNvPicPr preferRelativeResize="0"/>
          <p:nvPr/>
        </p:nvPicPr>
        <p:blipFill>
          <a:blip r:embed="rId10">
            <a:alphaModFix/>
          </a:blip>
          <a:stretch>
            <a:fillRect/>
          </a:stretch>
        </p:blipFill>
        <p:spPr>
          <a:xfrm>
            <a:off x="8261125" y="3579125"/>
            <a:ext cx="457200" cy="742950"/>
          </a:xfrm>
          <a:prstGeom prst="rect">
            <a:avLst/>
          </a:prstGeom>
          <a:noFill/>
          <a:ln w="19050" cap="flat" cmpd="sng">
            <a:solidFill>
              <a:srgbClr val="FF00FF"/>
            </a:solidFill>
            <a:prstDash val="solid"/>
            <a:round/>
            <a:headEnd type="none" w="med" len="med"/>
            <a:tailEnd type="none" w="med" len="med"/>
          </a:ln>
        </p:spPr>
      </p:pic>
      <p:cxnSp>
        <p:nvCxnSpPr>
          <p:cNvPr id="1380" name="Shape 1380"/>
          <p:cNvCxnSpPr/>
          <p:nvPr/>
        </p:nvCxnSpPr>
        <p:spPr>
          <a:xfrm rot="10800000">
            <a:off x="6949821" y="2244125"/>
            <a:ext cx="1506300" cy="1335000"/>
          </a:xfrm>
          <a:prstGeom prst="straightConnector1">
            <a:avLst/>
          </a:prstGeom>
          <a:noFill/>
          <a:ln w="19050" cap="flat" cmpd="sng">
            <a:solidFill>
              <a:srgbClr val="FF00FF"/>
            </a:solidFill>
            <a:prstDash val="solid"/>
            <a:round/>
            <a:headEnd type="none" w="lg" len="lg"/>
            <a:tailEnd type="triangle" w="lg" len="lg"/>
          </a:ln>
        </p:spPr>
      </p:cxnSp>
      <p:sp>
        <p:nvSpPr>
          <p:cNvPr id="1381" name="Shape 1381"/>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382" name="Shape 1382"/>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383" name="Shape 1383"/>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384" name="Shape 138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205553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78</a:t>
            </a:fld>
            <a:endParaRPr lang="en" dirty="0"/>
          </a:p>
        </p:txBody>
      </p:sp>
      <p:sp>
        <p:nvSpPr>
          <p:cNvPr id="1390" name="Shape 139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391" name="Shape 1391"/>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392" name="Shape 1392"/>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393" name="Shape 1393"/>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94" name="Shape 1394"/>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395" name="Shape 1395"/>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96" name="Shape 1396"/>
          <p:cNvSpPr/>
          <p:nvPr/>
        </p:nvSpPr>
        <p:spPr>
          <a:xfrm>
            <a:off x="4774675" y="23578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97" name="Shape 1397"/>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398" name="Shape 1398"/>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99" name="Shape 1399"/>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00" name="Shape 1400"/>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01" name="Shape 1401"/>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02" name="Shape 1402"/>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403" name="Shape 1403"/>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04" name="Shape 1404"/>
          <p:cNvCxnSpPr>
            <a:endCxn id="1396" idx="3"/>
          </p:cNvCxnSpPr>
          <p:nvPr/>
        </p:nvCxnSpPr>
        <p:spPr>
          <a:xfrm rot="10800000">
            <a:off x="5149675" y="2489500"/>
            <a:ext cx="3306300" cy="1089600"/>
          </a:xfrm>
          <a:prstGeom prst="straightConnector1">
            <a:avLst/>
          </a:prstGeom>
          <a:noFill/>
          <a:ln w="19050" cap="flat" cmpd="sng">
            <a:solidFill>
              <a:srgbClr val="FF00FF"/>
            </a:solidFill>
            <a:prstDash val="solid"/>
            <a:round/>
            <a:headEnd type="none" w="lg" len="lg"/>
            <a:tailEnd type="triangle" w="lg" len="lg"/>
          </a:ln>
        </p:spPr>
      </p:cxnSp>
      <p:pic>
        <p:nvPicPr>
          <p:cNvPr id="1405" name="Shape 1405"/>
          <p:cNvPicPr preferRelativeResize="0"/>
          <p:nvPr/>
        </p:nvPicPr>
        <p:blipFill rotWithShape="1">
          <a:blip r:embed="rId9">
            <a:alphaModFix/>
          </a:blip>
          <a:srcRect l="35262" r="36338"/>
          <a:stretch/>
        </p:blipFill>
        <p:spPr>
          <a:xfrm>
            <a:off x="8271873" y="3579125"/>
            <a:ext cx="457200" cy="619200"/>
          </a:xfrm>
          <a:prstGeom prst="rect">
            <a:avLst/>
          </a:prstGeom>
          <a:noFill/>
          <a:ln w="19050" cap="flat" cmpd="sng">
            <a:solidFill>
              <a:srgbClr val="FF00FF"/>
            </a:solidFill>
            <a:prstDash val="solid"/>
            <a:round/>
            <a:headEnd type="none" w="med" len="med"/>
            <a:tailEnd type="none" w="med" len="med"/>
          </a:ln>
        </p:spPr>
      </p:pic>
      <p:sp>
        <p:nvSpPr>
          <p:cNvPr id="1406" name="Shape 140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407" name="Shape 1407"/>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408" name="Shape 1408"/>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409" name="Shape 140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395472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Shape 141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79</a:t>
            </a:fld>
            <a:endParaRPr lang="en" dirty="0"/>
          </a:p>
        </p:txBody>
      </p:sp>
      <p:sp>
        <p:nvSpPr>
          <p:cNvPr id="1415" name="Shape 141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416" name="Shape 1416"/>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17" name="Shape 1417"/>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418" name="Shape 141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19" name="Shape 1419"/>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420" name="Shape 1420"/>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421" name="Shape 1421"/>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422" name="Shape 142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23" name="Shape 142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24" name="Shape 142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25" name="Shape 142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26" name="Shape 1426"/>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427" name="Shape 142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428" name="Shape 1428"/>
          <p:cNvPicPr preferRelativeResize="0"/>
          <p:nvPr/>
        </p:nvPicPr>
        <p:blipFill>
          <a:blip r:embed="rId10">
            <a:alphaModFix/>
          </a:blip>
          <a:stretch>
            <a:fillRect/>
          </a:stretch>
        </p:blipFill>
        <p:spPr>
          <a:xfrm>
            <a:off x="5455625" y="4290450"/>
            <a:ext cx="1956900" cy="747180"/>
          </a:xfrm>
          <a:prstGeom prst="rect">
            <a:avLst/>
          </a:prstGeom>
          <a:noFill/>
          <a:ln w="19050" cap="flat" cmpd="sng">
            <a:solidFill>
              <a:srgbClr val="38761D"/>
            </a:solidFill>
            <a:prstDash val="solid"/>
            <a:round/>
            <a:headEnd type="none" w="med" len="med"/>
            <a:tailEnd type="none" w="med" len="med"/>
          </a:ln>
        </p:spPr>
      </p:pic>
      <p:sp>
        <p:nvSpPr>
          <p:cNvPr id="1429" name="Shape 1429"/>
          <p:cNvSpPr txBox="1"/>
          <p:nvPr/>
        </p:nvSpPr>
        <p:spPr>
          <a:xfrm>
            <a:off x="5542550" y="3813525"/>
            <a:ext cx="2047800" cy="39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Chain rule:</a:t>
            </a:r>
          </a:p>
        </p:txBody>
      </p:sp>
      <p:cxnSp>
        <p:nvCxnSpPr>
          <p:cNvPr id="1430" name="Shape 1430"/>
          <p:cNvCxnSpPr/>
          <p:nvPr/>
        </p:nvCxnSpPr>
        <p:spPr>
          <a:xfrm rot="10800000">
            <a:off x="5149675" y="2489500"/>
            <a:ext cx="3306300" cy="1089600"/>
          </a:xfrm>
          <a:prstGeom prst="straightConnector1">
            <a:avLst/>
          </a:prstGeom>
          <a:noFill/>
          <a:ln w="19050" cap="flat" cmpd="sng">
            <a:solidFill>
              <a:srgbClr val="FF00FF"/>
            </a:solidFill>
            <a:prstDash val="solid"/>
            <a:round/>
            <a:headEnd type="none" w="lg" len="lg"/>
            <a:tailEnd type="triangle" w="lg" len="lg"/>
          </a:ln>
        </p:spPr>
      </p:cxnSp>
      <p:pic>
        <p:nvPicPr>
          <p:cNvPr id="1431" name="Shape 1431"/>
          <p:cNvPicPr preferRelativeResize="0"/>
          <p:nvPr/>
        </p:nvPicPr>
        <p:blipFill rotWithShape="1">
          <a:blip r:embed="rId9">
            <a:alphaModFix/>
          </a:blip>
          <a:srcRect l="35262" r="36338"/>
          <a:stretch/>
        </p:blipFill>
        <p:spPr>
          <a:xfrm>
            <a:off x="8271873" y="3579125"/>
            <a:ext cx="457200" cy="619200"/>
          </a:xfrm>
          <a:prstGeom prst="rect">
            <a:avLst/>
          </a:prstGeom>
          <a:noFill/>
          <a:ln w="19050" cap="flat" cmpd="sng">
            <a:solidFill>
              <a:srgbClr val="FF00FF"/>
            </a:solidFill>
            <a:prstDash val="solid"/>
            <a:round/>
            <a:headEnd type="none" w="med" len="med"/>
            <a:tailEnd type="none" w="med" len="med"/>
          </a:ln>
        </p:spPr>
      </p:pic>
      <p:pic>
        <p:nvPicPr>
          <p:cNvPr id="1432" name="Shape 1432"/>
          <p:cNvPicPr preferRelativeResize="0"/>
          <p:nvPr/>
        </p:nvPicPr>
        <p:blipFill rotWithShape="1">
          <a:blip r:embed="rId9">
            <a:alphaModFix/>
          </a:blip>
          <a:srcRect l="35262" r="36338"/>
          <a:stretch/>
        </p:blipFill>
        <p:spPr>
          <a:xfrm>
            <a:off x="5510313" y="4314387"/>
            <a:ext cx="504456" cy="683200"/>
          </a:xfrm>
          <a:prstGeom prst="rect">
            <a:avLst/>
          </a:prstGeom>
          <a:noFill/>
          <a:ln>
            <a:noFill/>
          </a:ln>
        </p:spPr>
      </p:pic>
      <p:pic>
        <p:nvPicPr>
          <p:cNvPr id="1433" name="Shape 1433"/>
          <p:cNvPicPr preferRelativeResize="0"/>
          <p:nvPr/>
        </p:nvPicPr>
        <p:blipFill rotWithShape="1">
          <a:blip r:embed="rId8">
            <a:alphaModFix/>
          </a:blip>
          <a:srcRect l="53855" r="26252"/>
          <a:stretch/>
        </p:blipFill>
        <p:spPr>
          <a:xfrm>
            <a:off x="6900100" y="4328925"/>
            <a:ext cx="504450" cy="683200"/>
          </a:xfrm>
          <a:prstGeom prst="rect">
            <a:avLst/>
          </a:prstGeom>
          <a:noFill/>
          <a:ln>
            <a:noFill/>
          </a:ln>
        </p:spPr>
      </p:pic>
      <p:sp>
        <p:nvSpPr>
          <p:cNvPr id="1434" name="Shape 1434"/>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435" name="Shape 1435"/>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436" name="Shape 1436"/>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437" name="Shape 1437"/>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48667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8</a:t>
            </a:fld>
            <a:endParaRPr lang="en" dirty="0"/>
          </a:p>
        </p:txBody>
      </p:sp>
      <p:sp>
        <p:nvSpPr>
          <p:cNvPr id="151" name="Shape 15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52" name="Shape 152"/>
          <p:cNvPicPr preferRelativeResize="0"/>
          <p:nvPr/>
        </p:nvPicPr>
        <p:blipFill>
          <a:blip r:embed="rId3">
            <a:alphaModFix/>
          </a:blip>
          <a:stretch>
            <a:fillRect/>
          </a:stretch>
        </p:blipFill>
        <p:spPr>
          <a:xfrm>
            <a:off x="152400" y="152400"/>
            <a:ext cx="8839198" cy="5910121"/>
          </a:xfrm>
          <a:prstGeom prst="rect">
            <a:avLst/>
          </a:prstGeom>
          <a:noFill/>
          <a:ln>
            <a:noFill/>
          </a:ln>
        </p:spPr>
      </p:pic>
      <p:sp>
        <p:nvSpPr>
          <p:cNvPr id="153" name="Shape 153"/>
          <p:cNvSpPr txBox="1"/>
          <p:nvPr/>
        </p:nvSpPr>
        <p:spPr>
          <a:xfrm>
            <a:off x="7159150" y="611625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1, 2016</a:t>
            </a:r>
          </a:p>
        </p:txBody>
      </p:sp>
      <p:sp>
        <p:nvSpPr>
          <p:cNvPr id="154" name="Shape 15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862268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Shape 1442"/>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80</a:t>
            </a:fld>
            <a:endParaRPr lang="en" dirty="0"/>
          </a:p>
        </p:txBody>
      </p:sp>
      <p:sp>
        <p:nvSpPr>
          <p:cNvPr id="1443" name="Shape 1443"/>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444" name="Shape 1444"/>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45" name="Shape 1445"/>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446" name="Shape 1446"/>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47" name="Shape 1447"/>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448" name="Shape 1448"/>
          <p:cNvSpPr/>
          <p:nvPr/>
        </p:nvSpPr>
        <p:spPr>
          <a:xfrm>
            <a:off x="4702050" y="1599000"/>
            <a:ext cx="375000" cy="263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449" name="Shape 1449"/>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450" name="Shape 1450"/>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51" name="Shape 1451"/>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52" name="Shape 1452"/>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53" name="Shape 1453"/>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54" name="Shape 1454"/>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455" name="Shape 1455"/>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56" name="Shape 1456"/>
          <p:cNvCxnSpPr>
            <a:endCxn id="1448" idx="3"/>
          </p:cNvCxnSpPr>
          <p:nvPr/>
        </p:nvCxnSpPr>
        <p:spPr>
          <a:xfrm rot="10800000">
            <a:off x="5077050" y="1730700"/>
            <a:ext cx="3378900" cy="1848300"/>
          </a:xfrm>
          <a:prstGeom prst="straightConnector1">
            <a:avLst/>
          </a:prstGeom>
          <a:noFill/>
          <a:ln w="19050" cap="flat" cmpd="sng">
            <a:solidFill>
              <a:srgbClr val="FF00FF"/>
            </a:solidFill>
            <a:prstDash val="solid"/>
            <a:round/>
            <a:headEnd type="none" w="lg" len="lg"/>
            <a:tailEnd type="triangle" w="lg" len="lg"/>
          </a:ln>
        </p:spPr>
      </p:cxnSp>
      <p:pic>
        <p:nvPicPr>
          <p:cNvPr id="1457" name="Shape 1457"/>
          <p:cNvPicPr preferRelativeResize="0"/>
          <p:nvPr/>
        </p:nvPicPr>
        <p:blipFill rotWithShape="1">
          <a:blip r:embed="rId9">
            <a:alphaModFix/>
          </a:blip>
          <a:srcRect r="73509"/>
          <a:stretch/>
        </p:blipFill>
        <p:spPr>
          <a:xfrm>
            <a:off x="8262702" y="3579000"/>
            <a:ext cx="426475" cy="619200"/>
          </a:xfrm>
          <a:prstGeom prst="rect">
            <a:avLst/>
          </a:prstGeom>
          <a:noFill/>
          <a:ln w="19050" cap="flat" cmpd="sng">
            <a:solidFill>
              <a:srgbClr val="FF00FF"/>
            </a:solidFill>
            <a:prstDash val="solid"/>
            <a:round/>
            <a:headEnd type="none" w="med" len="med"/>
            <a:tailEnd type="none" w="med" len="med"/>
          </a:ln>
        </p:spPr>
      </p:pic>
      <p:sp>
        <p:nvSpPr>
          <p:cNvPr id="1458" name="Shape 1458"/>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459" name="Shape 1459"/>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460" name="Shape 1460"/>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461" name="Shape 146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530592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Shape 146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81</a:t>
            </a:fld>
            <a:endParaRPr lang="en" dirty="0"/>
          </a:p>
        </p:txBody>
      </p:sp>
      <p:sp>
        <p:nvSpPr>
          <p:cNvPr id="1467" name="Shape 146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1468" name="Shape 1468"/>
          <p:cNvSpPr/>
          <p:nvPr/>
        </p:nvSpPr>
        <p:spPr>
          <a:xfrm>
            <a:off x="100600" y="3641150"/>
            <a:ext cx="4166100" cy="785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69" name="Shape 1469"/>
          <p:cNvSpPr/>
          <p:nvPr/>
        </p:nvSpPr>
        <p:spPr>
          <a:xfrm>
            <a:off x="90100" y="2733575"/>
            <a:ext cx="4166100" cy="785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470" name="Shape 1470"/>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71" name="Shape 1471"/>
          <p:cNvPicPr preferRelativeResize="0"/>
          <p:nvPr/>
        </p:nvPicPr>
        <p:blipFill>
          <a:blip r:embed="rId4">
            <a:alphaModFix/>
          </a:blip>
          <a:stretch>
            <a:fillRect/>
          </a:stretch>
        </p:blipFill>
        <p:spPr>
          <a:xfrm>
            <a:off x="4505950" y="1297675"/>
            <a:ext cx="4510700" cy="2056725"/>
          </a:xfrm>
          <a:prstGeom prst="rect">
            <a:avLst/>
          </a:prstGeom>
          <a:noFill/>
          <a:ln w="9525" cap="flat" cmpd="sng">
            <a:solidFill>
              <a:srgbClr val="000000"/>
            </a:solidFill>
            <a:prstDash val="solid"/>
            <a:round/>
            <a:headEnd type="none" w="med" len="med"/>
            <a:tailEnd type="none" w="med" len="med"/>
          </a:ln>
        </p:spPr>
      </p:pic>
      <p:sp>
        <p:nvSpPr>
          <p:cNvPr id="1472" name="Shape 1472"/>
          <p:cNvSpPr txBox="1"/>
          <p:nvPr/>
        </p:nvSpPr>
        <p:spPr>
          <a:xfrm>
            <a:off x="258925" y="1924150"/>
            <a:ext cx="3622500" cy="598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e.g. x = -2, y = 5, z = -4</a:t>
            </a:r>
          </a:p>
        </p:txBody>
      </p:sp>
      <p:pic>
        <p:nvPicPr>
          <p:cNvPr id="1473" name="Shape 1473"/>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74" name="Shape 1474"/>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75" name="Shape 1475"/>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76" name="Shape 1476"/>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77" name="Shape 1477"/>
          <p:cNvSpPr txBox="1"/>
          <p:nvPr/>
        </p:nvSpPr>
        <p:spPr>
          <a:xfrm>
            <a:off x="350275" y="4821350"/>
            <a:ext cx="4117200" cy="502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t>Want: </a:t>
            </a:r>
          </a:p>
        </p:txBody>
      </p:sp>
      <p:pic>
        <p:nvPicPr>
          <p:cNvPr id="1478" name="Shape 1478"/>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79" name="Shape 1479"/>
          <p:cNvCxnSpPr/>
          <p:nvPr/>
        </p:nvCxnSpPr>
        <p:spPr>
          <a:xfrm rot="10800000">
            <a:off x="5077050" y="1730700"/>
            <a:ext cx="3378900" cy="1848300"/>
          </a:xfrm>
          <a:prstGeom prst="straightConnector1">
            <a:avLst/>
          </a:prstGeom>
          <a:noFill/>
          <a:ln w="19050" cap="flat" cmpd="sng">
            <a:solidFill>
              <a:srgbClr val="FF00FF"/>
            </a:solidFill>
            <a:prstDash val="solid"/>
            <a:round/>
            <a:headEnd type="none" w="lg" len="lg"/>
            <a:tailEnd type="triangle" w="lg" len="lg"/>
          </a:ln>
        </p:spPr>
      </p:cxnSp>
      <p:pic>
        <p:nvPicPr>
          <p:cNvPr id="1480" name="Shape 1480"/>
          <p:cNvPicPr preferRelativeResize="0"/>
          <p:nvPr/>
        </p:nvPicPr>
        <p:blipFill rotWithShape="1">
          <a:blip r:embed="rId9">
            <a:alphaModFix/>
          </a:blip>
          <a:srcRect r="73509"/>
          <a:stretch/>
        </p:blipFill>
        <p:spPr>
          <a:xfrm>
            <a:off x="8262702" y="3579000"/>
            <a:ext cx="426475" cy="619200"/>
          </a:xfrm>
          <a:prstGeom prst="rect">
            <a:avLst/>
          </a:prstGeom>
          <a:noFill/>
          <a:ln w="19050" cap="flat" cmpd="sng">
            <a:solidFill>
              <a:srgbClr val="FF00FF"/>
            </a:solidFill>
            <a:prstDash val="solid"/>
            <a:round/>
            <a:headEnd type="none" w="med" len="med"/>
            <a:tailEnd type="none" w="med" len="med"/>
          </a:ln>
        </p:spPr>
      </p:pic>
      <p:pic>
        <p:nvPicPr>
          <p:cNvPr id="1481" name="Shape 1481"/>
          <p:cNvPicPr preferRelativeResize="0"/>
          <p:nvPr/>
        </p:nvPicPr>
        <p:blipFill>
          <a:blip r:embed="rId10">
            <a:alphaModFix/>
          </a:blip>
          <a:stretch>
            <a:fillRect/>
          </a:stretch>
        </p:blipFill>
        <p:spPr>
          <a:xfrm>
            <a:off x="5455625" y="4298429"/>
            <a:ext cx="1956900" cy="747180"/>
          </a:xfrm>
          <a:prstGeom prst="rect">
            <a:avLst/>
          </a:prstGeom>
          <a:noFill/>
          <a:ln w="19050" cap="flat" cmpd="sng">
            <a:solidFill>
              <a:srgbClr val="38761D"/>
            </a:solidFill>
            <a:prstDash val="solid"/>
            <a:round/>
            <a:headEnd type="none" w="med" len="med"/>
            <a:tailEnd type="none" w="med" len="med"/>
          </a:ln>
        </p:spPr>
      </p:pic>
      <p:sp>
        <p:nvSpPr>
          <p:cNvPr id="1482" name="Shape 1482"/>
          <p:cNvSpPr txBox="1"/>
          <p:nvPr/>
        </p:nvSpPr>
        <p:spPr>
          <a:xfrm>
            <a:off x="5542550" y="3813525"/>
            <a:ext cx="2047800" cy="39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2400">
                <a:solidFill>
                  <a:srgbClr val="38761D"/>
                </a:solidFill>
              </a:rPr>
              <a:t>Chain rule:</a:t>
            </a:r>
          </a:p>
        </p:txBody>
      </p:sp>
      <p:sp>
        <p:nvSpPr>
          <p:cNvPr id="1483" name="Shape 1483"/>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Backpropagation</a:t>
            </a:r>
          </a:p>
        </p:txBody>
      </p:sp>
      <p:sp>
        <p:nvSpPr>
          <p:cNvPr id="1484" name="Shape 1484"/>
          <p:cNvSpPr txBox="1"/>
          <p:nvPr/>
        </p:nvSpPr>
        <p:spPr>
          <a:xfrm>
            <a:off x="0" y="6192575"/>
            <a:ext cx="1984800" cy="2403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CS 231n, Lecture 4</a:t>
            </a:r>
          </a:p>
        </p:txBody>
      </p:sp>
      <p:sp>
        <p:nvSpPr>
          <p:cNvPr id="1485" name="Shape 1485"/>
          <p:cNvSpPr txBox="1"/>
          <p:nvPr/>
        </p:nvSpPr>
        <p:spPr>
          <a:xfrm>
            <a:off x="4950050" y="699175"/>
            <a:ext cx="3622500" cy="598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Computational graph</a:t>
            </a:r>
          </a:p>
        </p:txBody>
      </p:sp>
      <p:sp>
        <p:nvSpPr>
          <p:cNvPr id="1486" name="Shape 148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568764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349"/>
            <a:ext cx="10108692" cy="7811262"/>
          </a:xfrm>
          <a:prstGeom prst="rect">
            <a:avLst/>
          </a:prstGeom>
        </p:spPr>
      </p:pic>
    </p:spTree>
    <p:extLst>
      <p:ext uri="{BB962C8B-B14F-4D97-AF65-F5344CB8AC3E}">
        <p14:creationId xmlns:p14="http://schemas.microsoft.com/office/powerpoint/2010/main" val="3008242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350"/>
            <a:ext cx="10108692" cy="7811262"/>
          </a:xfrm>
          <a:prstGeom prst="rect">
            <a:avLst/>
          </a:prstGeom>
        </p:spPr>
      </p:pic>
    </p:spTree>
    <p:extLst>
      <p:ext uri="{BB962C8B-B14F-4D97-AF65-F5344CB8AC3E}">
        <p14:creationId xmlns:p14="http://schemas.microsoft.com/office/powerpoint/2010/main" val="4109701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0002644" cy="7729316"/>
          </a:xfrm>
          <a:prstGeom prst="rect">
            <a:avLst/>
          </a:prstGeom>
        </p:spPr>
      </p:pic>
    </p:spTree>
    <p:extLst>
      <p:ext uri="{BB962C8B-B14F-4D97-AF65-F5344CB8AC3E}">
        <p14:creationId xmlns:p14="http://schemas.microsoft.com/office/powerpoint/2010/main" val="3478107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80340" cy="7712081"/>
          </a:xfrm>
          <a:prstGeom prst="rect">
            <a:avLst/>
          </a:prstGeom>
        </p:spPr>
      </p:pic>
    </p:spTree>
    <p:extLst>
      <p:ext uri="{BB962C8B-B14F-4D97-AF65-F5344CB8AC3E}">
        <p14:creationId xmlns:p14="http://schemas.microsoft.com/office/powerpoint/2010/main" val="1024962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0005268" cy="7731343"/>
          </a:xfrm>
          <a:prstGeom prst="rect">
            <a:avLst/>
          </a:prstGeom>
        </p:spPr>
      </p:pic>
    </p:spTree>
    <p:extLst>
      <p:ext uri="{BB962C8B-B14F-4D97-AF65-F5344CB8AC3E}">
        <p14:creationId xmlns:p14="http://schemas.microsoft.com/office/powerpoint/2010/main" val="1856366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961974" cy="7697889"/>
          </a:xfrm>
          <a:prstGeom prst="rect">
            <a:avLst/>
          </a:prstGeom>
        </p:spPr>
      </p:pic>
    </p:spTree>
    <p:extLst>
      <p:ext uri="{BB962C8B-B14F-4D97-AF65-F5344CB8AC3E}">
        <p14:creationId xmlns:p14="http://schemas.microsoft.com/office/powerpoint/2010/main" val="25770230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58038" cy="7694847"/>
          </a:xfrm>
          <a:prstGeom prst="rect">
            <a:avLst/>
          </a:prstGeom>
        </p:spPr>
      </p:pic>
      <p:pic>
        <p:nvPicPr>
          <p:cNvPr id="5" name="Picture 4"/>
          <p:cNvPicPr>
            <a:picLocks noChangeAspect="1"/>
          </p:cNvPicPr>
          <p:nvPr/>
        </p:nvPicPr>
        <p:blipFill>
          <a:blip r:embed="rId3"/>
          <a:stretch>
            <a:fillRect/>
          </a:stretch>
        </p:blipFill>
        <p:spPr>
          <a:xfrm>
            <a:off x="-63134" y="868070"/>
            <a:ext cx="9338523" cy="5187041"/>
          </a:xfrm>
          <a:prstGeom prst="rect">
            <a:avLst/>
          </a:prstGeom>
        </p:spPr>
      </p:pic>
    </p:spTree>
    <p:extLst>
      <p:ext uri="{BB962C8B-B14F-4D97-AF65-F5344CB8AC3E}">
        <p14:creationId xmlns:p14="http://schemas.microsoft.com/office/powerpoint/2010/main" val="339490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 y="-111512"/>
            <a:ext cx="9971813" cy="7705492"/>
          </a:xfrm>
          <a:prstGeom prst="rect">
            <a:avLst/>
          </a:prstGeom>
        </p:spPr>
      </p:pic>
      <p:pic>
        <p:nvPicPr>
          <p:cNvPr id="5" name="Picture 4"/>
          <p:cNvPicPr>
            <a:picLocks noChangeAspect="1"/>
          </p:cNvPicPr>
          <p:nvPr/>
        </p:nvPicPr>
        <p:blipFill>
          <a:blip r:embed="rId3"/>
          <a:stretch>
            <a:fillRect/>
          </a:stretch>
        </p:blipFill>
        <p:spPr>
          <a:xfrm>
            <a:off x="-99434" y="888211"/>
            <a:ext cx="9399551" cy="5236364"/>
          </a:xfrm>
          <a:prstGeom prst="rect">
            <a:avLst/>
          </a:prstGeom>
        </p:spPr>
      </p:pic>
    </p:spTree>
    <p:extLst>
      <p:ext uri="{BB962C8B-B14F-4D97-AF65-F5344CB8AC3E}">
        <p14:creationId xmlns:p14="http://schemas.microsoft.com/office/powerpoint/2010/main" val="63330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9</a:t>
            </a:fld>
            <a:endParaRPr lang="en" dirty="0"/>
          </a:p>
        </p:txBody>
      </p:sp>
      <p:sp>
        <p:nvSpPr>
          <p:cNvPr id="160" name="Shape 16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64" name="Shape 16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19256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 y="-111512"/>
            <a:ext cx="10001332" cy="7728302"/>
          </a:xfrm>
          <a:prstGeom prst="rect">
            <a:avLst/>
          </a:prstGeom>
        </p:spPr>
      </p:pic>
      <p:pic>
        <p:nvPicPr>
          <p:cNvPr id="5" name="Picture 4"/>
          <p:cNvPicPr>
            <a:picLocks noChangeAspect="1"/>
          </p:cNvPicPr>
          <p:nvPr/>
        </p:nvPicPr>
        <p:blipFill>
          <a:blip r:embed="rId3"/>
          <a:stretch>
            <a:fillRect/>
          </a:stretch>
        </p:blipFill>
        <p:spPr>
          <a:xfrm>
            <a:off x="-9838" y="889476"/>
            <a:ext cx="9655644" cy="5492622"/>
          </a:xfrm>
          <a:prstGeom prst="rect">
            <a:avLst/>
          </a:prstGeom>
        </p:spPr>
      </p:pic>
    </p:spTree>
    <p:extLst>
      <p:ext uri="{BB962C8B-B14F-4D97-AF65-F5344CB8AC3E}">
        <p14:creationId xmlns:p14="http://schemas.microsoft.com/office/powerpoint/2010/main" val="27633967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80340" cy="7712081"/>
          </a:xfrm>
          <a:prstGeom prst="rect">
            <a:avLst/>
          </a:prstGeom>
        </p:spPr>
      </p:pic>
      <p:pic>
        <p:nvPicPr>
          <p:cNvPr id="5" name="Picture 4"/>
          <p:cNvPicPr>
            <a:picLocks noChangeAspect="1"/>
          </p:cNvPicPr>
          <p:nvPr/>
        </p:nvPicPr>
        <p:blipFill>
          <a:blip r:embed="rId3"/>
          <a:stretch>
            <a:fillRect/>
          </a:stretch>
        </p:blipFill>
        <p:spPr>
          <a:xfrm>
            <a:off x="0" y="441717"/>
            <a:ext cx="10089387" cy="6025990"/>
          </a:xfrm>
          <a:prstGeom prst="rect">
            <a:avLst/>
          </a:prstGeom>
        </p:spPr>
      </p:pic>
    </p:spTree>
    <p:extLst>
      <p:ext uri="{BB962C8B-B14F-4D97-AF65-F5344CB8AC3E}">
        <p14:creationId xmlns:p14="http://schemas.microsoft.com/office/powerpoint/2010/main" val="18769674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 y="-89210"/>
            <a:ext cx="10016286" cy="7739857"/>
          </a:xfrm>
          <a:prstGeom prst="rect">
            <a:avLst/>
          </a:prstGeom>
        </p:spPr>
      </p:pic>
      <p:pic>
        <p:nvPicPr>
          <p:cNvPr id="5" name="Picture 4"/>
          <p:cNvPicPr>
            <a:picLocks noChangeAspect="1"/>
          </p:cNvPicPr>
          <p:nvPr/>
        </p:nvPicPr>
        <p:blipFill>
          <a:blip r:embed="rId3"/>
          <a:stretch>
            <a:fillRect/>
          </a:stretch>
        </p:blipFill>
        <p:spPr>
          <a:xfrm>
            <a:off x="-82123" y="694628"/>
            <a:ext cx="10122404" cy="5784231"/>
          </a:xfrm>
          <a:prstGeom prst="rect">
            <a:avLst/>
          </a:prstGeom>
        </p:spPr>
      </p:pic>
    </p:spTree>
    <p:extLst>
      <p:ext uri="{BB962C8B-B14F-4D97-AF65-F5344CB8AC3E}">
        <p14:creationId xmlns:p14="http://schemas.microsoft.com/office/powerpoint/2010/main" val="2028900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0024946" cy="7746549"/>
          </a:xfrm>
          <a:prstGeom prst="rect">
            <a:avLst/>
          </a:prstGeom>
        </p:spPr>
      </p:pic>
      <p:pic>
        <p:nvPicPr>
          <p:cNvPr id="5" name="Picture 4"/>
          <p:cNvPicPr>
            <a:picLocks noChangeAspect="1"/>
          </p:cNvPicPr>
          <p:nvPr/>
        </p:nvPicPr>
        <p:blipFill>
          <a:blip r:embed="rId3"/>
          <a:stretch>
            <a:fillRect/>
          </a:stretch>
        </p:blipFill>
        <p:spPr>
          <a:xfrm>
            <a:off x="1" y="-265668"/>
            <a:ext cx="10024946" cy="7744476"/>
          </a:xfrm>
          <a:prstGeom prst="rect">
            <a:avLst/>
          </a:prstGeom>
        </p:spPr>
      </p:pic>
    </p:spTree>
    <p:extLst>
      <p:ext uri="{BB962C8B-B14F-4D97-AF65-F5344CB8AC3E}">
        <p14:creationId xmlns:p14="http://schemas.microsoft.com/office/powerpoint/2010/main" val="458628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1" y="-133815"/>
            <a:ext cx="10029537" cy="7750097"/>
          </a:xfrm>
          <a:prstGeom prst="rect">
            <a:avLst/>
          </a:prstGeom>
        </p:spPr>
      </p:pic>
      <p:pic>
        <p:nvPicPr>
          <p:cNvPr id="5" name="Picture 4"/>
          <p:cNvPicPr>
            <a:picLocks noChangeAspect="1"/>
          </p:cNvPicPr>
          <p:nvPr/>
        </p:nvPicPr>
        <p:blipFill>
          <a:blip r:embed="rId3"/>
          <a:stretch>
            <a:fillRect/>
          </a:stretch>
        </p:blipFill>
        <p:spPr>
          <a:xfrm>
            <a:off x="-38700" y="234873"/>
            <a:ext cx="10082700" cy="6110171"/>
          </a:xfrm>
          <a:prstGeom prst="rect">
            <a:avLst/>
          </a:prstGeom>
        </p:spPr>
      </p:pic>
    </p:spTree>
    <p:extLst>
      <p:ext uri="{BB962C8B-B14F-4D97-AF65-F5344CB8AC3E}">
        <p14:creationId xmlns:p14="http://schemas.microsoft.com/office/powerpoint/2010/main" val="2921244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9"/>
            <a:ext cx="9980340" cy="7712081"/>
          </a:xfrm>
          <a:prstGeom prst="rect">
            <a:avLst/>
          </a:prstGeom>
        </p:spPr>
      </p:pic>
      <p:pic>
        <p:nvPicPr>
          <p:cNvPr id="5" name="Picture 4"/>
          <p:cNvPicPr>
            <a:picLocks noChangeAspect="1"/>
          </p:cNvPicPr>
          <p:nvPr/>
        </p:nvPicPr>
        <p:blipFill>
          <a:blip r:embed="rId3"/>
          <a:stretch>
            <a:fillRect/>
          </a:stretch>
        </p:blipFill>
        <p:spPr>
          <a:xfrm>
            <a:off x="0" y="823467"/>
            <a:ext cx="9968932" cy="5524185"/>
          </a:xfrm>
          <a:prstGeom prst="rect">
            <a:avLst/>
          </a:prstGeom>
        </p:spPr>
      </p:pic>
    </p:spTree>
    <p:extLst>
      <p:ext uri="{BB962C8B-B14F-4D97-AF65-F5344CB8AC3E}">
        <p14:creationId xmlns:p14="http://schemas.microsoft.com/office/powerpoint/2010/main" val="2787912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8"/>
            <a:ext cx="9991492" cy="7720698"/>
          </a:xfrm>
          <a:prstGeom prst="rect">
            <a:avLst/>
          </a:prstGeom>
        </p:spPr>
      </p:pic>
      <p:pic>
        <p:nvPicPr>
          <p:cNvPr id="5" name="Picture 4"/>
          <p:cNvPicPr>
            <a:picLocks noChangeAspect="1"/>
          </p:cNvPicPr>
          <p:nvPr/>
        </p:nvPicPr>
        <p:blipFill>
          <a:blip r:embed="rId3"/>
          <a:stretch>
            <a:fillRect/>
          </a:stretch>
        </p:blipFill>
        <p:spPr>
          <a:xfrm>
            <a:off x="-67608" y="823467"/>
            <a:ext cx="10059101" cy="5683987"/>
          </a:xfrm>
          <a:prstGeom prst="rect">
            <a:avLst/>
          </a:prstGeom>
        </p:spPr>
      </p:pic>
    </p:spTree>
    <p:extLst>
      <p:ext uri="{BB962C8B-B14F-4D97-AF65-F5344CB8AC3E}">
        <p14:creationId xmlns:p14="http://schemas.microsoft.com/office/powerpoint/2010/main" val="1139306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969190" cy="7703465"/>
          </a:xfrm>
          <a:prstGeom prst="rect">
            <a:avLst/>
          </a:prstGeom>
        </p:spPr>
      </p:pic>
      <p:pic>
        <p:nvPicPr>
          <p:cNvPr id="5" name="Picture 4"/>
          <p:cNvPicPr>
            <a:picLocks noChangeAspect="1"/>
          </p:cNvPicPr>
          <p:nvPr/>
        </p:nvPicPr>
        <p:blipFill>
          <a:blip r:embed="rId3"/>
          <a:stretch>
            <a:fillRect/>
          </a:stretch>
        </p:blipFill>
        <p:spPr>
          <a:xfrm>
            <a:off x="0" y="726223"/>
            <a:ext cx="10069983" cy="5607670"/>
          </a:xfrm>
          <a:prstGeom prst="rect">
            <a:avLst/>
          </a:prstGeom>
        </p:spPr>
      </p:pic>
    </p:spTree>
    <p:extLst>
      <p:ext uri="{BB962C8B-B14F-4D97-AF65-F5344CB8AC3E}">
        <p14:creationId xmlns:p14="http://schemas.microsoft.com/office/powerpoint/2010/main" val="2977192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969190" cy="7703465"/>
          </a:xfrm>
          <a:prstGeom prst="rect">
            <a:avLst/>
          </a:prstGeom>
        </p:spPr>
      </p:pic>
      <p:pic>
        <p:nvPicPr>
          <p:cNvPr id="5" name="Picture 4"/>
          <p:cNvPicPr>
            <a:picLocks noChangeAspect="1"/>
          </p:cNvPicPr>
          <p:nvPr/>
        </p:nvPicPr>
        <p:blipFill>
          <a:blip r:embed="rId3"/>
          <a:stretch>
            <a:fillRect/>
          </a:stretch>
        </p:blipFill>
        <p:spPr>
          <a:xfrm>
            <a:off x="1" y="661723"/>
            <a:ext cx="10036002" cy="5917497"/>
          </a:xfrm>
          <a:prstGeom prst="rect">
            <a:avLst/>
          </a:prstGeom>
        </p:spPr>
      </p:pic>
    </p:spTree>
    <p:extLst>
      <p:ext uri="{BB962C8B-B14F-4D97-AF65-F5344CB8AC3E}">
        <p14:creationId xmlns:p14="http://schemas.microsoft.com/office/powerpoint/2010/main" val="648246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908"/>
            <a:ext cx="9991492" cy="7720698"/>
          </a:xfrm>
          <a:prstGeom prst="rect">
            <a:avLst/>
          </a:prstGeom>
        </p:spPr>
      </p:pic>
      <p:pic>
        <p:nvPicPr>
          <p:cNvPr id="5" name="Picture 4"/>
          <p:cNvPicPr>
            <a:picLocks noChangeAspect="1"/>
          </p:cNvPicPr>
          <p:nvPr/>
        </p:nvPicPr>
        <p:blipFill>
          <a:blip r:embed="rId3"/>
          <a:stretch>
            <a:fillRect/>
          </a:stretch>
        </p:blipFill>
        <p:spPr>
          <a:xfrm>
            <a:off x="1" y="987343"/>
            <a:ext cx="10047297" cy="5622464"/>
          </a:xfrm>
          <a:prstGeom prst="rect">
            <a:avLst/>
          </a:prstGeom>
        </p:spPr>
      </p:pic>
    </p:spTree>
    <p:extLst>
      <p:ext uri="{BB962C8B-B14F-4D97-AF65-F5344CB8AC3E}">
        <p14:creationId xmlns:p14="http://schemas.microsoft.com/office/powerpoint/2010/main" val="4285435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3352</TotalTime>
  <Words>3579</Words>
  <Application>Microsoft Office PowerPoint</Application>
  <PresentationFormat>On-screen Show (4:3)</PresentationFormat>
  <Paragraphs>757</Paragraphs>
  <Slides>127</Slides>
  <Notes>102</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Arial</vt:lpstr>
      <vt:lpstr>Calibri</vt:lpstr>
      <vt:lpstr>Calibri Light</vt:lpstr>
      <vt:lpstr>Helvetica Neue</vt:lpstr>
      <vt:lpstr>Office Theme</vt:lpstr>
      <vt:lpstr>Introduction to Deep Learning</vt:lpstr>
      <vt:lpstr>So far this semester</vt:lpstr>
      <vt:lpstr>Current Research</vt:lpstr>
      <vt:lpstr>Current Research</vt:lpstr>
      <vt:lpstr>Deep Learning</vt:lpstr>
      <vt:lpstr>Deep learning for many different problems</vt:lpstr>
      <vt:lpstr>PowerPoint Presentation</vt:lpstr>
      <vt:lpstr>PowerPoint Presentation</vt:lpstr>
      <vt:lpstr>PowerPoint Presentation</vt:lpstr>
      <vt:lpstr>PowerPoint Presentation</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Outline</vt:lpstr>
      <vt:lpstr>Outline</vt:lpstr>
      <vt:lpstr>Image Classification</vt:lpstr>
      <vt:lpstr>Image Classification</vt:lpstr>
      <vt:lpstr>Image Classification</vt:lpstr>
      <vt:lpstr>Outline</vt:lpstr>
      <vt:lpstr>Supervised Learning in 3 easy steps How to learn models from data</vt:lpstr>
      <vt:lpstr>Supervised Learning in 3 easy steps How to learn models from data</vt:lpstr>
      <vt:lpstr>Supervised learning</vt:lpstr>
      <vt:lpstr>Supervised Learning in 3 easy steps How to learn models from data</vt:lpstr>
      <vt:lpstr>Supervised Learning in 3 easy steps How to learn models from data</vt:lpstr>
      <vt:lpstr>Supervised Learning in 3 easy steps How to learn models from data</vt:lpstr>
      <vt:lpstr>Supervised Learning: Linear regression Sometimes called “Ridge Regression” with regularizer</vt:lpstr>
      <vt:lpstr>Supervised learning</vt:lpstr>
      <vt:lpstr>Supervised Learning: Linear regression Sometimes called “Ridge Regression” with regularizer</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Supervised Learning: Neural Network Sometimes called “Fully-Connected Network” or “Multilayer Perceptron”</vt:lpstr>
      <vt:lpstr>Neural Networks with many layers Sometimes called “Fully-Connected Network” or “Multilayer Perceptron”</vt:lpstr>
      <vt:lpstr>Neural Networks with many layers Sometimes called “Fully-Connected Network” or “Multilayer Perceptron”</vt:lpstr>
      <vt:lpstr>Neural Networks with many layers Sometimes called “Fully-Connected Network” or “Multilayer Perceptron”</vt:lpstr>
      <vt:lpstr>Recall: Image Classification</vt:lpstr>
      <vt:lpstr>Recall: Image Classification</vt:lpstr>
      <vt:lpstr>Recall: Image Classification</vt:lpstr>
      <vt:lpstr>Image Classification: Feature Learning</vt:lpstr>
      <vt:lpstr>Image Classification: Deep Learning</vt:lpstr>
      <vt:lpstr>Image Classification: Deep Learning</vt:lpstr>
      <vt:lpstr>Outline</vt:lpstr>
      <vt:lpstr>How to find best weights      ?</vt:lpstr>
      <vt:lpstr>How to find best weights      ?</vt:lpstr>
      <vt:lpstr>How to find best weights      ?</vt:lpstr>
      <vt:lpstr>How to find best weights      ?</vt:lpstr>
      <vt:lpstr>How to find best weights      ?</vt:lpstr>
      <vt:lpstr>Which way is downhill?</vt:lpstr>
      <vt:lpstr>Which way is downhill?</vt:lpstr>
      <vt:lpstr>Which way is downhill?</vt:lpstr>
      <vt:lpstr>Gradient descent The simple algorithm behind all deep learning</vt:lpstr>
      <vt:lpstr>Gradient descent The simple algorithm behind all deep learning</vt:lpstr>
      <vt:lpstr>Gradient descent The simple algorithm behind all deep learning</vt:lpstr>
      <vt:lpstr>Gradient descent The simple algorithm behind all deep learning</vt:lpstr>
      <vt:lpstr>Gradient descent The simple algorithm behind all deep learning</vt:lpstr>
      <vt:lpstr>Outline</vt:lpstr>
      <vt:lpstr>How to compute gradients?</vt:lpstr>
      <vt:lpstr>How to compute gradients?</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Backpropagation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Backpropagation</vt:lpstr>
      <vt:lpstr>Backpropagation</vt:lpstr>
      <vt:lpstr>Backpropagation</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A two-layer neural network in 25 lines of code</vt:lpstr>
      <vt:lpstr>Outline</vt:lpstr>
      <vt:lpstr>Convolution Layer</vt:lpstr>
      <vt:lpstr>Convolution Layer</vt:lpstr>
      <vt:lpstr>Convolution Layer</vt:lpstr>
      <vt:lpstr>Convolution Layer</vt:lpstr>
      <vt:lpstr>Convolution Layer</vt:lpstr>
      <vt:lpstr>Convolution Layer</vt:lpstr>
      <vt:lpstr>Convolution Layer</vt:lpstr>
      <vt:lpstr>Convolutional Neural Networks (CNN)</vt:lpstr>
      <vt:lpstr>PowerPoint Presentation</vt:lpstr>
      <vt:lpstr>Recap</vt:lpstr>
      <vt:lpstr>Gartner Hype Cycle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Deep Learning</dc:title>
  <dc:creator>Samuel cheng</dc:creator>
  <cp:lastModifiedBy>Cheng, Samuel</cp:lastModifiedBy>
  <cp:revision>21</cp:revision>
  <dcterms:created xsi:type="dcterms:W3CDTF">2018-04-05T05:27:35Z</dcterms:created>
  <dcterms:modified xsi:type="dcterms:W3CDTF">2020-04-06T22:01:11Z</dcterms:modified>
</cp:coreProperties>
</file>