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6"/>
  </p:notesMasterIdLst>
  <p:sldIdLst>
    <p:sldId id="345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355" r:id="rId10"/>
    <p:sldId id="356" r:id="rId11"/>
    <p:sldId id="357" r:id="rId12"/>
    <p:sldId id="358" r:id="rId13"/>
    <p:sldId id="359" r:id="rId14"/>
    <p:sldId id="360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534" r:id="rId28"/>
    <p:sldId id="374" r:id="rId29"/>
    <p:sldId id="375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535" r:id="rId46"/>
    <p:sldId id="395" r:id="rId47"/>
    <p:sldId id="396" r:id="rId48"/>
    <p:sldId id="397" r:id="rId49"/>
    <p:sldId id="399" r:id="rId50"/>
    <p:sldId id="400" r:id="rId51"/>
    <p:sldId id="401" r:id="rId52"/>
    <p:sldId id="402" r:id="rId53"/>
    <p:sldId id="403" r:id="rId54"/>
    <p:sldId id="404" r:id="rId55"/>
    <p:sldId id="405" r:id="rId56"/>
    <p:sldId id="406" r:id="rId57"/>
    <p:sldId id="407" r:id="rId58"/>
    <p:sldId id="408" r:id="rId59"/>
    <p:sldId id="409" r:id="rId60"/>
    <p:sldId id="410" r:id="rId61"/>
    <p:sldId id="411" r:id="rId62"/>
    <p:sldId id="412" r:id="rId63"/>
    <p:sldId id="413" r:id="rId64"/>
    <p:sldId id="414" r:id="rId65"/>
    <p:sldId id="415" r:id="rId66"/>
    <p:sldId id="416" r:id="rId67"/>
    <p:sldId id="417" r:id="rId68"/>
    <p:sldId id="418" r:id="rId69"/>
    <p:sldId id="419" r:id="rId70"/>
    <p:sldId id="420" r:id="rId71"/>
    <p:sldId id="421" r:id="rId72"/>
    <p:sldId id="422" r:id="rId73"/>
    <p:sldId id="423" r:id="rId74"/>
    <p:sldId id="424" r:id="rId75"/>
    <p:sldId id="425" r:id="rId76"/>
    <p:sldId id="426" r:id="rId77"/>
    <p:sldId id="427" r:id="rId78"/>
    <p:sldId id="536" r:id="rId79"/>
    <p:sldId id="539" r:id="rId80"/>
    <p:sldId id="540" r:id="rId81"/>
    <p:sldId id="541" r:id="rId82"/>
    <p:sldId id="542" r:id="rId83"/>
    <p:sldId id="543" r:id="rId84"/>
    <p:sldId id="544" r:id="rId85"/>
    <p:sldId id="537" r:id="rId86"/>
    <p:sldId id="545" r:id="rId87"/>
    <p:sldId id="546" r:id="rId88"/>
    <p:sldId id="547" r:id="rId89"/>
    <p:sldId id="428" r:id="rId90"/>
    <p:sldId id="538" r:id="rId91"/>
    <p:sldId id="441" r:id="rId92"/>
    <p:sldId id="442" r:id="rId93"/>
    <p:sldId id="443" r:id="rId94"/>
    <p:sldId id="444" r:id="rId95"/>
    <p:sldId id="445" r:id="rId96"/>
    <p:sldId id="446" r:id="rId97"/>
    <p:sldId id="447" r:id="rId98"/>
    <p:sldId id="448" r:id="rId99"/>
    <p:sldId id="449" r:id="rId100"/>
    <p:sldId id="450" r:id="rId101"/>
    <p:sldId id="451" r:id="rId102"/>
    <p:sldId id="452" r:id="rId103"/>
    <p:sldId id="453" r:id="rId104"/>
    <p:sldId id="454" r:id="rId105"/>
    <p:sldId id="455" r:id="rId106"/>
    <p:sldId id="456" r:id="rId107"/>
    <p:sldId id="458" r:id="rId108"/>
    <p:sldId id="459" r:id="rId109"/>
    <p:sldId id="460" r:id="rId110"/>
    <p:sldId id="461" r:id="rId111"/>
    <p:sldId id="548" r:id="rId112"/>
    <p:sldId id="465" r:id="rId113"/>
    <p:sldId id="466" r:id="rId114"/>
    <p:sldId id="467" r:id="rId115"/>
    <p:sldId id="468" r:id="rId116"/>
    <p:sldId id="469" r:id="rId117"/>
    <p:sldId id="470" r:id="rId118"/>
    <p:sldId id="471" r:id="rId119"/>
    <p:sldId id="472" r:id="rId120"/>
    <p:sldId id="473" r:id="rId121"/>
    <p:sldId id="474" r:id="rId122"/>
    <p:sldId id="475" r:id="rId123"/>
    <p:sldId id="476" r:id="rId124"/>
    <p:sldId id="477" r:id="rId125"/>
    <p:sldId id="478" r:id="rId126"/>
    <p:sldId id="479" r:id="rId127"/>
    <p:sldId id="480" r:id="rId128"/>
    <p:sldId id="481" r:id="rId129"/>
    <p:sldId id="482" r:id="rId130"/>
    <p:sldId id="483" r:id="rId131"/>
    <p:sldId id="484" r:id="rId132"/>
    <p:sldId id="485" r:id="rId133"/>
    <p:sldId id="486" r:id="rId134"/>
    <p:sldId id="487" r:id="rId135"/>
    <p:sldId id="488" r:id="rId136"/>
    <p:sldId id="489" r:id="rId137"/>
    <p:sldId id="490" r:id="rId138"/>
    <p:sldId id="491" r:id="rId139"/>
    <p:sldId id="492" r:id="rId140"/>
    <p:sldId id="493" r:id="rId141"/>
    <p:sldId id="494" r:id="rId142"/>
    <p:sldId id="495" r:id="rId143"/>
    <p:sldId id="496" r:id="rId144"/>
    <p:sldId id="497" r:id="rId145"/>
    <p:sldId id="498" r:id="rId146"/>
    <p:sldId id="499" r:id="rId147"/>
    <p:sldId id="500" r:id="rId148"/>
    <p:sldId id="501" r:id="rId149"/>
    <p:sldId id="502" r:id="rId150"/>
    <p:sldId id="503" r:id="rId151"/>
    <p:sldId id="504" r:id="rId152"/>
    <p:sldId id="505" r:id="rId153"/>
    <p:sldId id="506" r:id="rId154"/>
    <p:sldId id="507" r:id="rId155"/>
    <p:sldId id="508" r:id="rId156"/>
    <p:sldId id="509" r:id="rId157"/>
    <p:sldId id="510" r:id="rId158"/>
    <p:sldId id="511" r:id="rId159"/>
    <p:sldId id="512" r:id="rId160"/>
    <p:sldId id="513" r:id="rId161"/>
    <p:sldId id="549" r:id="rId162"/>
    <p:sldId id="550" r:id="rId163"/>
    <p:sldId id="551" r:id="rId164"/>
    <p:sldId id="552" r:id="rId165"/>
    <p:sldId id="553" r:id="rId166"/>
    <p:sldId id="554" r:id="rId167"/>
    <p:sldId id="555" r:id="rId168"/>
    <p:sldId id="556" r:id="rId169"/>
    <p:sldId id="557" r:id="rId170"/>
    <p:sldId id="558" r:id="rId171"/>
    <p:sldId id="559" r:id="rId172"/>
    <p:sldId id="560" r:id="rId173"/>
    <p:sldId id="561" r:id="rId174"/>
    <p:sldId id="562" r:id="rId1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3686" autoAdjust="0"/>
  </p:normalViewPr>
  <p:slideViewPr>
    <p:cSldViewPr snapToGrid="0">
      <p:cViewPr varScale="1">
        <p:scale>
          <a:sx n="94" d="100"/>
          <a:sy n="94" d="100"/>
        </p:scale>
        <p:origin x="4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8BA9B-12E6-4EE4-9C5A-9E2E2EF42B73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4BFD6-F72C-49AD-83E7-B4A5CF4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what is the ideal window size?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4BFD6-F72C-49AD-83E7-B4A5CF4DAA2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50A999-B45E-4993-82F0-62771AE49134}" type="slidenum">
              <a:rPr lang="en-US" smtClean="0"/>
              <a:pPr/>
              <a:t>162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29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50BB4-0DA7-4A31-9D89-A7A263AF9432}" type="slidenum">
              <a:rPr lang="en-US" smtClean="0"/>
              <a:pPr/>
              <a:t>163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18654-EAA5-4EF1-8F82-B6BB114CC797}" type="slidenum">
              <a:rPr lang="en-US" smtClean="0"/>
              <a:pPr/>
              <a:t>169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1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15’ from last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672C2-23C6-4941-978D-2A7B6F8009AD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2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8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3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5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4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1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5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9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2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11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4" Type="http://schemas.openxmlformats.org/officeDocument/2006/relationships/image" Target="../media/image100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://web.mit.edu/persci/people/adelson/pub_pdfs/wang_tr279.pdf" TargetMode="Externa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05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0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ranjaykrishna/Documents/cs131/17_videos/motionseg_statue.mpg" TargetMode="External"/><Relationship Id="rId1" Type="http://schemas.microsoft.com/office/2007/relationships/media" Target="file://localhost/Users/ranjaykrishna/Documents/cs131/17_videos/motionseg_statue.mpg" TargetMode="External"/><Relationship Id="rId6" Type="http://schemas.openxmlformats.org/officeDocument/2006/relationships/image" Target="../media/image112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4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126.png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s.hw.ac.uk/bmvc2006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8.png"/><Relationship Id="rId4" Type="http://schemas.openxmlformats.org/officeDocument/2006/relationships/notesSlide" Target="../notesSlides/notesSlide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.xml"/><Relationship Id="rId7" Type="http://schemas.openxmlformats.org/officeDocument/2006/relationships/image" Target="../media/image10.e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3.xml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3" Type="http://schemas.openxmlformats.org/officeDocument/2006/relationships/tags" Target="../tags/tag5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6.xml"/><Relationship Id="rId9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3" Type="http://schemas.openxmlformats.org/officeDocument/2006/relationships/tags" Target="../tags/tag8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9.xml"/><Relationship Id="rId9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3" Type="http://schemas.openxmlformats.org/officeDocument/2006/relationships/tags" Target="../tags/tag11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12.xml"/><Relationship Id="rId9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png"/><Relationship Id="rId3" Type="http://schemas.openxmlformats.org/officeDocument/2006/relationships/tags" Target="../tags/tag14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4" Type="http://schemas.openxmlformats.org/officeDocument/2006/relationships/tags" Target="../tags/tag15.xml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png"/><Relationship Id="rId3" Type="http://schemas.openxmlformats.org/officeDocument/2006/relationships/tags" Target="../tags/tag17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4" Type="http://schemas.openxmlformats.org/officeDocument/2006/relationships/tags" Target="../tags/tag18.xml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0.xml"/><Relationship Id="rId7" Type="http://schemas.openxmlformats.org/officeDocument/2006/relationships/image" Target="../media/image14.emf"/><Relationship Id="rId12" Type="http://schemas.openxmlformats.org/officeDocument/2006/relationships/image" Target="../media/image13.png"/><Relationship Id="rId17" Type="http://schemas.openxmlformats.org/officeDocument/2006/relationships/image" Target="../media/image15.emf"/><Relationship Id="rId2" Type="http://schemas.openxmlformats.org/officeDocument/2006/relationships/tags" Target="../tags/tag19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tags" Target="../tags/tag21.xml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4.xml"/><Relationship Id="rId7" Type="http://schemas.openxmlformats.org/officeDocument/2006/relationships/image" Target="../media/image1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7.xml"/><Relationship Id="rId7" Type="http://schemas.openxmlformats.org/officeDocument/2006/relationships/image" Target="../media/image12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0.xml"/><Relationship Id="rId7" Type="http://schemas.openxmlformats.org/officeDocument/2006/relationships/image" Target="../media/image1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3.xml"/><Relationship Id="rId7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6.xml"/><Relationship Id="rId7" Type="http://schemas.openxmlformats.org/officeDocument/2006/relationships/image" Target="../media/image1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0.xml"/><Relationship Id="rId7" Type="http://schemas.openxmlformats.org/officeDocument/2006/relationships/image" Target="../media/image28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42.xml"/><Relationship Id="rId10" Type="http://schemas.openxmlformats.org/officeDocument/2006/relationships/image" Target="../media/image34.png"/><Relationship Id="rId4" Type="http://schemas.openxmlformats.org/officeDocument/2006/relationships/tags" Target="../tags/tag41.xml"/><Relationship Id="rId9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34.png"/><Relationship Id="rId5" Type="http://schemas.openxmlformats.org/officeDocument/2006/relationships/tags" Target="../tags/tag47.xml"/><Relationship Id="rId10" Type="http://schemas.openxmlformats.org/officeDocument/2006/relationships/image" Target="../media/image33.png"/><Relationship Id="rId4" Type="http://schemas.openxmlformats.org/officeDocument/2006/relationships/tags" Target="../tags/tag46.xml"/><Relationship Id="rId9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" Type="http://schemas.openxmlformats.org/officeDocument/2006/relationships/tags" Target="../tags/tag50.xml"/><Relationship Id="rId16" Type="http://schemas.openxmlformats.org/officeDocument/2006/relationships/image" Target="../media/image36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28.png"/><Relationship Id="rId5" Type="http://schemas.openxmlformats.org/officeDocument/2006/relationships/tags" Target="../tags/tag53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5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38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38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38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76.xml"/><Relationship Id="rId7" Type="http://schemas.openxmlformats.org/officeDocument/2006/relationships/image" Target="../media/image47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4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twist of multi-coloured cords">
            <a:extLst>
              <a:ext uri="{FF2B5EF4-FFF2-40B4-BE49-F238E27FC236}">
                <a16:creationId xmlns:a16="http://schemas.microsoft.com/office/drawing/2014/main" id="{BA84133E-BC1A-4B00-AC92-0C51AD80C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016" r="-1" b="169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ECE 4973</a:t>
            </a:r>
            <a:r>
              <a:rPr lang="en-US" sz="6600">
                <a:solidFill>
                  <a:srgbClr val="FFFFFF"/>
                </a:solidFill>
              </a:rPr>
              <a:t>: Lecture 26</a:t>
            </a:r>
            <a:br>
              <a:rPr lang="en-US" sz="6600">
                <a:solidFill>
                  <a:srgbClr val="FFFFFF"/>
                </a:solidFill>
              </a:rPr>
            </a:br>
            <a:r>
              <a:rPr lang="en-US" sz="6600">
                <a:solidFill>
                  <a:srgbClr val="FFFFFF"/>
                </a:solidFill>
              </a:rPr>
              <a:t>Optical </a:t>
            </a:r>
            <a:r>
              <a:rPr lang="en-US" sz="6600" dirty="0">
                <a:solidFill>
                  <a:srgbClr val="FFFFFF"/>
                </a:solidFill>
              </a:rPr>
              <a:t>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Samuel Cheng</a:t>
            </a:r>
          </a:p>
          <a:p>
            <a:r>
              <a:rPr lang="en-US">
                <a:solidFill>
                  <a:srgbClr val="FFFFFF"/>
                </a:solidFill>
              </a:rPr>
              <a:t>Slide credit: Juan Carlos Niebles and Ranjay Krishna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DC5D-DD40-4F3F-BEBE-CD67F8F7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42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2209800" y="914401"/>
            <a:ext cx="7848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819400" y="6018313"/>
            <a:ext cx="63450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dirty="0"/>
              <a:t>Picture courtesy of </a:t>
            </a:r>
            <a:r>
              <a:rPr lang="en-US" sz="1400" dirty="0" err="1"/>
              <a:t>Selim</a:t>
            </a:r>
            <a:r>
              <a:rPr lang="en-US" sz="1400" dirty="0"/>
              <a:t> </a:t>
            </a:r>
            <a:r>
              <a:rPr lang="en-US" sz="1400" dirty="0" err="1"/>
              <a:t>Temizer</a:t>
            </a:r>
            <a:r>
              <a:rPr lang="en-US" sz="1400" dirty="0"/>
              <a:t> - Learning and Intelligent Systems (LIS) Group, MIT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9601" y="160339"/>
            <a:ext cx="2432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/>
              <a:t>Optical flow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477000" y="1219200"/>
            <a:ext cx="320040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Vector field function of the spatio-temporal image brightness variations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007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8" name="Rectangle 12" descr="White marble"/>
          <p:cNvSpPr>
            <a:spLocks noChangeArrowheads="1"/>
          </p:cNvSpPr>
          <p:nvPr/>
        </p:nvSpPr>
        <p:spPr bwMode="auto">
          <a:xfrm>
            <a:off x="3073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3073400" y="3162300"/>
            <a:ext cx="901700" cy="1955800"/>
            <a:chOff x="2456" y="2272"/>
            <a:chExt cx="568" cy="1232"/>
          </a:xfrm>
        </p:grpSpPr>
        <p:sp>
          <p:nvSpPr>
            <p:cNvPr id="91144" name="Rectangle 8" descr="White marble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solidFill>
              <a:srgbClr val="808080">
                <a:alpha val="35001"/>
              </a:srgbClr>
            </a:solidFill>
            <a:ln w="38100">
              <a:solidFill>
                <a:srgbClr val="000000">
                  <a:alpha val="35001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Rectangle 4" descr="White marble"/>
          <p:cNvSpPr>
            <a:spLocks noChangeArrowheads="1"/>
          </p:cNvSpPr>
          <p:nvPr/>
        </p:nvSpPr>
        <p:spPr bwMode="auto">
          <a:xfrm>
            <a:off x="3073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C3F1E-98EE-427E-8ECB-8086CED5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486026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2486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points, solving the aperture problem.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41453144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8" name="Rectangle 12" descr="White marble"/>
          <p:cNvSpPr>
            <a:spLocks noChangeArrowheads="1"/>
          </p:cNvSpPr>
          <p:nvPr/>
        </p:nvSpPr>
        <p:spPr bwMode="auto">
          <a:xfrm>
            <a:off x="3073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3073400" y="3162300"/>
            <a:ext cx="901700" cy="1955800"/>
            <a:chOff x="2456" y="2272"/>
            <a:chExt cx="568" cy="1232"/>
          </a:xfrm>
        </p:grpSpPr>
        <p:sp>
          <p:nvSpPr>
            <p:cNvPr id="91144" name="Rectangle 8" descr="White marble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solidFill>
              <a:srgbClr val="808080">
                <a:alpha val="35001"/>
              </a:srgbClr>
            </a:solidFill>
            <a:ln w="38100">
              <a:solidFill>
                <a:srgbClr val="000000">
                  <a:alpha val="35001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917AF-5228-486D-81D4-0EA89DA9A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486026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grpSp>
        <p:nvGrpSpPr>
          <p:cNvPr id="91153" name="Group 17"/>
          <p:cNvGrpSpPr>
            <a:grpSpLocks/>
          </p:cNvGrpSpPr>
          <p:nvPr/>
        </p:nvGrpSpPr>
        <p:grpSpPr bwMode="auto">
          <a:xfrm>
            <a:off x="3954464" y="4133850"/>
            <a:ext cx="579437" cy="1276350"/>
            <a:chOff x="1531" y="2604"/>
            <a:chExt cx="365" cy="804"/>
          </a:xfrm>
        </p:grpSpPr>
        <p:sp>
          <p:nvSpPr>
            <p:cNvPr id="91150" name="Line 14"/>
            <p:cNvSpPr>
              <a:spLocks noChangeShapeType="1"/>
            </p:cNvSpPr>
            <p:nvPr/>
          </p:nvSpPr>
          <p:spPr bwMode="auto">
            <a:xfrm>
              <a:off x="1532" y="2604"/>
              <a:ext cx="35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15"/>
            <p:cNvSpPr>
              <a:spLocks noChangeShapeType="1"/>
            </p:cNvSpPr>
            <p:nvPr/>
          </p:nvSpPr>
          <p:spPr bwMode="auto">
            <a:xfrm>
              <a:off x="1531" y="3213"/>
              <a:ext cx="365" cy="19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156" name="Group 20"/>
          <p:cNvGrpSpPr>
            <a:grpSpLocks/>
          </p:cNvGrpSpPr>
          <p:nvPr/>
        </p:nvGrpSpPr>
        <p:grpSpPr bwMode="auto">
          <a:xfrm>
            <a:off x="4492625" y="3948114"/>
            <a:ext cx="1733550" cy="1703387"/>
            <a:chOff x="2806" y="2487"/>
            <a:chExt cx="1092" cy="1073"/>
          </a:xfrm>
        </p:grpSpPr>
        <p:sp>
          <p:nvSpPr>
            <p:cNvPr id="91154" name="Text Box 18"/>
            <p:cNvSpPr txBox="1">
              <a:spLocks noChangeArrowheads="1"/>
            </p:cNvSpPr>
            <p:nvPr/>
          </p:nvSpPr>
          <p:spPr bwMode="auto">
            <a:xfrm>
              <a:off x="2806" y="2487"/>
              <a:ext cx="10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FF"/>
                  </a:solidFill>
                </a:rPr>
                <a:t>Regularized flow</a:t>
              </a:r>
            </a:p>
          </p:txBody>
        </p:sp>
        <p:sp>
          <p:nvSpPr>
            <p:cNvPr id="91155" name="Text Box 19"/>
            <p:cNvSpPr txBox="1">
              <a:spLocks noChangeArrowheads="1"/>
            </p:cNvSpPr>
            <p:nvPr/>
          </p:nvSpPr>
          <p:spPr bwMode="auto">
            <a:xfrm>
              <a:off x="2806" y="3327"/>
              <a:ext cx="82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3300"/>
                  </a:solidFill>
                </a:rPr>
                <a:t>Optical flow</a:t>
              </a:r>
            </a:p>
          </p:txBody>
        </p:sp>
      </p:grp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2486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points, solving the aperture problem.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17454284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17647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Dense Optical Flow with Michael Black’s method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882" y="2471580"/>
            <a:ext cx="7886700" cy="4351338"/>
          </a:xfrm>
        </p:spPr>
        <p:txBody>
          <a:bodyPr/>
          <a:lstStyle/>
          <a:p>
            <a:r>
              <a:rPr lang="en-US" altLang="en-US" dirty="0"/>
              <a:t>Michael Black took Horn-</a:t>
            </a:r>
            <a:r>
              <a:rPr lang="en-US" altLang="en-US" dirty="0" err="1"/>
              <a:t>Schunk’s</a:t>
            </a:r>
            <a:r>
              <a:rPr lang="en-US" altLang="en-US" dirty="0"/>
              <a:t> method one step further, starting from the regularization constant:</a:t>
            </a:r>
          </a:p>
          <a:p>
            <a:r>
              <a:rPr lang="en-US" altLang="en-US" dirty="0"/>
              <a:t>Which looks like a quadratic: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And replaced it with this:</a:t>
            </a:r>
          </a:p>
          <a:p>
            <a:endParaRPr lang="en-US" altLang="en-US" dirty="0"/>
          </a:p>
          <a:p>
            <a:r>
              <a:rPr lang="en-US" altLang="en-US" dirty="0">
                <a:solidFill>
                  <a:srgbClr val="850000"/>
                </a:solidFill>
              </a:rPr>
              <a:t>Why does this regularization work better?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52650" y="6975777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3" r="14441"/>
          <a:stretch/>
        </p:blipFill>
        <p:spPr>
          <a:xfrm>
            <a:off x="3561294" y="3804744"/>
            <a:ext cx="1845425" cy="838200"/>
          </a:xfrm>
          <a:prstGeom prst="rect">
            <a:avLst/>
          </a:prstGeom>
        </p:spPr>
      </p:pic>
      <p:sp>
        <p:nvSpPr>
          <p:cNvPr id="7" name="Freeform 17"/>
          <p:cNvSpPr>
            <a:spLocks/>
          </p:cNvSpPr>
          <p:nvPr/>
        </p:nvSpPr>
        <p:spPr bwMode="auto">
          <a:xfrm>
            <a:off x="7302500" y="3804744"/>
            <a:ext cx="1003300" cy="738188"/>
          </a:xfrm>
          <a:custGeom>
            <a:avLst/>
            <a:gdLst>
              <a:gd name="T0" fmla="*/ 0 w 632"/>
              <a:gd name="T1" fmla="*/ 0 h 297"/>
              <a:gd name="T2" fmla="*/ 320 w 632"/>
              <a:gd name="T3" fmla="*/ 296 h 297"/>
              <a:gd name="T4" fmla="*/ 632 w 632"/>
              <a:gd name="T5" fmla="*/ 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2" h="297">
                <a:moveTo>
                  <a:pt x="0" y="0"/>
                </a:moveTo>
                <a:cubicBezTo>
                  <a:pt x="107" y="147"/>
                  <a:pt x="215" y="295"/>
                  <a:pt x="320" y="296"/>
                </a:cubicBezTo>
                <a:cubicBezTo>
                  <a:pt x="425" y="297"/>
                  <a:pt x="528" y="152"/>
                  <a:pt x="632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4"/>
          <p:cNvSpPr>
            <a:spLocks/>
          </p:cNvSpPr>
          <p:nvPr/>
        </p:nvSpPr>
        <p:spPr bwMode="auto">
          <a:xfrm>
            <a:off x="6807200" y="5126796"/>
            <a:ext cx="1993900" cy="749300"/>
          </a:xfrm>
          <a:custGeom>
            <a:avLst/>
            <a:gdLst>
              <a:gd name="T0" fmla="*/ 0 w 1256"/>
              <a:gd name="T1" fmla="*/ 0 h 472"/>
              <a:gd name="T2" fmla="*/ 320 w 1256"/>
              <a:gd name="T3" fmla="*/ 96 h 472"/>
              <a:gd name="T4" fmla="*/ 624 w 1256"/>
              <a:gd name="T5" fmla="*/ 472 h 472"/>
              <a:gd name="T6" fmla="*/ 936 w 1256"/>
              <a:gd name="T7" fmla="*/ 96 h 472"/>
              <a:gd name="T8" fmla="*/ 1256 w 1256"/>
              <a:gd name="T9" fmla="*/ 8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6" h="472">
                <a:moveTo>
                  <a:pt x="0" y="0"/>
                </a:moveTo>
                <a:cubicBezTo>
                  <a:pt x="108" y="8"/>
                  <a:pt x="216" y="17"/>
                  <a:pt x="320" y="96"/>
                </a:cubicBezTo>
                <a:cubicBezTo>
                  <a:pt x="424" y="175"/>
                  <a:pt x="521" y="472"/>
                  <a:pt x="624" y="472"/>
                </a:cubicBezTo>
                <a:cubicBezTo>
                  <a:pt x="727" y="472"/>
                  <a:pt x="831" y="173"/>
                  <a:pt x="936" y="96"/>
                </a:cubicBezTo>
                <a:cubicBezTo>
                  <a:pt x="1041" y="19"/>
                  <a:pt x="1148" y="13"/>
                  <a:pt x="1256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1520697"/>
            <a:ext cx="6689785" cy="7905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13324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68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2271B6-B12C-4043-91E3-A24C57135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31A579C-85CB-4C86-B2FA-1DFBA13E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775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BDE405D-EC62-47C4-8B01-04F4C973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575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8AB7B4-EA22-4DAB-A0B0-D2A6032B4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3430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F4CA1F7-E7FF-4D46-BFF2-24C95710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5191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53DCE0B-A29F-430C-AA6B-6418D6AB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lim>
                      </m:limLow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981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92F07C0-6D52-4C7B-849E-01EDF1FA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lim>
                      </m:limLow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2834481" y="5251451"/>
                <a:ext cx="2146300" cy="46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5251451"/>
                <a:ext cx="2146300" cy="4683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83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1FCA5-E23C-4DC1-A840-9A9A52372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23747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image intensity with quadratic function</a:t>
            </a:r>
          </a:p>
          <a:p>
            <a:r>
              <a:rPr lang="en-US" dirty="0"/>
              <a:t>Image 1:</a:t>
            </a:r>
          </a:p>
          <a:p>
            <a:endParaRPr lang="en-US" dirty="0"/>
          </a:p>
          <a:p>
            <a:r>
              <a:rPr lang="en-US" dirty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AE8EC13-80BC-4FC5-8484-F5C9D5D6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167" y="2638879"/>
                <a:ext cx="3013075" cy="49530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3848509"/>
                <a:ext cx="6523038" cy="495300"/>
              </a:xfrm>
              <a:prstGeom prst="rect">
                <a:avLst/>
              </a:prstGeom>
              <a:blipFill>
                <a:blip r:embed="rId3"/>
                <a:stretch>
                  <a:fillRect l="-28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lim>
                      </m:limLow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588" y="4365626"/>
                <a:ext cx="3560762" cy="885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2834481" y="5251451"/>
                <a:ext cx="2146300" cy="46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5251451"/>
                <a:ext cx="2146300" cy="4683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25"/>
              <p:cNvSpPr txBox="1"/>
              <p:nvPr/>
            </p:nvSpPr>
            <p:spPr bwMode="auto">
              <a:xfrm>
                <a:off x="2834481" y="5719763"/>
                <a:ext cx="3560762" cy="80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4481" y="5719763"/>
                <a:ext cx="3560762" cy="806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47003451-D047-4C51-8D44-53EF4C9D0D59}"/>
                  </a:ext>
                </a:extLst>
              </p:cNvPr>
              <p:cNvSpPr txBox="1"/>
              <p:nvPr/>
            </p:nvSpPr>
            <p:spPr bwMode="auto">
              <a:xfrm>
                <a:off x="6787976" y="5684838"/>
                <a:ext cx="3352800" cy="808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47003451-D047-4C51-8D44-53EF4C9D0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7976" y="5684838"/>
                <a:ext cx="3352800" cy="8080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3649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27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38689"/>
            <a:ext cx="7886700" cy="4351338"/>
          </a:xfrm>
        </p:spPr>
        <p:txBody>
          <a:bodyPr/>
          <a:lstStyle/>
          <a:p>
            <a:r>
              <a:rPr lang="en-US" dirty="0"/>
              <a:t>A’s and b’s should vary with location. Thus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Consider a window instead, and minimizes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07AAC-8CA6-46F7-98BB-2F3E5F9F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241800" y="1992820"/>
                <a:ext cx="2698750" cy="80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1800" y="1992820"/>
                <a:ext cx="2698750" cy="8080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4438650" y="3454712"/>
                <a:ext cx="2305050" cy="417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8650" y="3454712"/>
                <a:ext cx="2305050" cy="417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/>
              <p:nvPr/>
            </p:nvSpPr>
            <p:spPr bwMode="auto">
              <a:xfrm>
                <a:off x="4111625" y="2692665"/>
                <a:ext cx="3352800" cy="808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1625" y="2692665"/>
                <a:ext cx="3352800" cy="8080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09337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27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38689"/>
            <a:ext cx="7886700" cy="4351338"/>
          </a:xfrm>
        </p:spPr>
        <p:txBody>
          <a:bodyPr/>
          <a:lstStyle/>
          <a:p>
            <a:r>
              <a:rPr lang="en-US" dirty="0"/>
              <a:t>A’s and b’s should vary with location. Thus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Consider a window instead, and minimizes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31B29-2208-4040-9E38-7EFE133BB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241800" y="1992820"/>
                <a:ext cx="2698750" cy="80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1800" y="1992820"/>
                <a:ext cx="2698750" cy="8080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4438650" y="3454712"/>
                <a:ext cx="2305050" cy="417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8650" y="3454712"/>
                <a:ext cx="2305050" cy="417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3379257" y="4634273"/>
                <a:ext cx="5521055" cy="78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  <m:sup/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)‖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e>
                            <m:sup>
                              <m:r>
                                <a:rPr lang="en-US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9257" y="4634273"/>
                <a:ext cx="5521055" cy="785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5"/>
              <p:cNvSpPr txBox="1"/>
              <p:nvPr/>
            </p:nvSpPr>
            <p:spPr bwMode="auto">
              <a:xfrm>
                <a:off x="4111625" y="5559120"/>
                <a:ext cx="4056316" cy="78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1625" y="5559120"/>
                <a:ext cx="4056316" cy="785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/>
              <p:nvPr/>
            </p:nvSpPr>
            <p:spPr bwMode="auto">
              <a:xfrm>
                <a:off x="4111625" y="2692665"/>
                <a:ext cx="3352800" cy="808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Object 25">
                <a:extLst>
                  <a:ext uri="{FF2B5EF4-FFF2-40B4-BE49-F238E27FC236}">
                    <a16:creationId xmlns:a16="http://schemas.microsoft.com/office/drawing/2014/main" id="{FC77A85E-AB12-4EE2-A1AC-3AF56DF7F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1625" y="2692665"/>
                <a:ext cx="3352800" cy="8080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770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previous some a priori displacement field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A3BF7A-9568-4CF4-B548-DDE0895E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4100895" y="2486821"/>
                <a:ext cx="3229421" cy="960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0895" y="2486821"/>
                <a:ext cx="3229421" cy="9604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5"/>
              <p:cNvSpPr txBox="1"/>
              <p:nvPr/>
            </p:nvSpPr>
            <p:spPr bwMode="auto">
              <a:xfrm>
                <a:off x="4100894" y="3429000"/>
                <a:ext cx="4767262" cy="80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))+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acc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0894" y="3429000"/>
                <a:ext cx="4767262" cy="8080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8428117" y="1855121"/>
                <a:ext cx="654050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acc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28117" y="1855121"/>
                <a:ext cx="654050" cy="469900"/>
              </a:xfrm>
              <a:prstGeom prst="rect">
                <a:avLst/>
              </a:prstGeom>
              <a:blipFill>
                <a:blip r:embed="rId4"/>
                <a:stretch>
                  <a:fillRect l="-935" t="-7792" r="-9346" b="-129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ED1A12-EF15-4F77-9A27-419CB2CE4308}"/>
                  </a:ext>
                </a:extLst>
              </p:cNvPr>
              <p:cNvSpPr txBox="1"/>
              <p:nvPr/>
            </p:nvSpPr>
            <p:spPr>
              <a:xfrm>
                <a:off x="4467948" y="4912133"/>
                <a:ext cx="210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ED1A12-EF15-4F77-9A27-419CB2CE4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948" y="4912133"/>
                <a:ext cx="2102435" cy="276999"/>
              </a:xfrm>
              <a:prstGeom prst="rect">
                <a:avLst/>
              </a:prstGeom>
              <a:blipFill>
                <a:blip r:embed="rId5"/>
                <a:stretch>
                  <a:fillRect l="-2609" t="-4444" r="-376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0282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27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14FE7E-1D79-408F-9E36-14B70AA38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4B4501A-CBC2-4B7D-99D1-3FC1D070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3530854" y="1705114"/>
                <a:ext cx="4768850" cy="1042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0854" y="1705114"/>
                <a:ext cx="4768850" cy="10429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73424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3127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28929"/>
            <a:ext cx="7886700" cy="4583019"/>
          </a:xfrm>
        </p:spPr>
        <p:txBody>
          <a:bodyPr/>
          <a:lstStyle/>
          <a:p>
            <a:r>
              <a:rPr lang="en-US" dirty="0"/>
              <a:t>Model displacement by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Rewrite               with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3EA9C-DAB9-47D4-BA9B-C3008056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25"/>
              <p:cNvSpPr txBox="1"/>
              <p:nvPr/>
            </p:nvSpPr>
            <p:spPr bwMode="auto">
              <a:xfrm>
                <a:off x="3530854" y="1705114"/>
                <a:ext cx="4768850" cy="1042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0854" y="1705114"/>
                <a:ext cx="4768850" cy="10429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5"/>
              <p:cNvSpPr txBox="1"/>
              <p:nvPr/>
            </p:nvSpPr>
            <p:spPr bwMode="auto">
              <a:xfrm>
                <a:off x="3748945" y="2925426"/>
                <a:ext cx="915987" cy="417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8945" y="2925426"/>
                <a:ext cx="915987" cy="417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5"/>
              <p:cNvSpPr txBox="1"/>
              <p:nvPr/>
            </p:nvSpPr>
            <p:spPr bwMode="auto">
              <a:xfrm>
                <a:off x="2439256" y="4894762"/>
                <a:ext cx="4451350" cy="704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minimize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9256" y="4894762"/>
                <a:ext cx="4451350" cy="704850"/>
              </a:xfrm>
              <a:prstGeom prst="rect">
                <a:avLst/>
              </a:prstGeom>
              <a:blipFill>
                <a:blip r:embed="rId4"/>
                <a:stretch>
                  <a:fillRect b="-86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5"/>
              <p:cNvSpPr txBox="1"/>
              <p:nvPr/>
            </p:nvSpPr>
            <p:spPr bwMode="auto">
              <a:xfrm>
                <a:off x="3103564" y="5703192"/>
                <a:ext cx="5057775" cy="62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3564" y="5703192"/>
                <a:ext cx="5057775" cy="625475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3387186" y="3342939"/>
                <a:ext cx="5056187" cy="1458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8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m>
                        <m:mPr>
                          <m:plcHide m:val="on"/>
                          <m:mcs>
                            <m:mc>
                              <m:mcPr>
                                <m:count m:val="8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7186" y="3342939"/>
                <a:ext cx="5056187" cy="1458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6671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30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878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Key assumptions (</a:t>
            </a:r>
            <a:r>
              <a:rPr lang="en-US" sz="2400" dirty="0"/>
              <a:t>Errors in Lucas-</a:t>
            </a:r>
            <a:r>
              <a:rPr lang="en-US" sz="2400" dirty="0" err="1"/>
              <a:t>Kanade</a:t>
            </a:r>
            <a:r>
              <a:rPr lang="en-US" sz="3200" dirty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/>
              <a:t>Small motion:</a:t>
            </a:r>
            <a:r>
              <a:rPr lang="en-US" sz="24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Brightness constancy:  </a:t>
            </a:r>
            <a:r>
              <a:rPr lang="en-US" sz="2400" dirty="0">
                <a:solidFill>
                  <a:schemeClr val="bg1"/>
                </a:solidFill>
              </a:rPr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Spatial coherence:</a:t>
            </a:r>
            <a:r>
              <a:rPr lang="en-US" sz="2400" dirty="0">
                <a:solidFill>
                  <a:schemeClr val="bg1"/>
                </a:solidFill>
              </a:rPr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660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Key assumptions (</a:t>
            </a:r>
            <a:r>
              <a:rPr lang="en-US" sz="2400" dirty="0"/>
              <a:t>Errors in Lucas-</a:t>
            </a:r>
            <a:r>
              <a:rPr lang="en-US" sz="2400" dirty="0" err="1"/>
              <a:t>Kanade</a:t>
            </a:r>
            <a:r>
              <a:rPr lang="en-US" sz="3200" dirty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/>
              <a:t>Small motion:</a:t>
            </a:r>
            <a:r>
              <a:rPr lang="en-US" sz="24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/>
              <a:t>Brightness constancy:  </a:t>
            </a:r>
            <a:r>
              <a:rPr lang="en-US" sz="24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Spatial coherence:</a:t>
            </a:r>
            <a:r>
              <a:rPr lang="en-US" sz="2400" dirty="0">
                <a:solidFill>
                  <a:schemeClr val="bg1"/>
                </a:solidFill>
              </a:rPr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2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9D1CD-C525-46EC-BF83-A4D06808A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29069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277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120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2133600" y="2286000"/>
            <a:ext cx="6705600" cy="609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8614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66801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0A94CA-B4B8-45A7-8440-371F8B007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8511382" y="42902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2559702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66801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/>
              <a:t>Is this motion small enough?</a:t>
            </a:r>
          </a:p>
          <a:p>
            <a:pPr lvl="1" eaLnBrk="1" hangingPunct="1"/>
            <a:r>
              <a:rPr lang="en-US" sz="1400" dirty="0"/>
              <a:t>Probably not—it’s much larger than one pixel (2</a:t>
            </a:r>
            <a:r>
              <a:rPr lang="en-US" sz="1400" baseline="30000" dirty="0"/>
              <a:t>nd</a:t>
            </a:r>
            <a:r>
              <a:rPr lang="en-US" sz="1400" dirty="0"/>
              <a:t> order terms dominate)</a:t>
            </a:r>
          </a:p>
          <a:p>
            <a:pPr lvl="1" eaLnBrk="1" hangingPunct="1"/>
            <a:r>
              <a:rPr lang="en-US" sz="1400" dirty="0"/>
              <a:t>How might we solve this problem?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8511382" y="42902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9450523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66801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/>
              <a:t>Is this motion small enough?</a:t>
            </a:r>
          </a:p>
          <a:p>
            <a:pPr lvl="1" eaLnBrk="1" hangingPunct="1"/>
            <a:r>
              <a:rPr lang="en-US" sz="1400" dirty="0"/>
              <a:t>Probably not—it’s much larger than one pixel (2</a:t>
            </a:r>
            <a:r>
              <a:rPr lang="en-US" sz="1400" baseline="30000" dirty="0"/>
              <a:t>nd</a:t>
            </a:r>
            <a:r>
              <a:rPr lang="en-US" sz="1400" dirty="0"/>
              <a:t> order terms dominate)</a:t>
            </a:r>
          </a:p>
          <a:p>
            <a:pPr lvl="1" eaLnBrk="1" hangingPunct="1"/>
            <a:r>
              <a:rPr lang="en-US" sz="1400" dirty="0"/>
              <a:t>How might we solve this problem?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8511382" y="42902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4487820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66801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/>
              <a:t>Is this motion small enough?</a:t>
            </a:r>
          </a:p>
          <a:p>
            <a:pPr lvl="1" eaLnBrk="1" hangingPunct="1"/>
            <a:r>
              <a:rPr lang="en-US" sz="1400" dirty="0"/>
              <a:t>Probably not—it’s much larger than one pixel (2</a:t>
            </a:r>
            <a:r>
              <a:rPr lang="en-US" sz="1400" baseline="30000" dirty="0"/>
              <a:t>nd</a:t>
            </a:r>
            <a:r>
              <a:rPr lang="en-US" sz="1400" dirty="0"/>
              <a:t> order terms dominate)</a:t>
            </a:r>
          </a:p>
          <a:p>
            <a:pPr lvl="1" eaLnBrk="1" hangingPunct="1"/>
            <a:r>
              <a:rPr lang="en-US" sz="1400" dirty="0"/>
              <a:t>How might we solve this problem?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8511382" y="42902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1700059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Reduce the resolution!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9" name="Picture 3" descr="garden_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726" y="3581400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garden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26" y="990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garden_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9826" y="990601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garden_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2526" y="35956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 rot="16200000">
            <a:off x="8511382" y="4241007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14191137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6745289" y="4657726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01800" y="4678364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410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6745289" y="4657726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01800" y="4678364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711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713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3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1932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</a:t>
                  </a:r>
                </a:p>
              </p:txBody>
            </p:sp>
          </p:grpSp>
          <p:grpSp>
            <p:nvGrpSpPr>
              <p:cNvPr id="4711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274" cy="3354"/>
                <a:chOff x="3289" y="916"/>
                <a:chExt cx="2274" cy="3354"/>
              </a:xfrm>
            </p:grpSpPr>
            <p:grpSp>
              <p:nvGrpSpPr>
                <p:cNvPr id="4712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2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1932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4711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711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4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E0222-11B8-4FDB-9D7F-063F42764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47825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6745289" y="4657726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01800" y="4678364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711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713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3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1932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</a:t>
                  </a:r>
                </a:p>
              </p:txBody>
            </p:sp>
          </p:grpSp>
          <p:grpSp>
            <p:nvGrpSpPr>
              <p:cNvPr id="4711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274" cy="3354"/>
                <a:chOff x="3289" y="916"/>
                <a:chExt cx="2274" cy="3354"/>
              </a:xfrm>
            </p:grpSpPr>
            <p:grpSp>
              <p:nvGrpSpPr>
                <p:cNvPr id="4712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2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1932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4711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711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5475289" y="1814514"/>
            <a:ext cx="1724025" cy="3602037"/>
            <a:chOff x="2489" y="1482"/>
            <a:chExt cx="1086" cy="2269"/>
          </a:xfrm>
        </p:grpSpPr>
        <p:sp>
          <p:nvSpPr>
            <p:cNvPr id="4711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u=10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u=2.5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u=1.25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716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745289" y="4656139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01800" y="4676776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12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539" cy="3354"/>
                <a:chOff x="3024" y="916"/>
                <a:chExt cx="2539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28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800601" y="1958975"/>
            <a:ext cx="1842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3886201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6858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631641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745289" y="4656139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01800" y="4676776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12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539" cy="3354"/>
                <a:chOff x="3024" y="916"/>
                <a:chExt cx="2539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28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800601" y="1958975"/>
            <a:ext cx="1842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3886201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6858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715001" y="2355851"/>
            <a:ext cx="2028825" cy="593725"/>
            <a:chOff x="2640" y="1824"/>
            <a:chExt cx="1278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2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77390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745289" y="4656139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01800" y="4676776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12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539" cy="3354"/>
                <a:chOff x="3024" y="916"/>
                <a:chExt cx="2539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28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800601" y="1958975"/>
            <a:ext cx="1842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3886201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6858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194176" y="2949575"/>
            <a:ext cx="3273425" cy="400050"/>
            <a:chOff x="1682" y="2198"/>
            <a:chExt cx="2062" cy="252"/>
          </a:xfrm>
        </p:grpSpPr>
        <p:sp>
          <p:nvSpPr>
            <p:cNvPr id="49168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1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715001" y="2355851"/>
            <a:ext cx="2028825" cy="593725"/>
            <a:chOff x="2640" y="1824"/>
            <a:chExt cx="1278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2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08669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745289" y="4656139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01800" y="4676776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01801" y="914401"/>
            <a:ext cx="8653463" cy="5324475"/>
            <a:chOff x="112" y="916"/>
            <a:chExt cx="5451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451" cy="3354"/>
              <a:chOff x="112" y="916"/>
              <a:chExt cx="5451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272" cy="3339"/>
                <a:chOff x="112" y="931"/>
                <a:chExt cx="2272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12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539" cy="3354"/>
                <a:chOff x="3024" y="916"/>
                <a:chExt cx="2539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28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800601" y="1958975"/>
            <a:ext cx="1842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3886201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6858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194176" y="2949575"/>
            <a:ext cx="3273425" cy="400050"/>
            <a:chOff x="1682" y="2198"/>
            <a:chExt cx="2062" cy="252"/>
          </a:xfrm>
        </p:grpSpPr>
        <p:sp>
          <p:nvSpPr>
            <p:cNvPr id="49168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1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715001" y="2355851"/>
            <a:ext cx="2028825" cy="593725"/>
            <a:chOff x="2640" y="1824"/>
            <a:chExt cx="1278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2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5715001" y="3270250"/>
            <a:ext cx="303213" cy="685800"/>
            <a:chOff x="2640" y="2400"/>
            <a:chExt cx="191" cy="432"/>
          </a:xfrm>
        </p:grpSpPr>
        <p:sp>
          <p:nvSpPr>
            <p:cNvPr id="49164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76309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Optical Flow Results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931863"/>
            <a:ext cx="7623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 rot="16200000">
            <a:off x="8511382" y="4226720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52533360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Optical Flow Results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838" y="914401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 rot="16200000">
            <a:off x="8511383" y="4201250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3614212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Optical Flow Results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838" y="914401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 rot="16200000">
            <a:off x="8511383" y="4201250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6632" y="5486400"/>
            <a:ext cx="4479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hlinkClick r:id="rId3"/>
              </a:rPr>
              <a:t> http://www.ces.clemson.edu/~stb/klt/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OpenCV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512056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/>
              <a:t>Common fate</a:t>
            </a:r>
          </a:p>
          <a:p>
            <a:r>
              <a:rPr lang="en-US" dirty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639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752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800600" y="304800"/>
            <a:ext cx="1436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676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133600" y="3810000"/>
            <a:ext cx="7772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0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60143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Gestalt – common fate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5292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Gestalt – common fate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2006600" y="3048001"/>
            <a:ext cx="804334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86137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Motion segmentation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14400"/>
            <a:ext cx="8001000" cy="5257800"/>
          </a:xfrm>
        </p:spPr>
        <p:txBody>
          <a:bodyPr/>
          <a:lstStyle/>
          <a:p>
            <a:pPr eaLnBrk="1" hangingPunct="1"/>
            <a:r>
              <a:rPr lang="en-US" sz="2400"/>
              <a:t>How do we represent the motion in this scene?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2" name="Picture 4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058988"/>
            <a:ext cx="54102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551036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Motion segmentation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2954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Break image sequence into “layers” each of which has a coherent (affine) motion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8214" y="2133600"/>
            <a:ext cx="2592387" cy="1824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913" y="2133601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321176"/>
            <a:ext cx="5181600" cy="192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1828800" y="958850"/>
            <a:ext cx="868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J. Wang and E. Adelson. Layered Representation for Motion Analysis. </a:t>
            </a:r>
            <a:r>
              <a:rPr lang="en-US" sz="1200" i="1">
                <a:cs typeface="Arial" charset="0"/>
              </a:rPr>
              <a:t>CVPR 1993</a:t>
            </a:r>
            <a:r>
              <a:rPr lang="en-US" sz="1200">
                <a:cs typeface="Arial" charset="0"/>
              </a:rPr>
              <a:t>.</a:t>
            </a:r>
            <a:endParaRPr lang="en-US" sz="1200" b="1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2425694"/>
      </p:ext>
    </p:extLst>
  </p:cSld>
  <p:clrMapOvr>
    <a:masterClrMapping/>
  </p:clrMapOvr>
  <p:transition advClick="0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Object 3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14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6340" name="Object 4"/>
              <p:cNvSpPr txBox="1"/>
              <p:nvPr/>
            </p:nvSpPr>
            <p:spPr bwMode="auto">
              <a:xfrm>
                <a:off x="3962401" y="2819401"/>
                <a:ext cx="3214687" cy="63182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2634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2401" y="2819401"/>
                <a:ext cx="3214687" cy="631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47144E-5C8A-43D3-B56A-859DFD260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6151" name="Picture 7" descr="AFF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00544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526338" name="Rectangle 2"/>
          <p:cNvSpPr>
            <a:spLocks noGrp="1" noChangeArrowheads="1"/>
          </p:cNvSpPr>
          <p:nvPr>
            <p:ph idx="1"/>
          </p:nvPr>
        </p:nvSpPr>
        <p:spPr>
          <a:xfrm>
            <a:off x="2057400" y="2017714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Substituting into the brightness constancy equation: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Object 3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14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6340" name="Object 4"/>
              <p:cNvSpPr txBox="1"/>
              <p:nvPr/>
            </p:nvSpPr>
            <p:spPr bwMode="auto">
              <a:xfrm>
                <a:off x="3962401" y="2819401"/>
                <a:ext cx="3214687" cy="631825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2634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2401" y="2819401"/>
                <a:ext cx="3214687" cy="631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6151" name="Picture 7" descr="AFF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959665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4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Object 2"/>
              <p:cNvSpPr txBox="1"/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017714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/>
              <a:t>Substituting into the brightness constancy equation: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Object 4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69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06947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Object 2"/>
              <p:cNvSpPr txBox="1"/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017714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/>
              <a:t>Substituting into the brightness constancy equation: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Object 4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2057400" y="3733801"/>
            <a:ext cx="816768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>
                <a:cs typeface="Arial" charset="0"/>
              </a:rPr>
              <a:t>  Each pixel provides 1 linear constraint in 6 unknowns</a:t>
            </a: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69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696583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Object 2"/>
              <p:cNvSpPr txBox="1"/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9638" y="2947988"/>
                <a:ext cx="7751762" cy="6334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Affine motion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2017714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/>
              <a:t>Substituting into the brightness constancy equation: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Object 4"/>
              <p:cNvSpPr txBox="1"/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00FF00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7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0" y="990600"/>
                <a:ext cx="2971800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2057400" y="3733801"/>
            <a:ext cx="816768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>
                <a:cs typeface="Arial" charset="0"/>
              </a:rPr>
              <a:t>  Each pixel provides 1 linear constraint in 6 unknowns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8390" name="Object 6"/>
              <p:cNvSpPr txBox="1"/>
              <p:nvPr/>
            </p:nvSpPr>
            <p:spPr bwMode="auto">
              <a:xfrm>
                <a:off x="1638300" y="4876800"/>
                <a:ext cx="8953500" cy="715962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</a:extLst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28390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8300" y="4876800"/>
                <a:ext cx="8953500" cy="715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8391" name="Rectangle 7"/>
          <p:cNvSpPr>
            <a:spLocks noChangeArrowheads="1"/>
          </p:cNvSpPr>
          <p:nvPr/>
        </p:nvSpPr>
        <p:spPr bwMode="auto">
          <a:xfrm>
            <a:off x="2057400" y="4267201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Least squares minimization:</a:t>
            </a: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8559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69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97902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08345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600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Small motion:</a:t>
            </a:r>
            <a:r>
              <a:rPr lang="en-US" sz="2000" dirty="0">
                <a:solidFill>
                  <a:schemeClr val="bg1"/>
                </a:solidFill>
              </a:rPr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Spatial coherence:</a:t>
            </a:r>
            <a:r>
              <a:rPr lang="en-US" sz="2000" dirty="0">
                <a:solidFill>
                  <a:schemeClr val="bg1"/>
                </a:solidFill>
              </a:rPr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91781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89341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46633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8686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6019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3733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2438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8610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8839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08641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4648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8686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6019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3733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2438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8610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8839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4953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4876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8229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8229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8153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43489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4648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19" name="Oval 27"/>
          <p:cNvSpPr>
            <a:spLocks noChangeArrowheads="1"/>
          </p:cNvSpPr>
          <p:nvPr/>
        </p:nvSpPr>
        <p:spPr bwMode="auto">
          <a:xfrm>
            <a:off x="9829800" y="36224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8686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6019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3733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2438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8610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8839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4953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9" name="Line 37"/>
          <p:cNvSpPr>
            <a:spLocks noChangeShapeType="1"/>
          </p:cNvSpPr>
          <p:nvPr/>
        </p:nvSpPr>
        <p:spPr bwMode="auto">
          <a:xfrm flipV="1">
            <a:off x="5943600" y="3810000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4876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8229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8229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8153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7652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4839"/>
          <a:stretch>
            <a:fillRect/>
          </a:stretch>
        </p:blipFill>
        <p:spPr bwMode="auto">
          <a:xfrm>
            <a:off x="1981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981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4648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239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19" name="Oval 27"/>
          <p:cNvSpPr>
            <a:spLocks noChangeArrowheads="1"/>
          </p:cNvSpPr>
          <p:nvPr/>
        </p:nvSpPr>
        <p:spPr bwMode="auto">
          <a:xfrm>
            <a:off x="9829800" y="36224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8686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6019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3733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2438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8610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8839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4953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9" name="Line 37"/>
          <p:cNvSpPr>
            <a:spLocks noChangeShapeType="1"/>
          </p:cNvSpPr>
          <p:nvPr/>
        </p:nvSpPr>
        <p:spPr bwMode="auto">
          <a:xfrm flipV="1">
            <a:off x="5943600" y="3810000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4876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8229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8229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8153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20239" name="Rectangle 47"/>
          <p:cNvSpPr>
            <a:spLocks noChangeArrowheads="1"/>
          </p:cNvSpPr>
          <p:nvPr/>
        </p:nvSpPr>
        <p:spPr bwMode="auto">
          <a:xfrm>
            <a:off x="1905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20240" name="Oval 48"/>
          <p:cNvSpPr>
            <a:spLocks noChangeArrowheads="1"/>
          </p:cNvSpPr>
          <p:nvPr/>
        </p:nvSpPr>
        <p:spPr bwMode="auto">
          <a:xfrm rot="1111761">
            <a:off x="8077200" y="30890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41" name="Oval 49"/>
          <p:cNvSpPr>
            <a:spLocks noChangeArrowheads="1"/>
          </p:cNvSpPr>
          <p:nvPr/>
        </p:nvSpPr>
        <p:spPr bwMode="auto">
          <a:xfrm rot="4301359">
            <a:off x="8528050" y="49543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09116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79" y="3262313"/>
            <a:ext cx="4524221" cy="2951946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/>
              <a:t>1. Obtain a set of initial affine motion hypotheses</a:t>
            </a:r>
          </a:p>
          <a:p>
            <a:pPr marL="914400" lvl="1" indent="-457200"/>
            <a:r>
              <a:rPr lang="en-US" sz="160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/>
              <a:t>Eliminate hypotheses with high residual error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7349" name="Line 23"/>
          <p:cNvSpPr>
            <a:spLocks noChangeShapeType="1"/>
          </p:cNvSpPr>
          <p:nvPr/>
        </p:nvSpPr>
        <p:spPr bwMode="auto">
          <a:xfrm flipV="1">
            <a:off x="4648200" y="3774846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7350" name="Group 35"/>
          <p:cNvGrpSpPr>
            <a:grpSpLocks/>
          </p:cNvGrpSpPr>
          <p:nvPr/>
        </p:nvGrpSpPr>
        <p:grpSpPr bwMode="auto">
          <a:xfrm>
            <a:off x="7239000" y="3165246"/>
            <a:ext cx="2743200" cy="2286000"/>
            <a:chOff x="3600" y="2112"/>
            <a:chExt cx="1728" cy="1440"/>
          </a:xfrm>
        </p:grpSpPr>
        <p:sp>
          <p:nvSpPr>
            <p:cNvPr id="57372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Oval 27"/>
          <p:cNvSpPr>
            <a:spLocks noChangeArrowheads="1"/>
          </p:cNvSpPr>
          <p:nvPr/>
        </p:nvSpPr>
        <p:spPr bwMode="auto">
          <a:xfrm>
            <a:off x="9829800" y="36986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29"/>
          <p:cNvSpPr>
            <a:spLocks noChangeArrowheads="1"/>
          </p:cNvSpPr>
          <p:nvPr/>
        </p:nvSpPr>
        <p:spPr bwMode="auto">
          <a:xfrm>
            <a:off x="86868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30"/>
          <p:cNvSpPr>
            <a:spLocks noChangeShapeType="1"/>
          </p:cNvSpPr>
          <p:nvPr/>
        </p:nvSpPr>
        <p:spPr bwMode="auto">
          <a:xfrm flipV="1">
            <a:off x="6019800" y="5527446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Line 31"/>
          <p:cNvSpPr>
            <a:spLocks noChangeShapeType="1"/>
          </p:cNvSpPr>
          <p:nvPr/>
        </p:nvSpPr>
        <p:spPr bwMode="auto">
          <a:xfrm flipV="1">
            <a:off x="3733800" y="5527446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Line 32"/>
          <p:cNvSpPr>
            <a:spLocks noChangeShapeType="1"/>
          </p:cNvSpPr>
          <p:nvPr/>
        </p:nvSpPr>
        <p:spPr bwMode="auto">
          <a:xfrm flipV="1">
            <a:off x="2438400" y="5451246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Oval 33"/>
          <p:cNvSpPr>
            <a:spLocks noChangeArrowheads="1"/>
          </p:cNvSpPr>
          <p:nvPr/>
        </p:nvSpPr>
        <p:spPr bwMode="auto">
          <a:xfrm>
            <a:off x="8610600" y="54512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Oval 34"/>
          <p:cNvSpPr>
            <a:spLocks noChangeArrowheads="1"/>
          </p:cNvSpPr>
          <p:nvPr/>
        </p:nvSpPr>
        <p:spPr bwMode="auto">
          <a:xfrm>
            <a:off x="88392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36"/>
          <p:cNvSpPr>
            <a:spLocks noChangeShapeType="1"/>
          </p:cNvSpPr>
          <p:nvPr/>
        </p:nvSpPr>
        <p:spPr bwMode="auto">
          <a:xfrm flipV="1">
            <a:off x="4953000" y="3546246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9" name="Line 37"/>
          <p:cNvSpPr>
            <a:spLocks noChangeShapeType="1"/>
          </p:cNvSpPr>
          <p:nvPr/>
        </p:nvSpPr>
        <p:spPr bwMode="auto">
          <a:xfrm flipV="1">
            <a:off x="5943600" y="3851046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Line 38"/>
          <p:cNvSpPr>
            <a:spLocks noChangeShapeType="1"/>
          </p:cNvSpPr>
          <p:nvPr/>
        </p:nvSpPr>
        <p:spPr bwMode="auto">
          <a:xfrm flipV="1">
            <a:off x="4876800" y="4003446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1" name="Oval 40"/>
          <p:cNvSpPr>
            <a:spLocks noChangeArrowheads="1"/>
          </p:cNvSpPr>
          <p:nvPr/>
        </p:nvSpPr>
        <p:spPr bwMode="auto">
          <a:xfrm>
            <a:off x="8229600" y="3393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Oval 41"/>
          <p:cNvSpPr>
            <a:spLocks noChangeArrowheads="1"/>
          </p:cNvSpPr>
          <p:nvPr/>
        </p:nvSpPr>
        <p:spPr bwMode="auto">
          <a:xfrm>
            <a:off x="8229600" y="35462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Oval 42"/>
          <p:cNvSpPr>
            <a:spLocks noChangeArrowheads="1"/>
          </p:cNvSpPr>
          <p:nvPr/>
        </p:nvSpPr>
        <p:spPr bwMode="auto">
          <a:xfrm>
            <a:off x="8153400" y="3774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Rectangle 43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7365" name="Rectangle 47"/>
          <p:cNvSpPr>
            <a:spLocks noChangeArrowheads="1"/>
          </p:cNvSpPr>
          <p:nvPr/>
        </p:nvSpPr>
        <p:spPr bwMode="auto">
          <a:xfrm>
            <a:off x="1905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7366" name="Oval 48"/>
          <p:cNvSpPr>
            <a:spLocks noChangeArrowheads="1"/>
          </p:cNvSpPr>
          <p:nvPr/>
        </p:nvSpPr>
        <p:spPr bwMode="auto">
          <a:xfrm rot="1111761">
            <a:off x="8077200" y="31652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49"/>
          <p:cNvSpPr>
            <a:spLocks noChangeArrowheads="1"/>
          </p:cNvSpPr>
          <p:nvPr/>
        </p:nvSpPr>
        <p:spPr bwMode="auto">
          <a:xfrm rot="4301359">
            <a:off x="8528050" y="50305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629026" y="3427184"/>
            <a:ext cx="1770063" cy="2698750"/>
          </a:xfrm>
          <a:custGeom>
            <a:avLst/>
            <a:gdLst>
              <a:gd name="connsiteX0" fmla="*/ 0 w 1770743"/>
              <a:gd name="connsiteY0" fmla="*/ 87086 h 2699657"/>
              <a:gd name="connsiteX1" fmla="*/ 841829 w 1770743"/>
              <a:gd name="connsiteY1" fmla="*/ 116114 h 2699657"/>
              <a:gd name="connsiteX2" fmla="*/ 1016000 w 1770743"/>
              <a:gd name="connsiteY2" fmla="*/ 566057 h 2699657"/>
              <a:gd name="connsiteX3" fmla="*/ 899886 w 1770743"/>
              <a:gd name="connsiteY3" fmla="*/ 2061029 h 2699657"/>
              <a:gd name="connsiteX4" fmla="*/ 653143 w 1770743"/>
              <a:gd name="connsiteY4" fmla="*/ 2656114 h 2699657"/>
              <a:gd name="connsiteX5" fmla="*/ 1567543 w 1770743"/>
              <a:gd name="connsiteY5" fmla="*/ 2699657 h 2699657"/>
              <a:gd name="connsiteX6" fmla="*/ 1669143 w 1770743"/>
              <a:gd name="connsiteY6" fmla="*/ 464457 h 2699657"/>
              <a:gd name="connsiteX7" fmla="*/ 1770743 w 1770743"/>
              <a:gd name="connsiteY7" fmla="*/ 0 h 2699657"/>
              <a:gd name="connsiteX8" fmla="*/ 798286 w 1770743"/>
              <a:gd name="connsiteY8" fmla="*/ 72572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743" h="2699657">
                <a:moveTo>
                  <a:pt x="0" y="87086"/>
                </a:moveTo>
                <a:lnTo>
                  <a:pt x="841829" y="116114"/>
                </a:lnTo>
                <a:cubicBezTo>
                  <a:pt x="1032386" y="570519"/>
                  <a:pt x="1193150" y="566057"/>
                  <a:pt x="1016000" y="566057"/>
                </a:cubicBezTo>
                <a:lnTo>
                  <a:pt x="899886" y="2061029"/>
                </a:lnTo>
                <a:lnTo>
                  <a:pt x="653143" y="2656114"/>
                </a:lnTo>
                <a:lnTo>
                  <a:pt x="1567543" y="2699657"/>
                </a:lnTo>
                <a:lnTo>
                  <a:pt x="1669143" y="464457"/>
                </a:lnTo>
                <a:lnTo>
                  <a:pt x="1770743" y="0"/>
                </a:lnTo>
                <a:lnTo>
                  <a:pt x="798286" y="72572"/>
                </a:lnTo>
              </a:path>
            </a:pathLst>
          </a:custGeom>
          <a:solidFill>
            <a:srgbClr val="0070C0">
              <a:alpha val="21000"/>
            </a:srgbClr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784351" y="5119459"/>
            <a:ext cx="2760663" cy="1039812"/>
          </a:xfrm>
          <a:custGeom>
            <a:avLst/>
            <a:gdLst>
              <a:gd name="connsiteX0" fmla="*/ 246912 w 2759822"/>
              <a:gd name="connsiteY0" fmla="*/ 207632 h 1039781"/>
              <a:gd name="connsiteX1" fmla="*/ 290455 w 2759822"/>
              <a:gd name="connsiteY1" fmla="*/ 1034946 h 1039781"/>
              <a:gd name="connsiteX2" fmla="*/ 2336969 w 2759822"/>
              <a:gd name="connsiteY2" fmla="*/ 933346 h 1039781"/>
              <a:gd name="connsiteX3" fmla="*/ 2757883 w 2759822"/>
              <a:gd name="connsiteY3" fmla="*/ 4432 h 1039781"/>
              <a:gd name="connsiteX4" fmla="*/ 2743369 w 2759822"/>
              <a:gd name="connsiteY4" fmla="*/ 4432 h 1039781"/>
              <a:gd name="connsiteX5" fmla="*/ 246912 w 2759822"/>
              <a:gd name="connsiteY5" fmla="*/ 207632 h 103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9822" h="1039781">
                <a:moveTo>
                  <a:pt x="246912" y="207632"/>
                </a:moveTo>
                <a:cubicBezTo>
                  <a:pt x="276111" y="1039781"/>
                  <a:pt x="0" y="1034946"/>
                  <a:pt x="290455" y="1034946"/>
                </a:cubicBezTo>
                <a:lnTo>
                  <a:pt x="2336969" y="933346"/>
                </a:lnTo>
                <a:cubicBezTo>
                  <a:pt x="2477274" y="623708"/>
                  <a:pt x="2621627" y="315873"/>
                  <a:pt x="2757883" y="4432"/>
                </a:cubicBezTo>
                <a:cubicBezTo>
                  <a:pt x="2759822" y="0"/>
                  <a:pt x="2748207" y="4432"/>
                  <a:pt x="2743369" y="4432"/>
                </a:cubicBezTo>
                <a:lnTo>
                  <a:pt x="246912" y="207632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5356225" y="3935185"/>
            <a:ext cx="1117600" cy="1000125"/>
          </a:xfrm>
          <a:custGeom>
            <a:avLst/>
            <a:gdLst>
              <a:gd name="connsiteX0" fmla="*/ 58058 w 1117600"/>
              <a:gd name="connsiteY0" fmla="*/ 174172 h 1001486"/>
              <a:gd name="connsiteX1" fmla="*/ 0 w 1117600"/>
              <a:gd name="connsiteY1" fmla="*/ 1001486 h 1001486"/>
              <a:gd name="connsiteX2" fmla="*/ 1117600 w 1117600"/>
              <a:gd name="connsiteY2" fmla="*/ 943429 h 1001486"/>
              <a:gd name="connsiteX3" fmla="*/ 1059543 w 1117600"/>
              <a:gd name="connsiteY3" fmla="*/ 116114 h 1001486"/>
              <a:gd name="connsiteX4" fmla="*/ 348343 w 1117600"/>
              <a:gd name="connsiteY4" fmla="*/ 0 h 1001486"/>
              <a:gd name="connsiteX5" fmla="*/ 58058 w 1117600"/>
              <a:gd name="connsiteY5" fmla="*/ 174172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1001486">
                <a:moveTo>
                  <a:pt x="58058" y="174172"/>
                </a:moveTo>
                <a:lnTo>
                  <a:pt x="0" y="1001486"/>
                </a:lnTo>
                <a:lnTo>
                  <a:pt x="1117600" y="943429"/>
                </a:lnTo>
                <a:lnTo>
                  <a:pt x="1059543" y="116114"/>
                </a:lnTo>
                <a:cubicBezTo>
                  <a:pt x="822606" y="76625"/>
                  <a:pt x="588548" y="0"/>
                  <a:pt x="348343" y="0"/>
                </a:cubicBezTo>
                <a:lnTo>
                  <a:pt x="58058" y="174172"/>
                </a:lnTo>
                <a:close/>
              </a:path>
            </a:pathLst>
          </a:custGeom>
          <a:solidFill>
            <a:srgbClr val="FFC000">
              <a:alpha val="21000"/>
            </a:srgbClr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370514" y="5052785"/>
            <a:ext cx="1089025" cy="1030287"/>
          </a:xfrm>
          <a:custGeom>
            <a:avLst/>
            <a:gdLst>
              <a:gd name="connsiteX0" fmla="*/ 0 w 1088571"/>
              <a:gd name="connsiteY0" fmla="*/ 14514 h 1030514"/>
              <a:gd name="connsiteX1" fmla="*/ 14514 w 1088571"/>
              <a:gd name="connsiteY1" fmla="*/ 986972 h 1030514"/>
              <a:gd name="connsiteX2" fmla="*/ 1016000 w 1088571"/>
              <a:gd name="connsiteY2" fmla="*/ 1030514 h 1030514"/>
              <a:gd name="connsiteX3" fmla="*/ 1088571 w 1088571"/>
              <a:gd name="connsiteY3" fmla="*/ 0 h 1030514"/>
              <a:gd name="connsiteX4" fmla="*/ 0 w 1088571"/>
              <a:gd name="connsiteY4" fmla="*/ 14514 h 10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1" h="1030514">
                <a:moveTo>
                  <a:pt x="0" y="14514"/>
                </a:moveTo>
                <a:lnTo>
                  <a:pt x="14514" y="986972"/>
                </a:lnTo>
                <a:lnTo>
                  <a:pt x="1016000" y="1030514"/>
                </a:lnTo>
                <a:lnTo>
                  <a:pt x="1088571" y="0"/>
                </a:lnTo>
                <a:lnTo>
                  <a:pt x="0" y="14514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3921648"/>
      </p:ext>
    </p:extLst>
  </p:cSld>
  <p:clrMapOvr>
    <a:masterClrMapping/>
  </p:clrMapOvr>
  <p:transition advClick="0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AutoGenerated: 5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/>
              <a:t>How do we estimate the layers?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077200" cy="5562600"/>
          </a:xfrm>
        </p:spPr>
        <p:txBody>
          <a:bodyPr/>
          <a:lstStyle/>
          <a:p>
            <a:pPr marL="533400" indent="-533400"/>
            <a:r>
              <a:rPr lang="en-US" sz="2400" dirty="0"/>
              <a:t>1. Obtain a set of initial affine motion hypotheses</a:t>
            </a:r>
          </a:p>
          <a:p>
            <a:pPr marL="914400" lvl="1" indent="-457200"/>
            <a:r>
              <a:rPr lang="en-US" sz="1600" dirty="0"/>
              <a:t>Divide the image into blocks and estimate affine motion parameters in each block by least squares</a:t>
            </a:r>
          </a:p>
          <a:p>
            <a:pPr marL="1295400" lvl="2" indent="-381000"/>
            <a:r>
              <a:rPr lang="en-US" sz="1400" dirty="0"/>
              <a:t>Eliminate hypotheses with high residual error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92936" name="Rectangle 40"/>
          <p:cNvSpPr>
            <a:spLocks noChangeArrowheads="1"/>
          </p:cNvSpPr>
          <p:nvPr/>
        </p:nvSpPr>
        <p:spPr bwMode="auto">
          <a:xfrm>
            <a:off x="1905001" y="2057400"/>
            <a:ext cx="4132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Map into motion parameter space</a:t>
            </a:r>
          </a:p>
        </p:txBody>
      </p:sp>
      <p:sp>
        <p:nvSpPr>
          <p:cNvPr id="592937" name="Rectangle 41"/>
          <p:cNvSpPr>
            <a:spLocks noChangeArrowheads="1"/>
          </p:cNvSpPr>
          <p:nvPr/>
        </p:nvSpPr>
        <p:spPr bwMode="auto">
          <a:xfrm>
            <a:off x="1905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Perform 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6326" name="Rectangle 45"/>
          <p:cNvSpPr>
            <a:spLocks noChangeArrowheads="1"/>
          </p:cNvSpPr>
          <p:nvPr/>
        </p:nvSpPr>
        <p:spPr bwMode="auto">
          <a:xfrm>
            <a:off x="1905000" y="3505200"/>
            <a:ext cx="72390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2. Iterate until convergence: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Assign each pixel to best hypothesis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Pixels with high residual error remain unassigned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Perform region filtering to enforce spatial constraints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Re-estimate affine motions in each region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8348605"/>
      </p:ext>
    </p:extLst>
  </p:cSld>
  <p:clrMapOvr>
    <a:masterClrMapping/>
  </p:clrMapOvr>
  <p:transition advClick="0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5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0"/>
            <a:ext cx="35052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Example result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5238" y="2819401"/>
            <a:ext cx="698976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8100" y="4419600"/>
            <a:ext cx="6870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1828800" y="6019800"/>
            <a:ext cx="868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J. Wang and E. Adelson. </a:t>
            </a:r>
            <a:r>
              <a:rPr lang="en-US" sz="1600">
                <a:latin typeface="Arial" charset="0"/>
                <a:cs typeface="Arial" charset="0"/>
                <a:hlinkClick r:id="rId4"/>
              </a:rPr>
              <a:t>Layered Representation for Motion Analysis. </a:t>
            </a:r>
            <a:r>
              <a:rPr lang="en-US" sz="1600" i="1">
                <a:latin typeface="Arial" charset="0"/>
                <a:cs typeface="Arial" charset="0"/>
              </a:rPr>
              <a:t>CVPR 1993</a:t>
            </a:r>
            <a:r>
              <a:rPr lang="en-US" sz="1600">
                <a:latin typeface="Arial" charset="0"/>
                <a:cs typeface="Arial" charset="0"/>
              </a:rPr>
              <a:t>.</a:t>
            </a: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3150" y="789782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21724238"/>
      </p:ext>
    </p:extLst>
  </p:cSld>
  <p:clrMapOvr>
    <a:masterClrMapping/>
  </p:clrMapOvr>
  <p:transition advClick="0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5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/>
              <a:t>Applications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85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600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Small motion:</a:t>
            </a:r>
            <a:r>
              <a:rPr lang="en-US" sz="20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Spatial coherence:</a:t>
            </a:r>
            <a:r>
              <a:rPr lang="en-US" sz="2000" dirty="0">
                <a:solidFill>
                  <a:schemeClr val="bg1"/>
                </a:solidFill>
              </a:rPr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529414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5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Uses of motion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447800"/>
            <a:ext cx="7848600" cy="4572000"/>
          </a:xfrm>
        </p:spPr>
        <p:txBody>
          <a:bodyPr/>
          <a:lstStyle/>
          <a:p>
            <a:pPr eaLnBrk="1" hangingPunct="1"/>
            <a:r>
              <a:rPr lang="en-US" dirty="0"/>
              <a:t>Tracking features</a:t>
            </a:r>
          </a:p>
          <a:p>
            <a:r>
              <a:rPr lang="en-US" dirty="0"/>
              <a:t>Segmenting objects based on motion cues</a:t>
            </a:r>
          </a:p>
          <a:p>
            <a:r>
              <a:rPr lang="en-US" dirty="0"/>
              <a:t>Learning dynamical models</a:t>
            </a:r>
          </a:p>
          <a:p>
            <a:r>
              <a:rPr lang="en-US" dirty="0"/>
              <a:t>Improving video quality</a:t>
            </a:r>
          </a:p>
          <a:p>
            <a:pPr lvl="1"/>
            <a:r>
              <a:rPr lang="en-US" dirty="0"/>
              <a:t>Motion stabilization</a:t>
            </a:r>
          </a:p>
          <a:p>
            <a:pPr lvl="1"/>
            <a:r>
              <a:rPr lang="en-US" dirty="0"/>
              <a:t>Super resolution</a:t>
            </a:r>
          </a:p>
          <a:p>
            <a:pPr eaLnBrk="1" hangingPunct="1"/>
            <a:r>
              <a:rPr lang="en-US" dirty="0"/>
              <a:t>Tracking objects</a:t>
            </a:r>
          </a:p>
          <a:p>
            <a:pPr eaLnBrk="1" hangingPunct="1"/>
            <a:r>
              <a:rPr lang="en-US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217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3657601" y="304800"/>
            <a:ext cx="50748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dirty="0"/>
              <a:t>Estimating 3D structure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pic>
        <p:nvPicPr>
          <p:cNvPr id="2" name="wilshire-ra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2057400"/>
            <a:ext cx="3657600" cy="2743200"/>
          </a:xfrm>
          <a:prstGeom prst="rect">
            <a:avLst/>
          </a:prstGeom>
        </p:spPr>
      </p:pic>
      <p:pic>
        <p:nvPicPr>
          <p:cNvPr id="3" name="wilshire-3d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0002" y="2000250"/>
            <a:ext cx="3810000" cy="2857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97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Segmenting objects based on motion cues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430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Background subtraction</a:t>
            </a:r>
          </a:p>
          <a:p>
            <a:pPr lvl="1" eaLnBrk="1" hangingPunct="1"/>
            <a:r>
              <a:rPr lang="en-US" sz="2000" dirty="0"/>
              <a:t>A static camera is observing a scene</a:t>
            </a:r>
          </a:p>
          <a:p>
            <a:pPr lvl="1" eaLnBrk="1" hangingPunct="1"/>
            <a:r>
              <a:rPr lang="en-US" sz="2000" dirty="0"/>
              <a:t>Goal: separate the static </a:t>
            </a:r>
            <a:r>
              <a:rPr lang="en-US" sz="2000" i="1" dirty="0"/>
              <a:t>background</a:t>
            </a:r>
            <a:r>
              <a:rPr lang="en-US" sz="2000" dirty="0"/>
              <a:t> from the moving </a:t>
            </a:r>
            <a:r>
              <a:rPr lang="en-US" sz="2000" i="1" dirty="0"/>
              <a:t>foreground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E871A-2967-4829-A272-136A4EEA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864" y="2361586"/>
            <a:ext cx="54959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5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Segmenting objects based on motion cues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954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Motion segmentation</a:t>
            </a:r>
          </a:p>
          <a:p>
            <a:pPr lvl="1" eaLnBrk="1" hangingPunct="1"/>
            <a:r>
              <a:rPr lang="en-US" sz="2000" dirty="0"/>
              <a:t>Segment the video into multiple </a:t>
            </a:r>
            <a:r>
              <a:rPr lang="en-US" sz="2000" i="1" dirty="0"/>
              <a:t>coherently </a:t>
            </a:r>
            <a:r>
              <a:rPr lang="en-US" sz="2000" dirty="0"/>
              <a:t>moving objects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5" cstate="print"/>
          <a:srcRect l="41521" t="17863"/>
          <a:stretch>
            <a:fillRect/>
          </a:stretch>
        </p:blipFill>
        <p:spPr bwMode="auto">
          <a:xfrm>
            <a:off x="1981200" y="2438401"/>
            <a:ext cx="42672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5956300" y="5638800"/>
            <a:ext cx="494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S. J. </a:t>
            </a:r>
            <a:r>
              <a:rPr lang="en-US" sz="1200" dirty="0" err="1"/>
              <a:t>Pundlik</a:t>
            </a:r>
            <a:r>
              <a:rPr lang="en-US" sz="1200" dirty="0"/>
              <a:t> and S. T. </a:t>
            </a:r>
            <a:r>
              <a:rPr lang="en-US" sz="1200" dirty="0" err="1"/>
              <a:t>Birchfield</a:t>
            </a:r>
            <a:r>
              <a:rPr lang="en-US" sz="1200" dirty="0"/>
              <a:t>, Motion Segmentation at Any Speed, Proceedings of the British Machine Vision Conference  (BMVC) 2006</a:t>
            </a:r>
          </a:p>
        </p:txBody>
      </p:sp>
      <p:pic>
        <p:nvPicPr>
          <p:cNvPr id="327691" name="motionseg_statu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743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61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7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691"/>
                </p:tgtEl>
              </p:cMediaNode>
            </p:vide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026" y="847726"/>
            <a:ext cx="6886575" cy="492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057400" y="5788353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err="1"/>
              <a:t>Z.Yin</a:t>
            </a:r>
            <a:r>
              <a:rPr lang="en-US" sz="1400" dirty="0"/>
              <a:t> and </a:t>
            </a:r>
            <a:r>
              <a:rPr lang="en-US" sz="1400" dirty="0" err="1"/>
              <a:t>R.Collins</a:t>
            </a:r>
            <a:r>
              <a:rPr lang="en-US" sz="1400" dirty="0"/>
              <a:t>, "On-the-fly Object Modeling while Tracking," </a:t>
            </a:r>
            <a:r>
              <a:rPr lang="en-US" sz="1400" i="1" dirty="0"/>
              <a:t>IEEE Computer Vision and Pattern Recognition (CVPR '07),</a:t>
            </a:r>
            <a:r>
              <a:rPr lang="en-US" sz="1400" dirty="0"/>
              <a:t> Minneapolis, MN, June 2007. 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4154488" y="44451"/>
            <a:ext cx="31842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Tracking objects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315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172050" y="76201"/>
            <a:ext cx="70883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/>
              <a:t>Synthesizing dynamic textures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water-syn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324" y="1600200"/>
            <a:ext cx="822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229600" cy="1143000"/>
          </a:xfrm>
        </p:spPr>
        <p:txBody>
          <a:bodyPr/>
          <a:lstStyle/>
          <a:p>
            <a:r>
              <a:rPr lang="en-US" dirty="0"/>
              <a:t>Super-resolution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62600" y="1676400"/>
            <a:ext cx="4267200" cy="4267200"/>
            <a:chOff x="2544" y="1056"/>
            <a:chExt cx="2688" cy="2688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4" y="105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6" y="1056"/>
              <a:ext cx="86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1056"/>
              <a:ext cx="864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4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58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70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4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58" y="2882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68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2209801" y="1828801"/>
            <a:ext cx="2671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Example: A set of low quality images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4298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Super-resolution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152651" y="1828801"/>
            <a:ext cx="2957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Each of these images looks like this: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9901" y="1668463"/>
            <a:ext cx="4113213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393159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Super-resolution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166938" y="1971676"/>
            <a:ext cx="295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The recovery result: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076" y="1666876"/>
            <a:ext cx="41132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156180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362200" y="1219200"/>
          <a:ext cx="7770813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Image" r:id="rId4" imgW="11860317" imgH="6044444" progId="">
                  <p:embed/>
                </p:oleObj>
              </mc:Choice>
              <mc:Fallback>
                <p:oleObj name="Image" r:id="rId4" imgW="11860317" imgH="6044444" progId="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219200"/>
                        <a:ext cx="7770813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590800" y="5668964"/>
            <a:ext cx="838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latin typeface="Arial" charset="0"/>
                <a:cs typeface="Arial" charset="0"/>
              </a:rPr>
              <a:t>D. Ramanan, D. Forsyth, and A. Zisserman. </a:t>
            </a:r>
            <a:r>
              <a:rPr lang="en-US" sz="1200">
                <a:latin typeface="Arial" charset="0"/>
                <a:cs typeface="Arial" charset="0"/>
                <a:hlinkClick r:id="rId6"/>
              </a:rPr>
              <a:t>Tracking People by Learning their Appearance</a:t>
            </a:r>
            <a:r>
              <a:rPr lang="en-US" sz="1200">
                <a:latin typeface="Arial" charset="0"/>
                <a:cs typeface="Arial" charset="0"/>
              </a:rPr>
              <a:t>. PAMI 2007.</a:t>
            </a:r>
          </a:p>
        </p:txBody>
      </p:sp>
      <p:sp>
        <p:nvSpPr>
          <p:cNvPr id="2052" name="Oval 5"/>
          <p:cNvSpPr>
            <a:spLocks noChangeArrowheads="1"/>
          </p:cNvSpPr>
          <p:nvPr/>
        </p:nvSpPr>
        <p:spPr bwMode="auto">
          <a:xfrm>
            <a:off x="5791200" y="4037013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Arial" charset="0"/>
              </a:rPr>
              <a:t>Tracker</a:t>
            </a:r>
          </a:p>
        </p:txBody>
      </p:sp>
      <p:sp>
        <p:nvSpPr>
          <p:cNvPr id="2053" name="AutoShape 6"/>
          <p:cNvSpPr>
            <a:spLocks noChangeArrowheads="1"/>
          </p:cNvSpPr>
          <p:nvPr/>
        </p:nvSpPr>
        <p:spPr bwMode="auto">
          <a:xfrm>
            <a:off x="5334000" y="4189413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7"/>
          <p:cNvSpPr>
            <a:spLocks noChangeArrowheads="1"/>
          </p:cNvSpPr>
          <p:nvPr/>
        </p:nvSpPr>
        <p:spPr bwMode="auto">
          <a:xfrm>
            <a:off x="7315200" y="4189413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2747963" y="152401"/>
            <a:ext cx="6317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293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/>
              <a:t>Given two subsequent frames, estimate the apparent motion field u(</a:t>
            </a:r>
            <a:r>
              <a:rPr lang="en-US" sz="2400" dirty="0" err="1"/>
              <a:t>x,y</a:t>
            </a:r>
            <a:r>
              <a:rPr lang="en-US" sz="2400" dirty="0"/>
              <a:t>), v(</a:t>
            </a:r>
            <a:r>
              <a:rPr lang="en-US" sz="2400" dirty="0" err="1"/>
              <a:t>x,y</a:t>
            </a:r>
            <a:r>
              <a:rPr lang="en-US" sz="2400" dirty="0"/>
              <a:t>) between them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810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4724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810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86200" y="1371601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7391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8305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7467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8153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600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Small motion:</a:t>
            </a:r>
            <a:r>
              <a:rPr lang="en-US" sz="20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Spatial coherence:</a:t>
            </a:r>
            <a:r>
              <a:rPr lang="en-US" sz="2000" dirty="0"/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3810001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467601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114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4953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724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062825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914" y="1066801"/>
            <a:ext cx="59721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057400" y="5712153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Juan Carlos Niebles, Hongcheng Wang and Li Fei-Fei, </a:t>
            </a:r>
            <a:r>
              <a:rPr lang="en-US" sz="1400" b="1"/>
              <a:t>Unsupervised Learning of Human Action Categories Using Spatial-Temporal Words</a:t>
            </a:r>
            <a:r>
              <a:rPr lang="en-US" sz="1400"/>
              <a:t>, </a:t>
            </a:r>
            <a:r>
              <a:rPr lang="en-US" sz="1400" i="1"/>
              <a:t>(</a:t>
            </a:r>
            <a:r>
              <a:rPr lang="en-US" sz="1400" b="1" i="1">
                <a:hlinkClick r:id="rId3"/>
              </a:rPr>
              <a:t>BMVC</a:t>
            </a:r>
            <a:r>
              <a:rPr lang="en-US" sz="1400" i="1"/>
              <a:t>)</a:t>
            </a:r>
            <a:r>
              <a:rPr lang="en-US" sz="1400"/>
              <a:t>, Edinburgh, 2006.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590801" y="152401"/>
            <a:ext cx="6317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2761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28801" y="1143000"/>
            <a:ext cx="732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Crossing – Talking – Queuing – Dancing – jogging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5943601"/>
            <a:ext cx="3518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W. </a:t>
            </a:r>
            <a:r>
              <a:rPr lang="en-US" sz="1400" dirty="0" err="1"/>
              <a:t>Choi</a:t>
            </a:r>
            <a:r>
              <a:rPr lang="en-US" sz="1400" dirty="0"/>
              <a:t> &amp;  K. Shahid &amp; S. Savarese WMC 2010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90801" y="152401"/>
            <a:ext cx="6317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lking2_mpeg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345" y="1588732"/>
            <a:ext cx="5586094" cy="41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5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do the optical flow assumptions fail?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2130425" y="1563084"/>
            <a:ext cx="8080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In </a:t>
            </a:r>
            <a:r>
              <a:rPr lang="en-US" altLang="en-US" sz="2400"/>
              <a:t>other words, in </a:t>
            </a:r>
            <a:r>
              <a:rPr lang="en-US" altLang="en-US" sz="2400" dirty="0"/>
              <a:t>what situations does the displacement of pixel patches </a:t>
            </a:r>
          </a:p>
          <a:p>
            <a:r>
              <a:rPr lang="en-US" altLang="en-US" sz="2400" dirty="0"/>
              <a:t>not represent physical movement of points in space?</a:t>
            </a: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2130425" y="2895601"/>
            <a:ext cx="4883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1. Well, TV is based on illusory motion </a:t>
            </a:r>
          </a:p>
          <a:p>
            <a:pPr lvl="1"/>
            <a:r>
              <a:rPr lang="en-US" altLang="en-US" sz="1600" dirty="0"/>
              <a:t>– the set is stationary yet things seem to move 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2130425" y="3733801"/>
            <a:ext cx="4452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2. A uniform rotating sphere </a:t>
            </a:r>
          </a:p>
          <a:p>
            <a:pPr lvl="1"/>
            <a:r>
              <a:rPr lang="en-US" altLang="en-US" sz="1600" dirty="0"/>
              <a:t>– nothing seems to move, yet it is rotating 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130426" y="4572001"/>
            <a:ext cx="7254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3. Changing directions or intensities of lighting can make things seem to move </a:t>
            </a:r>
          </a:p>
          <a:p>
            <a:pPr lvl="1"/>
            <a:r>
              <a:rPr lang="en-US" altLang="en-US" sz="1600"/>
              <a:t>– for example, if the specular highlight on a rotating sphere moves.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2130426" y="5410201"/>
            <a:ext cx="8537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4. Muscle movement can make some spots on a cheetah move opposite direction of motion. </a:t>
            </a:r>
          </a:p>
          <a:p>
            <a:pPr lvl="1"/>
            <a:r>
              <a:rPr lang="en-US" altLang="en-US" sz="1600"/>
              <a:t>– And infinitely more break downs of optical flow.</a:t>
            </a:r>
          </a:p>
        </p:txBody>
      </p:sp>
    </p:spTree>
    <p:extLst>
      <p:ext uri="{BB962C8B-B14F-4D97-AF65-F5344CB8AC3E}">
        <p14:creationId xmlns:p14="http://schemas.microsoft.com/office/powerpoint/2010/main" val="10528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otsn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733801" y="-152400"/>
            <a:ext cx="441383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Optical flow without motion!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9747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learned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/>
              <a:t>Gunnar-</a:t>
            </a:r>
            <a:r>
              <a:rPr lang="en-US" dirty="0" err="1"/>
              <a:t>Farneback</a:t>
            </a:r>
            <a:r>
              <a:rPr lang="en-US"/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Applications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</p:spTree>
    <p:extLst>
      <p:ext uri="{BB962C8B-B14F-4D97-AF65-F5344CB8AC3E}">
        <p14:creationId xmlns:p14="http://schemas.microsoft.com/office/powerpoint/2010/main" val="2864816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Key Assumptions: small motions</a:t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pic>
        <p:nvPicPr>
          <p:cNvPr id="14342" name="Picture 6" descr="Temporal_Persista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/>
          <a:stretch/>
        </p:blipFill>
        <p:spPr>
          <a:xfrm>
            <a:off x="1828800" y="1295400"/>
            <a:ext cx="8458200" cy="4557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DA45C-61CB-48E1-BBD4-3CFFCAEC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243888" y="6613526"/>
            <a:ext cx="22300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3809124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Key Assumptions: spatial coherence</a:t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pic>
        <p:nvPicPr>
          <p:cNvPr id="12296" name="Picture 8" descr="Spatial Cohere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/>
          <a:stretch/>
        </p:blipFill>
        <p:spPr>
          <a:xfrm>
            <a:off x="2476500" y="990600"/>
            <a:ext cx="7239000" cy="4926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C012A-CE79-42F8-BA16-15E70B88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8243888" y="6613526"/>
            <a:ext cx="22300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272475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/>
              <a:t>Gunnar-</a:t>
            </a:r>
            <a:r>
              <a:rPr lang="en-US" dirty="0" err="1"/>
              <a:t>Farneback</a:t>
            </a:r>
            <a:r>
              <a:rPr lang="en-US" dirty="0"/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0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3716" y="54769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Key Assumptions: brightness Constancy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D3E3B-4BC5-4BF2-A6D3-83848C896A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143000"/>
            <a:ext cx="6858000" cy="436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3AE71-8CD9-419A-A232-EDC40E48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243888" y="6613526"/>
            <a:ext cx="22300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4226009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3716" y="54769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Key Assumptions: brightness Constancy</a:t>
            </a:r>
          </a:p>
        </p:txBody>
      </p:sp>
      <p:pic>
        <p:nvPicPr>
          <p:cNvPr id="9226" name="Picture 10" descr="Black_BrightnessConstancyAssump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754892"/>
            <a:ext cx="5181600" cy="10483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143000"/>
            <a:ext cx="6858000" cy="436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0996F-94E2-4816-9556-75923EAE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243888" y="6613526"/>
            <a:ext cx="22300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2859624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6" imgW="2260600" imgH="203200" progId="Equation.3">
                  <p:embed/>
                </p:oleObj>
              </mc:Choice>
              <mc:Fallback>
                <p:oleObj name="Equation" r:id="rId6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13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4851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95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9067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3855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9067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46338" y="5241926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Equation" r:id="rId14" imgW="3352800" imgH="228600" progId="Equation.3">
                  <p:embed/>
                </p:oleObj>
              </mc:Choice>
              <mc:Fallback>
                <p:oleObj name="Equation" r:id="rId14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5241926"/>
                        <a:ext cx="6919912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9770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9067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46338" y="5241926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Equation" r:id="rId14" imgW="3352800" imgH="228600" progId="Equation.3">
                  <p:embed/>
                </p:oleObj>
              </mc:Choice>
              <mc:Fallback>
                <p:oleObj name="Equation" r:id="rId14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5241926"/>
                        <a:ext cx="6919912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8409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433638" y="4660901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Equation" r:id="rId6" imgW="3365500" imgH="228600" progId="Equation.3">
                  <p:embed/>
                </p:oleObj>
              </mc:Choice>
              <mc:Fallback>
                <p:oleObj name="Equation" r:id="rId6" imgW="3365500" imgH="2286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4660901"/>
                        <a:ext cx="6945312" cy="46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idx="1"/>
          </p:nvPr>
        </p:nvSpPr>
        <p:spPr>
          <a:xfrm>
            <a:off x="2051050" y="2852739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Brightness Constancy Equation: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38476" y="3352801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Equation" r:id="rId8" imgW="2260600" imgH="203200" progId="Equation.3">
                  <p:embed/>
                </p:oleObj>
              </mc:Choice>
              <mc:Fallback>
                <p:oleObj name="Equation" r:id="rId8" imgW="2260600" imgH="203200" progId="Equation.3">
                  <p:embed/>
                  <p:pic>
                    <p:nvPicPr>
                      <p:cNvPr id="3074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6" y="3352801"/>
                        <a:ext cx="5662613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2203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sp>
        <p:nvSpPr>
          <p:cNvPr id="3075" name="Object 6"/>
          <p:cNvSpPr txBox="1"/>
          <p:nvPr/>
        </p:nvSpPr>
        <p:spPr bwMode="auto">
          <a:xfrm>
            <a:off x="6196013" y="4400550"/>
            <a:ext cx="1143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63640" y="6245944"/>
            <a:ext cx="3276933" cy="493960"/>
            <a:chOff x="1399" y="3516"/>
            <a:chExt cx="2427" cy="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7" name="Object 19"/>
                <p:cNvSpPr txBox="1"/>
                <p:nvPr/>
              </p:nvSpPr>
              <p:spPr bwMode="auto">
                <a:xfrm>
                  <a:off x="2336" y="3516"/>
                  <a:ext cx="1490" cy="3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≈0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77" name="Object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36" y="3516"/>
                  <a:ext cx="1490" cy="34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780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dirty="0">
                  <a:cs typeface="Arial" charset="0"/>
                </a:rPr>
                <a:t>Hence,</a:t>
              </a:r>
              <a:endParaRPr lang="en-US" sz="2400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6172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6324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25" name="Object 25"/>
              <p:cNvSpPr txBox="1"/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0962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714" y="5689600"/>
                <a:ext cx="2744787" cy="56515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9067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46338" y="5241926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" name="Equation" r:id="rId16" imgW="3352800" imgH="228600" progId="Equation.3">
                  <p:embed/>
                </p:oleObj>
              </mc:Choice>
              <mc:Fallback>
                <p:oleObj name="Equation" r:id="rId16" imgW="3352800" imgH="228600" progId="Equation.3">
                  <p:embed/>
                  <p:pic>
                    <p:nvPicPr>
                      <p:cNvPr id="4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5241926"/>
                        <a:ext cx="6919912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2590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The brightness constancy constraint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2385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used to find the derivatives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0"/>
            <a:ext cx="2540000" cy="17145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1739900"/>
            <a:ext cx="2908300" cy="189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48" y="1860550"/>
            <a:ext cx="2349500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11776" y="3677463"/>
                <a:ext cx="47884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776" y="3677463"/>
                <a:ext cx="478849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93352" y="3713202"/>
                <a:ext cx="492443" cy="597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352" y="3713202"/>
                <a:ext cx="492443" cy="5977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588951" y="3713202"/>
                <a:ext cx="42915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51" y="3713202"/>
                <a:ext cx="429156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22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72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D5449D77-D1AB-436F-A2C8-58B6CDCE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27056847-51B0-4C3C-8EB4-4F06459E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F0B2C5BD-8D7E-49ED-8592-BA28BBD60E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DEF9AE4F-60E3-4F6C-AA5C-4616E6FFA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992E8C19-866B-4D05-B81F-5BE21D1D1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95EFF0ED-1F06-4385-979F-BF6070090BD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766BFB10-785C-404D-A22C-0A357A618B6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335B7072-958F-4A3C-87C8-E6E9A3D2ED7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69F53630-6FC8-4829-A388-490D58653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F2B93D4E-71D3-4DA8-91A3-B5595E83C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5913C807-ECD9-4718-A3D4-4634B4A556CA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5913C807-ECD9-4718-A3D4-4634B4A55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9136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9337137" y="4473918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8346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4DB51C4-3975-4CB4-B02E-3933666D5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26DC53A9-711F-4F63-9F05-2C1E24827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1F482510-2A29-4F97-BB4B-FCE107B49C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52797BB7-6C1D-4F3C-9603-8E6D55BF9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3B81305F-28A5-4ABF-8C86-E9C270B98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3730BDB1-68CC-438D-957F-2E8724B781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C823DECD-4207-4730-9FF5-02F7E7F6246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49F56794-C5A8-4894-A173-0B2CB8D7195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A975565D-E6E2-4693-87F2-9F4CFAC0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8DAE5A71-0022-4619-9289-C8534BFE6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2AFFFCCE-7978-4BF6-AD5A-0B660F6E9D1E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2AFFFCCE-7978-4BF6-AD5A-0B660F6E9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3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9337137" y="4473918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8422736" y="514543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7926271" y="5320515"/>
            <a:ext cx="697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8346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0685A275-4A64-4D07-BFE3-05DAD9684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454FCB11-C8E9-4A97-BC4B-679ED0BC8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2DA9365C-ED52-4A66-AC78-D9422BDC5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C5AAB03C-F8FD-4423-8FFA-73E84ACBD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E7A920D7-CB05-4CB3-917D-E1AA4E68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77F3295B-5537-4176-BBFF-F1B888DE82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B81DA193-8B8B-4CF7-995D-E72523C236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59D795C6-2C9F-4B82-A58B-D53D968BB40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FE6C1843-87C9-4A88-AC0C-4BD2188F3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2728979A-E070-4AF6-8C60-5EF0AF59D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8E1CECEB-5A2B-48B4-BC54-0411167DCED7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8E1CECEB-5A2B-48B4-BC54-0411167DC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8991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8346536" y="5161306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9337137" y="4473918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8422736" y="514543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7926271" y="5320515"/>
            <a:ext cx="697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8346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9029954" y="5313346"/>
            <a:ext cx="1149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7AE13496-0448-4219-A615-03BA13C14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FCD74BEB-692A-482B-9408-0E4022FD6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F246367C-0CF1-4D9B-84B0-3B0E8BDFD2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B46EDF73-16A8-4B27-A51E-B3C268595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FF9C783B-CDF2-4726-8C9D-BDF27F0AC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2A1AE8C2-413A-4B88-A5A9-B2BC1E19DC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36CD946B-88CC-4634-A86B-1509D2A5EA7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68ACE154-65A9-4038-9E4F-EFBFD40469B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B699BA4A-BE31-4DBE-9A03-AC5A4752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FAEF865D-FB76-4A05-9713-81EFBE0D1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94931422-FDF9-4EAE-AE3E-B2E160D93030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94931422-FDF9-4EAE-AE3E-B2E160D93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190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589338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584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8346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8346536" y="5161306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9032337" y="5769318"/>
            <a:ext cx="644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9337137" y="4473918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8422736" y="514543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7926271" y="5320515"/>
            <a:ext cx="697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8346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8346537" y="4092918"/>
            <a:ext cx="966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9029954" y="5313346"/>
            <a:ext cx="1149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2286000" y="4587875"/>
            <a:ext cx="38404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000" dirty="0">
                <a:cs typeface="Arial" charset="0"/>
              </a:rPr>
              <a:t>If (</a:t>
            </a:r>
            <a:r>
              <a:rPr lang="en-US" sz="2000" i="1" dirty="0">
                <a:cs typeface="Arial" charset="0"/>
              </a:rPr>
              <a:t>u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>
                <a:cs typeface="Arial" charset="0"/>
              </a:rPr>
              <a:t>v </a:t>
            </a:r>
            <a:r>
              <a:rPr lang="en-US" sz="2000" dirty="0">
                <a:cs typeface="Arial" charset="0"/>
              </a:rPr>
              <a:t>) satisfies the equation, </a:t>
            </a:r>
            <a:br>
              <a:rPr lang="en-US" sz="2000" dirty="0">
                <a:cs typeface="Arial" charset="0"/>
              </a:rPr>
            </a:br>
            <a:r>
              <a:rPr lang="en-US" sz="2000" dirty="0">
                <a:cs typeface="Arial" charset="0"/>
              </a:rPr>
              <a:t>so does (</a:t>
            </a:r>
            <a:r>
              <a:rPr lang="en-US" sz="2000" i="1" dirty="0" err="1">
                <a:cs typeface="Arial" charset="0"/>
              </a:rPr>
              <a:t>u+u</a:t>
            </a:r>
            <a:r>
              <a:rPr lang="en-US" sz="2000" i="1" dirty="0">
                <a:cs typeface="Arial" charset="0"/>
              </a:rPr>
              <a:t>’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 err="1">
                <a:cs typeface="Arial" charset="0"/>
              </a:rPr>
              <a:t>v+v</a:t>
            </a:r>
            <a:r>
              <a:rPr lang="en-US" sz="2000" i="1" dirty="0">
                <a:cs typeface="Arial" charset="0"/>
              </a:rPr>
              <a:t>’ </a:t>
            </a:r>
            <a:r>
              <a:rPr lang="en-US" sz="2000" dirty="0">
                <a:cs typeface="Arial" charset="0"/>
              </a:rPr>
              <a:t>) if</a:t>
            </a:r>
            <a:r>
              <a:rPr lang="en-US" sz="2000" b="1" dirty="0">
                <a:cs typeface="Arial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673" name="Object 25"/>
              <p:cNvSpPr txBox="1"/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11673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013" y="5311775"/>
                <a:ext cx="2070100" cy="571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445FD43E-A2A5-4017-8E70-491A2AB03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DE3A930-E562-4AB5-8CFA-7391B5D5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5C9E400E-E299-448F-B034-BE016B02E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4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767903F9-72B0-41EE-9621-122B54D84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872FD849-F99A-456F-A6B8-190B82BFB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13" descr="Edittex">
            <a:extLst>
              <a:ext uri="{FF2B5EF4-FFF2-40B4-BE49-F238E27FC236}">
                <a16:creationId xmlns:a16="http://schemas.microsoft.com/office/drawing/2014/main" id="{68F41460-E511-47D5-AF99-AACE43C2B1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188" y="1789114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Edittex">
            <a:extLst>
              <a:ext uri="{FF2B5EF4-FFF2-40B4-BE49-F238E27FC236}">
                <a16:creationId xmlns:a16="http://schemas.microsoft.com/office/drawing/2014/main" id="{85729843-6FEF-4D40-9E4F-FCDD455B5D3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25" y="1173164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 descr="Edittex">
            <a:extLst>
              <a:ext uri="{FF2B5EF4-FFF2-40B4-BE49-F238E27FC236}">
                <a16:creationId xmlns:a16="http://schemas.microsoft.com/office/drawing/2014/main" id="{61389EF5-DA5B-41D7-8579-0CE5295E5D5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064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095CFE0C-B5C0-4E57-8FA5-4F68A1F62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F77749FE-F295-48A1-83E6-BEEC2635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9864948E-EF92-42D1-A8B0-C9C827394BD3}"/>
                  </a:ext>
                </a:extLst>
              </p:cNvPr>
              <p:cNvSpPr txBox="1"/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Object 25">
                <a:extLst>
                  <a:ext uri="{FF2B5EF4-FFF2-40B4-BE49-F238E27FC236}">
                    <a16:creationId xmlns:a16="http://schemas.microsoft.com/office/drawing/2014/main" id="{9864948E-EF92-42D1-A8B0-C9C827394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2368" y="2977916"/>
                <a:ext cx="2703512" cy="641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0085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4724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4876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2463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4724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6019800" y="14478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4876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8254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4724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6019800" y="14478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4876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6096000" y="54102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7943851" y="5334001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Actual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4178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900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6172200" y="2362201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7508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From images to videos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886200" y="2514600"/>
          <a:ext cx="4792663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Image" r:id="rId3" imgW="9307937" imgH="7250794" progId="">
                  <p:embed/>
                </p:oleObj>
              </mc:Choice>
              <mc:Fallback>
                <p:oleObj name="Image" r:id="rId3" imgW="9307937" imgH="7250794" progId="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514600"/>
                        <a:ext cx="4792663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A video is a sequence of frames captured over time</a:t>
            </a:r>
          </a:p>
          <a:p>
            <a:pPr eaLnBrk="1" hangingPunct="1"/>
            <a:r>
              <a:rPr lang="en-US" sz="2400" dirty="0"/>
              <a:t>Now our image data is a function of space (x, y) and time (t)</a:t>
            </a:r>
          </a:p>
        </p:txBody>
      </p:sp>
    </p:spTree>
    <p:extLst>
      <p:ext uri="{BB962C8B-B14F-4D97-AF65-F5344CB8AC3E}">
        <p14:creationId xmlns:p14="http://schemas.microsoft.com/office/powerpoint/2010/main" val="2766046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aperture problem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6172200" y="2362201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 flipV="1">
            <a:off x="6172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6953251" y="5868989"/>
            <a:ext cx="2423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Perceived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21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74226" y="2116394"/>
            <a:ext cx="1143000" cy="2286000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792414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8181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perture_problem_animate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792414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894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0AF1FA-C5D4-4137-8A98-AB9791F6D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9" name="Picture 4" descr="Barberpole_illusion_animate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792414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4982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barber pole illusion</a:t>
            </a: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67800" y="2057400"/>
            <a:ext cx="1143000" cy="2286000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9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792414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0904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brightness constancy constraint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idx="1"/>
          </p:nvPr>
        </p:nvSpPr>
        <p:spPr>
          <a:xfrm>
            <a:off x="1897451" y="2665412"/>
            <a:ext cx="8153400" cy="685800"/>
          </a:xfrm>
        </p:spPr>
        <p:txBody>
          <a:bodyPr/>
          <a:lstStyle/>
          <a:p>
            <a:pPr eaLnBrk="1" hangingPunct="1"/>
            <a:r>
              <a:rPr lang="en-US" sz="2400" dirty="0"/>
              <a:t>How many equations and unknowns per pixel?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5CA60-F598-4EE9-850F-1F1C2D3C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2438401" y="3062287"/>
            <a:ext cx="6472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One equation (this is a scalar equation!), two unknowns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4115" name="Rectangle 18"/>
          <p:cNvSpPr>
            <a:spLocks noChangeArrowheads="1"/>
          </p:cNvSpPr>
          <p:nvPr/>
        </p:nvSpPr>
        <p:spPr bwMode="auto">
          <a:xfrm>
            <a:off x="1905000" y="1379538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we use this equation to recover image motion (</a:t>
            </a:r>
            <a:r>
              <a:rPr lang="en-US" sz="2400" dirty="0" err="1"/>
              <a:t>u,v</a:t>
            </a:r>
            <a:r>
              <a:rPr lang="en-US" sz="2400" dirty="0"/>
              <a:t>) at each pixel?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25"/>
              <p:cNvSpPr txBox="1"/>
              <p:nvPr/>
            </p:nvSpPr>
            <p:spPr bwMode="auto">
              <a:xfrm>
                <a:off x="4557713" y="1981200"/>
                <a:ext cx="2703512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7713" y="1981200"/>
                <a:ext cx="2703512" cy="641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7598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97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738438" y="1767623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0263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>
                <a:solidFill>
                  <a:schemeClr val="bg1"/>
                </a:solidFill>
              </a:rPr>
              <a:t>Spatial coherence constraint: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eaLnBrk="1" hangingPunct="1"/>
            <a:r>
              <a:rPr lang="en-US" sz="2400" dirty="0">
                <a:solidFill>
                  <a:schemeClr val="bg1"/>
                </a:solidFill>
              </a:rPr>
              <a:t>    Assume the pixel’s neighbors have the same (</a:t>
            </a:r>
            <a:r>
              <a:rPr lang="en-US" sz="2400" dirty="0" err="1">
                <a:solidFill>
                  <a:schemeClr val="bg1"/>
                </a:solidFill>
              </a:rPr>
              <a:t>u,v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lvl="1" eaLnBrk="1" hangingPunct="1"/>
            <a:r>
              <a:rPr lang="en-US" sz="1800" dirty="0">
                <a:solidFill>
                  <a:schemeClr val="bg1"/>
                </a:solidFill>
              </a:rPr>
              <a:t>If we use a 5x5 window, that gives us 25 equations per pixel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98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347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/>
              <a:t>Spatial coherence constraint:</a:t>
            </a:r>
            <a:r>
              <a:rPr lang="en-US" sz="2400" dirty="0"/>
              <a:t>  </a:t>
            </a:r>
          </a:p>
          <a:p>
            <a:pPr eaLnBrk="1" hangingPunct="1"/>
            <a:r>
              <a:rPr lang="en-US" sz="2400" dirty="0">
                <a:solidFill>
                  <a:schemeClr val="bg1"/>
                </a:solidFill>
              </a:rPr>
              <a:t>    Assume the pixel’s neighbors have the same (</a:t>
            </a:r>
            <a:r>
              <a:rPr lang="en-US" sz="2400" dirty="0" err="1">
                <a:solidFill>
                  <a:schemeClr val="bg1"/>
                </a:solidFill>
              </a:rPr>
              <a:t>u,v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lvl="1" eaLnBrk="1" hangingPunct="1"/>
            <a:r>
              <a:rPr lang="en-US" sz="1800" dirty="0">
                <a:solidFill>
                  <a:schemeClr val="bg1"/>
                </a:solidFill>
              </a:rPr>
              <a:t>If we use a 5x5 window, that gives us 25 equations per pixel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98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3379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027" t="54286" r="30749" b="10000"/>
          <a:stretch/>
        </p:blipFill>
        <p:spPr>
          <a:xfrm>
            <a:off x="3105912" y="1380232"/>
            <a:ext cx="5980176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85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/>
              <a:t>Spatial coherence constraint:</a:t>
            </a:r>
            <a:r>
              <a:rPr lang="en-US" sz="2400" dirty="0"/>
              <a:t>  </a:t>
            </a:r>
          </a:p>
          <a:p>
            <a:pPr eaLnBrk="1" hangingPunct="1"/>
            <a:r>
              <a:rPr lang="en-US" sz="2400" dirty="0"/>
              <a:t>    Assume the pixel’s neighbors have the same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  <a:p>
            <a:pPr lvl="1" eaLnBrk="1" hangingPunct="1"/>
            <a:r>
              <a:rPr lang="en-US" sz="1800" dirty="0"/>
              <a:t>If we use a 5x5 window, that gives us 25 equations per pixel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98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589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How to get more equations for a pixel?</a:t>
            </a:r>
          </a:p>
          <a:p>
            <a:pPr eaLnBrk="1" hangingPunct="1"/>
            <a:r>
              <a:rPr lang="en-US" sz="2400" b="1" dirty="0"/>
              <a:t>Spatial coherence constraint:</a:t>
            </a:r>
            <a:r>
              <a:rPr lang="en-US" sz="2400" dirty="0"/>
              <a:t>  </a:t>
            </a:r>
          </a:p>
          <a:p>
            <a:pPr eaLnBrk="1" hangingPunct="1"/>
            <a:r>
              <a:rPr lang="en-US" sz="2400" dirty="0"/>
              <a:t>    Assume the pixel’s neighbors have the same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  <a:p>
            <a:pPr lvl="1" eaLnBrk="1" hangingPunct="1"/>
            <a:r>
              <a:rPr lang="en-US" sz="1800" dirty="0"/>
              <a:t>If we use a 5x5 window, that gives us 25 equations per pixel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514" y="4467940"/>
            <a:ext cx="61309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598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5"/>
              <p:cNvSpPr txBox="1"/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3401141"/>
                <a:ext cx="3013075" cy="9350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6880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/>
              <a:t>Overconstrained</a:t>
            </a:r>
            <a:r>
              <a:rPr lang="en-US" sz="2400" dirty="0"/>
              <a:t> linear system: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2771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32775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2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871502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/>
              <a:t>Overconstrained</a:t>
            </a:r>
            <a:r>
              <a:rPr lang="en-US" sz="2400" dirty="0"/>
              <a:t> linear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34829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6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7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8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3200400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2215029" y="3151188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Least squares solution for </a:t>
            </a:r>
            <a:r>
              <a:rPr lang="en-US" sz="2400" i="1" dirty="0"/>
              <a:t>d</a:t>
            </a:r>
            <a:r>
              <a:rPr lang="en-US" sz="2400" dirty="0"/>
              <a:t> given by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816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/>
              <a:t>Overconstrained</a:t>
            </a:r>
            <a:r>
              <a:rPr lang="en-US" sz="2400" dirty="0"/>
              <a:t> linear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34829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86001" y="3962400"/>
            <a:ext cx="5561013" cy="1335088"/>
            <a:chOff x="769" y="1919"/>
            <a:chExt cx="3503" cy="817"/>
          </a:xfrm>
        </p:grpSpPr>
        <p:pic>
          <p:nvPicPr>
            <p:cNvPr id="34826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1600200" y="5610226"/>
            <a:ext cx="8001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000"/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10400" y="3200400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2215029" y="3151188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Least squares solution for </a:t>
            </a:r>
            <a:r>
              <a:rPr lang="en-US" sz="2400" i="1" dirty="0"/>
              <a:t>d</a:t>
            </a:r>
            <a:r>
              <a:rPr lang="en-US" sz="2400" dirty="0"/>
              <a:t> given by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9480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/>
              <a:t>Optimal (u, v) satisfies Lucas-Kanade equation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4588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/>
              <a:t>Optimal (u, v) satisfies Lucas-Kanade equation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2209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When is This Solvable?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eigenvalues </a:t>
            </a:r>
            <a:r>
              <a:rPr lang="en-US" sz="2000">
                <a:sym typeface="Symbol" pitchFamily="18" charset="2"/>
              </a:rPr>
              <a:t></a:t>
            </a:r>
            <a:r>
              <a:rPr lang="en-US" sz="2000" baseline="-25000"/>
              <a:t>1</a:t>
            </a:r>
            <a:r>
              <a:rPr lang="en-US" sz="2000"/>
              <a:t> and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of </a:t>
            </a: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1</a:t>
            </a:r>
            <a:r>
              <a:rPr lang="en-US" sz="2000"/>
              <a:t>/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should not be too large </a:t>
            </a:r>
            <a:r>
              <a:rPr lang="en-US"/>
              <a:t>(</a:t>
            </a:r>
            <a:r>
              <a:rPr lang="en-US" sz="1600">
                <a:sym typeface="Symbol" pitchFamily="18" charset="2"/>
              </a:rPr>
              <a:t></a:t>
            </a:r>
            <a:r>
              <a:rPr lang="en-US" sz="1600"/>
              <a:t> </a:t>
            </a:r>
            <a:r>
              <a:rPr lang="en-US" baseline="-25000"/>
              <a:t>1</a:t>
            </a:r>
            <a:r>
              <a:rPr 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59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/>
              <a:t>Optimal (u, v) satisfies Lucas-Kanade equation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2514600" y="5791200"/>
            <a:ext cx="3398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Does this remind anything to you?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1981200" y="2209800"/>
            <a:ext cx="609600" cy="3810000"/>
          </a:xfrm>
          <a:custGeom>
            <a:avLst/>
            <a:gdLst>
              <a:gd name="T0" fmla="*/ 609600 w 384"/>
              <a:gd name="T1" fmla="*/ 0 h 2400"/>
              <a:gd name="T2" fmla="*/ 0 w 384"/>
              <a:gd name="T3" fmla="*/ 533400 h 2400"/>
              <a:gd name="T4" fmla="*/ 0 w 384"/>
              <a:gd name="T5" fmla="*/ 3581400 h 2400"/>
              <a:gd name="T6" fmla="*/ 381000 w 384"/>
              <a:gd name="T7" fmla="*/ 3810000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2209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When is This Solvable?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eigenvalues </a:t>
            </a:r>
            <a:r>
              <a:rPr lang="en-US" sz="2000">
                <a:sym typeface="Symbol" pitchFamily="18" charset="2"/>
              </a:rPr>
              <a:t></a:t>
            </a:r>
            <a:r>
              <a:rPr lang="en-US" sz="2000" baseline="-25000"/>
              <a:t>1</a:t>
            </a:r>
            <a:r>
              <a:rPr lang="en-US" sz="2000"/>
              <a:t> and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of </a:t>
            </a: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1</a:t>
            </a:r>
            <a:r>
              <a:rPr lang="en-US" sz="2000"/>
              <a:t>/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should not be too large </a:t>
            </a:r>
            <a:r>
              <a:rPr lang="en-US"/>
              <a:t>(</a:t>
            </a:r>
            <a:r>
              <a:rPr lang="en-US" sz="1600">
                <a:sym typeface="Symbol" pitchFamily="18" charset="2"/>
              </a:rPr>
              <a:t></a:t>
            </a:r>
            <a:r>
              <a:rPr lang="en-US" sz="1600"/>
              <a:t> </a:t>
            </a:r>
            <a:r>
              <a:rPr lang="en-US" baseline="-25000"/>
              <a:t>1</a:t>
            </a:r>
            <a:r>
              <a:rPr 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3061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79614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883185" y="436562"/>
            <a:ext cx="6632007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88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79614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2209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Eigenvectors and eigenvalues of A</a:t>
            </a:r>
            <a:r>
              <a:rPr lang="en-US" sz="2800" baseline="30000" dirty="0"/>
              <a:t>T</a:t>
            </a:r>
            <a:r>
              <a:rPr lang="en-US" sz="2800" dirty="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883185" y="436562"/>
            <a:ext cx="6632007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60" t="5605" r="11860" b="10987"/>
          <a:stretch/>
        </p:blipFill>
        <p:spPr>
          <a:xfrm>
            <a:off x="3105912" y="1428722"/>
            <a:ext cx="5980176" cy="4521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motion useful?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86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79614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2209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Eigenvectors and eigenvalues of A</a:t>
            </a:r>
            <a:r>
              <a:rPr lang="en-US" sz="2800" baseline="30000" dirty="0"/>
              <a:t>T</a:t>
            </a:r>
            <a:r>
              <a:rPr lang="en-US" sz="2800" dirty="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883185" y="436562"/>
            <a:ext cx="6632007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89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79614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2209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Eigenvectors and eigenvalues of A</a:t>
            </a:r>
            <a:r>
              <a:rPr lang="en-US" sz="2800" baseline="30000"/>
              <a:t>T</a:t>
            </a:r>
            <a:r>
              <a:rPr lang="en-US" sz="280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2883185" y="436562"/>
            <a:ext cx="6632007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80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2286000" y="52578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2871696" y="0"/>
            <a:ext cx="7339104" cy="1143000"/>
          </a:xfrm>
        </p:spPr>
        <p:txBody>
          <a:bodyPr/>
          <a:lstStyle/>
          <a:p>
            <a:pPr eaLnBrk="1" hangingPunct="1"/>
            <a:r>
              <a:rPr lang="en-US" dirty="0"/>
              <a:t>Interpreting the eigenvalues</a:t>
            </a:r>
            <a:endParaRPr lang="ru-RU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486400" y="19050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9829800" y="585152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2000" y="1981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5943600" y="1905000"/>
            <a:ext cx="3886200" cy="3937000"/>
          </a:xfrm>
          <a:custGeom>
            <a:avLst/>
            <a:gdLst>
              <a:gd name="T0" fmla="*/ 0 w 2448"/>
              <a:gd name="T1" fmla="*/ 3048000 h 2480"/>
              <a:gd name="T2" fmla="*/ 1066800 w 2448"/>
              <a:gd name="T3" fmla="*/ 0 h 2480"/>
              <a:gd name="T4" fmla="*/ 3886200 w 2448"/>
              <a:gd name="T5" fmla="*/ 0 h 2480"/>
              <a:gd name="T6" fmla="*/ 3886200 w 2448"/>
              <a:gd name="T7" fmla="*/ 2971800 h 2480"/>
              <a:gd name="T8" fmla="*/ 881063 w 2448"/>
              <a:gd name="T9" fmla="*/ 3937000 h 2480"/>
              <a:gd name="T10" fmla="*/ 0 w 2448"/>
              <a:gd name="T11" fmla="*/ 3048000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5486401" y="44958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7010400" y="251460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2362200" y="5257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8610600" y="52578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562600" y="2057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5410200" y="53340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2057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cs typeface="Times New Roman" pitchFamily="18" charset="0"/>
              </a:rPr>
              <a:t>Classification of image points using eigenvalues of the second moment matrix: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8382000" y="22860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5632450" y="19812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 rot="5542000">
            <a:off x="8098632" y="57094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58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31793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01688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Edge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>
            <a:off x="7880350" y="1905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664450" y="1851026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343400" y="5426075"/>
            <a:ext cx="38125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gradients very large or very small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38919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029201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7591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01688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Low-texture region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H="1">
            <a:off x="4511675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360864" y="5383213"/>
            <a:ext cx="3720955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have small magnitude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small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4327525" y="2655889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43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029201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70684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01688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High-texture region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7612063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7439025" y="3843339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379913" y="5383213"/>
            <a:ext cx="4657750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are different, large magnitudes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large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40967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029201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9421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2247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dirty="0"/>
              <a:t>Errors in Lucas-</a:t>
            </a:r>
            <a:r>
              <a:rPr lang="en-US" altLang="en-US" dirty="0" err="1"/>
              <a:t>Kanade</a:t>
            </a:r>
            <a:endParaRPr lang="en-US" alt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385887"/>
            <a:ext cx="8077200" cy="137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/>
              <a:t>What are the potential causes of errors in this procedure?</a:t>
            </a:r>
          </a:p>
          <a:p>
            <a:pPr lvl="1"/>
            <a:r>
              <a:rPr lang="en-US" altLang="en-US"/>
              <a:t>Suppose A</a:t>
            </a:r>
            <a:r>
              <a:rPr lang="en-US" altLang="en-US" baseline="30000"/>
              <a:t>T</a:t>
            </a:r>
            <a:r>
              <a:rPr lang="en-US" altLang="en-US"/>
              <a:t>A is easily invertible</a:t>
            </a:r>
          </a:p>
          <a:p>
            <a:pPr lvl="1"/>
            <a:r>
              <a:rPr lang="en-US" altLang="en-US"/>
              <a:t>Suppose there is not much noise in the image</a:t>
            </a:r>
          </a:p>
          <a:p>
            <a:endParaRPr lang="en-US" altLang="en-US" sz="2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105200-22BF-46DE-956C-1544A8C5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6719888" y="60198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* From </a:t>
            </a:r>
            <a:r>
              <a:rPr lang="en-US" altLang="en-US" sz="1000" dirty="0" err="1"/>
              <a:t>Khurram</a:t>
            </a:r>
            <a:r>
              <a:rPr lang="en-US" altLang="en-US" sz="1000" dirty="0"/>
              <a:t> Hassan-</a:t>
            </a:r>
            <a:r>
              <a:rPr lang="en-US" altLang="en-US" sz="1000" dirty="0" err="1"/>
              <a:t>Shafique</a:t>
            </a:r>
            <a:r>
              <a:rPr lang="en-US" altLang="en-US" sz="1000" dirty="0"/>
              <a:t> </a:t>
            </a:r>
            <a:r>
              <a:rPr lang="en-US" altLang="en-US" sz="1000" dirty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4832093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dirty="0"/>
              <a:t>Errors in Lucas-</a:t>
            </a:r>
            <a:r>
              <a:rPr lang="en-US" altLang="en-US" dirty="0" err="1"/>
              <a:t>Kanade</a:t>
            </a:r>
            <a:endParaRPr lang="en-US" alt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385887"/>
            <a:ext cx="8077200" cy="137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/>
              <a:t>What are the potential causes of errors in this procedure?</a:t>
            </a:r>
          </a:p>
          <a:p>
            <a:pPr lvl="1"/>
            <a:r>
              <a:rPr lang="en-US" altLang="en-US"/>
              <a:t>Suppose A</a:t>
            </a:r>
            <a:r>
              <a:rPr lang="en-US" altLang="en-US" baseline="30000"/>
              <a:t>T</a:t>
            </a:r>
            <a:r>
              <a:rPr lang="en-US" altLang="en-US"/>
              <a:t>A is easily invertible</a:t>
            </a:r>
          </a:p>
          <a:p>
            <a:pPr lvl="1"/>
            <a:r>
              <a:rPr lang="en-US" altLang="en-US"/>
              <a:t>Suppose there is not much noise in the image</a:t>
            </a:r>
          </a:p>
          <a:p>
            <a:endParaRPr lang="en-US" altLang="en-US" sz="2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0DE06-EAAC-4D18-8FA2-AE9B75E4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2209800" y="2819400"/>
            <a:ext cx="8077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When our assumptions are violated</a:t>
            </a:r>
          </a:p>
          <a:p>
            <a:pPr lvl="1"/>
            <a:r>
              <a:rPr lang="en-US" altLang="en-US" sz="2400" dirty="0"/>
              <a:t>Brightness constancy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satisfied</a:t>
            </a:r>
          </a:p>
          <a:p>
            <a:pPr lvl="1"/>
            <a:r>
              <a:rPr lang="en-US" altLang="en-US" sz="2400" dirty="0"/>
              <a:t>The motion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small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A point does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move like its neighbors</a:t>
            </a:r>
          </a:p>
          <a:p>
            <a:pPr lvl="2"/>
            <a:r>
              <a:rPr lang="en-US" altLang="en-US" dirty="0"/>
              <a:t>window size is too large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6719888" y="60198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* From </a:t>
            </a:r>
            <a:r>
              <a:rPr lang="en-US" altLang="en-US" sz="1000" dirty="0" err="1"/>
              <a:t>Khurram</a:t>
            </a:r>
            <a:r>
              <a:rPr lang="en-US" altLang="en-US" sz="1000" dirty="0"/>
              <a:t> Hassan-</a:t>
            </a:r>
            <a:r>
              <a:rPr lang="en-US" altLang="en-US" sz="1000" dirty="0" err="1"/>
              <a:t>Shafique</a:t>
            </a:r>
            <a:r>
              <a:rPr lang="en-US" altLang="en-US" sz="1000" dirty="0"/>
              <a:t> </a:t>
            </a:r>
            <a:r>
              <a:rPr lang="en-US" altLang="en-US" sz="1000" dirty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59285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/>
              <a:t>Improving accuracy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idx="1"/>
          </p:nvPr>
        </p:nvSpPr>
        <p:spPr>
          <a:xfrm>
            <a:off x="1981200" y="979489"/>
            <a:ext cx="8229600" cy="522287"/>
          </a:xfrm>
        </p:spPr>
        <p:txBody>
          <a:bodyPr/>
          <a:lstStyle/>
          <a:p>
            <a:r>
              <a:rPr lang="en-US" altLang="en-US" sz="2400"/>
              <a:t>Recall our small motion assumption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2A95E-ED96-4488-8111-C68B9033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520826"/>
            <a:ext cx="39751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036764"/>
            <a:ext cx="4175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663" name="Rectangle 7"/>
              <p:cNvSpPr>
                <a:spLocks noChangeArrowheads="1"/>
              </p:cNvSpPr>
              <p:nvPr/>
            </p:nvSpPr>
            <p:spPr bwMode="auto">
              <a:xfrm>
                <a:off x="2209800" y="2365376"/>
                <a:ext cx="7772400" cy="835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14:m>
                  <m:oMath xmlns:m="http://schemas.openxmlformats.org/officeDocument/2006/math">
                    <a:fld id="{825F15A7-03F4-43D7-82C5-3E23DA2F108C}" type="mathplaceholder">
                      <a:rPr lang="en-US" altLang="en-US" sz="2400" i="1">
                        <a:latin typeface="Cambria Math" panose="02040503050406030204" pitchFamily="18" charset="0"/>
                      </a:rPr>
                      <a:t>Type equation here.</a:t>
                    </a:fld>
                  </m:oMath>
                </a14:m>
                <a:r>
                  <a:rPr lang="en-US" altLang="en-US" sz="2400" dirty="0"/>
                  <a:t>This is not exact</a:t>
                </a:r>
              </a:p>
              <a:p>
                <a:pPr lvl="1"/>
                <a:r>
                  <a:rPr lang="en-US" altLang="en-US" sz="2000" dirty="0"/>
                  <a:t>To do better, we need to add higher order terms back in:</a:t>
                </a:r>
              </a:p>
              <a:p>
                <a:pPr lvl="1"/>
                <a:endParaRPr lang="en-US" altLang="en-US" sz="2000" dirty="0"/>
              </a:p>
              <a:p>
                <a:pPr lvl="1"/>
                <a:endParaRPr lang="en-US" altLang="en-US" sz="2000" dirty="0"/>
              </a:p>
              <a:p>
                <a:pPr lvl="1"/>
                <a:r>
                  <a:rPr lang="en-US" altLang="en-US" sz="2000" dirty="0"/>
                  <a:t>Iterative refinement (next class):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i="1" dirty="0"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lang="en-US" altLang="en-US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en-US" sz="2000" i="1" dirty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</m:d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← (</m:t>
                    </m:r>
                    <m:r>
                      <m:rPr>
                        <m:sty m:val="p"/>
                      </m:rPr>
                      <a:rPr lang="en-US" altLang="en-US" sz="2000" i="1" dirty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2000" i="1" dirty="0">
                        <a:latin typeface="Cambria Math" panose="02040503050406030204" pitchFamily="18" charset="0"/>
                      </a:rPr>
                      <m:t>Δu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en-US" sz="2000" i="1" dirty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2000" i="1" dirty="0">
                        <a:latin typeface="Cambria Math" panose="02040503050406030204" pitchFamily="18" charset="0"/>
                      </a:rPr>
                      <m:t>Δv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000" dirty="0"/>
                  <a:t> </a:t>
                </a:r>
              </a:p>
            </p:txBody>
          </p:sp>
        </mc:Choice>
        <mc:Fallback xmlns="">
          <p:sp>
            <p:nvSpPr>
              <p:cNvPr id="70663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2365376"/>
                <a:ext cx="7772400" cy="835025"/>
              </a:xfrm>
              <a:prstGeom prst="rect">
                <a:avLst/>
              </a:prstGeom>
              <a:blipFill>
                <a:blip r:embed="rId7"/>
                <a:stretch>
                  <a:fillRect l="-1176" t="-5109" b="-143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66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4" y="3351214"/>
            <a:ext cx="64531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2209800" y="3736976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5954713" y="13938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6402388" y="1931988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8656638" y="32353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 dirty="0">
                <a:latin typeface="Times New Roman" charset="0"/>
              </a:rPr>
              <a:t>I</a:t>
            </a:r>
            <a:r>
              <a:rPr lang="en-US" altLang="en-US" sz="2400" b="1" i="1" baseline="-25000" dirty="0">
                <a:latin typeface="Times New Roman" charset="0"/>
              </a:rPr>
              <a:t>t-1</a:t>
            </a:r>
            <a:r>
              <a:rPr lang="en-US" altLang="en-US" sz="2400" b="1" i="1" dirty="0">
                <a:latin typeface="Times New Roman" charset="0"/>
              </a:rPr>
              <a:t>(</a:t>
            </a:r>
            <a:r>
              <a:rPr lang="en-US" altLang="en-US" sz="2400" b="1" i="1" dirty="0" err="1">
                <a:latin typeface="Times New Roman" charset="0"/>
              </a:rPr>
              <a:t>x,y</a:t>
            </a:r>
            <a:r>
              <a:rPr lang="en-US" altLang="en-US" sz="2400" b="1" i="1" dirty="0">
                <a:latin typeface="Times New Roman" charset="0"/>
              </a:rPr>
              <a:t>)</a:t>
            </a:r>
            <a:endParaRPr lang="en-US" altLang="en-US" sz="2400" b="1" i="1" baseline="-25000" dirty="0">
              <a:latin typeface="Times New Roman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6719888" y="60960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1500033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209800" y="3813176"/>
            <a:ext cx="80772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Can solve using </a:t>
            </a:r>
            <a:r>
              <a:rPr lang="en-US" altLang="en-US" sz="2000" b="1" dirty="0"/>
              <a:t>Newton’s method (out of scope for this class)</a:t>
            </a:r>
            <a:endParaRPr lang="en-US" altLang="en-US" sz="2000" dirty="0"/>
          </a:p>
          <a:p>
            <a:pPr lvl="1"/>
            <a:r>
              <a:rPr lang="en-US" altLang="en-US" sz="2000" dirty="0"/>
              <a:t>Lucas-</a:t>
            </a:r>
            <a:r>
              <a:rPr lang="en-US" altLang="en-US" sz="2000" dirty="0" err="1"/>
              <a:t>Kanade</a:t>
            </a:r>
            <a:r>
              <a:rPr lang="en-US" altLang="en-US" sz="2000" dirty="0"/>
              <a:t> method does one iteration of Newton’s method</a:t>
            </a:r>
          </a:p>
          <a:p>
            <a:pPr lvl="2"/>
            <a:r>
              <a:rPr lang="en-US" altLang="en-US" sz="1800" dirty="0"/>
              <a:t>Better results are obtained via more iterations</a:t>
            </a:r>
          </a:p>
          <a:p>
            <a:pPr lvl="2"/>
            <a:endParaRPr lang="en-US" altLang="en-US" sz="1400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/>
              <a:t>Improving accuracy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idx="1"/>
          </p:nvPr>
        </p:nvSpPr>
        <p:spPr>
          <a:xfrm>
            <a:off x="1981200" y="979489"/>
            <a:ext cx="8229600" cy="522287"/>
          </a:xfrm>
        </p:spPr>
        <p:txBody>
          <a:bodyPr/>
          <a:lstStyle/>
          <a:p>
            <a:r>
              <a:rPr lang="en-US" altLang="en-US" sz="2400"/>
              <a:t>Recall our small motion assumption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A3DCE-3940-492D-999C-94842014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520826"/>
            <a:ext cx="39751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036764"/>
            <a:ext cx="4175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2209800" y="2365376"/>
            <a:ext cx="7772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not exact</a:t>
            </a:r>
          </a:p>
          <a:p>
            <a:pPr lvl="1"/>
            <a:r>
              <a:rPr lang="en-US" altLang="en-US" sz="2000"/>
              <a:t>To do better, we need to add higher order terms back in:</a:t>
            </a:r>
          </a:p>
        </p:txBody>
      </p:sp>
      <p:pic>
        <p:nvPicPr>
          <p:cNvPr id="7066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4" y="3351214"/>
            <a:ext cx="64531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2209800" y="3736976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a polynomial root finding problem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5954713" y="13938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6402388" y="1931988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8656638" y="32353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6719888" y="60960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24980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/>
              <a:t>Optical flow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4E507C-8284-4C8E-B167-1807C761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295E051-3062-4A6B-8047-8E5B14A64B88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524000"/>
            <a:ext cx="77724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Definition: optical flow is the </a:t>
            </a:r>
            <a:r>
              <a:rPr lang="en-US" i="1" dirty="0">
                <a:solidFill>
                  <a:srgbClr val="C00000"/>
                </a:solidFill>
              </a:rPr>
              <a:t>apparent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motion of brightness patterns in the image</a:t>
            </a:r>
          </a:p>
          <a:p>
            <a:endParaRPr lang="en-US" sz="800" dirty="0"/>
          </a:p>
          <a:p>
            <a:endParaRPr lang="en-US" sz="800" dirty="0"/>
          </a:p>
          <a:p>
            <a:r>
              <a:rPr lang="en-US" dirty="0">
                <a:solidFill>
                  <a:schemeClr val="bg1"/>
                </a:solidFill>
              </a:rPr>
              <a:t>Note: apparent motion can be caused by lighting changes without any actual motion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Think of a uniform rotating sphere under fixed lighting vs. a stationary sphere under moving illumination</a:t>
            </a:r>
          </a:p>
        </p:txBody>
      </p:sp>
    </p:spTree>
    <p:extLst>
      <p:ext uri="{BB962C8B-B14F-4D97-AF65-F5344CB8AC3E}">
        <p14:creationId xmlns:p14="http://schemas.microsoft.com/office/powerpoint/2010/main" val="14918423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Iterative Refinement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0B49AC-8C32-4755-BAA4-12F4220E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719888" y="60960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362502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AutoGenerated: 4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Iterative Refinement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375D2B-D950-4BD3-BDCE-3C253D1E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905000" y="1441450"/>
            <a:ext cx="83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38200" indent="-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76400" indent="-304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5500" indent="-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527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99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71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43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Iterative Lucas-</a:t>
            </a:r>
            <a:r>
              <a:rPr lang="en-US" altLang="en-US" dirty="0" err="1"/>
              <a:t>Kanade</a:t>
            </a:r>
            <a:r>
              <a:rPr lang="en-US" altLang="en-US" dirty="0"/>
              <a:t> Algorithm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Estimate velocity at each pixel by solving Lucas-</a:t>
            </a:r>
            <a:r>
              <a:rPr lang="en-US" altLang="en-US" sz="2400" dirty="0" err="1"/>
              <a:t>Kanade</a:t>
            </a:r>
            <a:r>
              <a:rPr lang="en-US" altLang="en-US" sz="2400" dirty="0"/>
              <a:t> equations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Warp I(t-1) towards I(t) using the estimated flow field</a:t>
            </a:r>
          </a:p>
          <a:p>
            <a:pPr lvl="2">
              <a:buFontTx/>
              <a:buNone/>
            </a:pPr>
            <a:r>
              <a:rPr lang="en-US" altLang="en-US" sz="2000" i="1" dirty="0"/>
              <a:t>- use image warping techniques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Repeat until convergence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719888" y="6096001"/>
            <a:ext cx="36150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1177511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Reading: </a:t>
            </a:r>
            <a:r>
              <a:rPr lang="en-US" dirty="0">
                <a:solidFill>
                  <a:srgbClr val="850000"/>
                </a:solidFill>
              </a:rPr>
              <a:t>[</a:t>
            </a:r>
            <a:r>
              <a:rPr lang="en-US" dirty="0" err="1">
                <a:solidFill>
                  <a:srgbClr val="850000"/>
                </a:solidFill>
              </a:rPr>
              <a:t>Szeliski</a:t>
            </a:r>
            <a:r>
              <a:rPr lang="en-US" dirty="0">
                <a:solidFill>
                  <a:srgbClr val="850000"/>
                </a:solidFill>
              </a:rPr>
              <a:t>] </a:t>
            </a:r>
            <a:r>
              <a:rPr lang="en-US" dirty="0"/>
              <a:t>Chapters: 8.4, 8.5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946" y="5334001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209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841699"/>
            <a:ext cx="668978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9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first part of the function is the brightness consistency.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400" y="2971801"/>
            <a:ext cx="18288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413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function which is should be minimized: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second part is the smoothness constraint. It’s trying to make sure that the changes between frames are small.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29400" y="2994099"/>
            <a:ext cx="19050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17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flow is formulated as a global energy function which is should be minimized: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>
                    <a:ea typeface="Cambria Math" charset="0"/>
                    <a:cs typeface="Cambria Math" charset="0"/>
                  </a:rPr>
                  <a:t> is a regularization constant. Larger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>
                    <a:ea typeface="Cambria Math" charset="0"/>
                    <a:cs typeface="Cambria Math" charset="0"/>
                  </a:rPr>
                  <a:t> lead to smoother flow.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0" y="3025055"/>
            <a:ext cx="457201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376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flow is formulated as a global energy function which is should be minimized: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want to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to minimize E. Note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themselves are function. E is a “functional”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.  By calculus of variation, as </a:t>
                </a:r>
                <a:r>
                  <a:rPr lang="el-GR" dirty="0"/>
                  <a:t>ϵ→</a:t>
                </a:r>
                <a:r>
                  <a:rPr lang="en-US" dirty="0"/>
                  <a:t>0, for arbitrary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̃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8" y="2679471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25"/>
              <p:cNvSpPr txBox="1"/>
              <p:nvPr/>
            </p:nvSpPr>
            <p:spPr bwMode="auto">
              <a:xfrm>
                <a:off x="1838326" y="5375275"/>
                <a:ext cx="8989473" cy="936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8326" y="5375275"/>
                <a:ext cx="8989473" cy="9366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5"/>
              <p:cNvSpPr txBox="1"/>
              <p:nvPr/>
            </p:nvSpPr>
            <p:spPr bwMode="auto">
              <a:xfrm>
                <a:off x="3907008" y="2896625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7008" y="2896625"/>
                <a:ext cx="4951413" cy="80486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001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13BC0-40A6-4BD3-854D-E59336B8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14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3C643-7F8C-4189-B747-8547648C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Definition: optical flow is the </a:t>
            </a:r>
            <a:r>
              <a:rPr lang="en-US" i="1" dirty="0">
                <a:solidFill>
                  <a:srgbClr val="C00000"/>
                </a:solidFill>
              </a:rPr>
              <a:t>apparent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motion of brightness patterns in the image</a:t>
            </a:r>
          </a:p>
          <a:p>
            <a:pPr eaLnBrk="1" hangingPunct="1"/>
            <a:endParaRPr lang="en-US" sz="800" dirty="0"/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dirty="0"/>
              <a:t>Note: apparent motion can be caused by lighting changes without any actual motion</a:t>
            </a:r>
          </a:p>
          <a:p>
            <a:pPr lvl="1" eaLnBrk="1" hangingPunct="1"/>
            <a:r>
              <a:rPr lang="en-US" dirty="0"/>
              <a:t>Think of a uniform rotating sphere under fixed lighting vs. a stationary sphere under moving illumination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09453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3CA84-0F4B-4DC0-9C91-49CC64404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253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5F60E-A100-4A03-8376-B090DEC5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631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(1-D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C46E8-0785-4202-9209-4F118983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080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(2-D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∬"/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pl-PL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⇒⋯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318EF-8300-4AD0-A89E-1BB4851C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47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(2-D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∬"/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pl-PL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⇒⋯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7F5B7-6607-49B0-93D4-FDE53CE6C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080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67D-12A2-44FF-A5C5-AE13106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Euler Lagrange equation (2-D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pl-PL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pl-PL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∬"/>
                        <m:subHide m:val="on"/>
                        <m:supHide m:val="on"/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l-PL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pl-PL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an extremum,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̃"/>
                                <m:ctrlPr>
                                  <a:rPr lang="es-E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num>
                      <m:den>
                        <m:r>
                          <a:rPr lang="es-ES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s-E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⇒⋯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64DC43-6211-4B2F-B155-61EF2FE51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3A8B0-930A-45B9-BE8D-48CAC96BE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633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E85106C-A3FC-4609-B738-2E534605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42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/>
              <p:cNvSpPr txBox="1"/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308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42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/>
              <p:cNvSpPr txBox="1"/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/>
              <p:nvPr/>
            </p:nvSpPr>
            <p:spPr>
              <a:xfrm>
                <a:off x="2838147" y="3567791"/>
                <a:ext cx="3068148" cy="1142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E-L: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47" y="3567791"/>
                <a:ext cx="3068148" cy="1142492"/>
              </a:xfrm>
              <a:prstGeom prst="rect">
                <a:avLst/>
              </a:prstGeom>
              <a:blipFill>
                <a:blip r:embed="rId4"/>
                <a:stretch>
                  <a:fillRect l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/>
              <p:nvPr/>
            </p:nvSpPr>
            <p:spPr>
              <a:xfrm>
                <a:off x="6285706" y="2846147"/>
                <a:ext cx="4572000" cy="23547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706" y="2846147"/>
                <a:ext cx="4572000" cy="23547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491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42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/>
              <p:cNvSpPr txBox="1"/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/>
              <p:nvPr/>
            </p:nvSpPr>
            <p:spPr>
              <a:xfrm>
                <a:off x="2838147" y="3567791"/>
                <a:ext cx="3068148" cy="1142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E-L: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47" y="3567791"/>
                <a:ext cx="3068148" cy="1142492"/>
              </a:xfrm>
              <a:prstGeom prst="rect">
                <a:avLst/>
              </a:prstGeom>
              <a:blipFill>
                <a:blip r:embed="rId4"/>
                <a:stretch>
                  <a:fillRect l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/>
              <p:nvPr/>
            </p:nvSpPr>
            <p:spPr>
              <a:xfrm>
                <a:off x="6285706" y="2846147"/>
                <a:ext cx="4572000" cy="23547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706" y="2846147"/>
                <a:ext cx="4572000" cy="23547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91520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42" y="1536304"/>
            <a:ext cx="6689785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/>
              <p:cNvSpPr txBox="1"/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/>
                                  <m:e/>
                                  <m:e/>
                                </m:mr>
                              </m:m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plcHide m:val="on"/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  <m:e/>
                                  <m:e/>
                                  <m:e/>
                                </m:mr>
                              </m:m>
                            </m:e>
                          </m:groupChr>
                        </m:e>
                        <m:li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0294" y="1802214"/>
                <a:ext cx="4951413" cy="80486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/>
              <p:nvPr/>
            </p:nvSpPr>
            <p:spPr>
              <a:xfrm>
                <a:off x="2749657" y="3567791"/>
                <a:ext cx="3068148" cy="1142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E-L: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9CC3E1-F4B5-46A4-A2D6-DFD2280E3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657" y="3567791"/>
                <a:ext cx="3068148" cy="1142492"/>
              </a:xfrm>
              <a:prstGeom prst="rect">
                <a:avLst/>
              </a:prstGeom>
              <a:blipFill>
                <a:blip r:embed="rId4"/>
                <a:stretch>
                  <a:fillRect l="-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/>
              <p:nvPr/>
            </p:nvSpPr>
            <p:spPr>
              <a:xfrm>
                <a:off x="6197216" y="2846147"/>
                <a:ext cx="4572000" cy="23547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, 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D590BE-5192-4711-8A56-65038BB02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216" y="2846147"/>
                <a:ext cx="4572000" cy="23547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>
            <a:extLst>
              <a:ext uri="{FF2B5EF4-FFF2-40B4-BE49-F238E27FC236}">
                <a16:creationId xmlns:a16="http://schemas.microsoft.com/office/drawing/2014/main" id="{68E1F05F-C439-47DC-A797-431ED3534E9F}"/>
              </a:ext>
            </a:extLst>
          </p:cNvPr>
          <p:cNvSpPr/>
          <p:nvPr/>
        </p:nvSpPr>
        <p:spPr>
          <a:xfrm>
            <a:off x="4283731" y="4857135"/>
            <a:ext cx="307934" cy="3437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BD4A4A-EEB1-4859-A56E-FBD74D456AE2}"/>
                  </a:ext>
                </a:extLst>
              </p:cNvPr>
              <p:cNvSpPr txBox="1"/>
              <p:nvPr/>
            </p:nvSpPr>
            <p:spPr>
              <a:xfrm>
                <a:off x="2962984" y="5384582"/>
                <a:ext cx="4419002" cy="8498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BD4A4A-EEB1-4859-A56E-FBD74D456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984" y="5384582"/>
                <a:ext cx="4419002" cy="849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24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3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dirty="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Definition: optical flow is the </a:t>
            </a:r>
            <a:r>
              <a:rPr lang="en-US" i="1" dirty="0">
                <a:solidFill>
                  <a:srgbClr val="C00000"/>
                </a:solidFill>
              </a:rPr>
              <a:t>apparent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motion of brightness patterns in the image</a:t>
            </a:r>
          </a:p>
          <a:p>
            <a:pPr eaLnBrk="1" hangingPunct="1"/>
            <a:endParaRPr lang="en-US" sz="800" dirty="0"/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dirty="0"/>
              <a:t>Note: apparent motion can be caused by lighting changes without any actual motion</a:t>
            </a:r>
          </a:p>
          <a:p>
            <a:pPr lvl="1" eaLnBrk="1" hangingPunct="1"/>
            <a:r>
              <a:rPr lang="en-US" dirty="0"/>
              <a:t>Think of a uniform rotating sphere under fixed lighting vs. a stationary sphere under moving illumination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5000" y="4953000"/>
            <a:ext cx="8534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800" b="1"/>
              <a:t>GOAL:</a:t>
            </a:r>
            <a:r>
              <a:rPr lang="en-US" sz="2800"/>
              <a:t> Recover image motion at each pixel from optical flow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9437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Source: Silvio </a:t>
            </a:r>
            <a:r>
              <a:rPr lang="en-US" sz="1600" dirty="0" err="1"/>
              <a:t>Savarese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22602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264" y="2005013"/>
            <a:ext cx="78867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Where the Laplace operator can be often computed as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where             is the weighted average of </a:t>
            </a:r>
            <a:r>
              <a:rPr lang="en-US" sz="2200" i="1" dirty="0">
                <a:solidFill>
                  <a:schemeClr val="bg1"/>
                </a:solidFill>
              </a:rPr>
              <a:t>u</a:t>
            </a:r>
            <a:r>
              <a:rPr lang="en-US" sz="2200" dirty="0">
                <a:solidFill>
                  <a:schemeClr val="bg1"/>
                </a:solidFill>
              </a:rPr>
              <a:t> measured at (</a:t>
            </a:r>
            <a:r>
              <a:rPr lang="en-US" sz="2200" i="1" dirty="0" err="1">
                <a:solidFill>
                  <a:schemeClr val="bg1"/>
                </a:solidFill>
              </a:rPr>
              <a:t>x</a:t>
            </a:r>
            <a:r>
              <a:rPr lang="en-US" sz="2200" dirty="0" err="1">
                <a:solidFill>
                  <a:schemeClr val="bg1"/>
                </a:solidFill>
              </a:rPr>
              <a:t>,</a:t>
            </a:r>
            <a:r>
              <a:rPr lang="en-US" sz="2200" i="1" dirty="0" err="1">
                <a:solidFill>
                  <a:schemeClr val="bg1"/>
                </a:solidFill>
              </a:rPr>
              <a:t>y</a:t>
            </a:r>
            <a:r>
              <a:rPr lang="en-US" sz="2200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/>
              <p:nvPr/>
            </p:nvSpPr>
            <p:spPr>
              <a:xfrm>
                <a:off x="3536950" y="1646237"/>
                <a:ext cx="4419002" cy="8498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950" y="1646237"/>
                <a:ext cx="4419002" cy="8498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/>
              <p:nvPr/>
            </p:nvSpPr>
            <p:spPr>
              <a:xfrm>
                <a:off x="4058576" y="4025954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76" y="4025954"/>
                <a:ext cx="3870547" cy="369332"/>
              </a:xfrm>
              <a:prstGeom prst="rect">
                <a:avLst/>
              </a:prstGeom>
              <a:blipFill>
                <a:blip r:embed="rId3"/>
                <a:stretch>
                  <a:fillRect l="-1417" r="-2205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81098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264" y="2005013"/>
            <a:ext cx="78867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Where the Laplace operator can be often computed as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200" dirty="0"/>
              <a:t>where             is the weighted average of </a:t>
            </a:r>
            <a:r>
              <a:rPr lang="en-US" sz="2200" i="1" dirty="0"/>
              <a:t>u</a:t>
            </a:r>
            <a:r>
              <a:rPr lang="en-US" sz="2200" dirty="0"/>
              <a:t> measured at (</a:t>
            </a:r>
            <a:r>
              <a:rPr lang="en-US" sz="2200" i="1" dirty="0" err="1"/>
              <a:t>x</a:t>
            </a:r>
            <a:r>
              <a:rPr lang="en-US" sz="2200" dirty="0" err="1"/>
              <a:t>,</a:t>
            </a:r>
            <a:r>
              <a:rPr lang="en-US" sz="2200" i="1" dirty="0" err="1"/>
              <a:t>y</a:t>
            </a:r>
            <a:r>
              <a:rPr lang="en-US" sz="2200" dirty="0"/>
              <a:t>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5017571"/>
            <a:ext cx="698500" cy="292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/>
              <p:nvPr/>
            </p:nvSpPr>
            <p:spPr>
              <a:xfrm>
                <a:off x="3536950" y="1646237"/>
                <a:ext cx="4419002" cy="8498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B5B9A3-7758-49D8-B847-6B675FDB1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950" y="1646237"/>
                <a:ext cx="4419002" cy="8498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/>
              <p:nvPr/>
            </p:nvSpPr>
            <p:spPr>
              <a:xfrm>
                <a:off x="4058576" y="4025954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7B1F4-F48F-4AC7-B85D-A92BFC08A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76" y="4025954"/>
                <a:ext cx="3870547" cy="369332"/>
              </a:xfrm>
              <a:prstGeom prst="rect">
                <a:avLst/>
              </a:prstGeom>
              <a:blipFill>
                <a:blip r:embed="rId4"/>
                <a:stretch>
                  <a:fillRect l="-1417" r="-2205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9275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substitute </a:t>
            </a:r>
            <a:br>
              <a:rPr lang="en-US" dirty="0"/>
            </a:br>
            <a:r>
              <a:rPr lang="en-US" dirty="0"/>
              <a:t>in: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We get: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Which is linear in u and v and can be solved for each pixel individually.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/>
              <p:nvPr/>
            </p:nvSpPr>
            <p:spPr>
              <a:xfrm>
                <a:off x="3252865" y="2351449"/>
                <a:ext cx="4419002" cy="8498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865" y="2351449"/>
                <a:ext cx="4419002" cy="8498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/>
              <p:nvPr/>
            </p:nvSpPr>
            <p:spPr>
              <a:xfrm>
                <a:off x="5310326" y="1870077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326" y="1870077"/>
                <a:ext cx="3870547" cy="369332"/>
              </a:xfrm>
              <a:prstGeom prst="rect">
                <a:avLst/>
              </a:prstGeom>
              <a:blipFill>
                <a:blip r:embed="rId3"/>
                <a:stretch>
                  <a:fillRect l="-1260" r="-236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6560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 for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substitute </a:t>
            </a:r>
            <a:br>
              <a:rPr lang="en-US" dirty="0"/>
            </a:br>
            <a:r>
              <a:rPr lang="en-US" dirty="0"/>
              <a:t>in:</a:t>
            </a:r>
          </a:p>
          <a:p>
            <a:endParaRPr lang="en-US" dirty="0"/>
          </a:p>
          <a:p>
            <a:r>
              <a:rPr lang="en-US" dirty="0"/>
              <a:t>We get: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is linear in u and v and can be solved for each pixel individually.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/>
              <p:nvPr/>
            </p:nvSpPr>
            <p:spPr>
              <a:xfrm>
                <a:off x="3252865" y="2351449"/>
                <a:ext cx="4419002" cy="8498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412C7-0A81-491D-8DFA-BE15BA8B4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865" y="2351449"/>
                <a:ext cx="4419002" cy="8498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/>
              <p:nvPr/>
            </p:nvSpPr>
            <p:spPr>
              <a:xfrm>
                <a:off x="5310326" y="1870077"/>
                <a:ext cx="3870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E510FA-3AB1-4986-9E68-6244123B7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326" y="1870077"/>
                <a:ext cx="3870547" cy="369332"/>
              </a:xfrm>
              <a:prstGeom prst="rect">
                <a:avLst/>
              </a:prstGeom>
              <a:blipFill>
                <a:blip r:embed="rId3"/>
                <a:stretch>
                  <a:fillRect l="-1260" r="-236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E79632-F034-47D3-A374-9AB202EED316}"/>
                  </a:ext>
                </a:extLst>
              </p:cNvPr>
              <p:cNvSpPr txBox="1"/>
              <p:nvPr/>
            </p:nvSpPr>
            <p:spPr>
              <a:xfrm>
                <a:off x="3252865" y="3792752"/>
                <a:ext cx="4419002" cy="83086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E79632-F034-47D3-A374-9AB202EED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865" y="3792752"/>
                <a:ext cx="441900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1025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Iterative Horn-</a:t>
            </a:r>
            <a:r>
              <a:rPr lang="en-US" dirty="0" err="1"/>
              <a:t>Schunk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since the solution depends on the neighboring values of the flow field, it must be repeated once the neighbors have been updated. </a:t>
            </a:r>
          </a:p>
          <a:p>
            <a:r>
              <a:rPr lang="en-US" dirty="0"/>
              <a:t>So instead, we can iteratively solve for u and v using: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04" y="4106938"/>
            <a:ext cx="5194498" cy="23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48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53AB2-519D-4A30-8580-807B341A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21416461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00C1DE-1991-4F80-A207-9F63F993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25661861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EEB63-42A7-48FA-88CE-8CF77C3F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23016769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3AD46-A6F7-42ED-9A90-4C6F75EE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486026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34333227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utoGenerated: 4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What does the smoothness regularization do anyway?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BF60B-3C7F-42B5-ADB1-04BEF7C5C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6026" y="1306513"/>
            <a:ext cx="6489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486025" y="1682750"/>
            <a:ext cx="563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486026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/>
              <a:t>there is no optical flow</a:t>
            </a:r>
          </a:p>
        </p:txBody>
      </p: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2486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points, solving the aperture problem.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4165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</a:t>
            </a:r>
            <a:r>
              <a:rPr lang="en-US"/>
              <a:t>: Sebastian Thurn</a:t>
            </a:r>
          </a:p>
        </p:txBody>
      </p:sp>
    </p:spTree>
    <p:extLst>
      <p:ext uri="{BB962C8B-B14F-4D97-AF65-F5344CB8AC3E}">
        <p14:creationId xmlns:p14="http://schemas.microsoft.com/office/powerpoint/2010/main" val="6199757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= I(x,y) + I_x u + I_y v + \mbox{\tiny higher order terms}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720.7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= I(x,y) + I_x u + I_y v + \mbox{\tiny higher order terms}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720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7273</Words>
  <Application>Microsoft Office PowerPoint</Application>
  <PresentationFormat>Widescreen</PresentationFormat>
  <Paragraphs>1056</Paragraphs>
  <Slides>174</Slides>
  <Notes>5</Notes>
  <HiddenSlides>14</HiddenSlides>
  <MMClips>12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174</vt:i4>
      </vt:variant>
    </vt:vector>
  </HeadingPairs>
  <TitlesOfParts>
    <vt:vector size="183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Image</vt:lpstr>
      <vt:lpstr>Equation</vt:lpstr>
      <vt:lpstr>ECE 4973: Lecture 26 Optical Flow</vt:lpstr>
      <vt:lpstr>What we will learn today?</vt:lpstr>
      <vt:lpstr>What we will learn today?</vt:lpstr>
      <vt:lpstr>From images to videos</vt:lpstr>
      <vt:lpstr>Why is motion useful?</vt:lpstr>
      <vt:lpstr>Why is motion useful?</vt:lpstr>
      <vt:lpstr>Optical flow</vt:lpstr>
      <vt:lpstr>Optical flow</vt:lpstr>
      <vt:lpstr>Optical flow</vt:lpstr>
      <vt:lpstr>PowerPoint Presentation</vt:lpstr>
      <vt:lpstr>Estimating optical flow</vt:lpstr>
      <vt:lpstr>Estimating optical flow</vt:lpstr>
      <vt:lpstr>Estimating optical flow</vt:lpstr>
      <vt:lpstr>Estimating optical flow</vt:lpstr>
      <vt:lpstr>Estimating optical flow</vt:lpstr>
      <vt:lpstr>Estimating optical flow</vt:lpstr>
      <vt:lpstr>Estimating optical flow</vt:lpstr>
      <vt:lpstr>Key Assumptions: small motions  </vt:lpstr>
      <vt:lpstr>Key Assumptions: spatial coherence  </vt:lpstr>
      <vt:lpstr>Key Assumptions: brightness Constancy</vt:lpstr>
      <vt:lpstr>Key Assumptions: brightness Constancy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Filters used to find the derivatives</vt:lpstr>
      <vt:lpstr>The brightness constancy constraint</vt:lpstr>
      <vt:lpstr>The brightness constancy constraint</vt:lpstr>
      <vt:lpstr>The brightness constancy constraint</vt:lpstr>
      <vt:lpstr>The brightness constancy constraint</vt:lpstr>
      <vt:lpstr>The brightness constancy constraint</vt:lpstr>
      <vt:lpstr>The aperture problem</vt:lpstr>
      <vt:lpstr>The aperture problem</vt:lpstr>
      <vt:lpstr>The aperture problem</vt:lpstr>
      <vt:lpstr>The aperture problem</vt:lpstr>
      <vt:lpstr>The aperture problem</vt:lpstr>
      <vt:lpstr>The aperture problem</vt:lpstr>
      <vt:lpstr>The barber pole illusion</vt:lpstr>
      <vt:lpstr>The barber pole illusion</vt:lpstr>
      <vt:lpstr>The barber pole illusion</vt:lpstr>
      <vt:lpstr>The barber pole illusion</vt:lpstr>
      <vt:lpstr>The brightness constancy constraint</vt:lpstr>
      <vt:lpstr>What we will learn today?</vt:lpstr>
      <vt:lpstr>Solving the  ambiguity…</vt:lpstr>
      <vt:lpstr>Solving the  ambiguity…</vt:lpstr>
      <vt:lpstr>Solving the  ambiguity…</vt:lpstr>
      <vt:lpstr>Solving the  ambiguity…</vt:lpstr>
      <vt:lpstr>Solving the  ambiguity…</vt:lpstr>
      <vt:lpstr>Lucas-Kanade flow</vt:lpstr>
      <vt:lpstr>Lucas-Kanade flow</vt:lpstr>
      <vt:lpstr>Lucas-Kanade flow</vt:lpstr>
      <vt:lpstr>Conditions for solvability</vt:lpstr>
      <vt:lpstr>Conditions for solvability</vt:lpstr>
      <vt:lpstr>Conditions for solvability</vt:lpstr>
      <vt:lpstr>PowerPoint Presentation</vt:lpstr>
      <vt:lpstr>PowerPoint Presentation</vt:lpstr>
      <vt:lpstr>PowerPoint Presentation</vt:lpstr>
      <vt:lpstr>PowerPoint Presentation</vt:lpstr>
      <vt:lpstr>Interpreting the eigenvalues</vt:lpstr>
      <vt:lpstr>Edge</vt:lpstr>
      <vt:lpstr>Low-texture region</vt:lpstr>
      <vt:lpstr>High-texture region</vt:lpstr>
      <vt:lpstr>Errors in Lucas-Kanade</vt:lpstr>
      <vt:lpstr>Errors in Lucas-Kanade</vt:lpstr>
      <vt:lpstr>Improving accuracy</vt:lpstr>
      <vt:lpstr>Improving accuracy</vt:lpstr>
      <vt:lpstr>Iterative Refinement</vt:lpstr>
      <vt:lpstr>Iterative Refinement</vt:lpstr>
      <vt:lpstr>What we will learn today?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Euler Lagrange equation (1-D case)</vt:lpstr>
      <vt:lpstr>Euler Lagrange equation (1-D case)</vt:lpstr>
      <vt:lpstr>Euler Lagrange equation (1-D case)</vt:lpstr>
      <vt:lpstr>Euler Lagrange equation (1-D case)</vt:lpstr>
      <vt:lpstr>Euler Lagrange equation (1-D case)</vt:lpstr>
      <vt:lpstr>Euler Lagrange equation (2-D case)</vt:lpstr>
      <vt:lpstr>Euler Lagrange equation (2-D case)</vt:lpstr>
      <vt:lpstr>Euler Lagrange equation (2-D case)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Iterative Horn-Schunk</vt:lpstr>
      <vt:lpstr>What does the smoothness regularization do anyway?</vt:lpstr>
      <vt:lpstr>What does the smoothness regularization do anyway?</vt:lpstr>
      <vt:lpstr>What does the smoothness regularization do anyway?</vt:lpstr>
      <vt:lpstr>What does the smoothness regularization do anyway?</vt:lpstr>
      <vt:lpstr>What does the smoothness regularization do anyway?</vt:lpstr>
      <vt:lpstr>What does the smoothness regularization do anyway?</vt:lpstr>
      <vt:lpstr>What does the smoothness regularization do anyway?</vt:lpstr>
      <vt:lpstr>Dense Optical Flow with Michael Black’s method </vt:lpstr>
      <vt:lpstr>What we will learn today?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Gunnar Farneback Optical Flow</vt:lpstr>
      <vt:lpstr>Iterative update</vt:lpstr>
      <vt:lpstr>Gunnar Farneback Optical Flow</vt:lpstr>
      <vt:lpstr>Gunnar Farneback Optical Flow</vt:lpstr>
      <vt:lpstr>What we will learn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Revisiting the small motion assumption</vt:lpstr>
      <vt:lpstr>Revisiting the small motion assumption</vt:lpstr>
      <vt:lpstr>Revisiting the small motion assumption</vt:lpstr>
      <vt:lpstr>Revisiting the small motion assumption</vt:lpstr>
      <vt:lpstr>Reduce the resolution!</vt:lpstr>
      <vt:lpstr>Coarse-to-fine optical flow estimation</vt:lpstr>
      <vt:lpstr>Coarse-to-fine optical flow estimation</vt:lpstr>
      <vt:lpstr>Coarse-to-fine optical flow estimation</vt:lpstr>
      <vt:lpstr>Coarse-to-fine optical flow estimation</vt:lpstr>
      <vt:lpstr>Coarse-to-fine optical flow estimation</vt:lpstr>
      <vt:lpstr>Coarse-to-fine optical flow estimation</vt:lpstr>
      <vt:lpstr>Coarse-to-fine optical flow estimation</vt:lpstr>
      <vt:lpstr>Optical Flow Results</vt:lpstr>
      <vt:lpstr>Optical Flow Results</vt:lpstr>
      <vt:lpstr>Optical Flow Results</vt:lpstr>
      <vt:lpstr>What we will learn today?</vt:lpstr>
      <vt:lpstr>PowerPoint Presentation</vt:lpstr>
      <vt:lpstr>Reminder: Gestalt – common fate</vt:lpstr>
      <vt:lpstr>Reminder: Gestalt – common fate</vt:lpstr>
      <vt:lpstr>Motion segmentation</vt:lpstr>
      <vt:lpstr>Motion segmentation</vt:lpstr>
      <vt:lpstr>Affine motion</vt:lpstr>
      <vt:lpstr>Affine motion</vt:lpstr>
      <vt:lpstr>Affine motion</vt:lpstr>
      <vt:lpstr>Affine motion</vt:lpstr>
      <vt:lpstr>Affine motion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How do we estimate the layers?</vt:lpstr>
      <vt:lpstr>Example result</vt:lpstr>
      <vt:lpstr>What we will learn today?</vt:lpstr>
      <vt:lpstr>Uses of motion</vt:lpstr>
      <vt:lpstr>PowerPoint Presentation</vt:lpstr>
      <vt:lpstr>Segmenting objects based on motion cues</vt:lpstr>
      <vt:lpstr>Segmenting objects based on motion cues</vt:lpstr>
      <vt:lpstr>PowerPoint Presentation</vt:lpstr>
      <vt:lpstr>PowerPoint Presentation</vt:lpstr>
      <vt:lpstr>Super-resolution</vt:lpstr>
      <vt:lpstr>Super-resolution</vt:lpstr>
      <vt:lpstr>Super-resolution</vt:lpstr>
      <vt:lpstr>PowerPoint Presentation</vt:lpstr>
      <vt:lpstr>PowerPoint Presentation</vt:lpstr>
      <vt:lpstr>PowerPoint Presentation</vt:lpstr>
      <vt:lpstr>When do the optical flow assumptions fail?</vt:lpstr>
      <vt:lpstr>PowerPoint Presentation</vt:lpstr>
      <vt:lpstr>What we have learned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Flow</dc:title>
  <dc:creator>Cheng, Samuel</dc:creator>
  <cp:lastModifiedBy>Cheng, Samuel</cp:lastModifiedBy>
  <cp:revision>7</cp:revision>
  <dcterms:created xsi:type="dcterms:W3CDTF">2021-03-30T08:36:37Z</dcterms:created>
  <dcterms:modified xsi:type="dcterms:W3CDTF">2022-04-26T16:58:48Z</dcterms:modified>
</cp:coreProperties>
</file>