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1"/>
  </p:notesMasterIdLst>
  <p:sldIdLst>
    <p:sldId id="867" r:id="rId2"/>
    <p:sldId id="1046" r:id="rId3"/>
    <p:sldId id="868" r:id="rId4"/>
    <p:sldId id="869" r:id="rId5"/>
    <p:sldId id="872" r:id="rId6"/>
    <p:sldId id="875" r:id="rId7"/>
    <p:sldId id="876" r:id="rId8"/>
    <p:sldId id="877" r:id="rId9"/>
    <p:sldId id="878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90" r:id="rId22"/>
    <p:sldId id="891" r:id="rId23"/>
    <p:sldId id="892" r:id="rId24"/>
    <p:sldId id="893" r:id="rId25"/>
    <p:sldId id="894" r:id="rId26"/>
    <p:sldId id="895" r:id="rId27"/>
    <p:sldId id="896" r:id="rId28"/>
    <p:sldId id="897" r:id="rId29"/>
    <p:sldId id="898" r:id="rId30"/>
    <p:sldId id="899" r:id="rId31"/>
    <p:sldId id="900" r:id="rId32"/>
    <p:sldId id="901" r:id="rId33"/>
    <p:sldId id="902" r:id="rId34"/>
    <p:sldId id="903" r:id="rId35"/>
    <p:sldId id="904" r:id="rId36"/>
    <p:sldId id="905" r:id="rId37"/>
    <p:sldId id="906" r:id="rId38"/>
    <p:sldId id="907" r:id="rId39"/>
    <p:sldId id="908" r:id="rId40"/>
    <p:sldId id="909" r:id="rId41"/>
    <p:sldId id="910" r:id="rId42"/>
    <p:sldId id="911" r:id="rId43"/>
    <p:sldId id="912" r:id="rId44"/>
    <p:sldId id="913" r:id="rId45"/>
    <p:sldId id="914" r:id="rId46"/>
    <p:sldId id="915" r:id="rId47"/>
    <p:sldId id="916" r:id="rId48"/>
    <p:sldId id="917" r:id="rId49"/>
    <p:sldId id="918" r:id="rId50"/>
    <p:sldId id="919" r:id="rId51"/>
    <p:sldId id="920" r:id="rId52"/>
    <p:sldId id="921" r:id="rId53"/>
    <p:sldId id="922" r:id="rId54"/>
    <p:sldId id="923" r:id="rId55"/>
    <p:sldId id="924" r:id="rId56"/>
    <p:sldId id="925" r:id="rId57"/>
    <p:sldId id="926" r:id="rId58"/>
    <p:sldId id="927" r:id="rId59"/>
    <p:sldId id="928" r:id="rId60"/>
    <p:sldId id="929" r:id="rId61"/>
    <p:sldId id="930" r:id="rId62"/>
    <p:sldId id="931" r:id="rId63"/>
    <p:sldId id="932" r:id="rId64"/>
    <p:sldId id="933" r:id="rId65"/>
    <p:sldId id="934" r:id="rId66"/>
    <p:sldId id="935" r:id="rId67"/>
    <p:sldId id="936" r:id="rId68"/>
    <p:sldId id="937" r:id="rId69"/>
    <p:sldId id="938" r:id="rId70"/>
    <p:sldId id="939" r:id="rId71"/>
    <p:sldId id="940" r:id="rId72"/>
    <p:sldId id="941" r:id="rId73"/>
    <p:sldId id="942" r:id="rId74"/>
    <p:sldId id="943" r:id="rId75"/>
    <p:sldId id="944" r:id="rId76"/>
    <p:sldId id="945" r:id="rId77"/>
    <p:sldId id="946" r:id="rId78"/>
    <p:sldId id="947" r:id="rId79"/>
    <p:sldId id="948" r:id="rId80"/>
    <p:sldId id="949" r:id="rId81"/>
    <p:sldId id="950" r:id="rId82"/>
    <p:sldId id="951" r:id="rId83"/>
    <p:sldId id="952" r:id="rId84"/>
    <p:sldId id="953" r:id="rId85"/>
    <p:sldId id="954" r:id="rId86"/>
    <p:sldId id="955" r:id="rId87"/>
    <p:sldId id="956" r:id="rId88"/>
    <p:sldId id="957" r:id="rId89"/>
    <p:sldId id="958" r:id="rId90"/>
    <p:sldId id="959" r:id="rId91"/>
    <p:sldId id="960" r:id="rId92"/>
    <p:sldId id="961" r:id="rId93"/>
    <p:sldId id="962" r:id="rId94"/>
    <p:sldId id="963" r:id="rId95"/>
    <p:sldId id="964" r:id="rId96"/>
    <p:sldId id="965" r:id="rId97"/>
    <p:sldId id="966" r:id="rId98"/>
    <p:sldId id="967" r:id="rId99"/>
    <p:sldId id="968" r:id="rId100"/>
    <p:sldId id="969" r:id="rId101"/>
    <p:sldId id="970" r:id="rId102"/>
    <p:sldId id="971" r:id="rId103"/>
    <p:sldId id="972" r:id="rId104"/>
    <p:sldId id="973" r:id="rId105"/>
    <p:sldId id="974" r:id="rId106"/>
    <p:sldId id="975" r:id="rId107"/>
    <p:sldId id="976" r:id="rId108"/>
    <p:sldId id="977" r:id="rId109"/>
    <p:sldId id="978" r:id="rId110"/>
    <p:sldId id="979" r:id="rId111"/>
    <p:sldId id="980" r:id="rId112"/>
    <p:sldId id="982" r:id="rId113"/>
    <p:sldId id="984" r:id="rId114"/>
    <p:sldId id="985" r:id="rId115"/>
    <p:sldId id="986" r:id="rId116"/>
    <p:sldId id="987" r:id="rId117"/>
    <p:sldId id="988" r:id="rId118"/>
    <p:sldId id="989" r:id="rId119"/>
    <p:sldId id="990" r:id="rId120"/>
    <p:sldId id="991" r:id="rId121"/>
    <p:sldId id="992" r:id="rId122"/>
    <p:sldId id="993" r:id="rId123"/>
    <p:sldId id="994" r:id="rId124"/>
    <p:sldId id="995" r:id="rId125"/>
    <p:sldId id="996" r:id="rId126"/>
    <p:sldId id="997" r:id="rId127"/>
    <p:sldId id="998" r:id="rId128"/>
    <p:sldId id="999" r:id="rId129"/>
    <p:sldId id="1000" r:id="rId130"/>
    <p:sldId id="1001" r:id="rId131"/>
    <p:sldId id="1002" r:id="rId132"/>
    <p:sldId id="1005" r:id="rId133"/>
    <p:sldId id="1044" r:id="rId134"/>
    <p:sldId id="1006" r:id="rId135"/>
    <p:sldId id="1007" r:id="rId136"/>
    <p:sldId id="1008" r:id="rId137"/>
    <p:sldId id="1009" r:id="rId138"/>
    <p:sldId id="1010" r:id="rId139"/>
    <p:sldId id="1011" r:id="rId140"/>
    <p:sldId id="1012" r:id="rId141"/>
    <p:sldId id="1013" r:id="rId142"/>
    <p:sldId id="1014" r:id="rId143"/>
    <p:sldId id="1015" r:id="rId144"/>
    <p:sldId id="1016" r:id="rId145"/>
    <p:sldId id="1017" r:id="rId146"/>
    <p:sldId id="1018" r:id="rId147"/>
    <p:sldId id="1019" r:id="rId148"/>
    <p:sldId id="1027" r:id="rId149"/>
    <p:sldId id="1028" r:id="rId150"/>
    <p:sldId id="1029" r:id="rId151"/>
    <p:sldId id="1030" r:id="rId152"/>
    <p:sldId id="1031" r:id="rId153"/>
    <p:sldId id="1045" r:id="rId154"/>
    <p:sldId id="1032" r:id="rId155"/>
    <p:sldId id="1033" r:id="rId156"/>
    <p:sldId id="860" r:id="rId157"/>
    <p:sldId id="861" r:id="rId158"/>
    <p:sldId id="862" r:id="rId159"/>
    <p:sldId id="864" r:id="rId1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0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1.wmf"/><Relationship Id="rId1" Type="http://schemas.openxmlformats.org/officeDocument/2006/relationships/image" Target="../media/image4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40.wmf"/><Relationship Id="rId1" Type="http://schemas.openxmlformats.org/officeDocument/2006/relationships/image" Target="../media/image62.wmf"/><Relationship Id="rId4" Type="http://schemas.openxmlformats.org/officeDocument/2006/relationships/image" Target="../media/image6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6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40.wmf"/><Relationship Id="rId1" Type="http://schemas.openxmlformats.org/officeDocument/2006/relationships/image" Target="../media/image6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40.wmf"/><Relationship Id="rId1" Type="http://schemas.openxmlformats.org/officeDocument/2006/relationships/image" Target="../media/image67.wmf"/><Relationship Id="rId4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40.wmf"/><Relationship Id="rId1" Type="http://schemas.openxmlformats.org/officeDocument/2006/relationships/image" Target="../media/image67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1.wmf"/><Relationship Id="rId1" Type="http://schemas.openxmlformats.org/officeDocument/2006/relationships/image" Target="../media/image4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1.wmf"/><Relationship Id="rId1" Type="http://schemas.openxmlformats.org/officeDocument/2006/relationships/image" Target="../media/image4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1.wmf"/><Relationship Id="rId1" Type="http://schemas.openxmlformats.org/officeDocument/2006/relationships/image" Target="../media/image40.wmf"/><Relationship Id="rId4" Type="http://schemas.openxmlformats.org/officeDocument/2006/relationships/image" Target="../media/image7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1.wmf"/><Relationship Id="rId1" Type="http://schemas.openxmlformats.org/officeDocument/2006/relationships/image" Target="../media/image40.wmf"/><Relationship Id="rId4" Type="http://schemas.openxmlformats.org/officeDocument/2006/relationships/image" Target="../media/image7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76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40.wmf"/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7.wmf"/><Relationship Id="rId1" Type="http://schemas.openxmlformats.org/officeDocument/2006/relationships/image" Target="../media/image76.wmf"/><Relationship Id="rId4" Type="http://schemas.openxmlformats.org/officeDocument/2006/relationships/image" Target="../media/image7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7.wmf"/><Relationship Id="rId1" Type="http://schemas.openxmlformats.org/officeDocument/2006/relationships/image" Target="../media/image76.wmf"/><Relationship Id="rId5" Type="http://schemas.openxmlformats.org/officeDocument/2006/relationships/image" Target="../media/image77.wmf"/><Relationship Id="rId4" Type="http://schemas.openxmlformats.org/officeDocument/2006/relationships/image" Target="../media/image6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7.wmf"/><Relationship Id="rId1" Type="http://schemas.openxmlformats.org/officeDocument/2006/relationships/image" Target="../media/image76.wmf"/><Relationship Id="rId6" Type="http://schemas.openxmlformats.org/officeDocument/2006/relationships/image" Target="../media/image77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7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Relationship Id="rId4" Type="http://schemas.openxmlformats.org/officeDocument/2006/relationships/image" Target="../media/image84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Relationship Id="rId4" Type="http://schemas.openxmlformats.org/officeDocument/2006/relationships/image" Target="../media/image8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58.wmf"/><Relationship Id="rId1" Type="http://schemas.openxmlformats.org/officeDocument/2006/relationships/image" Target="../media/image4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472B-4351-4ECE-B3BB-04B86D8B4F93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08D0-09A5-4015-8641-3D828481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5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5CCC-2E21-42C3-B012-065682F3F3F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8.png"/><Relationship Id="rId3" Type="http://schemas.openxmlformats.org/officeDocument/2006/relationships/image" Target="../media/image27.png"/><Relationship Id="rId7" Type="http://schemas.openxmlformats.org/officeDocument/2006/relationships/image" Target="../media/image71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8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2.wmf"/><Relationship Id="rId14" Type="http://schemas.openxmlformats.org/officeDocument/2006/relationships/image" Target="../media/image99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2.png"/><Relationship Id="rId3" Type="http://schemas.openxmlformats.org/officeDocument/2006/relationships/image" Target="../media/image27.png"/><Relationship Id="rId7" Type="http://schemas.openxmlformats.org/officeDocument/2006/relationships/image" Target="../media/image71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99.png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02.png"/><Relationship Id="rId18" Type="http://schemas.openxmlformats.org/officeDocument/2006/relationships/image" Target="../media/image101.png"/><Relationship Id="rId3" Type="http://schemas.openxmlformats.org/officeDocument/2006/relationships/image" Target="../media/image27.png"/><Relationship Id="rId7" Type="http://schemas.openxmlformats.org/officeDocument/2006/relationships/image" Target="../media/image71.wmf"/><Relationship Id="rId12" Type="http://schemas.openxmlformats.org/officeDocument/2006/relationships/image" Target="../media/image72.pn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8.png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7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2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06.png"/><Relationship Id="rId18" Type="http://schemas.openxmlformats.org/officeDocument/2006/relationships/image" Target="../media/image98.png"/><Relationship Id="rId3" Type="http://schemas.openxmlformats.org/officeDocument/2006/relationships/image" Target="../media/image27.png"/><Relationship Id="rId7" Type="http://schemas.openxmlformats.org/officeDocument/2006/relationships/image" Target="../media/image71.wmf"/><Relationship Id="rId12" Type="http://schemas.openxmlformats.org/officeDocument/2006/relationships/image" Target="../media/image72.png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102.png"/><Relationship Id="rId19" Type="http://schemas.openxmlformats.org/officeDocument/2006/relationships/image" Target="../media/image9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8.wmf"/><Relationship Id="rId14" Type="http://schemas.openxmlformats.org/officeDocument/2006/relationships/image" Target="../media/image10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5.wmf"/><Relationship Id="rId11" Type="http://schemas.openxmlformats.org/officeDocument/2006/relationships/image" Target="../media/image108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07.png"/><Relationship Id="rId4" Type="http://schemas.openxmlformats.org/officeDocument/2006/relationships/image" Target="../media/image74.wmf"/><Relationship Id="rId9" Type="http://schemas.openxmlformats.org/officeDocument/2006/relationships/image" Target="../media/image111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82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7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5.wmf"/><Relationship Id="rId11" Type="http://schemas.openxmlformats.org/officeDocument/2006/relationships/image" Target="../media/image111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10.png"/><Relationship Id="rId4" Type="http://schemas.openxmlformats.org/officeDocument/2006/relationships/image" Target="../media/image74.wmf"/><Relationship Id="rId9" Type="http://schemas.openxmlformats.org/officeDocument/2006/relationships/image" Target="../media/image40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2.png"/><Relationship Id="rId5" Type="http://schemas.openxmlformats.org/officeDocument/2006/relationships/image" Target="../media/image27.png"/><Relationship Id="rId10" Type="http://schemas.openxmlformats.org/officeDocument/2006/relationships/image" Target="../media/image107.png"/><Relationship Id="rId4" Type="http://schemas.openxmlformats.org/officeDocument/2006/relationships/image" Target="../media/image76.wmf"/><Relationship Id="rId9" Type="http://schemas.openxmlformats.org/officeDocument/2006/relationships/image" Target="../media/image11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11.png"/><Relationship Id="rId5" Type="http://schemas.openxmlformats.org/officeDocument/2006/relationships/image" Target="../media/image27.png"/><Relationship Id="rId15" Type="http://schemas.openxmlformats.org/officeDocument/2006/relationships/image" Target="../media/image82.png"/><Relationship Id="rId10" Type="http://schemas.openxmlformats.org/officeDocument/2006/relationships/image" Target="../media/image110.png"/><Relationship Id="rId4" Type="http://schemas.openxmlformats.org/officeDocument/2006/relationships/image" Target="../media/image76.wmf"/><Relationship Id="rId9" Type="http://schemas.openxmlformats.org/officeDocument/2006/relationships/image" Target="../media/image96.png"/><Relationship Id="rId14" Type="http://schemas.openxmlformats.org/officeDocument/2006/relationships/image" Target="../media/image107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7.png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7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77.wmf"/><Relationship Id="rId10" Type="http://schemas.openxmlformats.org/officeDocument/2006/relationships/image" Target="../media/image95.png"/><Relationship Id="rId4" Type="http://schemas.openxmlformats.org/officeDocument/2006/relationships/image" Target="../media/image76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8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image" Target="../media/image107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7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8.wmf"/><Relationship Id="rId10" Type="http://schemas.openxmlformats.org/officeDocument/2006/relationships/image" Target="../media/image95.png"/><Relationship Id="rId19" Type="http://schemas.openxmlformats.org/officeDocument/2006/relationships/image" Target="../media/image82.png"/><Relationship Id="rId4" Type="http://schemas.openxmlformats.org/officeDocument/2006/relationships/image" Target="../media/image76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82.png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107.png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7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8.wmf"/><Relationship Id="rId10" Type="http://schemas.openxmlformats.org/officeDocument/2006/relationships/image" Target="../media/image95.png"/><Relationship Id="rId19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77.wmf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7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8.wmf"/><Relationship Id="rId23" Type="http://schemas.openxmlformats.org/officeDocument/2006/relationships/image" Target="../media/image82.png"/><Relationship Id="rId10" Type="http://schemas.openxmlformats.org/officeDocument/2006/relationships/image" Target="../media/image95.png"/><Relationship Id="rId19" Type="http://schemas.openxmlformats.org/officeDocument/2006/relationships/image" Target="../media/image70.wmf"/><Relationship Id="rId4" Type="http://schemas.openxmlformats.org/officeDocument/2006/relationships/image" Target="../media/image76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10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78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9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1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6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1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6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0.png"/><Relationship Id="rId11" Type="http://schemas.openxmlformats.org/officeDocument/2006/relationships/image" Target="../media/image8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18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0.png"/><Relationship Id="rId11" Type="http://schemas.openxmlformats.org/officeDocument/2006/relationships/image" Target="../media/image8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4" Type="http://schemas.openxmlformats.org/officeDocument/2006/relationships/image" Target="../media/image99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4.wmf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0.png"/><Relationship Id="rId11" Type="http://schemas.openxmlformats.org/officeDocument/2006/relationships/image" Target="../media/image83.wmf"/><Relationship Id="rId5" Type="http://schemas.openxmlformats.org/officeDocument/2006/relationships/image" Target="../media/image40.wmf"/><Relationship Id="rId15" Type="http://schemas.openxmlformats.org/officeDocument/2006/relationships/image" Target="../media/image118.png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4" Type="http://schemas.openxmlformats.org/officeDocument/2006/relationships/image" Target="../media/image11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4.wmf"/><Relationship Id="rId1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11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20.png"/><Relationship Id="rId11" Type="http://schemas.openxmlformats.org/officeDocument/2006/relationships/image" Target="../media/image83.wmf"/><Relationship Id="rId5" Type="http://schemas.openxmlformats.org/officeDocument/2006/relationships/image" Target="../media/image4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4.wmf"/><Relationship Id="rId18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99.png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20.png"/><Relationship Id="rId11" Type="http://schemas.openxmlformats.org/officeDocument/2006/relationships/image" Target="../media/image83.wmf"/><Relationship Id="rId5" Type="http://schemas.openxmlformats.org/officeDocument/2006/relationships/image" Target="../media/image4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118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2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18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28.png"/><Relationship Id="rId11" Type="http://schemas.openxmlformats.org/officeDocument/2006/relationships/image" Target="../media/image87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4" Type="http://schemas.openxmlformats.org/officeDocument/2006/relationships/image" Target="../media/image99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28.png"/><Relationship Id="rId11" Type="http://schemas.openxmlformats.org/officeDocument/2006/relationships/image" Target="../media/image87.wmf"/><Relationship Id="rId5" Type="http://schemas.openxmlformats.org/officeDocument/2006/relationships/image" Target="../media/image40.wmf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4" Type="http://schemas.openxmlformats.org/officeDocument/2006/relationships/image" Target="../media/image118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87.wmf"/><Relationship Id="rId17" Type="http://schemas.openxmlformats.org/officeDocument/2006/relationships/image" Target="../media/image12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28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0.wmf"/><Relationship Id="rId15" Type="http://schemas.openxmlformats.org/officeDocument/2006/relationships/image" Target="../media/image117.png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88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88.wmf"/><Relationship Id="rId1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12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28.png"/><Relationship Id="rId11" Type="http://schemas.openxmlformats.org/officeDocument/2006/relationships/image" Target="../media/image87.wmf"/><Relationship Id="rId5" Type="http://schemas.openxmlformats.org/officeDocument/2006/relationships/image" Target="../media/image40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123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117.png"/><Relationship Id="rId4" Type="http://schemas.openxmlformats.org/officeDocument/2006/relationships/image" Target="../media/image12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99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27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9.png"/><Relationship Id="rId5" Type="http://schemas.openxmlformats.org/officeDocument/2006/relationships/image" Target="../media/image121.png"/><Relationship Id="rId10" Type="http://schemas.openxmlformats.org/officeDocument/2006/relationships/image" Target="../media/image117.png"/><Relationship Id="rId4" Type="http://schemas.openxmlformats.org/officeDocument/2006/relationships/image" Target="../media/image120.png"/><Relationship Id="rId9" Type="http://schemas.openxmlformats.org/officeDocument/2006/relationships/image" Target="../media/image91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90.wmf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2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1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3.wmf"/><Relationship Id="rId3" Type="http://schemas.openxmlformats.org/officeDocument/2006/relationships/image" Target="../media/image27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2.wmf"/><Relationship Id="rId5" Type="http://schemas.openxmlformats.org/officeDocument/2006/relationships/image" Target="../media/image121.png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1.wmf"/><Relationship Id="rId1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3.wmf"/><Relationship Id="rId3" Type="http://schemas.openxmlformats.org/officeDocument/2006/relationships/image" Target="../media/image27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2.wmf"/><Relationship Id="rId5" Type="http://schemas.openxmlformats.org/officeDocument/2006/relationships/image" Target="../media/image121.png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1.wmf"/><Relationship Id="rId14" Type="http://schemas.openxmlformats.org/officeDocument/2006/relationships/image" Target="../media/image11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01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1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1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1.w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04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06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09.png"/><Relationship Id="rId4" Type="http://schemas.openxmlformats.org/officeDocument/2006/relationships/image" Target="../media/image107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09.png"/><Relationship Id="rId4" Type="http://schemas.openxmlformats.org/officeDocument/2006/relationships/image" Target="../media/image107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09.png"/><Relationship Id="rId4" Type="http://schemas.openxmlformats.org/officeDocument/2006/relationships/image" Target="../media/image107.w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hyperlink" Target="https://nbviewer.org/github/phsamuel/epipolar/blob/master/cv2-epipolar.ipynb" TargetMode="Externa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13" Type="http://schemas.openxmlformats.org/officeDocument/2006/relationships/image" Target="../media/image121.jpeg"/><Relationship Id="rId18" Type="http://schemas.openxmlformats.org/officeDocument/2006/relationships/image" Target="../media/image127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17" Type="http://schemas.openxmlformats.org/officeDocument/2006/relationships/image" Target="../media/image126.jpeg"/><Relationship Id="rId2" Type="http://schemas.openxmlformats.org/officeDocument/2006/relationships/image" Target="../media/image110.jpeg"/><Relationship Id="rId16" Type="http://schemas.openxmlformats.org/officeDocument/2006/relationships/image" Target="../media/image125.jpe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5" Type="http://schemas.openxmlformats.org/officeDocument/2006/relationships/image" Target="../media/image113.jpeg"/><Relationship Id="rId15" Type="http://schemas.openxmlformats.org/officeDocument/2006/relationships/image" Target="../media/image124.png"/><Relationship Id="rId10" Type="http://schemas.openxmlformats.org/officeDocument/2006/relationships/image" Target="../media/image118.jpeg"/><Relationship Id="rId19" Type="http://schemas.openxmlformats.org/officeDocument/2006/relationships/image" Target="../media/image130.pn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Relationship Id="rId14" Type="http://schemas.openxmlformats.org/officeDocument/2006/relationships/image" Target="../media/image122.jpe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GMil9tpwE_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0.png"/><Relationship Id="rId7" Type="http://schemas.openxmlformats.org/officeDocument/2006/relationships/image" Target="../media/image4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40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0" Type="http://schemas.openxmlformats.org/officeDocument/2006/relationships/image" Target="../media/image40.png"/><Relationship Id="rId4" Type="http://schemas.openxmlformats.org/officeDocument/2006/relationships/image" Target="../media/image350.png"/><Relationship Id="rId9" Type="http://schemas.openxmlformats.org/officeDocument/2006/relationships/image" Target="../media/image3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image" Target="../media/image51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51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2.png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2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2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0.png"/><Relationship Id="rId10" Type="http://schemas.openxmlformats.org/officeDocument/2006/relationships/image" Target="../media/image54.wmf"/><Relationship Id="rId4" Type="http://schemas.openxmlformats.org/officeDocument/2006/relationships/image" Target="../media/image530.png"/><Relationship Id="rId9" Type="http://schemas.openxmlformats.org/officeDocument/2006/relationships/oleObject" Target="../embeddings/oleObject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image" Target="../media/image53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3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Relationship Id="rId1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4.png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3.png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18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5.wmf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10.png"/><Relationship Id="rId1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00.png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png"/><Relationship Id="rId11" Type="http://schemas.openxmlformats.org/officeDocument/2006/relationships/image" Target="../media/image40.wmf"/><Relationship Id="rId5" Type="http://schemas.openxmlformats.org/officeDocument/2006/relationships/image" Target="../media/image61.png"/><Relationship Id="rId15" Type="http://schemas.openxmlformats.org/officeDocument/2006/relationships/image" Target="../media/image62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3.png"/><Relationship Id="rId4" Type="http://schemas.openxmlformats.org/officeDocument/2006/relationships/image" Target="../media/image60.png"/><Relationship Id="rId9" Type="http://schemas.openxmlformats.org/officeDocument/2006/relationships/image" Target="../media/image27.png"/><Relationship Id="rId1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7.png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8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8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67.png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59.wmf"/><Relationship Id="rId3" Type="http://schemas.openxmlformats.org/officeDocument/2006/relationships/image" Target="../media/image27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67.png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68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7.png"/><Relationship Id="rId21" Type="http://schemas.openxmlformats.org/officeDocument/2006/relationships/image" Target="../media/image67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68.pn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7.png"/><Relationship Id="rId21" Type="http://schemas.openxmlformats.org/officeDocument/2006/relationships/image" Target="../media/image68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79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75.png"/><Relationship Id="rId3" Type="http://schemas.openxmlformats.org/officeDocument/2006/relationships/image" Target="../media/image27.png"/><Relationship Id="rId21" Type="http://schemas.openxmlformats.org/officeDocument/2006/relationships/image" Target="../media/image79.png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67.png"/><Relationship Id="rId10" Type="http://schemas.openxmlformats.org/officeDocument/2006/relationships/image" Target="../media/image73.png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6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81.png"/><Relationship Id="rId3" Type="http://schemas.openxmlformats.org/officeDocument/2006/relationships/image" Target="../media/image27.png"/><Relationship Id="rId21" Type="http://schemas.openxmlformats.org/officeDocument/2006/relationships/image" Target="../media/image59.wmf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67.png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68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81.png"/><Relationship Id="rId3" Type="http://schemas.openxmlformats.org/officeDocument/2006/relationships/image" Target="../media/image27.png"/><Relationship Id="rId21" Type="http://schemas.openxmlformats.org/officeDocument/2006/relationships/image" Target="../media/image59.wmf"/><Relationship Id="rId7" Type="http://schemas.openxmlformats.org/officeDocument/2006/relationships/image" Target="../media/image57.wmf"/><Relationship Id="rId12" Type="http://schemas.openxmlformats.org/officeDocument/2006/relationships/image" Target="../media/image58.wmf"/><Relationship Id="rId17" Type="http://schemas.openxmlformats.org/officeDocument/2006/relationships/image" Target="../media/image74.png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68.png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79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oleObject" Target="../embeddings/oleObject1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7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0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84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0.png"/><Relationship Id="rId4" Type="http://schemas.openxmlformats.org/officeDocument/2006/relationships/image" Target="../media/image27.png"/><Relationship Id="rId9" Type="http://schemas.openxmlformats.org/officeDocument/2006/relationships/image" Target="../media/image8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360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0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7.png"/><Relationship Id="rId9" Type="http://schemas.openxmlformats.org/officeDocument/2006/relationships/image" Target="../media/image8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86.png"/><Relationship Id="rId10" Type="http://schemas.openxmlformats.org/officeDocument/2006/relationships/image" Target="../media/image83.png"/><Relationship Id="rId4" Type="http://schemas.openxmlformats.org/officeDocument/2006/relationships/image" Target="../media/image27.png"/><Relationship Id="rId9" Type="http://schemas.openxmlformats.org/officeDocument/2006/relationships/image" Target="../media/image820.png"/><Relationship Id="rId14" Type="http://schemas.openxmlformats.org/officeDocument/2006/relationships/image" Target="../media/image60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83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7.png"/><Relationship Id="rId11" Type="http://schemas.openxmlformats.org/officeDocument/2006/relationships/image" Target="../media/image820.png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0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8.png"/><Relationship Id="rId14" Type="http://schemas.openxmlformats.org/officeDocument/2006/relationships/image" Target="../media/image6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3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3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22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94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png"/><Relationship Id="rId9" Type="http://schemas.openxmlformats.org/officeDocument/2006/relationships/image" Target="../media/image8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wmf"/><Relationship Id="rId11" Type="http://schemas.openxmlformats.org/officeDocument/2006/relationships/image" Target="../media/image97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20.png"/><Relationship Id="rId4" Type="http://schemas.openxmlformats.org/officeDocument/2006/relationships/image" Target="../media/image27.png"/><Relationship Id="rId9" Type="http://schemas.openxmlformats.org/officeDocument/2006/relationships/image" Target="../media/image36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7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7.wmf"/><Relationship Id="rId15" Type="http://schemas.openxmlformats.org/officeDocument/2006/relationships/image" Target="../media/image97.png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8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0.png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8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70.wmf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wmf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96.png"/><Relationship Id="rId19" Type="http://schemas.openxmlformats.org/officeDocument/2006/relationships/image" Target="../media/image97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8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7.png"/><Relationship Id="rId7" Type="http://schemas.openxmlformats.org/officeDocument/2006/relationships/image" Target="../media/image71.wmf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98.png"/><Relationship Id="rId5" Type="http://schemas.openxmlformats.org/officeDocument/2006/relationships/image" Target="../media/image40.wmf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rawing Compass">
            <a:extLst>
              <a:ext uri="{FF2B5EF4-FFF2-40B4-BE49-F238E27FC236}">
                <a16:creationId xmlns:a16="http://schemas.microsoft.com/office/drawing/2014/main" id="{A8E86C49-860D-4804-933A-F689D5487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45" y="1472476"/>
            <a:ext cx="3789988" cy="378998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err="1"/>
              <a:t>Epipolar</a:t>
            </a:r>
            <a:r>
              <a:rPr lang="en-US" sz="5400" dirty="0"/>
              <a:t>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Samuel Cheng</a:t>
            </a:r>
          </a:p>
          <a:p>
            <a:pPr algn="l"/>
            <a:r>
              <a:rPr lang="en-US" sz="2000"/>
              <a:t>Slide credit: James Tompkin, Naoh Snavely</a:t>
            </a:r>
          </a:p>
          <a:p>
            <a:pPr algn="l"/>
            <a:endParaRPr lang="en-US" sz="2000"/>
          </a:p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7613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3055938" y="2516189"/>
            <a:ext cx="1890712" cy="1862137"/>
          </a:xfrm>
          <a:prstGeom prst="triangle">
            <a:avLst>
              <a:gd name="adj" fmla="val 588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201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584450" y="4938713"/>
          <a:ext cx="2465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tion" r:id="rId8" imgW="1307880" imgH="393480" progId="Equation.DSMT4">
                  <p:embed/>
                </p:oleObj>
              </mc:Choice>
              <mc:Fallback>
                <p:oleObj name="Equation" r:id="rId8" imgW="1307880" imgH="393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938713"/>
                        <a:ext cx="24653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5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F43A34-29AE-4D51-9C01-112422D5996E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F43A34-29AE-4D51-9C01-112422D59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B2FA1B9-5DD7-4325-B672-6D8D31A892EC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C0EA82-6AF9-4986-866C-4C8F3F5E5CB2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C0EA82-6AF9-4986-866C-4C8F3F5E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3234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9A9FF7-1C0D-471A-AA01-25926A65FD5F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9A9FF7-1C0D-471A-AA01-25926A65F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7E75D913-8761-4DB5-8FC0-CAAC3AB1F8EA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22932-49A7-403B-A495-8E9967D6645B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22932-49A7-403B-A495-8E9967D66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342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6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7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076893" y="5016254"/>
          <a:ext cx="454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8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893" y="5016254"/>
                        <a:ext cx="454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332B4-DE2F-4DE0-A161-CFC4C301127A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332B4-DE2F-4DE0-A161-CFC4C301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BB81A55-3F76-473C-9996-8FC2A00FDC2F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8B596A-E6BF-4B60-8FFC-C1BBA22C12FD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8B596A-E6BF-4B60-8FFC-C1BBA22C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39">
                <a:extLst>
                  <a:ext uri="{FF2B5EF4-FFF2-40B4-BE49-F238E27FC236}">
                    <a16:creationId xmlns:a16="http://schemas.microsoft.com/office/drawing/2014/main" id="{77401963-EB73-4302-A31E-7BB21AA47C24}"/>
                  </a:ext>
                </a:extLst>
              </p:cNvPr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Object 39">
                <a:extLst>
                  <a:ext uri="{FF2B5EF4-FFF2-40B4-BE49-F238E27FC236}">
                    <a16:creationId xmlns:a16="http://schemas.microsoft.com/office/drawing/2014/main" id="{77401963-EB73-4302-A31E-7BB21AA4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4333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83504" y="4014618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04" y="4014618"/>
                <a:ext cx="505010" cy="382028"/>
              </a:xfrm>
              <a:prstGeom prst="rect">
                <a:avLst/>
              </a:prstGeom>
              <a:blipFill>
                <a:blip r:embed="rId1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555875" y="5681663"/>
                <a:ext cx="7885882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5" y="5681663"/>
                <a:ext cx="7885882" cy="7667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076893" y="5016254"/>
          <a:ext cx="454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7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893" y="5016254"/>
                        <a:ext cx="454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92658D-C9DC-498C-A4D2-8357352EE982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92658D-C9DC-498C-A4D2-8357352EE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52AD893-F10E-4173-A447-8AE99EDF1A5C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6300E-44DE-4732-8826-E5257815D194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6300E-44DE-4732-8826-E5257815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63C4352B-A384-4E37-A645-5234467ED626}"/>
                  </a:ext>
                </a:extLst>
              </p:cNvPr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63C4352B-A384-4E37-A645-5234467ED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0492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Review: Essential matrix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9500" y="4552950"/>
          <a:ext cx="6559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52950"/>
                        <a:ext cx="65595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193925" y="5918200"/>
          <a:ext cx="4548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Equation" r:id="rId5" imgW="2412720" imgH="380880" progId="Equation.DSMT4">
                  <p:embed/>
                </p:oleObj>
              </mc:Choice>
              <mc:Fallback>
                <p:oleObj name="Equation" r:id="rId5" imgW="2412720" imgH="3808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918200"/>
                        <a:ext cx="4548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8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9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B52B7-4FAF-437E-9AC5-CC275C90CE58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B52B7-4FAF-437E-9AC5-CC275C90C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FB3E497-6EB8-4B70-B4A0-E287693C5D47}"/>
              </a:ext>
            </a:extLst>
          </p:cNvPr>
          <p:cNvSpPr/>
          <p:nvPr/>
        </p:nvSpPr>
        <p:spPr>
          <a:xfrm>
            <a:off x="7278255" y="318950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63008-8965-493F-BEA6-001AABC144B5}"/>
                  </a:ext>
                </a:extLst>
              </p:cNvPr>
              <p:cNvSpPr txBox="1"/>
              <p:nvPr/>
            </p:nvSpPr>
            <p:spPr>
              <a:xfrm>
                <a:off x="7110135" y="3194775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63008-8965-493F-BEA6-001AABC1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94775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3382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Review: Essential matrix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9500" y="4552950"/>
          <a:ext cx="6559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52950"/>
                        <a:ext cx="65595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193925" y="5918200"/>
          <a:ext cx="4548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Equation" r:id="rId5" imgW="2412720" imgH="380880" progId="Equation.DSMT4">
                  <p:embed/>
                </p:oleObj>
              </mc:Choice>
              <mc:Fallback>
                <p:oleObj name="Equation" r:id="rId5" imgW="2412720" imgH="3808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918200"/>
                        <a:ext cx="4548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4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0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1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60DFE-7459-4A52-90A0-9CE896439C86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60DFE-7459-4A52-90A0-9CE896439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3E68991-2394-4EBC-903F-CFD92BC09735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6205E-674A-4B41-9370-48D9F03383D7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6205E-674A-4B41-9370-48D9F0338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145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8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9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FF2EC-45B0-4DEF-8837-9728ACAF33BF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FF2EC-45B0-4DEF-8837-9728ACAF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1008870-9960-467C-A2B5-832F73ACEB23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451A5-B6B9-4CA0-ACA2-A7F261776927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451A5-B6B9-4CA0-ACA2-A7F26177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5834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1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8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9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0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1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Equation" r:id="rId12" imgW="3466800" imgH="507960" progId="Equation.DSMT4">
                  <p:embed/>
                </p:oleObj>
              </mc:Choice>
              <mc:Fallback>
                <p:oleObj name="Equation" r:id="rId12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C680F-2C84-4F85-B063-DAACD654EC0B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C680F-2C84-4F85-B063-DAACD654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0FFA1041-23D4-41C9-B684-6E0D6EFB433F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E88A38-B549-4113-9E89-A5AB1AD0D069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E88A38-B549-4113-9E89-A5AB1AD0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9632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4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6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7" name="Equation" r:id="rId14" imgW="3466800" imgH="507960" progId="Equation.DSMT4">
                  <p:embed/>
                </p:oleObj>
              </mc:Choice>
              <mc:Fallback>
                <p:oleObj name="Equation" r:id="rId14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7C6FA3-DA16-47BC-80D2-481D4B4718D2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7C6FA3-DA16-47BC-80D2-481D4B47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FF98A26-8F88-42C3-BCE2-D16F10B8D803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8076D3-0E52-4B2A-9F63-D343E3ADE81D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8076D3-0E52-4B2A-9F63-D343E3AD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359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8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2" name="Equation" r:id="rId16" imgW="3466800" imgH="507960" progId="Equation.DSMT4">
                  <p:embed/>
                </p:oleObj>
              </mc:Choice>
              <mc:Fallback>
                <p:oleObj name="Equation" r:id="rId16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A98128-BF21-4EF6-8376-77EAD024F30D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A98128-BF21-4EF6-8376-77EAD024F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92D52FE-9E0E-4E5E-8748-0B8A1BED2F5D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8B3D7-A199-421D-85EE-9519AA89D370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8B3D7-A199-421D-85EE-9519AA89D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54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</p:spTree>
    <p:extLst>
      <p:ext uri="{BB962C8B-B14F-4D97-AF65-F5344CB8AC3E}">
        <p14:creationId xmlns:p14="http://schemas.microsoft.com/office/powerpoint/2010/main" val="40950183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3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4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5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" name="Equation" r:id="rId18" imgW="3466800" imgH="507960" progId="Equation.DSMT4">
                  <p:embed/>
                </p:oleObj>
              </mc:Choice>
              <mc:Fallback>
                <p:oleObj name="Equation" r:id="rId18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D32D0-3EBF-4946-8EF4-1B05575D22AC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D32D0-3EBF-4946-8EF4-1B05575D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A137AA0C-8BB7-44DF-ACE6-DA646E48DBF4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1317AC-79C9-4BC3-BAC9-EEB1CDAD6D45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1317AC-79C9-4BC3-BAC9-EEB1CDAD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121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6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7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8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9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0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704441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1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441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2" name="Equation" r:id="rId20" imgW="3466800" imgH="507960" progId="Equation.DSMT4">
                  <p:embed/>
                </p:oleObj>
              </mc:Choice>
              <mc:Fallback>
                <p:oleObj name="Equation" r:id="rId20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6534F7-AC10-4C06-A6A2-46F2E8BACABA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6534F7-AC10-4C06-A6A2-46F2E8BA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2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8A39B80-395D-4BC2-9B3D-3E89C125F965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58DE7-B500-453F-BD46-D923CE6B128C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58DE7-B500-453F-BD46-D923CE6B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789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Can represent a line with vector [a b c]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Then, a point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is on a line 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 if and only if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Note that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0" name="Equation" r:id="rId3" imgW="711000" imgH="711000" progId="Equation.3">
                  <p:embed/>
                </p:oleObj>
              </mc:Choice>
              <mc:Fallback>
                <p:oleObj name="Equation" r:id="rId3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8992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4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6997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60450" y="5451710"/>
          <a:ext cx="154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1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450" y="5451710"/>
                        <a:ext cx="154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522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4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60450" y="5451710"/>
          <a:ext cx="154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5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450" y="5451710"/>
                        <a:ext cx="154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09851" y="5466935"/>
          <a:ext cx="4513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6" name="Equation" r:id="rId11" imgW="2108160" imgH="228600" progId="Equation.DSMT4">
                  <p:embed/>
                </p:oleObj>
              </mc:Choice>
              <mc:Fallback>
                <p:oleObj name="Equation" r:id="rId11" imgW="21081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851" y="5466935"/>
                        <a:ext cx="45132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893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7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8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A0E3DA-0527-4B87-B2A3-687650028E26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A0E3DA-0527-4B87-B2A3-6876500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0F731CD-084F-4438-B968-EB0D1BFF0DD7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005A8-917A-435D-983A-B7BD9936D042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005A8-917A-435D-983A-B7BD9936D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161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7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8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183C4-91D4-4D90-9CF5-06AB8D648769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183C4-91D4-4D90-9CF5-06AB8D64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8EAF7AE2-D555-43F2-A91B-C78C33704E47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8EAF7AE2-D555-43F2-A91B-C78C3370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3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1FD2A0E-A733-462D-A7B0-2F62217EC03B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7C2232-489A-4691-AC3A-978A93BE0EC4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7C2232-489A-4691-AC3A-978A93BE0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595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1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2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3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4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64E06F-A0C7-4A1B-AB18-FCDB618CEC9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64E06F-A0C7-4A1B-AB18-FCDB618C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A98EA3C1-A5FB-402F-83E0-DC7B77FE5672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A98EA3C1-A5FB-402F-83E0-DC7B77FE5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5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1659B92-BC91-4908-B0B7-70374624CEE1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05167-F62E-4198-86DE-19EB1115635F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05167-F62E-4198-86DE-19EB11156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175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7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8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9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33997" y="5681502"/>
          <a:ext cx="6330252" cy="45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0" name="Equation" r:id="rId14" imgW="3187440" imgH="228600" progId="Equation.DSMT4">
                  <p:embed/>
                </p:oleObj>
              </mc:Choice>
              <mc:Fallback>
                <p:oleObj name="Equation" r:id="rId14" imgW="3187440" imgH="2286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5681502"/>
                        <a:ext cx="6330252" cy="454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91422C-3A83-44A8-BE68-BC1B82BB2B5F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91422C-3A83-44A8-BE68-BC1B82BB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9">
                <a:extLst>
                  <a:ext uri="{FF2B5EF4-FFF2-40B4-BE49-F238E27FC236}">
                    <a16:creationId xmlns:a16="http://schemas.microsoft.com/office/drawing/2014/main" id="{4CFEBC4C-8FE6-4C00-B32B-E99A781033A2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39">
                <a:extLst>
                  <a:ext uri="{FF2B5EF4-FFF2-40B4-BE49-F238E27FC236}">
                    <a16:creationId xmlns:a16="http://schemas.microsoft.com/office/drawing/2014/main" id="{4CFEBC4C-8FE6-4C00-B32B-E99A78103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7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6353382-31C8-47DB-86DC-0CEE83C24E9F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7CB39-7E0B-44A6-A9D4-9A9B099E758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7CB39-7E0B-44A6-A9D4-9A9B09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2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2763838" y="2516188"/>
            <a:ext cx="2373312" cy="2336800"/>
          </a:xfrm>
          <a:prstGeom prst="triangle">
            <a:avLst>
              <a:gd name="adj" fmla="val 58819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64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1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2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3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4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33997" y="5681502"/>
          <a:ext cx="6330252" cy="45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5" name="Equation" r:id="rId14" imgW="3187440" imgH="228600" progId="Equation.DSMT4">
                  <p:embed/>
                </p:oleObj>
              </mc:Choice>
              <mc:Fallback>
                <p:oleObj name="Equation" r:id="rId14" imgW="3187440" imgH="2286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5681502"/>
                        <a:ext cx="6330252" cy="454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433997" y="6271204"/>
          <a:ext cx="4296374" cy="3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6" name="Equation" r:id="rId16" imgW="2273040" imgH="203040" progId="Equation.DSMT4">
                  <p:embed/>
                </p:oleObj>
              </mc:Choice>
              <mc:Fallback>
                <p:oleObj name="Equation" r:id="rId16" imgW="227304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6271204"/>
                        <a:ext cx="4296374" cy="38496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5CC3E4-BE9A-41D2-8029-44F5A8E0D8E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5CC3E4-BE9A-41D2-8029-44F5A8E0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9E9F785F-2D52-4867-8870-89F53C333335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9E9F785F-2D52-4867-8870-89F53C33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9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6FD265E8-ECA1-41A9-914D-ACBA730F5120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53B6CA-AE04-4EA1-B037-F3FCC87084FA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53B6CA-AE04-4EA1-B037-F3FCC870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3308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3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4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C60360-139B-4035-8C23-6EC7D19608A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C60360-139B-4035-8C23-6EC7D196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D7DA8BA5-D98B-4444-A39F-29C53D6375F4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D7DA8BA5-D98B-4444-A39F-29C53D63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3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D4C2F4B-5CCB-49FE-966E-AD76DB6E0FED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E98BC3-3E93-4268-8E6C-07F570527FB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E98BC3-3E93-4268-8E6C-07F57052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211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3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4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2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7B556-D286-4BFD-80C9-9660FFC1AD0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7B556-D286-4BFD-80C9-9660FFC1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3171D55C-0992-4FA1-B950-22AABD9C7649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3171D55C-0992-4FA1-B950-22AABD9C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4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D97558F-0D21-4C89-B70C-C8254FCF5EA7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22BBE-53DB-4B84-A5EE-62F8BD4D981B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22BBE-53DB-4B84-A5EE-62F8BD4D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1391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8"/>
                <a:stretch>
                  <a:fillRect l="-429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7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8" name="Equation" r:id="rId11" imgW="1650960" imgH="495000" progId="Equation.DSMT4">
                  <p:embed/>
                </p:oleObj>
              </mc:Choice>
              <mc:Fallback>
                <p:oleObj name="Equation" r:id="rId11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47330" y="5739437"/>
          <a:ext cx="6583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9" name="Equation" r:id="rId13" imgW="3314520" imgH="241200" progId="Equation.DSMT4">
                  <p:embed/>
                </p:oleObj>
              </mc:Choice>
              <mc:Fallback>
                <p:oleObj name="Equation" r:id="rId13" imgW="331452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330" y="5739437"/>
                        <a:ext cx="6583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20EA7-3B3B-4423-ABAA-FF70E836277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20EA7-3B3B-4423-ABAA-FF70E836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02E5B20-33AA-4D6E-8E19-E619F9248173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2A54AD-2D12-4C26-99C2-5D81826681CF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2A54AD-2D12-4C26-99C2-5D818266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4">
                <a:extLst>
                  <a:ext uri="{FF2B5EF4-FFF2-40B4-BE49-F238E27FC236}">
                    <a16:creationId xmlns:a16="http://schemas.microsoft.com/office/drawing/2014/main" id="{EF69AA9E-2BED-4431-882D-5D4F8A58BD15}"/>
                  </a:ext>
                </a:extLst>
              </p:cNvPr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Object 34">
                <a:extLst>
                  <a:ext uri="{FF2B5EF4-FFF2-40B4-BE49-F238E27FC236}">
                    <a16:creationId xmlns:a16="http://schemas.microsoft.com/office/drawing/2014/main" id="{EF69AA9E-2BED-4431-882D-5D4F8A58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7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119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5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6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7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47330" y="5739437"/>
          <a:ext cx="6583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8" name="Equation" r:id="rId12" imgW="3314520" imgH="241200" progId="Equation.DSMT4">
                  <p:embed/>
                </p:oleObj>
              </mc:Choice>
              <mc:Fallback>
                <p:oleObj name="Equation" r:id="rId12" imgW="331452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330" y="5739437"/>
                        <a:ext cx="6583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398713" y="6270626"/>
          <a:ext cx="4368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9" name="Equation" r:id="rId14" imgW="2311200" imgH="203040" progId="Equation.DSMT4">
                  <p:embed/>
                </p:oleObj>
              </mc:Choice>
              <mc:Fallback>
                <p:oleObj name="Equation" r:id="rId14" imgW="231120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6270626"/>
                        <a:ext cx="4368800" cy="3857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>
            <a:stCxn id="681995" idx="0"/>
          </p:cNvCxnSpPr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B441D-20EA-4744-B93A-0FBFA6C9F54B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B441D-20EA-4744-B93A-0FBFA6C9F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9">
                <a:extLst>
                  <a:ext uri="{FF2B5EF4-FFF2-40B4-BE49-F238E27FC236}">
                    <a16:creationId xmlns:a16="http://schemas.microsoft.com/office/drawing/2014/main" id="{3B6D4155-B463-4D03-A1F8-57C944A624F4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bject 39">
                <a:extLst>
                  <a:ext uri="{FF2B5EF4-FFF2-40B4-BE49-F238E27FC236}">
                    <a16:creationId xmlns:a16="http://schemas.microsoft.com/office/drawing/2014/main" id="{3B6D4155-B463-4D03-A1F8-57C944A6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7"/>
                <a:stretch>
                  <a:fillRect l="-429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B49B2AF-E5E2-4709-ABFE-04EC3AD65DBC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3E0707-30D8-476A-A1CA-5A9148CB0269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3E0707-30D8-476A-A1CA-5A9148CB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34">
                <a:extLst>
                  <a:ext uri="{FF2B5EF4-FFF2-40B4-BE49-F238E27FC236}">
                    <a16:creationId xmlns:a16="http://schemas.microsoft.com/office/drawing/2014/main" id="{D173823A-9CD5-4D89-B56C-50D2B07611C5}"/>
                  </a:ext>
                </a:extLst>
              </p:cNvPr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Object 34">
                <a:extLst>
                  <a:ext uri="{FF2B5EF4-FFF2-40B4-BE49-F238E27FC236}">
                    <a16:creationId xmlns:a16="http://schemas.microsoft.com/office/drawing/2014/main" id="{D173823A-9CD5-4D89-B56C-50D2B0761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9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267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3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4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174320-A310-43C9-A245-BD821D456EA1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174320-A310-43C9-A245-BD821D45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5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87F4E25-01AE-484D-8783-53A48178697D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0F4988-112E-421D-865D-6D7D14CB5D6B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0F4988-112E-421D-865D-6D7D14CB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2886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FDC331-AAE7-4A5E-B118-E53CBFFFF755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FDC331-AAE7-4A5E-B118-E53CBFFFF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8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6A12D56-1A79-4C1F-82C1-589CE110835B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5D4DDD-550B-44D7-9E95-27091A855657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5D4DDD-550B-44D7-9E95-27091A85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7424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6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7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193F94-6277-4922-A8D2-9EB284628C5F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193F94-6277-4922-A8D2-9EB28462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75DFC9A-21E5-4115-B5B3-EDF0EF6B1A46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4B4C0B-90E4-4787-9BD3-9CD0971FD076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4B4C0B-90E4-4787-9BD3-9CD0971F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836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3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4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5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3F91AD-C247-43D4-A3D3-DDFCCA72231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3F91AD-C247-43D4-A3D3-DDFCCA72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059F72D-86CD-421A-A71A-6F33270C6C52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BC6D9F-A93D-43A0-9CA2-2842ED58D44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BC6D9F-A93D-43A0-9CA2-2842ED58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8421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4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5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6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189164" y="5276851"/>
          <a:ext cx="8047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7" name="Equation" r:id="rId12" imgW="4051080" imgH="241200" progId="Equation.DSMT4">
                  <p:embed/>
                </p:oleObj>
              </mc:Choice>
              <mc:Fallback>
                <p:oleObj name="Equation" r:id="rId12" imgW="4051080" imgH="2412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5276851"/>
                        <a:ext cx="80470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4B3A0-8335-4B1D-810F-8775238263F3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4B3A0-8335-4B1D-810F-877523826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546473-33E8-4050-B57A-8AA1648317E8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592BCC-DED5-4B65-9956-D6425F45C8BE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592BCC-DED5-4B65-9956-D6425F45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2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98819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9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209800" y="5974061"/>
            <a:ext cx="8077201" cy="5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	This restrict our search space from 2D to 1D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i="1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189164" y="5276851"/>
          <a:ext cx="8047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12" imgW="4051080" imgH="241200" progId="Equation.DSMT4">
                  <p:embed/>
                </p:oleObj>
              </mc:Choice>
              <mc:Fallback>
                <p:oleObj name="Equation" r:id="rId12" imgW="4051080" imgH="2412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5276851"/>
                        <a:ext cx="80470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C4E135-2444-4D5B-BA93-2A30A907FB54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C4E135-2444-4D5B-BA93-2A30A907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0D851C2-ADE5-4ACC-B71B-866D2CB6F6BF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C53E51-4EE9-4F77-92D4-3A2DDD7A9E72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C53E51-4EE9-4F77-92D4-3A2DDD7A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150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C563-519E-4802-9079-8C3C46CB25F4}"/>
                  </a:ext>
                </a:extLst>
              </p:cNvPr>
              <p:cNvSpPr txBox="1"/>
              <p:nvPr/>
            </p:nvSpPr>
            <p:spPr>
              <a:xfrm>
                <a:off x="4669782" y="30680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C563-519E-4802-9079-8C3C46CB2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82" y="3068059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1AB4A6E-261E-45D7-A925-CAE276B18C5B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60FE7-BB2D-47E2-85F6-07A6FAB4AA18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60FE7-BB2D-47E2-85F6-07A6FAB4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3268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2153240" y="4232473"/>
            <a:ext cx="8071701" cy="25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e</a:t>
            </a:r>
            <a:r>
              <a:rPr lang="en-US" sz="2400" i="1" baseline="30000" dirty="0"/>
              <a:t>r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e</a:t>
            </a:r>
            <a:r>
              <a:rPr lang="en-US" sz="2400" i="1" baseline="30000" dirty="0" err="1"/>
              <a:t>l</a:t>
            </a:r>
            <a:r>
              <a:rPr lang="en-US" sz="2400" i="1" dirty="0"/>
              <a:t> = 0   </a:t>
            </a:r>
            <a:r>
              <a:rPr lang="en-US" sz="2400" dirty="0"/>
              <a:t>(</a:t>
            </a:r>
            <a:r>
              <a:rPr lang="en-US" sz="2400" dirty="0" err="1"/>
              <a:t>nullspaces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r</a:t>
            </a:r>
            <a:r>
              <a:rPr lang="en-US" sz="2400" dirty="0"/>
              <a:t>; </a:t>
            </a:r>
            <a:r>
              <a:rPr lang="en-US" sz="2400" dirty="0" err="1"/>
              <a:t>nullspace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baseline="30000" dirty="0"/>
              <a:t>T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F </a:t>
            </a:r>
            <a:r>
              <a:rPr lang="en-US" sz="2400" dirty="0">
                <a:solidFill>
                  <a:schemeClr val="bg1"/>
                </a:solidFill>
              </a:rPr>
              <a:t>is singular (rank two): </a:t>
            </a:r>
            <a:r>
              <a:rPr lang="en-US" sz="2400" dirty="0" err="1">
                <a:solidFill>
                  <a:schemeClr val="bg1"/>
                </a:solidFill>
              </a:rPr>
              <a:t>det</a:t>
            </a:r>
            <a:r>
              <a:rPr lang="en-US" sz="2400" dirty="0">
                <a:solidFill>
                  <a:schemeClr val="bg1"/>
                </a:solidFill>
              </a:rPr>
              <a:t>(F)=0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 has seven degrees of freedom: 9 entries but defined up to scale, </a:t>
            </a:r>
            <a:r>
              <a:rPr lang="en-US" sz="2400" dirty="0" err="1">
                <a:solidFill>
                  <a:schemeClr val="bg1"/>
                </a:solidFill>
              </a:rPr>
              <a:t>det</a:t>
            </a:r>
            <a:r>
              <a:rPr lang="en-US" sz="2400" dirty="0">
                <a:solidFill>
                  <a:schemeClr val="bg1"/>
                </a:solidFill>
              </a:rPr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4579938" y="3245791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21E8-97CC-4306-B735-862841F23295}"/>
                  </a:ext>
                </a:extLst>
              </p:cNvPr>
              <p:cNvSpPr txBox="1"/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21E8-97CC-4306-B735-862841F2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0100B87-39DC-4447-9551-44D67AB9CA45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9E99F-57D8-4F49-8527-B85264123D40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9E99F-57D8-4F49-8527-B8526412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7310438" y="3272779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18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2153240" y="4232473"/>
            <a:ext cx="8071701" cy="25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e</a:t>
            </a:r>
            <a:r>
              <a:rPr lang="en-US" sz="2400" i="1" baseline="30000" dirty="0"/>
              <a:t>r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e</a:t>
            </a:r>
            <a:r>
              <a:rPr lang="en-US" sz="2400" i="1" baseline="30000" dirty="0" err="1"/>
              <a:t>l</a:t>
            </a:r>
            <a:r>
              <a:rPr lang="en-US" sz="2400" i="1" dirty="0"/>
              <a:t> = 0   </a:t>
            </a:r>
            <a:r>
              <a:rPr lang="en-US" sz="2400" dirty="0"/>
              <a:t>(</a:t>
            </a:r>
            <a:r>
              <a:rPr lang="en-US" sz="2400" dirty="0" err="1"/>
              <a:t>nullspaces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r</a:t>
            </a:r>
            <a:r>
              <a:rPr lang="en-US" sz="2400" dirty="0"/>
              <a:t>; </a:t>
            </a:r>
            <a:r>
              <a:rPr lang="en-US" sz="2400" dirty="0" err="1"/>
              <a:t>nullspace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baseline="30000" dirty="0"/>
              <a:t>T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</a:t>
            </a:r>
            <a:r>
              <a:rPr lang="en-US" sz="2400" dirty="0"/>
              <a:t>is singular (rank two): det(F)=0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</a:t>
            </a:r>
            <a:r>
              <a:rPr lang="en-US" sz="2400" dirty="0"/>
              <a:t> has seven degrees of freedom: 9 entries but defined up to scale, </a:t>
            </a:r>
            <a:r>
              <a:rPr lang="en-US" sz="2400" dirty="0" err="1"/>
              <a:t>det</a:t>
            </a:r>
            <a:r>
              <a:rPr lang="en-US" sz="2400" dirty="0"/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4579938" y="3245791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9C3ACB-8CCE-4D29-B572-2BB2D74942EC}"/>
                  </a:ext>
                </a:extLst>
              </p:cNvPr>
              <p:cNvSpPr txBox="1"/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9C3ACB-8CCE-4D29-B572-2BB2D7494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E746B62-44B8-498F-BEE4-448D62A70B8A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4F9F77-4A40-4B5E-944E-1B576D188D2C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4F9F77-4A40-4B5E-944E-1B576D18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7310438" y="3272779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59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F82-1F05-42CF-8ABC-9A5F8B46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4875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87E0-E409-4308-AE0C-5822AA41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6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7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8794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F6FF-ED0F-4874-BCEC-C5970D82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0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1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00090" y="2438302"/>
          <a:ext cx="2303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090" y="2438302"/>
                        <a:ext cx="23034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8743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sometimes how essential matrix is introduced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4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5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00090" y="2438302"/>
          <a:ext cx="2303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6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090" y="2438302"/>
                        <a:ext cx="23034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487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8-point algorithm</a:t>
            </a:r>
          </a:p>
          <a:p>
            <a:pPr lvl="1"/>
            <a:r>
              <a:rPr lang="en-US" dirty="0"/>
              <a:t>Least squares solution using SVD on equations from 8 pairs of correspondences</a:t>
            </a:r>
          </a:p>
          <a:p>
            <a:pPr lvl="1"/>
            <a:r>
              <a:rPr lang="en-US" dirty="0"/>
              <a:t>Enforce </a:t>
            </a:r>
            <a:r>
              <a:rPr lang="en-US" dirty="0" err="1"/>
              <a:t>det</a:t>
            </a:r>
            <a:r>
              <a:rPr lang="en-US" dirty="0"/>
              <a:t>(F)=0 constraint using SVD on F</a:t>
            </a:r>
          </a:p>
        </p:txBody>
      </p:sp>
    </p:spTree>
    <p:extLst>
      <p:ext uri="{BB962C8B-B14F-4D97-AF65-F5344CB8AC3E}">
        <p14:creationId xmlns:p14="http://schemas.microsoft.com/office/powerpoint/2010/main" val="40736189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8-point algorithm</a:t>
            </a:r>
          </a:p>
          <a:p>
            <a:pPr lvl="1"/>
            <a:r>
              <a:rPr lang="en-US" dirty="0"/>
              <a:t>Least squares solution using SVD on equations from 8 pairs of correspondences</a:t>
            </a:r>
          </a:p>
          <a:p>
            <a:pPr lvl="1"/>
            <a:r>
              <a:rPr lang="en-US" dirty="0"/>
              <a:t>Enforce </a:t>
            </a:r>
            <a:r>
              <a:rPr lang="en-US" dirty="0" err="1"/>
              <a:t>det</a:t>
            </a:r>
            <a:r>
              <a:rPr lang="en-US" dirty="0"/>
              <a:t>(F)=0 constraint using SVD on 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160871"/>
            <a:ext cx="770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Note: </a:t>
            </a:r>
            <a:r>
              <a:rPr lang="en-US" sz="2400" dirty="0"/>
              <a:t>estimation of F (or E) is degenerate for a planar scene.</a:t>
            </a:r>
          </a:p>
        </p:txBody>
      </p:sp>
    </p:spTree>
    <p:extLst>
      <p:ext uri="{BB962C8B-B14F-4D97-AF65-F5344CB8AC3E}">
        <p14:creationId xmlns:p14="http://schemas.microsoft.com/office/powerpoint/2010/main" val="105922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 triangles </a:t>
            </a:r>
            <a:r>
              <a:rPr lang="en-US" altLang="en-US" sz="2400" dirty="0">
                <a:solidFill>
                  <a:srgbClr val="FF0000"/>
                </a:solidFill>
              </a:rPr>
              <a:t>(p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, P,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O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, P, O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r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947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</p:txBody>
      </p:sp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5105401" y="2635250"/>
          <a:ext cx="2041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1935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2635250"/>
                        <a:ext cx="2041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1" y="3269567"/>
                <a:ext cx="7402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269567"/>
                <a:ext cx="7402283" cy="276999"/>
              </a:xfrm>
              <a:prstGeom prst="rect">
                <a:avLst/>
              </a:prstGeom>
              <a:blipFill>
                <a:blip r:embed="rId5"/>
                <a:stretch>
                  <a:fillRect t="-2174" r="-1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1" y="4285474"/>
                <a:ext cx="7497117" cy="182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𝑢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𝑣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=</a:t>
                </a:r>
                <a:r>
                  <a:rPr lang="en-US" sz="2000" b="1" dirty="0"/>
                  <a:t>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4285474"/>
                <a:ext cx="7497117" cy="1828129"/>
              </a:xfrm>
              <a:prstGeom prst="rect">
                <a:avLst/>
              </a:prstGeom>
              <a:blipFill>
                <a:blip r:embed="rId6"/>
                <a:stretch>
                  <a:fillRect l="-8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039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933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enforce singularity constraint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2188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3987"/>
            <a:ext cx="7886700" cy="4901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Resolve </a:t>
            </a:r>
            <a:r>
              <a:rPr lang="en-US" dirty="0" err="1"/>
              <a:t>det</a:t>
            </a:r>
            <a:r>
              <a:rPr lang="en-US" dirty="0"/>
              <a:t>(F) = 0 constraint using SVD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86955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1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27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5340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BDA22-202B-4024-946C-CFA7C6FF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25563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idx="1"/>
          </p:nvPr>
        </p:nvSpPr>
        <p:spPr>
          <a:xfrm>
            <a:off x="2209800" y="5257800"/>
            <a:ext cx="7772400" cy="1295400"/>
          </a:xfrm>
          <a:noFill/>
        </p:spPr>
        <p:txBody>
          <a:bodyPr/>
          <a:lstStyle/>
          <a:p>
            <a:r>
              <a:rPr lang="en-US" dirty="0"/>
              <a:t>Poor numerical conditioning</a:t>
            </a:r>
          </a:p>
          <a:p>
            <a:r>
              <a:rPr lang="en-US" dirty="0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29159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idx="1"/>
          </p:nvPr>
        </p:nvSpPr>
        <p:spPr>
          <a:xfrm>
            <a:off x="2209800" y="5257800"/>
            <a:ext cx="7772400" cy="1295400"/>
          </a:xfrm>
          <a:noFill/>
        </p:spPr>
        <p:txBody>
          <a:bodyPr/>
          <a:lstStyle/>
          <a:p>
            <a:r>
              <a:rPr lang="en-US" dirty="0"/>
              <a:t>Poor numerical conditioning</a:t>
            </a:r>
          </a:p>
          <a:p>
            <a:r>
              <a:rPr lang="en-US" dirty="0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9745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84D6-86EB-45F1-BDC4-48EF5F0F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769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135866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 triangles </a:t>
            </a:r>
            <a:r>
              <a:rPr lang="en-US" altLang="en-US" sz="2400" dirty="0">
                <a:solidFill>
                  <a:srgbClr val="FF0000"/>
                </a:solidFill>
              </a:rPr>
              <a:t>(p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, P,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O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, P, O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r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834439" y="5510214"/>
            <a:ext cx="1533525" cy="657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97639" y="587533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cxnSpLocks noChangeShapeType="1"/>
            <a:endCxn id="16" idx="2"/>
          </p:cNvCxnSpPr>
          <p:nvPr/>
        </p:nvCxnSpPr>
        <p:spPr bwMode="auto">
          <a:xfrm flipV="1">
            <a:off x="7666038" y="5838826"/>
            <a:ext cx="116840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910033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14836999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91033308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50CA-0FEB-4A48-83DE-4653DB76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E</a:t>
            </a:r>
            <a:r>
              <a:rPr lang="en-US" dirty="0"/>
              <a:t> to get back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0823-A067-43D4-85AD-F16536269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we decompose </a:t>
                </a:r>
                <a:r>
                  <a:rPr lang="en-US" i="1" dirty="0"/>
                  <a:t>E</a:t>
                </a:r>
                <a:r>
                  <a:rPr lang="en-US" dirty="0"/>
                  <a:t> using </a:t>
                </a:r>
                <a:r>
                  <a:rPr lang="en-US" dirty="0" err="1"/>
                  <a:t>svd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Let’s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One can 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𝑊𝑆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is a pair of valid estimate of </a:t>
                </a:r>
                <a:r>
                  <a:rPr lang="en-US" i="1" dirty="0"/>
                  <a:t>R </a:t>
                </a:r>
                <a:r>
                  <a:rPr lang="en-US" dirty="0"/>
                  <a:t> and </a:t>
                </a:r>
                <a:r>
                  <a:rPr lang="en-US" i="1" dirty="0"/>
                  <a:t>t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𝑉𝑊𝑆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How do we get </a:t>
                </a:r>
                <a:r>
                  <a:rPr lang="en-US" i="1" dirty="0"/>
                  <a:t>t</a:t>
                </a:r>
                <a:r>
                  <a:rPr lang="en-US" dirty="0"/>
                  <a:t> back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Note that there are three more solutions </a:t>
                </a:r>
              </a:p>
              <a:p>
                <a:pPr lvl="1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:r>
                  <a:rPr lang="en-US" i="1" dirty="0"/>
                  <a:t>t</a:t>
                </a:r>
                <a:r>
                  <a:rPr lang="en-US" dirty="0"/>
                  <a:t> by –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Note that only one solution will satisfy chirality (reconstructed points in front of the camera)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0823-A067-43D4-85AD-F16536269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910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E7C-B593-439A-80E2-F5333015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F556D-1D01-4EF4-81AB-9E5D3F268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that many textbooks use the convention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dirty="0"/>
                  <a:t> as derived here</a:t>
                </a:r>
              </a:p>
              <a:p>
                <a:pPr lvl="1"/>
                <a:r>
                  <a:rPr lang="en-US" dirty="0"/>
                  <a:t>Both are correct just they first rotate and then translate the axis rather than first translate and then rotate the axis as shown earlier</a:t>
                </a:r>
              </a:p>
              <a:p>
                <a:pPr lvl="1"/>
                <a:r>
                  <a:rPr lang="en-US" dirty="0"/>
                  <a:t>But consequently, the </a:t>
                </a:r>
                <a:r>
                  <a:rPr lang="en-US" i="1" dirty="0"/>
                  <a:t>t</a:t>
                </a:r>
                <a:r>
                  <a:rPr lang="en-US" dirty="0"/>
                  <a:t> there is different as below</a:t>
                </a:r>
              </a:p>
              <a:p>
                <a:r>
                  <a:rPr lang="en-US" dirty="0"/>
                  <a:t>Note that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since crossing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same as crossing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then rotate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Therefore, for the alternative formulation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we have the translation </a:t>
                </a:r>
                <a:r>
                  <a:rPr lang="en-US"/>
                  <a:t>there actually equal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𝑅𝑡</m:t>
                    </m:r>
                  </m:oMath>
                </a14:m>
                <a:r>
                  <a:rPr lang="en-US" dirty="0"/>
                  <a:t> instead in our notations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F556D-1D01-4EF4-81AB-9E5D3F26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98287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1274-FFF2-4AC2-9203-EC3E810A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3D point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483EA-388A-433D-B1D9-1E948B6D2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R, t, and observed points in the two views. We can construct two lines that should contain the 3D point. And the point should be just the interception</a:t>
                </a:r>
              </a:p>
              <a:p>
                <a:r>
                  <a:rPr lang="en-US" dirty="0"/>
                  <a:t>Denote two lines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We can solve the interception by solving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final point will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483EA-388A-433D-B1D9-1E948B6D2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643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301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/>
              <a:t>Why study computer 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915400" cy="5562600"/>
          </a:xfrm>
        </p:spPr>
        <p:txBody>
          <a:bodyPr/>
          <a:lstStyle/>
          <a:p>
            <a:r>
              <a:rPr lang="en-US" altLang="en-US" dirty="0"/>
              <a:t>Millions of images being captured all the time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Loads of useful applications</a:t>
            </a:r>
          </a:p>
        </p:txBody>
      </p:sp>
      <p:pic>
        <p:nvPicPr>
          <p:cNvPr id="4" name="Picture 7" descr="albu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9" y="1900238"/>
            <a:ext cx="1457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lbum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4214"/>
            <a:ext cx="14684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urveillanc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8289"/>
            <a:ext cx="1397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urveillanc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081464"/>
            <a:ext cx="1676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new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9875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movie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966913"/>
            <a:ext cx="1600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sports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79614"/>
            <a:ext cx="1485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movie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982789"/>
            <a:ext cx="152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youtube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62300"/>
            <a:ext cx="914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flickr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8650"/>
            <a:ext cx="1371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vesse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1148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sp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038600"/>
            <a:ext cx="825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hubble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179889"/>
            <a:ext cx="1168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4"/>
          <a:stretch>
            <a:fillRect/>
          </a:stretch>
        </p:blipFill>
        <p:spPr bwMode="auto">
          <a:xfrm>
            <a:off x="4324350" y="3152776"/>
            <a:ext cx="161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awaii_IR_lo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962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4" descr="aeri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041775"/>
            <a:ext cx="1143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103563"/>
            <a:ext cx="11239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Google+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4" y="3128964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26691" r="43607" b="30482"/>
          <a:stretch>
            <a:fillRect/>
          </a:stretch>
        </p:blipFill>
        <p:spPr bwMode="auto">
          <a:xfrm>
            <a:off x="8667750" y="3016251"/>
            <a:ext cx="1314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8215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1F62-869A-4F14-9B88-33776E67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735-5FA0-4D5C-9AFB-631EA511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development of computer vision have benefit enormously from signal processing and “AI”</a:t>
            </a:r>
          </a:p>
          <a:p>
            <a:r>
              <a:rPr lang="en-US" dirty="0"/>
              <a:t>Three pillars of AI</a:t>
            </a:r>
          </a:p>
          <a:p>
            <a:pPr lvl="1"/>
            <a:r>
              <a:rPr lang="en-US" dirty="0"/>
              <a:t>Symbolic model (expert systems)</a:t>
            </a:r>
          </a:p>
          <a:p>
            <a:pPr lvl="1"/>
            <a:r>
              <a:rPr lang="en-US" dirty="0"/>
              <a:t>Probabilistic (Bayesian) model</a:t>
            </a:r>
          </a:p>
          <a:p>
            <a:pPr lvl="1"/>
            <a:r>
              <a:rPr lang="en-US" dirty="0"/>
              <a:t>Neural networks </a:t>
            </a:r>
          </a:p>
          <a:p>
            <a:r>
              <a:rPr lang="en-US" dirty="0"/>
              <a:t>We see a little bit of neural networks from the last couple weeks (will look deeper in my ANN class next spring)</a:t>
            </a:r>
          </a:p>
          <a:p>
            <a:r>
              <a:rPr lang="en-US" dirty="0"/>
              <a:t>More on probabilistic models in </a:t>
            </a:r>
            <a:r>
              <a:rPr lang="en-US" dirty="0">
                <a:solidFill>
                  <a:srgbClr val="FF0000"/>
                </a:solidFill>
              </a:rPr>
              <a:t>ECE 5973: information theory and probabilistic programming </a:t>
            </a:r>
          </a:p>
        </p:txBody>
      </p:sp>
    </p:spTree>
    <p:extLst>
      <p:ext uri="{BB962C8B-B14F-4D97-AF65-F5344CB8AC3E}">
        <p14:creationId xmlns:p14="http://schemas.microsoft.com/office/powerpoint/2010/main" val="7960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56EB-0539-451E-A0AC-AB1B275F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theory and Probabilistic programming (coming fall)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CD25-0CDD-4193-B781-033C02A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 probabilistic model for inference (prediction)</a:t>
            </a:r>
          </a:p>
          <a:p>
            <a:pPr lvl="1"/>
            <a:r>
              <a:rPr lang="en-US" sz="2800" dirty="0"/>
              <a:t>Organized unknown with graphical models</a:t>
            </a:r>
          </a:p>
          <a:p>
            <a:pPr lvl="1"/>
            <a:r>
              <a:rPr lang="en-US" sz="2800" dirty="0"/>
              <a:t>Infer unknown given observations</a:t>
            </a:r>
          </a:p>
          <a:p>
            <a:pPr lvl="1"/>
            <a:r>
              <a:rPr lang="en-US" sz="2800" dirty="0"/>
              <a:t>Learn variable models</a:t>
            </a:r>
          </a:p>
          <a:p>
            <a:r>
              <a:rPr lang="en-US" sz="3200" dirty="0"/>
              <a:t>Applications like</a:t>
            </a:r>
          </a:p>
          <a:p>
            <a:pPr lvl="1"/>
            <a:r>
              <a:rPr lang="en-US" sz="2800" dirty="0"/>
              <a:t>Predict stock markets</a:t>
            </a:r>
          </a:p>
          <a:p>
            <a:pPr lvl="1"/>
            <a:r>
              <a:rPr lang="en-US" sz="2800" dirty="0"/>
              <a:t>Recommending products (movies, books, etc.)</a:t>
            </a:r>
          </a:p>
          <a:p>
            <a:pPr lvl="1"/>
            <a:r>
              <a:rPr lang="en-US" sz="2800" dirty="0"/>
              <a:t>Medical diagnosis and prognosis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9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D7A9-3FB8-46FC-8188-08BC70A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Hope to see you all in future classes!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3AE3-EBCC-4773-B56D-594AF8C9D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Good luck with finals and have a fruitful summer break!</a:t>
            </a:r>
          </a:p>
        </p:txBody>
      </p:sp>
    </p:spTree>
    <p:extLst>
      <p:ext uri="{BB962C8B-B14F-4D97-AF65-F5344CB8AC3E}">
        <p14:creationId xmlns:p14="http://schemas.microsoft.com/office/powerpoint/2010/main" val="351152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49015"/>
            <a:ext cx="7886700" cy="585383"/>
          </a:xfrm>
        </p:spPr>
        <p:txBody>
          <a:bodyPr>
            <a:normAutofit fontScale="90000"/>
          </a:bodyPr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recover depth by finding image coordinate x’ that corresponds to x</a:t>
            </a:r>
          </a:p>
          <a:p>
            <a:r>
              <a:rPr lang="en-US" dirty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885601" y="3711292"/>
            <a:ext cx="2240346" cy="3019888"/>
            <a:chOff x="609600" y="678584"/>
            <a:chExt cx="3905925" cy="526501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1" y="678584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6" y="301717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0376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50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333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8375650" y="1749426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932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343400" y="4679951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2693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5653088" y="3394076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8461376" y="3413126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8469314" y="3429001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34809" y="6550224"/>
            <a:ext cx="101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340677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333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8375650" y="1749426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932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343400" y="4679951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2693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5653088" y="3394076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8461376" y="3413126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8469314" y="3429001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81200" y="55626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could find the </a:t>
            </a:r>
            <a:r>
              <a:rPr lang="en-US" altLang="en-US" sz="2400" b="1" dirty="0"/>
              <a:t>corresponding points </a:t>
            </a:r>
            <a:r>
              <a:rPr lang="en-US" altLang="en-US" sz="2400" dirty="0"/>
              <a:t>in two images, we could </a:t>
            </a:r>
            <a:r>
              <a:rPr lang="en-US" altLang="en-US" sz="2400" b="1" dirty="0"/>
              <a:t>estimate relative depth</a:t>
            </a:r>
            <a:r>
              <a:rPr lang="en-US" altLang="en-US" sz="2400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4809" y="6550224"/>
            <a:ext cx="101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404097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Calibration for the two cameras.</a:t>
            </a:r>
          </a:p>
          <a:p>
            <a:pPr marL="914400" lvl="1" indent="-514350">
              <a:buAutoNum type="arabicPeriod"/>
            </a:pPr>
            <a:r>
              <a:rPr lang="en-US" dirty="0"/>
              <a:t>Intrinsic matrices for both cameras (e.g., f)</a:t>
            </a:r>
          </a:p>
          <a:p>
            <a:pPr marL="914400" lvl="1" indent="-514350">
              <a:buAutoNum type="arabicPeriod"/>
            </a:pPr>
            <a:r>
              <a:rPr lang="en-US" dirty="0"/>
              <a:t>Baseline distance T in parallel camera case</a:t>
            </a:r>
          </a:p>
          <a:p>
            <a:pPr marL="914400" lvl="1" indent="-514350">
              <a:buAutoNum type="arabicPeriod"/>
            </a:pPr>
            <a:r>
              <a:rPr lang="en-US" dirty="0"/>
              <a:t>R, t in non-parallel case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Correspondence for every pixel.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07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149E3-ABFE-4BCF-BC77-A5C05EB4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Fundamental matrix song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285AE5-54AB-043A-B866-4EDBCC51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455DFB49-A80B-4454-9818-0344ADB4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70" y="903730"/>
            <a:ext cx="6003096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</p:spTree>
    <p:extLst>
      <p:ext uri="{BB962C8B-B14F-4D97-AF65-F5344CB8AC3E}">
        <p14:creationId xmlns:p14="http://schemas.microsoft.com/office/powerpoint/2010/main" val="153325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5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7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2602174"/>
            <a:ext cx="4572000" cy="3036627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2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0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430973"/>
            <a:ext cx="1676400" cy="838200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0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6811734">
            <a:off x="6892003" y="3726858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5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68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10316" y="4735773"/>
            <a:ext cx="4557684" cy="87313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holarpedia.org/w/images/9/9f/LeaningTow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68" y="1852448"/>
            <a:ext cx="8331784" cy="30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9829" y="6488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Frederick Kingdom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7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888750">
            <a:off x="6013003" y="4731685"/>
            <a:ext cx="4675312" cy="147302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828800"/>
            <a:ext cx="6705600" cy="3810000"/>
          </a:xfrm>
        </p:spPr>
        <p:txBody>
          <a:bodyPr/>
          <a:lstStyle/>
          <a:p>
            <a:pPr algn="ctr"/>
            <a:r>
              <a:rPr lang="en-US" dirty="0"/>
              <a:t>Wouldn’t it be nice to know </a:t>
            </a:r>
            <a:br>
              <a:rPr lang="en-US" dirty="0"/>
            </a:br>
            <a:r>
              <a:rPr lang="en-US" dirty="0"/>
              <a:t>where matches can live? </a:t>
            </a:r>
            <a:br>
              <a:rPr lang="en-US" dirty="0"/>
            </a:br>
            <a:br>
              <a:rPr lang="en-US" dirty="0"/>
            </a:br>
            <a:r>
              <a:rPr lang="en-US" i="1" dirty="0" err="1"/>
              <a:t>Epipolar</a:t>
            </a:r>
            <a:r>
              <a:rPr lang="en-US" i="1" dirty="0"/>
              <a:t> geometry</a:t>
            </a:r>
            <a:br>
              <a:rPr lang="en-US" i="1" dirty="0"/>
            </a:br>
            <a:r>
              <a:rPr lang="en-US" dirty="0"/>
              <a:t>Constrains 2D search to 1D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401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9E3CC9-16D7-42D0-B20B-815B4CC270EF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9E3CC9-16D7-42D0-B20B-815B4CC2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3F77FD8-AFB6-4053-AD61-5BA9E9199D49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E9C23-EF3B-4B9B-9AE0-6E3E86308580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E9C23-EF3B-4B9B-9AE0-6E3E86308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29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559BA-6A71-4619-AB90-CA37933E01CF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559BA-6A71-4619-AB90-CA37933E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34DEC60-CE99-442A-A83E-0504EAC96376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4F174F-9E25-4DFA-8FF2-CA9E02330421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4F174F-9E25-4DFA-8FF2-CA9E0233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98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120D8-31A7-4A3C-BAEE-462278CF7A4C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120D8-31A7-4A3C-BAEE-462278CF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94FEE70-FEA8-4F1A-9DF9-F49813391297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089C2D-0165-44A9-9940-08F234D01F37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089C2D-0165-44A9-9940-08F234D0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297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74ADE-1637-4C6B-A843-BF2CA965D554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74ADE-1637-4C6B-A843-BF2CA965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D2E637C-E936-4A43-A1C9-26515474BFB5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31BAD7-9382-4F8D-BAE3-1C094FE5410F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31BAD7-9382-4F8D-BAE3-1C094FE5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36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9436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8898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2594429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889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FCBB99-4DFC-4D87-8270-20192A430CFC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FCBB99-4DFC-4D87-8270-20192A43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3F18FFF-9471-4B23-924C-E62502E93A44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156C0-C32F-4B2D-99D1-9B7B58AEC946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156C0-C32F-4B2D-99D1-9B7B58AEC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3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918458" y="5137464"/>
            <a:ext cx="354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7799388" y="3248479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4433888" y="3153229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9436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8898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2594429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889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6DA397-FB58-4F5A-AD57-375A996AD285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6DA397-FB58-4F5A-AD57-375A996A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71244D24-8606-4917-9ADD-930EEAF6FF14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0AF625-677B-4752-92B5-937656F9DD39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0AF625-677B-4752-92B5-937656F9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15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F6739-56D1-49EE-99F9-C778CBF1CA1D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F6739-56D1-49EE-99F9-C778CBF1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34C19D6-DFEA-4838-9988-8BCC1A7C1F1A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D15B32-8532-4587-809A-1D4B950556CD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D15B32-8532-4587-809A-1D4B9505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2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pic>
        <p:nvPicPr>
          <p:cNvPr id="9219" name="Picture 2" descr="http://www.maths.lth.se/matematiklth/personal/calle/tech_rep/eglise_r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80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A06F4-E216-4799-98FE-E5BEF9D2FDE0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A06F4-E216-4799-98FE-E5BEF9D2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D352D31-AC7C-4820-A28E-79AC3185290E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C13F6-AB68-4E51-9BDB-60396D206A0D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C13F6-AB68-4E51-9BDB-60396D20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710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4629150" y="3847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7626350" y="38796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2444089" y="4608283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470DC4-800B-4C49-81F4-73E1DF64C854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470DC4-800B-4C49-81F4-73E1DF64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73E7A9B-03C3-4E4F-83D2-003E7670DFC7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D06CB-B619-4CE8-AC6D-9FDE04AD32C7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D06CB-B619-4CE8-AC6D-9FDE04AD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97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2597151" y="3930420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5048250" y="3936770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7734300" y="3936770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7943850" y="2641370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6248400" y="1472970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4711700" y="1460270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2584450" y="2635020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2449776" y="5659207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4629150" y="3847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2444089" y="4608283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A716A2-1F38-40E6-8288-5FF92287E3D3}"/>
                  </a:ext>
                </a:extLst>
              </p:cNvPr>
              <p:cNvSpPr txBox="1"/>
              <p:nvPr/>
            </p:nvSpPr>
            <p:spPr>
              <a:xfrm>
                <a:off x="4802535" y="3716258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A716A2-1F38-40E6-8288-5FF92287E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16258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t="-2439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EC77A77-7F53-4499-B0BE-517908C16C6F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3016F3-D214-459A-9BD9-E9E4C29F0470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3016F3-D214-459A-9BD9-E9E4C29F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7626350" y="38796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3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2597151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048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7734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7943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6248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4711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2584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4629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76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2438400" y="5804849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2590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5029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7772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2228850" y="118270"/>
            <a:ext cx="7886700" cy="777875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2438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9694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6096001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800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7924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449776" y="5470525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444089" y="4419601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438400" y="4010025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E56DB5-6430-46E1-975B-83F8F856E52A}"/>
                  </a:ext>
                </a:extLst>
              </p:cNvPr>
              <p:cNvSpPr txBox="1"/>
              <p:nvPr/>
            </p:nvSpPr>
            <p:spPr>
              <a:xfrm>
                <a:off x="4802535" y="3560942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E56DB5-6430-46E1-975B-83F8F856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560942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02A3425-7F9F-4E17-991A-CE174A5B0FDD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C75BC-673C-4E9D-95EA-0F594E59C877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C75BC-673C-4E9D-95EA-0F594E59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7626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7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934" y="-12699"/>
            <a:ext cx="7886700" cy="1030647"/>
          </a:xfrm>
        </p:spPr>
        <p:txBody>
          <a:bodyPr/>
          <a:lstStyle/>
          <a:p>
            <a:r>
              <a:rPr lang="en-US" dirty="0"/>
              <a:t>Think Pair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106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are the </a:t>
            </a:r>
            <a:r>
              <a:rPr lang="en-US" dirty="0" err="1"/>
              <a:t>epipoles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 do the </a:t>
            </a:r>
            <a:r>
              <a:rPr lang="en-US" dirty="0" err="1"/>
              <a:t>epipolar</a:t>
            </a:r>
            <a:r>
              <a:rPr lang="en-US" dirty="0"/>
              <a:t> lines look like?</a:t>
            </a:r>
          </a:p>
        </p:txBody>
      </p:sp>
      <p:sp>
        <p:nvSpPr>
          <p:cNvPr id="4" name="Parallelogram 3"/>
          <p:cNvSpPr/>
          <p:nvPr/>
        </p:nvSpPr>
        <p:spPr>
          <a:xfrm rot="5400000">
            <a:off x="2362200" y="2743200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9660627">
            <a:off x="4151354" y="2774231"/>
            <a:ext cx="1462502" cy="937636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3300" y="2133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852" y="2362201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Parallelogram 8"/>
          <p:cNvSpPr/>
          <p:nvPr/>
        </p:nvSpPr>
        <p:spPr>
          <a:xfrm rot="5400000">
            <a:off x="6629401" y="2743201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9660627">
            <a:off x="8350598" y="2468110"/>
            <a:ext cx="1030184" cy="65281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1" y="2362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10501" y="21336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053" y="2362202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14" name="Parallelogram 13"/>
          <p:cNvSpPr/>
          <p:nvPr/>
        </p:nvSpPr>
        <p:spPr>
          <a:xfrm rot="5400000">
            <a:off x="2803073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479515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43300" y="456655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7852" y="4795156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p:sp>
        <p:nvSpPr>
          <p:cNvPr id="19" name="Parallelogram 18"/>
          <p:cNvSpPr/>
          <p:nvPr/>
        </p:nvSpPr>
        <p:spPr>
          <a:xfrm rot="5163792">
            <a:off x="4231823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>
            <a:off x="7875229" y="5193259"/>
            <a:ext cx="632544" cy="85725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01662" y="47951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58762" y="45665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3314" y="4795157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d)</a:t>
            </a:r>
          </a:p>
        </p:txBody>
      </p:sp>
      <p:sp>
        <p:nvSpPr>
          <p:cNvPr id="24" name="Parallelogram 23"/>
          <p:cNvSpPr/>
          <p:nvPr/>
        </p:nvSpPr>
        <p:spPr>
          <a:xfrm rot="5400000">
            <a:off x="7804335" y="5570371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94213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05398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86600" y="34290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5113" y="2857501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62299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18263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53401" y="6209124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53401" y="5769429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6012" y="173778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2212" y="28610"/>
            <a:ext cx="187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camera center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561" y="549949"/>
            <a:ext cx="1828800" cy="9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8600392" y="1355013"/>
            <a:ext cx="498695" cy="357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9182830" y="1356798"/>
            <a:ext cx="549244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9821101" y="1356798"/>
            <a:ext cx="497941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9870895" y="992645"/>
            <a:ext cx="448147" cy="36236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9468014" y="664193"/>
            <a:ext cx="348558" cy="28204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9102859" y="660624"/>
            <a:ext cx="350067" cy="283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8597374" y="990861"/>
            <a:ext cx="449655" cy="36058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9083242" y="1331807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9795448" y="1340732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047028" y="949803"/>
            <a:ext cx="822356" cy="449836"/>
            <a:chOff x="2952750" y="2300288"/>
            <a:chExt cx="3460750" cy="1600200"/>
          </a:xfrm>
        </p:grpSpPr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598883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9178305" y="1363938"/>
            <a:ext cx="56131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9830154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62669" y="739613"/>
            <a:ext cx="54321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0286977" y="742290"/>
            <a:ext cx="76577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8979128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9884475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17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4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2219325" y="1"/>
            <a:ext cx="7886700" cy="914400"/>
          </a:xfrm>
        </p:spPr>
        <p:txBody>
          <a:bodyPr/>
          <a:lstStyle/>
          <a:p>
            <a:r>
              <a:rPr lang="en-US" dirty="0"/>
              <a:t>Example: Converging cameras</a:t>
            </a:r>
          </a:p>
        </p:txBody>
      </p:sp>
    </p:spTree>
    <p:extLst>
      <p:ext uri="{BB962C8B-B14F-4D97-AF65-F5344CB8AC3E}">
        <p14:creationId xmlns:p14="http://schemas.microsoft.com/office/powerpoint/2010/main" val="194924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1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6" y="1536701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3917951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Example: Motion parallel to image plane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20E99-7151-4AC4-8C44-D5EE44477F66}"/>
              </a:ext>
            </a:extLst>
          </p:cNvPr>
          <p:cNvSpPr/>
          <p:nvPr/>
        </p:nvSpPr>
        <p:spPr>
          <a:xfrm>
            <a:off x="2956875" y="2036190"/>
            <a:ext cx="782425" cy="18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58BDDB-FC8D-42FB-A478-281F0F80F00A}"/>
              </a:ext>
            </a:extLst>
          </p:cNvPr>
          <p:cNvCxnSpPr/>
          <p:nvPr/>
        </p:nvCxnSpPr>
        <p:spPr>
          <a:xfrm>
            <a:off x="3135983" y="2102308"/>
            <a:ext cx="4713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5BA992-5F5B-48E3-B3CD-52E6196AAA19}"/>
              </a:ext>
            </a:extLst>
          </p:cNvPr>
          <p:cNvSpPr/>
          <p:nvPr/>
        </p:nvSpPr>
        <p:spPr>
          <a:xfrm>
            <a:off x="8188751" y="2058088"/>
            <a:ext cx="593299" cy="14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DA89F9-B5C4-4AA3-BC70-216FE057BE92}"/>
              </a:ext>
            </a:extLst>
          </p:cNvPr>
          <p:cNvCxnSpPr/>
          <p:nvPr/>
        </p:nvCxnSpPr>
        <p:spPr>
          <a:xfrm flipH="1">
            <a:off x="8264169" y="2102308"/>
            <a:ext cx="443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29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89" y="1066801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65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229475" y="1524001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6948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7858125" y="1793876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7861301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6932614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7062788" y="2982914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7874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7869239" y="3290889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7064375" y="3276601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7831139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7826375" y="2178051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7834314" y="3248026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7829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7788191" y="3668713"/>
            <a:ext cx="3129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708900" y="1606551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2036536" y="1"/>
            <a:ext cx="7886700" cy="935038"/>
          </a:xfrm>
        </p:spPr>
        <p:txBody>
          <a:bodyPr/>
          <a:lstStyle/>
          <a:p>
            <a:r>
              <a:rPr lang="en-US" dirty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6096000" y="43307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  <p:extLst>
      <p:ext uri="{BB962C8B-B14F-4D97-AF65-F5344CB8AC3E}">
        <p14:creationId xmlns:p14="http://schemas.microsoft.com/office/powerpoint/2010/main" val="4185574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</a:t>
            </a:r>
            <a:r>
              <a:rPr lang="en-US" dirty="0" err="1"/>
              <a:t>epipolar</a:t>
            </a:r>
            <a:r>
              <a:rPr lang="en-US" dirty="0"/>
              <a:t> line of a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bit more math, but cool math</a:t>
            </a:r>
          </a:p>
          <a:p>
            <a:r>
              <a:rPr lang="en-US" dirty="0"/>
              <a:t>Essential matrix and 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3981536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blipFill>
                <a:blip r:embed="rId2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6DBFA-ED12-4BF3-A399-054D7C420DD8}"/>
                  </a:ext>
                </a:extLst>
              </p:cNvPr>
              <p:cNvSpPr txBox="1"/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6DBFA-ED12-4BF3-A399-054D7C42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blipFill>
                <a:blip r:embed="rId7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F4850DD-0E66-4F7C-82C2-DEBF1C68F080}"/>
              </a:ext>
            </a:extLst>
          </p:cNvPr>
          <p:cNvSpPr/>
          <p:nvPr/>
        </p:nvSpPr>
        <p:spPr>
          <a:xfrm>
            <a:off x="7237633" y="3160433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5013F9-B8CF-4C4C-9F2F-EA09BC42A68C}"/>
                  </a:ext>
                </a:extLst>
              </p:cNvPr>
              <p:cNvSpPr txBox="1"/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5013F9-B8CF-4C4C-9F2F-EA09BC42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4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r>
              <a:rPr lang="en-US" altLang="en-US" dirty="0"/>
              <a:t>Given many images, how can we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a) figure out where they were all taken from?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b) build a 3D model of the scene?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This is (roughly) the </a:t>
            </a:r>
            <a:r>
              <a:rPr lang="en-US" altLang="en-US" b="1" dirty="0"/>
              <a:t>structure from motion </a:t>
            </a:r>
            <a:r>
              <a:rPr lang="en-US" altLang="en-US" dirty="0"/>
              <a:t>problem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681288" y="3379789"/>
            <a:ext cx="6767512" cy="2338387"/>
            <a:chOff x="40818" y="3352800"/>
            <a:chExt cx="8972550" cy="3101339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/>
            <a:srcRect l="2835" r="2835"/>
            <a:stretch>
              <a:fillRect/>
            </a:stretch>
          </p:blipFill>
          <p:spPr bwMode="auto">
            <a:xfrm>
              <a:off x="5149046" y="3424386"/>
              <a:ext cx="3864322" cy="29118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" y="3352800"/>
              <a:ext cx="4236155" cy="310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4311356" y="4599231"/>
              <a:ext cx="734559" cy="608477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961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blipFill>
                <a:blip r:embed="rId3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EE9A2-4118-4FA4-899F-430FCCF7AFD6}"/>
                  </a:ext>
                </a:extLst>
              </p:cNvPr>
              <p:cNvSpPr txBox="1"/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EE9A2-4118-4FA4-899F-430FCCF7A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blipFill>
                <a:blip r:embed="rId10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A06401B-82CF-411E-9D57-A5F5BFFB9EAA}"/>
              </a:ext>
            </a:extLst>
          </p:cNvPr>
          <p:cNvSpPr/>
          <p:nvPr/>
        </p:nvSpPr>
        <p:spPr>
          <a:xfrm>
            <a:off x="7237633" y="3160433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6FE757-C0D3-4429-A772-270B3FBE3EC2}"/>
                  </a:ext>
                </a:extLst>
              </p:cNvPr>
              <p:cNvSpPr txBox="1"/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6FE757-C0D3-4429-A772-270B3FBE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786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7112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7157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5564" y="5757864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543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553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924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423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3301" y="6221414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5638801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586539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248401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4938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8232" y="4533107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2326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9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54"/>
          <p:cNvSpPr txBox="1">
            <a:spLocks noChangeArrowheads="1"/>
          </p:cNvSpPr>
          <p:nvPr/>
        </p:nvSpPr>
        <p:spPr bwMode="auto">
          <a:xfrm>
            <a:off x="5821364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09595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7112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7157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5564" y="5757864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543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553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924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423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3301" y="6221414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5638801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586539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248401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4938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8232" y="4533107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2326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9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54"/>
          <p:cNvSpPr txBox="1">
            <a:spLocks noChangeArrowheads="1"/>
          </p:cNvSpPr>
          <p:nvPr/>
        </p:nvSpPr>
        <p:spPr bwMode="auto">
          <a:xfrm>
            <a:off x="5821364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73976" y="3330576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8018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351965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13689" y="3973514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2552693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13689" y="3973514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086351"/>
            <a:ext cx="2424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5576888"/>
            <a:ext cx="8064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76148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graphicFrame>
        <p:nvGraphicFramePr>
          <p:cNvPr id="2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10" imgW="850680" imgH="990360" progId="Equation.DSMT4">
                  <p:embed/>
                </p:oleObj>
              </mc:Choice>
              <mc:Fallback>
                <p:oleObj name="Equation" r:id="rId10" imgW="850680" imgH="990360" progId="Equation.DSMT4">
                  <p:embed/>
                  <p:pic>
                    <p:nvPicPr>
                      <p:cNvPr id="2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9631859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7625557" y="5622132"/>
            <a:ext cx="468312" cy="3270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11913" y="6008689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3x3 rotation matrix</a:t>
            </a:r>
          </a:p>
        </p:txBody>
      </p:sp>
      <p:graphicFrame>
        <p:nvGraphicFramePr>
          <p:cNvPr id="2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10" imgW="850680" imgH="990360" progId="Equation.DSMT4">
                  <p:embed/>
                </p:oleObj>
              </mc:Choice>
              <mc:Fallback>
                <p:oleObj name="Equation" r:id="rId10" imgW="850680" imgH="990360" progId="Equation.DSMT4">
                  <p:embed/>
                  <p:pic>
                    <p:nvPicPr>
                      <p:cNvPr id="2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3452890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3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27" name="Parallelogram 26"/>
          <p:cNvSpPr/>
          <p:nvPr/>
        </p:nvSpPr>
        <p:spPr>
          <a:xfrm rot="8347545">
            <a:off x="5499101" y="4616450"/>
            <a:ext cx="2435225" cy="1176338"/>
          </a:xfrm>
          <a:prstGeom prst="parallelogram">
            <a:avLst>
              <a:gd name="adj" fmla="val 898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68975" y="3973514"/>
            <a:ext cx="1481138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727701" y="4911726"/>
            <a:ext cx="523875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2" idx="1"/>
          </p:cNvCxnSpPr>
          <p:nvPr/>
        </p:nvCxnSpPr>
        <p:spPr>
          <a:xfrm rot="16200000" flipV="1">
            <a:off x="5447507" y="5709445"/>
            <a:ext cx="1035050" cy="414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2" idx="4"/>
          </p:cNvCxnSpPr>
          <p:nvPr/>
        </p:nvCxnSpPr>
        <p:spPr>
          <a:xfrm rot="10800000">
            <a:off x="5768976" y="5421313"/>
            <a:ext cx="1458913" cy="119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graphicFrame>
        <p:nvGraphicFramePr>
          <p:cNvPr id="1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7" imgW="850680" imgH="990360" progId="Equation.DSMT4">
                  <p:embed/>
                </p:oleObj>
              </mc:Choice>
              <mc:Fallback>
                <p:oleObj name="Equation" r:id="rId7" imgW="850680" imgH="990360" progId="Equation.DSMT4">
                  <p:embed/>
                  <p:pic>
                    <p:nvPicPr>
                      <p:cNvPr id="1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2818914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 bwMode="auto">
              <a:xfrm>
                <a:off x="2382839" y="4440239"/>
                <a:ext cx="7273925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9" y="4440239"/>
                <a:ext cx="7273925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52546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170363" y="2301603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33811B-A6EA-42F3-AFB3-DD765D4EAB83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33811B-A6EA-42F3-AFB3-DD765D4EA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9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53FB51A-91F0-4CAF-B52A-08C82483218D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751C68-AACE-4E12-A560-D77BDCDFAB4A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751C68-AACE-4E12-A560-D77BDCDFA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57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52486" y="142082"/>
            <a:ext cx="7886700" cy="1325563"/>
          </a:xfrm>
        </p:spPr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09800" y="3581400"/>
            <a:ext cx="7924800" cy="312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Input: images with points in correspondence      	</a:t>
            </a:r>
            <a:r>
              <a:rPr lang="en-US" sz="3200" i="1" dirty="0"/>
              <a:t>p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i="1" baseline="-25000" dirty="0"/>
              <a:t>  </a:t>
            </a:r>
            <a:r>
              <a:rPr lang="en-US" sz="3200" dirty="0"/>
              <a:t>= (</a:t>
            </a:r>
            <a:r>
              <a:rPr lang="en-US" sz="3200" i="1" dirty="0" err="1"/>
              <a:t>u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dirty="0" err="1"/>
              <a:t>,</a:t>
            </a:r>
            <a:r>
              <a:rPr lang="en-US" sz="3200" i="1" dirty="0" err="1"/>
              <a:t>v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Output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structure: 3D location </a:t>
            </a:r>
            <a:r>
              <a:rPr lang="en-US" sz="3200" b="1" dirty="0"/>
              <a:t>x</a:t>
            </a:r>
            <a:r>
              <a:rPr lang="en-US" sz="3200" i="1" baseline="-25000" dirty="0"/>
              <a:t>i</a:t>
            </a:r>
            <a:r>
              <a:rPr lang="en-US" sz="3200" dirty="0"/>
              <a:t> for each point </a:t>
            </a:r>
            <a:r>
              <a:rPr lang="en-US" sz="3200" i="1" dirty="0"/>
              <a:t>p</a:t>
            </a:r>
            <a:r>
              <a:rPr lang="en-US" sz="3200" i="1" baseline="-25000" dirty="0"/>
              <a:t>i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motion: camera parameters</a:t>
            </a:r>
            <a:r>
              <a:rPr lang="en-US" sz="3200" b="1" dirty="0"/>
              <a:t> </a:t>
            </a:r>
            <a:r>
              <a:rPr lang="en-US" sz="3200" b="1" dirty="0" err="1"/>
              <a:t>R</a:t>
            </a:r>
            <a:r>
              <a:rPr lang="en-US" sz="3200" i="1" baseline="-25000" dirty="0" err="1"/>
              <a:t>j</a:t>
            </a:r>
            <a:r>
              <a:rPr lang="en-US" sz="3200" i="1" baseline="-25000" dirty="0"/>
              <a:t> </a:t>
            </a:r>
            <a:r>
              <a:rPr lang="en-US" sz="3200" dirty="0"/>
              <a:t>,</a:t>
            </a:r>
            <a:r>
              <a:rPr lang="en-US" sz="3200" i="1" dirty="0"/>
              <a:t> </a:t>
            </a:r>
            <a:r>
              <a:rPr lang="en-US" sz="3200" b="1" dirty="0" err="1"/>
              <a:t>t</a:t>
            </a:r>
            <a:r>
              <a:rPr lang="en-US" sz="3200" i="1" baseline="-25000" dirty="0" err="1"/>
              <a:t>j</a:t>
            </a:r>
            <a:r>
              <a:rPr lang="en-US" sz="3200" dirty="0"/>
              <a:t> possibly </a:t>
            </a:r>
            <a:r>
              <a:rPr lang="en-US" sz="3200" b="1" dirty="0" err="1"/>
              <a:t>K</a:t>
            </a:r>
            <a:r>
              <a:rPr lang="en-US" sz="3200" i="1" baseline="-25000" dirty="0" err="1"/>
              <a:t>j</a:t>
            </a:r>
            <a:endParaRPr lang="en-US" sz="3200" b="1" i="1" baseline="-25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i="1" baseline="-25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Objective function: minimize </a:t>
            </a:r>
            <a:r>
              <a:rPr lang="en-US" sz="3200" i="1" dirty="0" err="1"/>
              <a:t>reprojection</a:t>
            </a:r>
            <a:r>
              <a:rPr lang="en-US" sz="3200" i="1" dirty="0"/>
              <a:t> error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146433" name="Picture 1" descr="C:\snavely\demos\PhotoTourism\data\Temple\Temp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 b="24907"/>
          <a:stretch>
            <a:fillRect/>
          </a:stretch>
        </p:blipFill>
        <p:spPr bwMode="auto">
          <a:xfrm>
            <a:off x="4953001" y="1401764"/>
            <a:ext cx="27717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 descr="C:\snavely\demos\PhotoTourism\data\Temple\Te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 bwMode="auto">
          <a:xfrm>
            <a:off x="7989888" y="1066800"/>
            <a:ext cx="24495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30480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Reconstruction (side)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950325" y="317500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(top)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2819400" y="1447800"/>
            <a:ext cx="1595438" cy="1816100"/>
            <a:chOff x="1071390" y="1631272"/>
            <a:chExt cx="3119610" cy="3550328"/>
          </a:xfrm>
        </p:grpSpPr>
        <p:pic>
          <p:nvPicPr>
            <p:cNvPr id="215042" name="Picture 2" descr="C:\snavely\work\teaching\09Fa-CS6610\lectures\lec11\templeSparseRing\templeSR000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390" y="1631272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3" name="Picture 3" descr="C:\snavely\work\teaching\09Fa-CS6610\lectures\lec11\templeSparseRing\templeSR000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7692" y="2087478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4" name="Picture 4" descr="C:\snavely\work\teaching\09Fa-CS6610\lectures\lec11\templeSparseRing\templeSR000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87097" y="2546786"/>
              <a:ext cx="1288196" cy="1719302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5" name="Picture 5" descr="C:\snavely\work\teaching\09Fa-CS6610\lectures\lec11\templeSparseRing\templeSR000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3397" y="3002990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6" name="Picture 6" descr="C:\snavely\work\teaching\09Fa-CS6610\lectures\lec11\templeSparseRing\templeSR0005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9699" y="3459195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8700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94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5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720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734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23831" y="4788718"/>
          <a:ext cx="900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31" y="4788718"/>
                        <a:ext cx="900113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088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23831" y="4788718"/>
          <a:ext cx="900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31" y="4788718"/>
                        <a:ext cx="900113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338390" y="5380689"/>
          <a:ext cx="6942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9" imgW="3720960" imgH="711000" progId="Equation.DSMT4">
                  <p:embed/>
                </p:oleObj>
              </mc:Choice>
              <mc:Fallback>
                <p:oleObj name="Equation" r:id="rId9" imgW="3720960" imgH="7110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90" y="5380689"/>
                        <a:ext cx="6942138" cy="13239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92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83DAFD-C331-4944-B311-CC4F4EFD5C72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83DAFD-C331-4944-B311-CC4F4EFD5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1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25AF8F9-E204-4040-BD14-AC2C31EB686B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9595FC-D729-4656-A123-17E4D0537352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9595FC-D729-4656-A123-17E4D053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61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1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50B79C-9574-4E5A-8689-C9669202499B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50B79C-9574-4E5A-8689-C96692024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A83B6AE-CE58-48F1-827B-702E24CDDA72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A723A-FC70-44F3-9C50-40E0DAC3889B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A723A-FC70-44F3-9C50-40E0DAC38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515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2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4BB78-B83C-4AC9-B2C0-7E6A8903E27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4BB78-B83C-4AC9-B2C0-7E6A8903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D421599-4176-4811-B5D6-39E17D21FDB1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63EA21-DA72-4CB0-9CF1-2C195AAF1ED8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63EA21-DA72-4CB0-9CF1-2C195AAF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949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882617-99CE-4554-A3E9-007B3BA000EB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882617-99CE-4554-A3E9-007B3BA0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2C0C537-4B9A-4003-BFFB-2E324AFBBE26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86BE40-00BA-47BB-A395-D4254E5D9C23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86BE40-00BA-47BB-A395-D4254E5D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we’ve seen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2D transformations between images</a:t>
            </a:r>
          </a:p>
          <a:p>
            <a:pPr lvl="1">
              <a:defRPr/>
            </a:pPr>
            <a:r>
              <a:rPr lang="en-US" dirty="0"/>
              <a:t>Translations, affine transformations, </a:t>
            </a:r>
            <a:r>
              <a:rPr lang="en-US" dirty="0" err="1"/>
              <a:t>homographies</a:t>
            </a:r>
            <a:r>
              <a:rPr lang="en-US" dirty="0"/>
              <a:t>…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3D coordinates to 2D coordinates</a:t>
            </a:r>
          </a:p>
          <a:p>
            <a:pPr lvl="1">
              <a:defRPr/>
            </a:pPr>
            <a:r>
              <a:rPr lang="en-US" dirty="0"/>
              <a:t>Camera matrix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Today: </a:t>
            </a:r>
            <a:r>
              <a:rPr lang="en-US" dirty="0" err="1"/>
              <a:t>epipolar</a:t>
            </a:r>
            <a:r>
              <a:rPr lang="en-US" dirty="0"/>
              <a:t> geometry and fundamental matrices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B8C5A-097C-41D1-B2C9-0F5620FD7EEC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B8C5A-097C-41D1-B2C9-0F5620FD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DDCB59C-7BAD-462E-BDA7-05B9B76324F4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B194BB-520A-4E93-8948-139546CC363C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B194BB-520A-4E93-8948-139546CC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021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0005849" y="5872360"/>
          <a:ext cx="4556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849" y="5872360"/>
                        <a:ext cx="4556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4A6A7F-48C9-4FBD-A1AB-18A2A1FE5F0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4A6A7F-48C9-4FBD-A1AB-18A2A1FE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7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42CA3BD8-6AAA-40C4-9A67-20D7796B8422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908336-E2F9-46F7-BCB7-4BBE57FA0E09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908336-E2F9-46F7-BCB7-4BBE57FA0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60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338666" y="6022941"/>
          <a:ext cx="4062135" cy="44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Equation" r:id="rId7" imgW="2095200" imgH="228600" progId="Equation.DSMT4">
                  <p:embed/>
                </p:oleObj>
              </mc:Choice>
              <mc:Fallback>
                <p:oleObj name="Equation" r:id="rId7" imgW="20952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666" y="6022941"/>
                        <a:ext cx="4062135" cy="44444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Equation" r:id="rId10" imgW="88560" imgH="152280" progId="Equation.3">
                  <p:embed/>
                </p:oleObj>
              </mc:Choice>
              <mc:Fallback>
                <p:oleObj name="Equation" r:id="rId10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5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0005849" y="5872360"/>
          <a:ext cx="4556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849" y="5872360"/>
                        <a:ext cx="4556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3CDFBD-8952-418C-A28A-3DD081CF0B1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3CDFBD-8952-418C-A28A-3DD081CF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9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017A70AB-FF56-4CD4-BDA2-33034039BC8C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089FCB-A72D-496C-94FE-94738C463834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089FCB-A72D-496C-94FE-94738C463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843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ED6CF6-BF31-4586-847E-3C67B7FF9456}"/>
                  </a:ext>
                </a:extLst>
              </p:cNvPr>
              <p:cNvSpPr txBox="1"/>
              <p:nvPr/>
            </p:nvSpPr>
            <p:spPr>
              <a:xfrm>
                <a:off x="4677637" y="35443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ED6CF6-BF31-4586-847E-3C67B7FF9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37" y="3544307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81F22CD-45C7-45AB-8AAB-6E2F194BF75E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A96105-B44A-466A-B60C-9B1E31D7B7B4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A96105-B44A-466A-B60C-9B1E31D7B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00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4FE90D-4081-4A7B-BC33-B91BF3D1DF29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4FE90D-4081-4A7B-BC33-B91BF3D1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6AEE030-E076-407E-A958-BB84B1C88062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E3DF7-E213-41B3-A4E6-2C7004CDA8A7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E3DF7-E213-41B3-A4E6-2C7004CDA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10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7E83E9-B419-41EF-AF5C-0465183E9EB7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7E83E9-B419-41EF-AF5C-0465183E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6CBA6BB-12A9-4123-9D7B-CF224350E45F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73D3D-B944-4272-911B-9610D05806C4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73D3D-B944-4272-911B-9610D0580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5136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C7D707-5DE7-425D-8A52-1B14F72FBD35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C7D707-5DE7-425D-8A52-1B14F72F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3E526C1-313B-45A6-8476-E79D4138A2CD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E5149-871F-4B6A-8BD7-4D0D2149A90C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E5149-871F-4B6A-8BD7-4D0D2149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25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0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1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2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3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7AD62-8786-4316-B5DE-2295179DEC66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7AD62-8786-4316-B5DE-2295179DE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7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13DEB79-1976-4BC1-9D05-CB5BA393CDA0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950E1F-F897-4EE9-BDAD-16D8457F1F89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950E1F-F897-4EE9-BDAD-16D8457F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290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7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37FA90-B617-488F-A44B-EAEDBF9DC7D9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37FA90-B617-488F-A44B-EAEDBF9D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9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8E6D41C2-1672-488B-A050-9FA13846883E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E09AE2-C69B-4FA7-AD6E-C703EBE4E795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E09AE2-C69B-4FA7-AD6E-C703EBE4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475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7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1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BCF088-2275-49FC-91B0-D76CA7044413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BCF088-2275-49FC-91B0-D76CA7044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A5E9E214-493C-4CA4-9640-F0406538F276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570610-0E77-4199-A8B2-002DD955836B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570610-0E77-4199-A8B2-002DD955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6172200" y="2684426"/>
            <a:ext cx="3809910" cy="3487774"/>
            <a:chOff x="432" y="1264"/>
            <a:chExt cx="2288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6" y="2607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41" y="2272"/>
              <a:ext cx="177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70" y="2910"/>
              <a:ext cx="636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Baseline</a:t>
              </a:r>
              <a:br>
                <a:rPr lang="en-US" sz="2000" dirty="0"/>
              </a:br>
              <a:r>
                <a:rPr lang="en-US" sz="2000" dirty="0"/>
                <a:t>T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8" y="2031"/>
              <a:ext cx="17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19" y="2608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2629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  <p:sp>
        <p:nvSpPr>
          <p:cNvPr id="55" name="Text Box 25">
            <a:extLst>
              <a:ext uri="{FF2B5EF4-FFF2-40B4-BE49-F238E27FC236}">
                <a16:creationId xmlns:a16="http://schemas.microsoft.com/office/drawing/2014/main" id="{EC65F9D1-1DAD-458A-A35F-CE86972A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079" y="5514892"/>
            <a:ext cx="809273" cy="400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O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642371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4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7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5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531A3C-4086-4182-8B8C-193A7A8B744A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531A3C-4086-4182-8B8C-193A7A8B7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1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05920BD-358A-4DEC-BB88-352B36943748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7B6568-96AE-4846-B36A-CA83AEC7C391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7B6568-96AE-4846-B36A-CA83AEC7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376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8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6CD6E-CCCB-4BD3-BC6F-61DE299D4E27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6CD6E-CCCB-4BD3-BC6F-61DE299D4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2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9E9518A-5F5A-4ACB-B8E9-3337343E4DF4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482FE4-D778-44FF-A521-55201BE702CE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482FE4-D778-44FF-A521-55201BE7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664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9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0A0FE9-B307-4FCB-933C-0F5F6FE19526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0A0FE9-B307-4FCB-933C-0F5F6FE1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3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92B6DF05-99A7-4C50-B991-AD99DCC3AC6A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257DD-8FAF-4CED-80CD-416EBFAC21B2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257DD-8FAF-4CED-80CD-416EBFAC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2463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5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9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627289" y="6178630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289" y="6178630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8"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ABE55-6447-43F8-89C5-7436F4832603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ABE55-6447-43F8-89C5-7436F4832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4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975E4263-4E0A-4BEB-9C07-6753330C2315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488DFF-DCAC-4E88-9EBE-3F4207083B90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488DFF-DCAC-4E88-9EBE-3F4207083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5174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D30D4C-C718-472B-974A-BF5DC5B605CF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D30D4C-C718-472B-974A-BF5DC5B6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27D943-81D9-4CA6-AD7F-808E6E9A62EF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640C5-B115-4719-8DB1-74C775D40B81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640C5-B115-4719-8DB1-74C775D40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050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7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4D9C7-0249-43C0-8C63-94C733E79121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4D9C7-0249-43C0-8C63-94C733E7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E0CFF35-BBAB-4015-A443-77DC133C76D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FEB87C-A959-4BDF-AC82-56B2A21B1792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FEB87C-A959-4BDF-AC82-56B2A21B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53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9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ADED1-7EFA-4133-89DE-4B2C6631EE1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ADED1-7EFA-4133-89DE-4B2C6631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481BF78-B3D1-403B-9A14-3D5CBD523BB7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A88A1-1FB2-4813-96A4-AA9C4AE26841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A88A1-1FB2-4813-96A4-AA9C4AE2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71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9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Equation" r:id="rId10" imgW="2984400" imgH="228600" progId="Equation.DSMT4">
                  <p:embed/>
                </p:oleObj>
              </mc:Choice>
              <mc:Fallback>
                <p:oleObj name="Equation" r:id="rId10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2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47C685-F38D-4207-ADC7-56D8E577EF13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47C685-F38D-4207-ADC7-56D8E577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5DAAA7D-36BB-4E6E-9A75-3A48CDC45FA2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EEFAD4-692E-4E05-B24B-BE4C1A195390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EEFAD4-692E-4E05-B24B-BE4C1A195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308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55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10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82986" y="5474744"/>
          <a:ext cx="543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quation" r:id="rId11" imgW="2882880" imgH="228600" progId="Equation.DSMT4">
                  <p:embed/>
                </p:oleObj>
              </mc:Choice>
              <mc:Fallback>
                <p:oleObj name="Equation" r:id="rId11" imgW="28828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986" y="5474744"/>
                        <a:ext cx="543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Equation" r:id="rId13" imgW="2984400" imgH="228600" progId="Equation.DSMT4">
                  <p:embed/>
                </p:oleObj>
              </mc:Choice>
              <mc:Fallback>
                <p:oleObj name="Equation" r:id="rId13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5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C9DAD9-0DB7-4E7E-B787-656936C5109B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C9DAD9-0DB7-4E7E-B787-656936C51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BDF43A9-3E79-4A07-8D6B-813F937E383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70BE29-7E9F-4854-A7C7-53BC3E4BAF93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70BE29-7E9F-4854-A7C7-53BC3E4B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379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62018" y="6184692"/>
          <a:ext cx="4022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8" name="Equation" r:id="rId4" imgW="2133360" imgH="241200" progId="Equation.DSMT4">
                  <p:embed/>
                </p:oleObj>
              </mc:Choice>
              <mc:Fallback>
                <p:oleObj name="Equation" r:id="rId4" imgW="213336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018" y="6184692"/>
                        <a:ext cx="40227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9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blipFill>
                <a:blip r:embed="rId9"/>
                <a:stretch>
                  <a:fillRect t="-655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12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82986" y="5474744"/>
          <a:ext cx="543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Equation" r:id="rId13" imgW="2882880" imgH="228600" progId="Equation.DSMT4">
                  <p:embed/>
                </p:oleObj>
              </mc:Choice>
              <mc:Fallback>
                <p:oleObj name="Equation" r:id="rId13" imgW="28828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986" y="5474744"/>
                        <a:ext cx="543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1" name="Equation" r:id="rId15" imgW="2984400" imgH="228600" progId="Equation.DSMT4">
                  <p:embed/>
                </p:oleObj>
              </mc:Choice>
              <mc:Fallback>
                <p:oleObj name="Equation" r:id="rId15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7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466FDF-BEE2-4DEA-9627-C13AF842FFF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466FDF-BEE2-4DEA-9627-C13AF842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7211AB4-6344-415C-A4CC-D16CF266F208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2239DD-5F7D-45FD-A993-F37B48283639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2239DD-5F7D-45FD-A993-F37B4828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62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</p:spTree>
    <p:extLst>
      <p:ext uri="{BB962C8B-B14F-4D97-AF65-F5344CB8AC3E}">
        <p14:creationId xmlns:p14="http://schemas.microsoft.com/office/powerpoint/2010/main" val="32390261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33709730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6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03464" y="4271654"/>
          <a:ext cx="7735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8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4" y="4271654"/>
                        <a:ext cx="77358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0823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03464" y="4271654"/>
          <a:ext cx="7735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4" y="4271654"/>
                        <a:ext cx="77358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75189" y="5297488"/>
          <a:ext cx="28400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3" name="Equation" r:id="rId9" imgW="1333440" imgH="609480" progId="Equation.DSMT4">
                  <p:embed/>
                </p:oleObj>
              </mc:Choice>
              <mc:Fallback>
                <p:oleObj name="Equation" r:id="rId9" imgW="1333440" imgH="609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9" y="5297488"/>
                        <a:ext cx="284003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009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3A6393-49E4-4CAD-971A-19107E879580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3A6393-49E4-4CAD-971A-19107E87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9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DE70127-92A0-4452-8B47-A0DCF1FA54ED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A4C2-5E19-4F8A-ACC9-2447F5BA3953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A4C2-5E19-4F8A-ACC9-2447F5BA3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2616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7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8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1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B0CCCE-74F0-4305-87AB-3A338EEBB7AB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B0CCCE-74F0-4305-87AB-3A338EEB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4AE6949-8CBF-4EFD-911E-AF2318B0D17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3F1D63-F123-4BDE-BF2D-F8B8D824B850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3F1D63-F123-4BDE-BF2D-F8B8D824B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4549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3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D84E8E-7F04-4978-9503-BDDADCD53B44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D84E8E-7F04-4978-9503-BDDADCD53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B17BE2E-103C-4D36-83D9-65562BCCEDB8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D6B08-DB7B-43FA-818F-0C0203244A0A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D6B08-DB7B-43FA-818F-0C0203244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6976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6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7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8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5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4C926-EE30-46DE-91B8-422EAE855F5A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4C926-EE30-46DE-91B8-422EAE85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E047A94-068E-4A33-815C-1E089C81DF57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9CA37D-4085-424E-B581-69CEB110E46F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9CA37D-4085-424E-B581-69CEB110E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371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0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1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2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3" name="Equation" r:id="rId15" imgW="609480" imgH="241200" progId="Equation.DSMT4">
                  <p:embed/>
                </p:oleObj>
              </mc:Choice>
              <mc:Fallback>
                <p:oleObj name="Equation" r:id="rId15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7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031D77-0464-4A5E-B81E-059B11E8B406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031D77-0464-4A5E-B81E-059B11E8B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B9D6C395-B783-4062-89BA-6323F71BE714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B0B46A-0B04-40DE-BE96-0E022105EBBB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B0B46A-0B04-40DE-BE96-0E022105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5918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" name="Equation" r:id="rId15" imgW="609480" imgH="241200" progId="Equation.DSMT4">
                  <p:embed/>
                </p:oleObj>
              </mc:Choice>
              <mc:Fallback>
                <p:oleObj name="Equation" r:id="rId15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704441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8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441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9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4ADD12-4272-4A46-B8A5-2AC77EA024A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4ADD12-4272-4A46-B8A5-2AC77EA0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276667B8-F5EE-48D8-9FC4-451212B522D4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7372F4-D81E-4A8F-BCA2-67653C43DE8E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7372F4-D81E-4A8F-BCA2-67653C43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838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9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0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BE67C2-9CF2-4E8E-BE8F-7033E707348B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BE67C2-9CF2-4E8E-BE8F-7033E7073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1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0879B2D-9523-48F3-BBB6-B210A63EE9CD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FB36-A1F9-474B-B17E-AC4D320E0ADF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FB36-A1F9-474B-B17E-AC4D320E0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95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19622</TotalTime>
  <Words>5302</Words>
  <Application>Microsoft Office PowerPoint</Application>
  <PresentationFormat>Widescreen</PresentationFormat>
  <Paragraphs>1133</Paragraphs>
  <Slides>159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8" baseType="lpstr"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Office Theme</vt:lpstr>
      <vt:lpstr>Equation</vt:lpstr>
      <vt:lpstr>Epipolar Geometry</vt:lpstr>
      <vt:lpstr>Fundamental matrix song</vt:lpstr>
      <vt:lpstr>PowerPoint Presentation</vt:lpstr>
      <vt:lpstr>Structure from motion</vt:lpstr>
      <vt:lpstr>Structure from motion</vt:lpstr>
      <vt:lpstr>Structure from motion</vt:lpstr>
      <vt:lpstr>What we’ve seen so far…</vt:lpstr>
      <vt:lpstr>Depth from disparity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Depth from disparity</vt:lpstr>
      <vt:lpstr>Depth from disparity</vt:lpstr>
      <vt:lpstr>Depth from disparity</vt:lpstr>
      <vt:lpstr>What do we need to know?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Wouldn’t it be nice to know  where matches can live?   Epipolar geometry Constrains 2D search to 1D</vt:lpstr>
      <vt:lpstr>Key idea: Epipolar constraint</vt:lpstr>
      <vt:lpstr>Key idea: Epipolar constraint</vt:lpstr>
      <vt:lpstr>Key idea: Epipolar constraint</vt:lpstr>
      <vt:lpstr>Key idea: Epipolar constraint</vt:lpstr>
      <vt:lpstr>Key idea: Epipolar constraint</vt:lpstr>
      <vt:lpstr>Key idea: Epipolar constraint</vt:lpstr>
      <vt:lpstr>Epipolar geometry: notation</vt:lpstr>
      <vt:lpstr>Epipolar geometry: notation</vt:lpstr>
      <vt:lpstr>Epipolar geometry: notation</vt:lpstr>
      <vt:lpstr>Epipolar geometry: notation</vt:lpstr>
      <vt:lpstr>Epipolar geometry: notation</vt:lpstr>
      <vt:lpstr>Think Pair Share</vt:lpstr>
      <vt:lpstr>Example: Converging cameras</vt:lpstr>
      <vt:lpstr>Example: Motion parallel to image plane</vt:lpstr>
      <vt:lpstr>Example: Forward motion</vt:lpstr>
      <vt:lpstr>How to find epipolar line of a point?</vt:lpstr>
      <vt:lpstr>Essential matrix</vt:lpstr>
      <vt:lpstr>Essential matrix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Essential matrix (Longuet-Higgins, 1981) 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Recall from last time</vt:lpstr>
      <vt:lpstr>Recall from last time</vt:lpstr>
      <vt:lpstr>Recall from last time</vt:lpstr>
      <vt:lpstr>Fundamental matrix</vt:lpstr>
      <vt:lpstr>Fundamental matrix</vt:lpstr>
      <vt:lpstr>Fundamental matrix</vt:lpstr>
      <vt:lpstr>Fundamental matrix</vt:lpstr>
      <vt:lpstr>Fundamental matrix</vt:lpstr>
      <vt:lpstr>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Review: Essential matrix</vt:lpstr>
      <vt:lpstr>Review: Essential matrix</vt:lpstr>
      <vt:lpstr>Review: Fundamental matrix</vt:lpstr>
      <vt:lpstr>Review: Fundamental matrix</vt:lpstr>
      <vt:lpstr>Review: Fundamental matrix</vt:lpstr>
      <vt:lpstr>Review: Fundamental matrix</vt:lpstr>
      <vt:lpstr>Review: Fundamental matrix</vt:lpstr>
      <vt:lpstr>Review: Fundamental matrix</vt:lpstr>
      <vt:lpstr>Line representation in homogenous coordinate</vt:lpstr>
      <vt:lpstr>Line representation in homogenous coordinate</vt:lpstr>
      <vt:lpstr>Line representation in homogenous coordinate</vt:lpstr>
      <vt:lpstr>Line representation in homogenous coordinate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Fundamental matrix</vt:lpstr>
      <vt:lpstr>Fundamental matrix</vt:lpstr>
      <vt:lpstr>Fundamental matrix</vt:lpstr>
      <vt:lpstr>Remark</vt:lpstr>
      <vt:lpstr>Remark</vt:lpstr>
      <vt:lpstr>Remark</vt:lpstr>
      <vt:lpstr>Remark</vt:lpstr>
      <vt:lpstr>Estimating the Fundamental Matrix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Problem with eight-point algorithm</vt:lpstr>
      <vt:lpstr>Problem with eight-point algorithm</vt:lpstr>
      <vt:lpstr>Problem with eight-point algorithm</vt:lpstr>
      <vt:lpstr>Problem with eight-point algorithm</vt:lpstr>
      <vt:lpstr>From epipolar geometry to camera calibration</vt:lpstr>
      <vt:lpstr>From epipolar geometry to camera calibration</vt:lpstr>
      <vt:lpstr>From epipolar geometry to camera calibration</vt:lpstr>
      <vt:lpstr>From epipolar geometry to camera calibration</vt:lpstr>
      <vt:lpstr>From E to get back R and t</vt:lpstr>
      <vt:lpstr>Caveat </vt:lpstr>
      <vt:lpstr>Compute 3D point location</vt:lpstr>
      <vt:lpstr>DEMO</vt:lpstr>
      <vt:lpstr>Why study computer vision?</vt:lpstr>
      <vt:lpstr>Computer vision and AI</vt:lpstr>
      <vt:lpstr>Information theory and Probabilistic programming (coming fall)</vt:lpstr>
      <vt:lpstr>Hope to see you all in future classes!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Epipolar Geometry</dc:title>
  <dc:creator>Samuel cheng</dc:creator>
  <cp:lastModifiedBy>Cheng, Samuel</cp:lastModifiedBy>
  <cp:revision>118</cp:revision>
  <dcterms:created xsi:type="dcterms:W3CDTF">2018-04-22T18:32:50Z</dcterms:created>
  <dcterms:modified xsi:type="dcterms:W3CDTF">2022-04-27T18:13:43Z</dcterms:modified>
</cp:coreProperties>
</file>