
<file path=[Content_Types].xml><?xml version="1.0" encoding="utf-8"?>
<Types xmlns="http://schemas.openxmlformats.org/package/2006/content-types">
  <Default Extension="png" ContentType="image/png"/>
  <Default Extension="mpeg" ContentType="video/mpe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155"/>
  </p:notesMasterIdLst>
  <p:handoutMasterIdLst>
    <p:handoutMasterId r:id="rId156"/>
  </p:handoutMasterIdLst>
  <p:sldIdLst>
    <p:sldId id="893" r:id="rId2"/>
    <p:sldId id="1020" r:id="rId3"/>
    <p:sldId id="1100" r:id="rId4"/>
    <p:sldId id="1099" r:id="rId5"/>
    <p:sldId id="1098" r:id="rId6"/>
    <p:sldId id="860" r:id="rId7"/>
    <p:sldId id="820" r:id="rId8"/>
    <p:sldId id="929" r:id="rId9"/>
    <p:sldId id="859" r:id="rId10"/>
    <p:sldId id="823" r:id="rId11"/>
    <p:sldId id="825" r:id="rId12"/>
    <p:sldId id="826" r:id="rId13"/>
    <p:sldId id="830" r:id="rId14"/>
    <p:sldId id="897" r:id="rId15"/>
    <p:sldId id="898" r:id="rId16"/>
    <p:sldId id="899" r:id="rId17"/>
    <p:sldId id="864" r:id="rId18"/>
    <p:sldId id="862" r:id="rId19"/>
    <p:sldId id="863" r:id="rId20"/>
    <p:sldId id="834" r:id="rId21"/>
    <p:sldId id="900" r:id="rId22"/>
    <p:sldId id="917" r:id="rId23"/>
    <p:sldId id="946" r:id="rId24"/>
    <p:sldId id="947" r:id="rId25"/>
    <p:sldId id="948" r:id="rId26"/>
    <p:sldId id="949" r:id="rId27"/>
    <p:sldId id="950" r:id="rId28"/>
    <p:sldId id="951" r:id="rId29"/>
    <p:sldId id="952" r:id="rId30"/>
    <p:sldId id="953" r:id="rId31"/>
    <p:sldId id="901" r:id="rId32"/>
    <p:sldId id="906" r:id="rId33"/>
    <p:sldId id="923" r:id="rId34"/>
    <p:sldId id="970" r:id="rId35"/>
    <p:sldId id="971" r:id="rId36"/>
    <p:sldId id="972" r:id="rId37"/>
    <p:sldId id="973" r:id="rId38"/>
    <p:sldId id="974" r:id="rId39"/>
    <p:sldId id="975" r:id="rId40"/>
    <p:sldId id="976" r:id="rId41"/>
    <p:sldId id="977" r:id="rId42"/>
    <p:sldId id="978" r:id="rId43"/>
    <p:sldId id="979" r:id="rId44"/>
    <p:sldId id="980" r:id="rId45"/>
    <p:sldId id="981" r:id="rId46"/>
    <p:sldId id="982" r:id="rId47"/>
    <p:sldId id="983" r:id="rId48"/>
    <p:sldId id="984" r:id="rId49"/>
    <p:sldId id="985" r:id="rId50"/>
    <p:sldId id="986" r:id="rId51"/>
    <p:sldId id="987" r:id="rId52"/>
    <p:sldId id="988" r:id="rId53"/>
    <p:sldId id="989" r:id="rId54"/>
    <p:sldId id="990" r:id="rId55"/>
    <p:sldId id="991" r:id="rId56"/>
    <p:sldId id="992" r:id="rId57"/>
    <p:sldId id="993" r:id="rId58"/>
    <p:sldId id="994" r:id="rId59"/>
    <p:sldId id="995" r:id="rId60"/>
    <p:sldId id="996" r:id="rId61"/>
    <p:sldId id="997" r:id="rId62"/>
    <p:sldId id="998" r:id="rId63"/>
    <p:sldId id="999" r:id="rId64"/>
    <p:sldId id="1000" r:id="rId65"/>
    <p:sldId id="1001" r:id="rId66"/>
    <p:sldId id="1002" r:id="rId67"/>
    <p:sldId id="1003" r:id="rId68"/>
    <p:sldId id="1004" r:id="rId69"/>
    <p:sldId id="1005" r:id="rId70"/>
    <p:sldId id="1006" r:id="rId71"/>
    <p:sldId id="1007" r:id="rId72"/>
    <p:sldId id="1008" r:id="rId73"/>
    <p:sldId id="1009" r:id="rId74"/>
    <p:sldId id="1010" r:id="rId75"/>
    <p:sldId id="1011" r:id="rId76"/>
    <p:sldId id="1012" r:id="rId77"/>
    <p:sldId id="1013" r:id="rId78"/>
    <p:sldId id="1014" r:id="rId79"/>
    <p:sldId id="1015" r:id="rId80"/>
    <p:sldId id="1016" r:id="rId81"/>
    <p:sldId id="1017" r:id="rId82"/>
    <p:sldId id="1023" r:id="rId83"/>
    <p:sldId id="1024" r:id="rId84"/>
    <p:sldId id="1025" r:id="rId85"/>
    <p:sldId id="1026" r:id="rId86"/>
    <p:sldId id="1027" r:id="rId87"/>
    <p:sldId id="1028" r:id="rId88"/>
    <p:sldId id="1031" r:id="rId89"/>
    <p:sldId id="1034" r:id="rId90"/>
    <p:sldId id="1035" r:id="rId91"/>
    <p:sldId id="1036" r:id="rId92"/>
    <p:sldId id="1037" r:id="rId93"/>
    <p:sldId id="1039" r:id="rId94"/>
    <p:sldId id="1038" r:id="rId95"/>
    <p:sldId id="1053" r:id="rId96"/>
    <p:sldId id="1054" r:id="rId97"/>
    <p:sldId id="1055" r:id="rId98"/>
    <p:sldId id="1058" r:id="rId99"/>
    <p:sldId id="1063" r:id="rId100"/>
    <p:sldId id="1064" r:id="rId101"/>
    <p:sldId id="1069" r:id="rId102"/>
    <p:sldId id="1070" r:id="rId103"/>
    <p:sldId id="1073" r:id="rId104"/>
    <p:sldId id="1075" r:id="rId105"/>
    <p:sldId id="1076" r:id="rId106"/>
    <p:sldId id="1078" r:id="rId107"/>
    <p:sldId id="1079" r:id="rId108"/>
    <p:sldId id="1083" r:id="rId109"/>
    <p:sldId id="1084" r:id="rId110"/>
    <p:sldId id="1085" r:id="rId111"/>
    <p:sldId id="1086" r:id="rId112"/>
    <p:sldId id="1123" r:id="rId113"/>
    <p:sldId id="1101" r:id="rId114"/>
    <p:sldId id="1102" r:id="rId115"/>
    <p:sldId id="1103" r:id="rId116"/>
    <p:sldId id="1106" r:id="rId117"/>
    <p:sldId id="1105" r:id="rId118"/>
    <p:sldId id="1104" r:id="rId119"/>
    <p:sldId id="1107" r:id="rId120"/>
    <p:sldId id="1108" r:id="rId121"/>
    <p:sldId id="1109" r:id="rId122"/>
    <p:sldId id="1110" r:id="rId123"/>
    <p:sldId id="1111" r:id="rId124"/>
    <p:sldId id="1093" r:id="rId125"/>
    <p:sldId id="1094" r:id="rId126"/>
    <p:sldId id="1113" r:id="rId127"/>
    <p:sldId id="1112" r:id="rId128"/>
    <p:sldId id="1114" r:id="rId129"/>
    <p:sldId id="1095" r:id="rId130"/>
    <p:sldId id="1115" r:id="rId131"/>
    <p:sldId id="1116" r:id="rId132"/>
    <p:sldId id="1120" r:id="rId133"/>
    <p:sldId id="1117" r:id="rId134"/>
    <p:sldId id="1132" r:id="rId135"/>
    <p:sldId id="1118" r:id="rId136"/>
    <p:sldId id="1119" r:id="rId137"/>
    <p:sldId id="1134" r:id="rId138"/>
    <p:sldId id="1133" r:id="rId139"/>
    <p:sldId id="1135" r:id="rId140"/>
    <p:sldId id="1121" r:id="rId141"/>
    <p:sldId id="1122" r:id="rId142"/>
    <p:sldId id="1136" r:id="rId143"/>
    <p:sldId id="1137" r:id="rId144"/>
    <p:sldId id="1138" r:id="rId145"/>
    <p:sldId id="1139" r:id="rId146"/>
    <p:sldId id="1097" r:id="rId147"/>
    <p:sldId id="1124" r:id="rId148"/>
    <p:sldId id="1125" r:id="rId149"/>
    <p:sldId id="1126" r:id="rId150"/>
    <p:sldId id="1127" r:id="rId151"/>
    <p:sldId id="1128" r:id="rId152"/>
    <p:sldId id="1130" r:id="rId153"/>
    <p:sldId id="1131" r:id="rId154"/>
  </p:sldIdLst>
  <p:sldSz cx="12192000" cy="6858000"/>
  <p:notesSz cx="7099300" cy="10234613"/>
  <p:custDataLst>
    <p:tags r:id="rId1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0000FF"/>
    <a:srgbClr val="B8EAC0"/>
    <a:srgbClr val="B9FF35"/>
    <a:srgbClr val="008000"/>
    <a:srgbClr val="8FAAFF"/>
    <a:srgbClr val="7F2727"/>
    <a:srgbClr val="0066FF"/>
    <a:srgbClr val="A3FFCD"/>
    <a:srgbClr val="A50021"/>
    <a:srgbClr val="7D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1203" autoAdjust="0"/>
  </p:normalViewPr>
  <p:slideViewPr>
    <p:cSldViewPr>
      <p:cViewPr varScale="1">
        <p:scale>
          <a:sx n="44" d="100"/>
          <a:sy n="44" d="100"/>
        </p:scale>
        <p:origin x="90" y="2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60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4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90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5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956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252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44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45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30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51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40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238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53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16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01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415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98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Let</a:t>
            </a:r>
            <a:r>
              <a:rPr lang="ja-JP" altLang="en-US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s start by equations that characterize these quantities through mutual recursions.  [step through this by writing on slide, one step at a time]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Recursive characterization of V* in terms of V*; not necessarily helpful; but it is a characterization.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this is a set of equations that needs to be satisfied; but it could have multiple solutions (it does not, but at this stage of our knowledge it could).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C1E7E75B-705E-4367-8AB0-DE7E9DB4A734}" type="slidenum">
              <a:rPr lang="en-US"/>
              <a:pPr defTabSz="988101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9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680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1488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steps through value iteration; snapshots of values shown on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546A54-71DD-48C4-8071-9DA185745F9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15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817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03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79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3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15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336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147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422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598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4742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975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288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652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5817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9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510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? Show snake robot: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26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7377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times no reward accumulated at all, just sitting still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93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Off-policy because it does not learn the</a:t>
            </a:r>
            <a:r>
              <a:rPr lang="en-US" baseline="0" dirty="0" smtClean="0"/>
              <a:t> policy that it is 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551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100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425462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P_rho</a:t>
            </a:r>
            <a:r>
              <a:rPr lang="en-US" baseline="0" dirty="0" smtClean="0"/>
              <a:t> used to train value network but then is not used for choice selection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885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Q: Mean evaluation (winning possibility) of all simulations passing through the edge (s, 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69E0D-4E1C-4E8D-A933-7B12D8875DCC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13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R(s) = the </a:t>
            </a:r>
            <a:r>
              <a:rPr lang="ja-JP" altLang="en-US" smtClean="0">
                <a:ea typeface="ＭＳ Ｐゴシック" pitchFamily="34" charset="-128"/>
              </a:rPr>
              <a:t>“</a:t>
            </a:r>
            <a:r>
              <a:rPr lang="en-US" altLang="ja-JP" smtClean="0">
                <a:ea typeface="ＭＳ Ｐゴシック" pitchFamily="34" charset="-128"/>
              </a:rPr>
              <a:t>living reward</a:t>
            </a:r>
            <a:r>
              <a:rPr lang="ja-JP" altLang="en-US" smtClean="0">
                <a:ea typeface="ＭＳ Ｐゴシック" pitchFamily="34" charset="-128"/>
              </a:rPr>
              <a:t>”</a:t>
            </a:r>
            <a:endParaRPr lang="en-US" altLang="ja-JP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85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81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1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[Note:</a:t>
            </a:r>
            <a:r>
              <a:rPr lang="en-US" baseline="0" dirty="0" smtClean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4.xml"/><Relationship Id="rId7" Type="http://schemas.openxmlformats.org/officeDocument/2006/relationships/image" Target="../media/image17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tags" Target="../tags/tag55.xml"/><Relationship Id="rId7" Type="http://schemas.openxmlformats.org/officeDocument/2006/relationships/image" Target="../media/image124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tags" Target="../tags/tag60.xml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39.png"/><Relationship Id="rId5" Type="http://schemas.openxmlformats.org/officeDocument/2006/relationships/tags" Target="../tags/tag62.xml"/><Relationship Id="rId10" Type="http://schemas.openxmlformats.org/officeDocument/2006/relationships/image" Target="../media/image138.png"/><Relationship Id="rId4" Type="http://schemas.openxmlformats.org/officeDocument/2006/relationships/tags" Target="../tags/tag61.xml"/><Relationship Id="rId9" Type="http://schemas.openxmlformats.org/officeDocument/2006/relationships/image" Target="../media/image135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image" Target="../media/image143.png"/><Relationship Id="rId26" Type="http://schemas.openxmlformats.org/officeDocument/2006/relationships/image" Target="../media/image132.png"/><Relationship Id="rId3" Type="http://schemas.openxmlformats.org/officeDocument/2006/relationships/tags" Target="../tags/tag65.xml"/><Relationship Id="rId21" Type="http://schemas.openxmlformats.org/officeDocument/2006/relationships/image" Target="../media/image146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image" Target="../media/image142.png"/><Relationship Id="rId25" Type="http://schemas.openxmlformats.org/officeDocument/2006/relationships/image" Target="../media/image131.png"/><Relationship Id="rId33" Type="http://schemas.openxmlformats.org/officeDocument/2006/relationships/image" Target="../media/image154.png"/><Relationship Id="rId2" Type="http://schemas.openxmlformats.org/officeDocument/2006/relationships/tags" Target="../tags/tag64.xml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29" Type="http://schemas.openxmlformats.org/officeDocument/2006/relationships/image" Target="../media/image150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130.png"/><Relationship Id="rId32" Type="http://schemas.openxmlformats.org/officeDocument/2006/relationships/image" Target="../media/image153.png"/><Relationship Id="rId5" Type="http://schemas.openxmlformats.org/officeDocument/2006/relationships/tags" Target="../tags/tag67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148.png"/><Relationship Id="rId28" Type="http://schemas.openxmlformats.org/officeDocument/2006/relationships/image" Target="../media/image149.png"/><Relationship Id="rId10" Type="http://schemas.openxmlformats.org/officeDocument/2006/relationships/tags" Target="../tags/tag72.xml"/><Relationship Id="rId19" Type="http://schemas.openxmlformats.org/officeDocument/2006/relationships/image" Target="../media/image144.png"/><Relationship Id="rId31" Type="http://schemas.openxmlformats.org/officeDocument/2006/relationships/image" Target="../media/image152.pn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147.png"/><Relationship Id="rId27" Type="http://schemas.openxmlformats.org/officeDocument/2006/relationships/image" Target="../media/image133.png"/><Relationship Id="rId30" Type="http://schemas.openxmlformats.org/officeDocument/2006/relationships/image" Target="../media/image15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3.bin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4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5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6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gif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jp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9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.xml"/><Relationship Id="rId7" Type="http://schemas.openxmlformats.org/officeDocument/2006/relationships/image" Target="../media/image3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.xml"/><Relationship Id="rId7" Type="http://schemas.openxmlformats.org/officeDocument/2006/relationships/image" Target="../media/image3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13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15.xml"/><Relationship Id="rId10" Type="http://schemas.openxmlformats.org/officeDocument/2006/relationships/image" Target="../media/image37.png"/><Relationship Id="rId4" Type="http://schemas.openxmlformats.org/officeDocument/2006/relationships/tags" Target="../tags/tag14.xml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25.xml"/><Relationship Id="rId7" Type="http://schemas.openxmlformats.org/officeDocument/2006/relationships/image" Target="../media/image73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73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9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9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9.png"/><Relationship Id="rId4" Type="http://schemas.openxmlformats.org/officeDocument/2006/relationships/oleObject" Target="../embeddings/oleObject1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6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44.xml"/><Relationship Id="rId7" Type="http://schemas.openxmlformats.org/officeDocument/2006/relationships/image" Target="../media/image108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2.png"/><Relationship Id="rId5" Type="http://schemas.openxmlformats.org/officeDocument/2006/relationships/tags" Target="../tags/tag46.xml"/><Relationship Id="rId10" Type="http://schemas.openxmlformats.org/officeDocument/2006/relationships/image" Target="../media/image111.png"/><Relationship Id="rId4" Type="http://schemas.openxmlformats.org/officeDocument/2006/relationships/tags" Target="../tags/tag45.xml"/><Relationship Id="rId9" Type="http://schemas.openxmlformats.org/officeDocument/2006/relationships/image" Target="../media/image110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14.png"/><Relationship Id="rId4" Type="http://schemas.openxmlformats.org/officeDocument/2006/relationships/image" Target="../media/image5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tags" Target="../tags/tag50.xml"/><Relationship Id="rId7" Type="http://schemas.openxmlformats.org/officeDocument/2006/relationships/image" Target="../media/image116.png"/><Relationship Id="rId12" Type="http://schemas.openxmlformats.org/officeDocument/2006/relationships/image" Target="../media/image115.png"/><Relationship Id="rId2" Type="http://schemas.openxmlformats.org/officeDocument/2006/relationships/tags" Target="../tags/tag49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.bin"/><Relationship Id="rId5" Type="http://schemas.openxmlformats.org/officeDocument/2006/relationships/tags" Target="../tags/tag52.xml"/><Relationship Id="rId10" Type="http://schemas.openxmlformats.org/officeDocument/2006/relationships/image" Target="../media/image114.png"/><Relationship Id="rId4" Type="http://schemas.openxmlformats.org/officeDocument/2006/relationships/tags" Target="../tags/tag51.xml"/><Relationship Id="rId9" Type="http://schemas.openxmlformats.org/officeDocument/2006/relationships/image" Target="../media/image11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Deep Reinforcement Learning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Markov Decision Processes and Q-Learning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6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Samuel Cheng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University of Oklahoma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1400" dirty="0" smtClean="0">
                <a:latin typeface="Calibri"/>
                <a:cs typeface="Calibri"/>
              </a:rPr>
              <a:t>[These slides were modified from slides by Klein and </a:t>
            </a:r>
            <a:r>
              <a:rPr lang="en-US" sz="1400" dirty="0" err="1" smtClean="0">
                <a:latin typeface="Calibri"/>
                <a:cs typeface="Calibri"/>
              </a:rPr>
              <a:t>Abbeel</a:t>
            </a:r>
            <a:r>
              <a:rPr lang="en-US" sz="1400" dirty="0" smtClean="0">
                <a:latin typeface="Calibri"/>
                <a:cs typeface="Calibri"/>
              </a:rPr>
              <a:t>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 smtClean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 smtClean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r>
              <a:rPr lang="en-US" altLang="ja-JP" sz="2400" dirty="0" smtClean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libri" pitchFamily="34" charset="0"/>
              </a:rPr>
              <a:t>Andrey</a:t>
            </a:r>
            <a:r>
              <a:rPr lang="en-US" dirty="0" smtClean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Calibri"/>
                <a:cs typeface="Calibri"/>
              </a:rPr>
              <a:t>The Story So Far: MDPs and RL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Known MDP: Offline Solution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" y="1742420"/>
            <a:ext cx="10972800" cy="1912485"/>
          </a:xfrm>
          <a:prstGeom prst="round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0400" y="1914942"/>
            <a:ext cx="617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	Policy evaluation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Unknown MDP: Model-Based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400" y="4409420"/>
            <a:ext cx="5105400" cy="1912485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Unknown MDP: Model-Free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400800" y="4419600"/>
            <a:ext cx="5105400" cy="1905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PE on approx. MDP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7000" y="4581942"/>
            <a:ext cx="510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Goal			Technique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1600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kern="0" dirty="0" smtClean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Value Learning</a:t>
            </a: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endParaRPr lang="en-US" kern="0" dirty="0" smtClean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6854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vs. 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0" y="914400"/>
            <a:ext cx="85725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3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Explore?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00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Several schemes for forcing exploration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Simplest: random actions (</a:t>
            </a:r>
            <a:r>
              <a:rPr lang="en-US" dirty="0" smtClean="0">
                <a:sym typeface="Symbol" pitchFamily="18" charset="2"/>
              </a:rPr>
              <a:t>-greedy)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Every time step, flip a coin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(small) probability </a:t>
            </a:r>
            <a:r>
              <a:rPr lang="en-US" dirty="0" smtClean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(large) probability 1-</a:t>
            </a:r>
            <a:r>
              <a:rPr lang="en-US" dirty="0" smtClean="0">
                <a:sym typeface="Symbol" pitchFamily="18" charset="2"/>
              </a:rPr>
              <a:t>, act on current policy</a:t>
            </a:r>
          </a:p>
          <a:p>
            <a:pPr lvl="2"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Problems with random actions?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You do eventually explore the space, but keep thrashing around once learning is done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One solution: lower  over time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Another solution: exploration functions</a:t>
            </a:r>
          </a:p>
          <a:p>
            <a:pPr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4391" y="1600200"/>
            <a:ext cx="3348017" cy="4267200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867400" y="6211669"/>
            <a:ext cx="6324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manual exploration – bridge grid (L11D2)] [Demo: Q-learning – epsilon-greedy -- crawler (L11D3)]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62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 smtClean="0"/>
              <a:t>When to explore?</a:t>
            </a:r>
          </a:p>
          <a:p>
            <a:pPr lvl="1"/>
            <a:r>
              <a:rPr lang="en-US" sz="2400" dirty="0" smtClean="0"/>
              <a:t>Random actions: explore a fixed amount</a:t>
            </a:r>
          </a:p>
          <a:p>
            <a:pPr lvl="1"/>
            <a:r>
              <a:rPr lang="en-US" sz="2400" dirty="0" smtClean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(yet) established, eventually stop exploring</a:t>
            </a:r>
          </a:p>
          <a:p>
            <a:pPr lvl="4"/>
            <a:endParaRPr lang="en-US" sz="1600" dirty="0" smtClean="0"/>
          </a:p>
          <a:p>
            <a:r>
              <a:rPr lang="en-US" sz="2800" dirty="0" smtClean="0"/>
              <a:t>Exploration function</a:t>
            </a:r>
          </a:p>
          <a:p>
            <a:pPr lvl="1"/>
            <a:r>
              <a:rPr lang="en-US" sz="2400" dirty="0" smtClean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returns an optimistic utility, e.g.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 smtClean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1512" y="1219564"/>
            <a:ext cx="4621888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90978" y="426133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175618" y="5422668"/>
            <a:ext cx="6339982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Modified Q-Update: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1950" y="4813068"/>
            <a:ext cx="4771074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5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Regular Q-Update: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4876800" y="6488668"/>
            <a:ext cx="7315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exploration – Q-learning – crawler – exploration function (L11D4)]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4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66836"/>
            <a:ext cx="4927600" cy="4729164"/>
          </a:xfrm>
        </p:spPr>
        <p:txBody>
          <a:bodyPr/>
          <a:lstStyle/>
          <a:p>
            <a:r>
              <a:rPr lang="en-US" sz="2200" dirty="0" smtClean="0"/>
              <a:t>Even if you learn the optimal policy, you still make mistakes along the way!</a:t>
            </a:r>
          </a:p>
          <a:p>
            <a:r>
              <a:rPr lang="en-US" sz="2200" dirty="0" smtClean="0"/>
              <a:t>Regret is a measure of your total mistake cost: the difference between your (expected) rewards, including youthful </a:t>
            </a:r>
            <a:r>
              <a:rPr lang="en-US" sz="2200" dirty="0" err="1" smtClean="0"/>
              <a:t>suboptimality</a:t>
            </a:r>
            <a:r>
              <a:rPr lang="en-US" sz="2200" dirty="0" smtClean="0"/>
              <a:t>, and optimal (expected) rewards</a:t>
            </a:r>
          </a:p>
          <a:p>
            <a:r>
              <a:rPr lang="en-US" sz="2200" dirty="0" smtClean="0"/>
              <a:t>Minimizing regret goes beyond learning to be optimal – it requires optimally learning to be optimal</a:t>
            </a:r>
          </a:p>
          <a:p>
            <a:r>
              <a:rPr lang="en-US" sz="2200" dirty="0" smtClean="0"/>
              <a:t>Example: random exploration and exploration functions both end up optimal, but random exploration has higher regret</a:t>
            </a:r>
            <a:endParaRPr lang="en-US" sz="22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8" y="1447800"/>
            <a:ext cx="688957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8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613" y="1314450"/>
            <a:ext cx="6229350" cy="5238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3584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Generalizing Across States</a:t>
            </a:r>
          </a:p>
        </p:txBody>
      </p:sp>
      <p:sp>
        <p:nvSpPr>
          <p:cNvPr id="1799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69850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Basic Q-Learning keeps a table of all q-values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 realistic situations, we cannot possibly learn about every single state!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visit them all in training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Too many states to hold the q-tables in memory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Instead, we want to generalize: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Learn about some small number of training states from experience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Generalize that experience to new, similar situations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/>
              <a:t>This is a fundamental idea in machine learning, and we’ll see it over and over again</a:t>
            </a:r>
          </a:p>
          <a:p>
            <a:pPr lvl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657918"/>
            <a:ext cx="4677116" cy="2914014"/>
          </a:xfrm>
          <a:prstGeom prst="rect">
            <a:avLst/>
          </a:prstGeom>
          <a:noFill/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2192" y="1320003"/>
            <a:ext cx="2971800" cy="2108756"/>
          </a:xfrm>
          <a:prstGeom prst="rect">
            <a:avLst/>
          </a:prstGeom>
          <a:noFill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10134600" y="6550223"/>
            <a:ext cx="2057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RL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>
                <a:solidFill>
                  <a:srgbClr val="CC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736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Pacman</a:t>
            </a: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914400" y="2971800"/>
            <a:ext cx="2895600" cy="2835275"/>
            <a:chOff x="3408" y="912"/>
            <a:chExt cx="1584" cy="1551"/>
          </a:xfrm>
        </p:grpSpPr>
        <p:grpSp>
          <p:nvGrpSpPr>
            <p:cNvPr id="14358" name="Group 5"/>
            <p:cNvGrpSpPr>
              <a:grpSpLocks/>
            </p:cNvGrpSpPr>
            <p:nvPr/>
          </p:nvGrpSpPr>
          <p:grpSpPr bwMode="auto">
            <a:xfrm>
              <a:off x="3408" y="912"/>
              <a:ext cx="1584" cy="1551"/>
              <a:chOff x="3360" y="1008"/>
              <a:chExt cx="1584" cy="1551"/>
            </a:xfrm>
          </p:grpSpPr>
          <p:pic>
            <p:nvPicPr>
              <p:cNvPr id="14362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63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9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0" y="187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160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6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04" y="2160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48200" y="2971800"/>
            <a:ext cx="2895600" cy="2835275"/>
            <a:chOff x="3456" y="2592"/>
            <a:chExt cx="1584" cy="1551"/>
          </a:xfrm>
        </p:grpSpPr>
        <p:grpSp>
          <p:nvGrpSpPr>
            <p:cNvPr id="14352" name="Group 12"/>
            <p:cNvGrpSpPr>
              <a:grpSpLocks/>
            </p:cNvGrpSpPr>
            <p:nvPr/>
          </p:nvGrpSpPr>
          <p:grpSpPr bwMode="auto">
            <a:xfrm>
              <a:off x="3456" y="2592"/>
              <a:ext cx="1584" cy="1551"/>
              <a:chOff x="3360" y="1008"/>
              <a:chExt cx="1584" cy="1551"/>
            </a:xfrm>
          </p:grpSpPr>
          <p:pic>
            <p:nvPicPr>
              <p:cNvPr id="14356" name="Picture 1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7" name="Picture 1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5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2" y="2832"/>
              <a:ext cx="216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04" y="2976"/>
              <a:ext cx="197" cy="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04" y="2688"/>
              <a:ext cx="216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8458200" y="2971800"/>
            <a:ext cx="2895600" cy="2835275"/>
            <a:chOff x="3744" y="3190"/>
            <a:chExt cx="1056" cy="1034"/>
          </a:xfrm>
        </p:grpSpPr>
        <p:grpSp>
          <p:nvGrpSpPr>
            <p:cNvPr id="14345" name="Group 19"/>
            <p:cNvGrpSpPr>
              <a:grpSpLocks/>
            </p:cNvGrpSpPr>
            <p:nvPr/>
          </p:nvGrpSpPr>
          <p:grpSpPr bwMode="auto">
            <a:xfrm>
              <a:off x="3744" y="3190"/>
              <a:ext cx="1056" cy="1034"/>
              <a:chOff x="3360" y="1008"/>
              <a:chExt cx="1584" cy="1551"/>
            </a:xfrm>
          </p:grpSpPr>
          <p:pic>
            <p:nvPicPr>
              <p:cNvPr id="14350" name="Picture 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73026"/>
              <a:stretch>
                <a:fillRect/>
              </a:stretch>
            </p:blipFill>
            <p:spPr bwMode="auto">
              <a:xfrm>
                <a:off x="3360" y="1008"/>
                <a:ext cx="768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72498" r="-1158"/>
              <a:stretch>
                <a:fillRect/>
              </a:stretch>
            </p:blipFill>
            <p:spPr bwMode="auto">
              <a:xfrm>
                <a:off x="4128" y="1008"/>
                <a:ext cx="816" cy="1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346" name="Picture 2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3830"/>
              <a:ext cx="144" cy="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2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00" y="4022"/>
              <a:ext cx="131" cy="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2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08" y="4022"/>
              <a:ext cx="144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9" name="Rectangle 25"/>
            <p:cNvSpPr>
              <a:spLocks noChangeArrowheads="1"/>
            </p:cNvSpPr>
            <p:nvPr/>
          </p:nvSpPr>
          <p:spPr bwMode="auto">
            <a:xfrm>
              <a:off x="4512" y="3264"/>
              <a:ext cx="96" cy="9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4" name="Text Box 28"/>
          <p:cNvSpPr txBox="1">
            <a:spLocks noChangeArrowheads="1"/>
          </p:cNvSpPr>
          <p:nvPr/>
        </p:nvSpPr>
        <p:spPr bwMode="auto">
          <a:xfrm>
            <a:off x="5105400" y="6096000"/>
            <a:ext cx="7086600" cy="80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tiny – watch all (L11D5)]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tiny – silent train (L11D6)] 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– tricky – watch all (L11D7)]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Let’s say we discover through experience that this state is bad: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48200" y="1524000"/>
            <a:ext cx="28194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In naïve q-learning, we know nothing about this state: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8200" y="1524000"/>
            <a:ext cx="2819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latin typeface="Calibri" pitchFamily="34" charset="0"/>
              </a:rPr>
              <a:t>Or even this one!</a:t>
            </a:r>
          </a:p>
        </p:txBody>
      </p:sp>
    </p:spTree>
    <p:extLst>
      <p:ext uri="{BB962C8B-B14F-4D97-AF65-F5344CB8AC3E}">
        <p14:creationId xmlns:p14="http://schemas.microsoft.com/office/powerpoint/2010/main" val="137091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Feature-Based Representations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Solution: describe a state using a vector of features (properties)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Features are functions from states to real numbers (often 0/1) that capture important properties of the state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Example features: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Distance to closest ghost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Distance to closest dot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Number of ghosts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1 / (dist to dot)</a:t>
            </a:r>
            <a:r>
              <a:rPr lang="en-US" sz="1800" baseline="30000" dirty="0" smtClean="0"/>
              <a:t>2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Is </a:t>
            </a:r>
            <a:r>
              <a:rPr lang="en-US" sz="1800" dirty="0" err="1" smtClean="0"/>
              <a:t>Pacman</a:t>
            </a:r>
            <a:r>
              <a:rPr lang="en-US" sz="1800" dirty="0" smtClean="0"/>
              <a:t> in a tunnel? (0/1)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…… etc.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/>
              <a:t>Is it the exact state on this slide?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Can also describe a q-state (s, a) with features (e.g. action moves closer to food)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43800" y="1752600"/>
            <a:ext cx="4038600" cy="3954463"/>
            <a:chOff x="5943600" y="1524000"/>
            <a:chExt cx="2514600" cy="2462213"/>
          </a:xfrm>
        </p:grpSpPr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5943600" y="1524000"/>
              <a:ext cx="2514600" cy="2462213"/>
              <a:chOff x="3744" y="960"/>
              <a:chExt cx="1584" cy="1551"/>
            </a:xfrm>
          </p:grpSpPr>
          <p:grpSp>
            <p:nvGrpSpPr>
              <p:cNvPr id="15367" name="Group 5"/>
              <p:cNvGrpSpPr>
                <a:grpSpLocks/>
              </p:cNvGrpSpPr>
              <p:nvPr/>
            </p:nvGrpSpPr>
            <p:grpSpPr bwMode="auto">
              <a:xfrm>
                <a:off x="3744" y="960"/>
                <a:ext cx="1584" cy="1551"/>
                <a:chOff x="3408" y="912"/>
                <a:chExt cx="1584" cy="1551"/>
              </a:xfrm>
            </p:grpSpPr>
            <p:grpSp>
              <p:nvGrpSpPr>
                <p:cNvPr id="15371" name="Group 6"/>
                <p:cNvGrpSpPr>
                  <a:grpSpLocks/>
                </p:cNvGrpSpPr>
                <p:nvPr/>
              </p:nvGrpSpPr>
              <p:grpSpPr bwMode="auto">
                <a:xfrm>
                  <a:off x="3408" y="912"/>
                  <a:ext cx="1584" cy="1551"/>
                  <a:chOff x="3360" y="1008"/>
                  <a:chExt cx="1584" cy="1551"/>
                </a:xfrm>
              </p:grpSpPr>
              <p:pic>
                <p:nvPicPr>
                  <p:cNvPr id="1537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r="73026"/>
                  <a:stretch>
                    <a:fillRect/>
                  </a:stretch>
                </p:blipFill>
                <p:spPr bwMode="auto">
                  <a:xfrm>
                    <a:off x="3360" y="1008"/>
                    <a:ext cx="768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37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72498" r="-1158"/>
                  <a:stretch>
                    <a:fillRect/>
                  </a:stretch>
                </p:blipFill>
                <p:spPr bwMode="auto">
                  <a:xfrm>
                    <a:off x="4128" y="1008"/>
                    <a:ext cx="816" cy="155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5372" name="Picture 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480" y="1872"/>
                  <a:ext cx="216" cy="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3" name="Picture 10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792" y="2160"/>
                  <a:ext cx="197" cy="1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4" name="Picture 11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504" y="2160"/>
                  <a:ext cx="216" cy="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68" name="Rectangle 12"/>
              <p:cNvSpPr>
                <a:spLocks noChangeArrowheads="1"/>
              </p:cNvSpPr>
              <p:nvPr/>
            </p:nvSpPr>
            <p:spPr bwMode="auto">
              <a:xfrm>
                <a:off x="4032" y="2208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69" name="Rectangle 13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370" name="Rectangle 14"/>
              <p:cNvSpPr>
                <a:spLocks noChangeArrowheads="1"/>
              </p:cNvSpPr>
              <p:nvPr/>
            </p:nvSpPr>
            <p:spPr bwMode="auto">
              <a:xfrm>
                <a:off x="4320" y="196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65" name="Rectangle 15"/>
            <p:cNvSpPr>
              <a:spLocks noChangeArrowheads="1"/>
            </p:cNvSpPr>
            <p:nvPr/>
          </p:nvSpPr>
          <p:spPr bwMode="auto">
            <a:xfrm>
              <a:off x="6096000" y="3352800"/>
              <a:ext cx="228600" cy="1524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546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Value Functions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97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Using a feature representation, we can write a q function (or value function) for any state using a few weights: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40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Advantage: our experience is summed up in a few powerful numbers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Disadvantage: states may share features but actually be very different in value!</a:t>
            </a:r>
          </a:p>
        </p:txBody>
      </p:sp>
      <p:pic>
        <p:nvPicPr>
          <p:cNvPr id="1638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5299" y="2636837"/>
            <a:ext cx="6929438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3988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8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</a:t>
            </a:r>
            <a:r>
              <a:rPr lang="en-US" sz="2400" dirty="0" smtClean="0">
                <a:latin typeface="Calibri" pitchFamily="34" charset="0"/>
              </a:rPr>
              <a:t>s</a:t>
            </a:r>
            <a:r>
              <a:rPr lang="en-US" altLang="ja-JP" sz="2400" dirty="0" smtClean="0">
                <a:latin typeface="Calibri" pitchFamily="34" charset="0"/>
              </a:rPr>
              <a:t>’) </a:t>
            </a:r>
            <a:r>
              <a:rPr lang="en-US" altLang="ja-JP" sz="2400" dirty="0">
                <a:latin typeface="Calibri" pitchFamily="34" charset="0"/>
              </a:rPr>
              <a:t>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 smtClean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MDPs, we want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 smtClean="0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600200" y="1371600"/>
            <a:ext cx="8991600" cy="762000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Approximate Q-Learning</a:t>
            </a:r>
          </a:p>
        </p:txBody>
      </p:sp>
      <p:sp>
        <p:nvSpPr>
          <p:cNvPr id="180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929640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/>
              <a:t>Q-learning with linear Q-functions:</a:t>
            </a:r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Intuitive interpretation: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Adjust weights of active features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/>
              <a:t>E.g., if something unexpectedly bad happens, blame the features that were on: </a:t>
            </a:r>
            <a:r>
              <a:rPr lang="en-US" sz="2000" dirty="0" err="1" smtClean="0"/>
              <a:t>disprefer</a:t>
            </a:r>
            <a:r>
              <a:rPr lang="en-US" sz="2000" dirty="0" smtClean="0"/>
              <a:t> all states with that state’s features</a:t>
            </a:r>
          </a:p>
          <a:p>
            <a:pPr lvl="4">
              <a:lnSpc>
                <a:spcPct val="80000"/>
              </a:lnSpc>
            </a:pPr>
            <a:endParaRPr lang="en-US" sz="12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Formal justification: online least squares</a:t>
            </a:r>
          </a:p>
        </p:txBody>
      </p:sp>
      <p:pic>
        <p:nvPicPr>
          <p:cNvPr id="18" name="Picture 1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81125" y="3798888"/>
            <a:ext cx="47910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5175" y="4332288"/>
            <a:ext cx="45180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09800" y="1600200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71600" y="3200400"/>
            <a:ext cx="438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71600" y="2819400"/>
            <a:ext cx="2514617" cy="278893"/>
          </a:xfrm>
          <a:prstGeom prst="rect">
            <a:avLst/>
          </a:prstGeom>
          <a:noFill/>
          <a:ln/>
          <a:effectLst/>
        </p:spPr>
      </p:pic>
      <p:sp>
        <p:nvSpPr>
          <p:cNvPr id="18442" name="TextBox 16"/>
          <p:cNvSpPr txBox="1">
            <a:spLocks noChangeArrowheads="1"/>
          </p:cNvSpPr>
          <p:nvPr/>
        </p:nvSpPr>
        <p:spPr bwMode="auto">
          <a:xfrm>
            <a:off x="7010400" y="3733800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Exact Q’s</a:t>
            </a:r>
          </a:p>
        </p:txBody>
      </p:sp>
      <p:sp>
        <p:nvSpPr>
          <p:cNvPr id="18443" name="TextBox 17"/>
          <p:cNvSpPr txBox="1">
            <a:spLocks noChangeArrowheads="1"/>
          </p:cNvSpPr>
          <p:nvPr/>
        </p:nvSpPr>
        <p:spPr bwMode="auto">
          <a:xfrm>
            <a:off x="7010400" y="4267200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Approximate Q’s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7150" y="2438400"/>
            <a:ext cx="2940050" cy="28459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949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ight Arrow 52"/>
          <p:cNvSpPr/>
          <p:nvPr/>
        </p:nvSpPr>
        <p:spPr>
          <a:xfrm>
            <a:off x="6324600" y="2057400"/>
            <a:ext cx="2362200" cy="16002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Q-Pacman</a:t>
            </a:r>
          </a:p>
        </p:txBody>
      </p:sp>
      <p:pic>
        <p:nvPicPr>
          <p:cNvPr id="1804315" name="Picture 2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71800" y="2209800"/>
            <a:ext cx="2970896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4316" name="Picture 2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23105" y="3200400"/>
            <a:ext cx="2920495" cy="264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/>
          <a:stretch>
            <a:fillRect/>
          </a:stretch>
        </p:blipFill>
        <p:spPr bwMode="auto">
          <a:xfrm>
            <a:off x="2286000" y="4391048"/>
            <a:ext cx="4298086" cy="485752"/>
          </a:xfrm>
          <a:prstGeom prst="rect">
            <a:avLst/>
          </a:prstGeom>
          <a:noFill/>
          <a:ln/>
          <a:effectLst/>
        </p:spPr>
      </p:pic>
      <p:pic>
        <p:nvPicPr>
          <p:cNvPr id="18441" name="Picture 30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90056" y="1219200"/>
            <a:ext cx="6906374" cy="380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/>
          <a:stretch>
            <a:fillRect/>
          </a:stretch>
        </p:blipFill>
        <p:spPr bwMode="auto">
          <a:xfrm>
            <a:off x="1919288" y="5334000"/>
            <a:ext cx="2555662" cy="214185"/>
          </a:xfrm>
          <a:prstGeom prst="rect">
            <a:avLst/>
          </a:prstGeom>
          <a:noFill/>
          <a:ln/>
          <a:effectLst/>
        </p:spPr>
      </p:pic>
      <p:pic>
        <p:nvPicPr>
          <p:cNvPr id="64" name="Picture 6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6262684" y="5105400"/>
            <a:ext cx="4010033" cy="315396"/>
          </a:xfrm>
          <a:prstGeom prst="rect">
            <a:avLst/>
          </a:prstGeom>
          <a:noFill/>
          <a:ln/>
          <a:effectLst/>
        </p:spPr>
      </p:pic>
      <p:pic>
        <p:nvPicPr>
          <p:cNvPr id="65" name="Picture 64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2" cstate="print"/>
          <a:stretch>
            <a:fillRect/>
          </a:stretch>
        </p:blipFill>
        <p:spPr bwMode="auto">
          <a:xfrm>
            <a:off x="6310159" y="5549165"/>
            <a:ext cx="4205595" cy="315398"/>
          </a:xfrm>
          <a:prstGeom prst="rect">
            <a:avLst/>
          </a:prstGeom>
          <a:noFill/>
          <a:ln/>
          <a:effectLst/>
        </p:spPr>
      </p:pic>
      <p:pic>
        <p:nvPicPr>
          <p:cNvPr id="1804323" name="Picture 35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67000" y="6248400"/>
            <a:ext cx="690636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0" name="Group 49"/>
          <p:cNvGrpSpPr/>
          <p:nvPr/>
        </p:nvGrpSpPr>
        <p:grpSpPr>
          <a:xfrm>
            <a:off x="571500" y="1981200"/>
            <a:ext cx="2073910" cy="1752600"/>
            <a:chOff x="8534400" y="1279524"/>
            <a:chExt cx="2705100" cy="2286000"/>
          </a:xfrm>
        </p:grpSpPr>
        <p:grpSp>
          <p:nvGrpSpPr>
            <p:cNvPr id="18437" name="Group 14"/>
            <p:cNvGrpSpPr>
              <a:grpSpLocks/>
            </p:cNvGrpSpPr>
            <p:nvPr/>
          </p:nvGrpSpPr>
          <p:grpSpPr bwMode="auto">
            <a:xfrm>
              <a:off x="8904288" y="1279524"/>
              <a:ext cx="2335212" cy="2286000"/>
              <a:chOff x="3984" y="960"/>
              <a:chExt cx="1584" cy="1551"/>
            </a:xfrm>
          </p:grpSpPr>
          <p:grpSp>
            <p:nvGrpSpPr>
              <p:cNvPr id="18453" name="Group 15"/>
              <p:cNvGrpSpPr>
                <a:grpSpLocks/>
              </p:cNvGrpSpPr>
              <p:nvPr/>
            </p:nvGrpSpPr>
            <p:grpSpPr bwMode="auto">
              <a:xfrm>
                <a:off x="3984" y="960"/>
                <a:ext cx="1584" cy="1551"/>
                <a:chOff x="3744" y="960"/>
                <a:chExt cx="1584" cy="1551"/>
              </a:xfrm>
            </p:grpSpPr>
            <p:grpSp>
              <p:nvGrpSpPr>
                <p:cNvPr id="18455" name="Group 16"/>
                <p:cNvGrpSpPr>
                  <a:grpSpLocks/>
                </p:cNvGrpSpPr>
                <p:nvPr/>
              </p:nvGrpSpPr>
              <p:grpSpPr bwMode="auto">
                <a:xfrm>
                  <a:off x="3744" y="960"/>
                  <a:ext cx="1584" cy="1551"/>
                  <a:chOff x="3408" y="912"/>
                  <a:chExt cx="1584" cy="1551"/>
                </a:xfrm>
              </p:grpSpPr>
              <p:grpSp>
                <p:nvGrpSpPr>
                  <p:cNvPr id="18459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3408" y="912"/>
                    <a:ext cx="1584" cy="1551"/>
                    <a:chOff x="3360" y="1008"/>
                    <a:chExt cx="1584" cy="1551"/>
                  </a:xfrm>
                </p:grpSpPr>
                <p:pic>
                  <p:nvPicPr>
                    <p:cNvPr id="18463" name="Picture 1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r="73026"/>
                    <a:stretch>
                      <a:fillRect/>
                    </a:stretch>
                  </p:blipFill>
                  <p:spPr bwMode="auto">
                    <a:xfrm>
                      <a:off x="3360" y="1008"/>
                      <a:ext cx="768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8464" name="Picture 1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 l="72498" r="-1158"/>
                    <a:stretch>
                      <a:fillRect/>
                    </a:stretch>
                  </p:blipFill>
                  <p:spPr bwMode="auto">
                    <a:xfrm>
                      <a:off x="4128" y="1008"/>
                      <a:ext cx="816" cy="1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18460" name="Picture 20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3480" y="1872"/>
                    <a:ext cx="216" cy="1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3792" y="2160"/>
                    <a:ext cx="197" cy="1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8462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/>
                  <a:stretch>
                    <a:fillRect/>
                  </a:stretch>
                </p:blipFill>
                <p:spPr bwMode="auto">
                  <a:xfrm>
                    <a:off x="3504" y="2160"/>
                    <a:ext cx="216" cy="1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8456" name="Rectangle 23"/>
                <p:cNvSpPr>
                  <a:spLocks noChangeArrowheads="1"/>
                </p:cNvSpPr>
                <p:nvPr/>
              </p:nvSpPr>
              <p:spPr bwMode="auto">
                <a:xfrm>
                  <a:off x="4032" y="2208"/>
                  <a:ext cx="96" cy="14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7" name="Rectangle 24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96" cy="384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8" name="Rectangle 25"/>
                <p:cNvSpPr>
                  <a:spLocks noChangeArrowheads="1"/>
                </p:cNvSpPr>
                <p:nvPr/>
              </p:nvSpPr>
              <p:spPr bwMode="auto">
                <a:xfrm>
                  <a:off x="4320" y="1968"/>
                  <a:ext cx="528" cy="9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454" name="Rectangle 26"/>
              <p:cNvSpPr>
                <a:spLocks noChangeArrowheads="1"/>
              </p:cNvSpPr>
              <p:nvPr/>
            </p:nvSpPr>
            <p:spPr bwMode="auto">
              <a:xfrm>
                <a:off x="4080" y="2112"/>
                <a:ext cx="144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8449" name="Picture 40" descr="TP_tmp.png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8534400" y="2193924"/>
              <a:ext cx="228600" cy="283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" name="Group 59"/>
          <p:cNvGrpSpPr/>
          <p:nvPr/>
        </p:nvGrpSpPr>
        <p:grpSpPr>
          <a:xfrm>
            <a:off x="8991600" y="1981200"/>
            <a:ext cx="2219960" cy="1752600"/>
            <a:chOff x="8610600" y="2057400"/>
            <a:chExt cx="2895600" cy="2286000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9170988" y="2057400"/>
              <a:ext cx="2335212" cy="2286000"/>
              <a:chOff x="3984" y="2640"/>
              <a:chExt cx="1584" cy="1551"/>
            </a:xfrm>
          </p:grpSpPr>
          <p:grpSp>
            <p:nvGrpSpPr>
              <p:cNvPr id="18465" name="Group 5"/>
              <p:cNvGrpSpPr>
                <a:grpSpLocks/>
              </p:cNvGrpSpPr>
              <p:nvPr/>
            </p:nvGrpSpPr>
            <p:grpSpPr bwMode="auto">
              <a:xfrm>
                <a:off x="3984" y="2640"/>
                <a:ext cx="1584" cy="1551"/>
                <a:chOff x="3360" y="1008"/>
                <a:chExt cx="1584" cy="1551"/>
              </a:xfrm>
            </p:grpSpPr>
            <p:pic>
              <p:nvPicPr>
                <p:cNvPr id="18472" name="Picture 6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r="73026"/>
                <a:stretch>
                  <a:fillRect/>
                </a:stretch>
              </p:blipFill>
              <p:spPr bwMode="auto">
                <a:xfrm>
                  <a:off x="3360" y="1008"/>
                  <a:ext cx="768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473" name="Picture 7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l="72498" r="-1158"/>
                <a:stretch>
                  <a:fillRect/>
                </a:stretch>
              </p:blipFill>
              <p:spPr bwMode="auto">
                <a:xfrm>
                  <a:off x="4128" y="1008"/>
                  <a:ext cx="816" cy="15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466" name="Picture 8"/>
              <p:cNvPicPr>
                <a:picLocks noChangeAspect="1" noChangeArrowheads="1"/>
              </p:cNvPicPr>
              <p:nvPr/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4224" y="3888"/>
                <a:ext cx="197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9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4056" y="3744"/>
                <a:ext cx="216" cy="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468" name="Rectangle 10"/>
              <p:cNvSpPr>
                <a:spLocks noChangeArrowheads="1"/>
              </p:cNvSpPr>
              <p:nvPr/>
            </p:nvSpPr>
            <p:spPr bwMode="auto">
              <a:xfrm>
                <a:off x="4128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69" name="Rectangle 11"/>
              <p:cNvSpPr>
                <a:spLocks noChangeArrowheads="1"/>
              </p:cNvSpPr>
              <p:nvPr/>
            </p:nvSpPr>
            <p:spPr bwMode="auto">
              <a:xfrm>
                <a:off x="4416" y="3936"/>
                <a:ext cx="96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0" name="Rectangle 12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96" cy="38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71" name="Rectangle 13"/>
              <p:cNvSpPr>
                <a:spLocks noChangeArrowheads="1"/>
              </p:cNvSpPr>
              <p:nvPr/>
            </p:nvSpPr>
            <p:spPr bwMode="auto">
              <a:xfrm>
                <a:off x="4560" y="3648"/>
                <a:ext cx="528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" name="Picture 42" descr="TP_tmp.pn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8610600" y="2895600"/>
              <a:ext cx="381000" cy="435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" name="Picture 4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9400" y="2578100"/>
            <a:ext cx="1447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3700" y="2940050"/>
            <a:ext cx="11049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 Box 28"/>
          <p:cNvSpPr txBox="1">
            <a:spLocks noChangeArrowheads="1"/>
          </p:cNvSpPr>
          <p:nvPr/>
        </p:nvSpPr>
        <p:spPr bwMode="auto">
          <a:xfrm>
            <a:off x="9753600" y="6324600"/>
            <a:ext cx="2438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[Demo: approximate Q-learning </a:t>
            </a:r>
            <a:r>
              <a:rPr lang="en-US" sz="1600" dirty="0" err="1" smtClean="0">
                <a:solidFill>
                  <a:srgbClr val="CC0000"/>
                </a:solidFill>
                <a:latin typeface="Calibri" pitchFamily="34" charset="0"/>
              </a:rPr>
              <a:t>pacman</a:t>
            </a:r>
            <a:r>
              <a:rPr lang="en-US" sz="1600" dirty="0" smtClean="0">
                <a:solidFill>
                  <a:srgbClr val="CC0000"/>
                </a:solidFill>
                <a:latin typeface="Calibri" pitchFamily="34" charset="0"/>
              </a:rPr>
              <a:t> (L11D10)]</a:t>
            </a:r>
            <a:endParaRPr lang="en-US" sz="1600" dirty="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57200" y="1828800"/>
            <a:ext cx="58674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8686800" y="1828800"/>
            <a:ext cx="2971800" cy="2057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2" cstate="print"/>
          <a:stretch>
            <a:fillRect/>
          </a:stretch>
        </p:blipFill>
        <p:spPr bwMode="auto">
          <a:xfrm>
            <a:off x="2285995" y="4015663"/>
            <a:ext cx="2530484" cy="251538"/>
          </a:xfrm>
          <a:prstGeom prst="rect">
            <a:avLst/>
          </a:prstGeom>
          <a:noFill/>
          <a:ln/>
          <a:effectLst/>
        </p:spPr>
      </p:pic>
      <p:pic>
        <p:nvPicPr>
          <p:cNvPr id="59" name="Picture 58" descr="txp_fi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3" cstate="print"/>
          <a:stretch>
            <a:fillRect/>
          </a:stretch>
        </p:blipFill>
        <p:spPr bwMode="auto">
          <a:xfrm>
            <a:off x="9491953" y="3989926"/>
            <a:ext cx="1359927" cy="277274"/>
          </a:xfrm>
          <a:prstGeom prst="rect">
            <a:avLst/>
          </a:prstGeom>
          <a:noFill/>
          <a:ln/>
          <a:effectLst/>
        </p:spPr>
      </p:pic>
      <p:sp>
        <p:nvSpPr>
          <p:cNvPr id="63" name="Right Arrow 62"/>
          <p:cNvSpPr/>
          <p:nvPr/>
        </p:nvSpPr>
        <p:spPr>
          <a:xfrm>
            <a:off x="4793117" y="5181600"/>
            <a:ext cx="1012371" cy="533400"/>
          </a:xfrm>
          <a:prstGeom prst="rightArrow">
            <a:avLst>
              <a:gd name="adj1" fmla="val 50000"/>
              <a:gd name="adj2" fmla="val 37912"/>
            </a:avLst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1752600" y="5029200"/>
            <a:ext cx="8915400" cy="914400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1" grpId="0" animBg="1"/>
      <p:bldP spid="52" grpId="0" animBg="1"/>
      <p:bldP spid="63" grpId="0" animBg="1"/>
      <p:bldP spid="66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 of Markov decision process (</a:t>
            </a:r>
            <a:r>
              <a:rPr lang="en-US" b="1" dirty="0" smtClean="0"/>
              <a:t>MDP</a:t>
            </a:r>
            <a:r>
              <a:rPr lang="en-US" dirty="0" smtClean="0"/>
              <a:t>): find optimal action for each state</a:t>
            </a:r>
          </a:p>
          <a:p>
            <a:pPr lvl="1"/>
            <a:r>
              <a:rPr lang="en-US" dirty="0" smtClean="0"/>
              <a:t>Solve readily if either Value function (V) or Q-function (Q) is known</a:t>
            </a:r>
          </a:p>
          <a:p>
            <a:pPr lvl="2"/>
            <a:r>
              <a:rPr lang="en-US" dirty="0" smtClean="0"/>
              <a:t>Value function can be found be </a:t>
            </a:r>
            <a:r>
              <a:rPr lang="en-US" b="1" dirty="0" smtClean="0"/>
              <a:t>value iteration</a:t>
            </a:r>
          </a:p>
          <a:p>
            <a:pPr lvl="1"/>
            <a:r>
              <a:rPr lang="en-US" dirty="0" smtClean="0"/>
              <a:t>Or approximate V with the best policy at the moment (</a:t>
            </a:r>
            <a:r>
              <a:rPr lang="en-US" b="1" dirty="0" smtClean="0"/>
              <a:t>policy iteration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Reinforcement learning</a:t>
            </a:r>
            <a:r>
              <a:rPr lang="en-US" dirty="0" smtClean="0"/>
              <a:t>: try to solve MDP while learning state transition probabilities (T) and reward function (R)</a:t>
            </a:r>
          </a:p>
          <a:p>
            <a:r>
              <a:rPr lang="en-US" dirty="0" smtClean="0"/>
              <a:t>Q-learning: learn Q directly without explicitly learning T and R</a:t>
            </a:r>
          </a:p>
          <a:p>
            <a:r>
              <a:rPr lang="en-US" dirty="0" smtClean="0"/>
              <a:t>Approximate Q-learning: approximate Q(</a:t>
            </a:r>
            <a:r>
              <a:rPr lang="en-US" dirty="0" err="1" smtClean="0"/>
              <a:t>s,a</a:t>
            </a:r>
            <a:r>
              <a:rPr lang="en-US" dirty="0" smtClean="0"/>
              <a:t>) as a weighted sum of features</a:t>
            </a:r>
            <a:endParaRPr lang="en-US" dirty="0"/>
          </a:p>
        </p:txBody>
      </p:sp>
      <p:pic>
        <p:nvPicPr>
          <p:cNvPr id="4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5900" y="6218237"/>
            <a:ext cx="78359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298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137400" cy="4729164"/>
          </a:xfrm>
        </p:spPr>
        <p:txBody>
          <a:bodyPr/>
          <a:lstStyle/>
          <a:p>
            <a:r>
              <a:rPr lang="en-US" dirty="0" smtClean="0"/>
              <a:t>The approximate Q-learning was great if we picked the right features</a:t>
            </a:r>
          </a:p>
          <a:p>
            <a:r>
              <a:rPr lang="en-US" dirty="0" smtClean="0"/>
              <a:t>As throughout the entire course, why (deep) neural networks are great is that we can train end-to-end and do not need to handcraft features</a:t>
            </a:r>
          </a:p>
          <a:p>
            <a:r>
              <a:rPr lang="en-US" dirty="0" smtClean="0"/>
              <a:t>Simple way out: let just train a neural network to spit out the q values for a given state and action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219200"/>
            <a:ext cx="4057600" cy="533125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05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small trick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713706"/>
            <a:ext cx="7848600" cy="4095750"/>
          </a:xfrm>
        </p:spPr>
      </p:pic>
      <p:sp>
        <p:nvSpPr>
          <p:cNvPr id="7" name="TextBox 6"/>
          <p:cNvSpPr txBox="1"/>
          <p:nvPr/>
        </p:nvSpPr>
        <p:spPr>
          <a:xfrm>
            <a:off x="228600" y="6031468"/>
            <a:ext cx="1127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Left</a:t>
            </a:r>
            <a:r>
              <a:rPr lang="en-US" dirty="0">
                <a:latin typeface="Calibri"/>
                <a:cs typeface="Calibri"/>
              </a:rPr>
              <a:t>: Naive formulation of deep Q-network. Right: More optimized architecture of deep Q-network, used in </a:t>
            </a:r>
            <a:r>
              <a:rPr lang="en-US" dirty="0" err="1">
                <a:latin typeface="Calibri"/>
                <a:cs typeface="Calibri"/>
              </a:rPr>
              <a:t>DeepMind</a:t>
            </a:r>
            <a:r>
              <a:rPr lang="en-US" dirty="0">
                <a:latin typeface="Calibri"/>
                <a:cs typeface="Calibri"/>
              </a:rPr>
              <a:t> 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9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Architecture for Atari Game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11614785" cy="3733800"/>
          </a:xfrm>
        </p:spPr>
      </p:pic>
      <p:sp>
        <p:nvSpPr>
          <p:cNvPr id="6" name="TextBox 5"/>
          <p:cNvSpPr txBox="1"/>
          <p:nvPr/>
        </p:nvSpPr>
        <p:spPr>
          <a:xfrm>
            <a:off x="1143000" y="5511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Loss function: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360010"/>
              </p:ext>
            </p:extLst>
          </p:nvPr>
        </p:nvGraphicFramePr>
        <p:xfrm>
          <a:off x="3976564" y="5334000"/>
          <a:ext cx="6081836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4" imgW="2286000" imgH="495000" progId="Equation.DSMT4">
                  <p:embed/>
                </p:oleObj>
              </mc:Choice>
              <mc:Fallback>
                <p:oleObj name="Equation" r:id="rId4" imgW="228600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6564" y="5334000"/>
                        <a:ext cx="6081836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04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Stability Issues with Deep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Naïve Q-learning </a:t>
            </a:r>
            <a:r>
              <a:rPr lang="en-US" dirty="0" smtClean="0">
                <a:solidFill>
                  <a:srgbClr val="FF0000"/>
                </a:solidFill>
              </a:rPr>
              <a:t>oscillates</a:t>
            </a:r>
            <a:r>
              <a:rPr lang="en-US" dirty="0" smtClean="0"/>
              <a:t> or </a:t>
            </a:r>
            <a:r>
              <a:rPr lang="en-US" dirty="0" smtClean="0">
                <a:solidFill>
                  <a:srgbClr val="FF0000"/>
                </a:solidFill>
              </a:rPr>
              <a:t>diverges</a:t>
            </a:r>
            <a:r>
              <a:rPr lang="en-US" dirty="0" smtClean="0"/>
              <a:t> with neural nets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is sequential</a:t>
            </a:r>
          </a:p>
          <a:p>
            <a:pPr lvl="1"/>
            <a:r>
              <a:rPr lang="en-US" dirty="0" smtClean="0"/>
              <a:t>Successive samples are correlated, non-</a:t>
            </a:r>
            <a:r>
              <a:rPr lang="en-US" dirty="0" err="1" smtClean="0"/>
              <a:t>iid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Policy changes rapidly with slight changes to Q-values</a:t>
            </a:r>
          </a:p>
          <a:p>
            <a:pPr lvl="1"/>
            <a:r>
              <a:rPr lang="en-US" dirty="0" smtClean="0"/>
              <a:t>Policy may oscillate</a:t>
            </a:r>
          </a:p>
          <a:p>
            <a:pPr lvl="1"/>
            <a:r>
              <a:rPr lang="en-US" dirty="0" smtClean="0"/>
              <a:t>Distribution of data can swing from one extreme to another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“Overshooting” </a:t>
            </a:r>
            <a:r>
              <a:rPr lang="en-US" dirty="0" smtClean="0"/>
              <a:t>of rewards and Q-values</a:t>
            </a:r>
          </a:p>
          <a:p>
            <a:pPr lvl="1"/>
            <a:r>
              <a:rPr lang="en-US" dirty="0" smtClean="0"/>
              <a:t>Naïve Q-learning gradients can be large, unstable when </a:t>
            </a:r>
            <a:r>
              <a:rPr lang="en-US" dirty="0" err="1" smtClean="0"/>
              <a:t>backprop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273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Stabilize Deep Q-Learning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</a:t>
            </a:r>
            <a:r>
              <a:rPr lang="en-US" dirty="0" smtClean="0">
                <a:solidFill>
                  <a:srgbClr val="FF0000"/>
                </a:solidFill>
              </a:rPr>
              <a:t>experience replay</a:t>
            </a:r>
          </a:p>
          <a:p>
            <a:pPr lvl="1"/>
            <a:r>
              <a:rPr lang="en-US" dirty="0" smtClean="0"/>
              <a:t>Break correlations in data, bring us back to </a:t>
            </a:r>
            <a:r>
              <a:rPr lang="en-US" dirty="0" err="1" smtClean="0"/>
              <a:t>iid</a:t>
            </a:r>
            <a:r>
              <a:rPr lang="en-US" dirty="0" smtClean="0"/>
              <a:t> setting</a:t>
            </a:r>
          </a:p>
          <a:p>
            <a:pPr lvl="1"/>
            <a:r>
              <a:rPr lang="en-US" dirty="0" smtClean="0"/>
              <a:t>Learn from all past policies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Freeze </a:t>
            </a:r>
            <a:r>
              <a:rPr lang="en-US" dirty="0" smtClean="0">
                <a:solidFill>
                  <a:srgbClr val="FF0000"/>
                </a:solidFill>
              </a:rPr>
              <a:t>target Q-network</a:t>
            </a:r>
          </a:p>
          <a:p>
            <a:pPr marL="857231" lvl="1" indent="-457200"/>
            <a:r>
              <a:rPr lang="en-US" dirty="0" smtClean="0"/>
              <a:t>Avoid oscillations</a:t>
            </a:r>
          </a:p>
          <a:p>
            <a:pPr marL="857231" lvl="1" indent="-457200"/>
            <a:r>
              <a:rPr lang="en-US" dirty="0" smtClean="0"/>
              <a:t>Break correlations between Q-network and target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Clip</a:t>
            </a:r>
            <a:r>
              <a:rPr lang="en-US" dirty="0" smtClean="0"/>
              <a:t> rewards or normalize network adaptively to sensible range</a:t>
            </a:r>
          </a:p>
          <a:p>
            <a:pPr lvl="1"/>
            <a:r>
              <a:rPr lang="en-US" dirty="0" smtClean="0"/>
              <a:t>Robust gradients 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6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Experience Replay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 remove correlations, build data-set from agent’s own experience</a:t>
                </a:r>
              </a:p>
              <a:p>
                <a:pPr lvl="1"/>
                <a:r>
                  <a:rPr lang="en-US" dirty="0" smtClean="0"/>
                  <a:t>Take action </a:t>
                </a:r>
                <a:r>
                  <a:rPr lang="en-US" i="1" dirty="0" smtClean="0"/>
                  <a:t>a</a:t>
                </a:r>
                <a:r>
                  <a:rPr lang="en-US" i="1" baseline="-25000" dirty="0" smtClean="0"/>
                  <a:t>t</a:t>
                </a:r>
                <a:r>
                  <a:rPr lang="en-US" dirty="0" smtClean="0"/>
                  <a:t> </a:t>
                </a:r>
                <a:r>
                  <a:rPr lang="en-US" dirty="0" smtClean="0"/>
                  <a:t>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b="0" dirty="0" smtClean="0"/>
                  <a:t>-</a:t>
                </a:r>
                <a:r>
                  <a:rPr lang="en-US" b="0" dirty="0" smtClean="0"/>
                  <a:t>greedy </a:t>
                </a:r>
                <a:r>
                  <a:rPr lang="en-US" b="0" dirty="0" smtClean="0"/>
                  <a:t>policy (i.e., exploitation probability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</a:rPr>
                      <m:t>ϵ</m:t>
                    </m:r>
                  </m:oMath>
                </a14:m>
                <a:r>
                  <a:rPr lang="en-US" b="0" dirty="0" smtClean="0"/>
                  <a:t>)</a:t>
                </a:r>
                <a:endParaRPr lang="en-US" b="0" dirty="0" smtClean="0"/>
              </a:p>
              <a:p>
                <a:pPr lvl="1"/>
                <a:r>
                  <a:rPr lang="en-US" dirty="0" smtClean="0"/>
                  <a:t>Store transition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 smtClean="0"/>
                  <a:t> in replay memory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n-US" b="0" dirty="0" smtClean="0"/>
                  <a:t>Sample random mini-batch of transitions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b="0" dirty="0" smtClean="0"/>
                  <a:t>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n-US" dirty="0" smtClean="0"/>
                  <a:t>Optimize MSE between Q-network and Q-learning targets, e.g.,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/>
                                  </m:sSubSup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 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lvl="2"/>
                <a:r>
                  <a:rPr lang="en-US" dirty="0" smtClean="0"/>
                  <a:t>Note that </a:t>
                </a:r>
                <a:r>
                  <a:rPr lang="en-US" i="1" dirty="0" smtClean="0"/>
                  <a:t>s’</a:t>
                </a:r>
                <a:r>
                  <a:rPr lang="en-US" dirty="0" smtClean="0"/>
                  <a:t> does not depend on </a:t>
                </a:r>
                <a:r>
                  <a:rPr lang="en-US" i="1" dirty="0" smtClean="0"/>
                  <a:t>a’</a:t>
                </a:r>
                <a:r>
                  <a:rPr lang="en-US" dirty="0" smtClean="0"/>
                  <a:t> here </a:t>
                </a:r>
              </a:p>
              <a:p>
                <a:pPr lvl="2"/>
                <a:r>
                  <a:rPr lang="en-US" dirty="0" smtClean="0"/>
                  <a:t>Target </a:t>
                </a:r>
                <a:r>
                  <a:rPr lang="en-US" b="0" i="1" dirty="0" smtClean="0"/>
                  <a:t>Q</a:t>
                </a:r>
                <a:r>
                  <a:rPr lang="en-US" b="0" dirty="0" smtClean="0"/>
                  <a:t>(</a:t>
                </a:r>
                <a:r>
                  <a:rPr lang="en-US" b="0" i="1" dirty="0" err="1" smtClean="0"/>
                  <a:t>s’,a’,w</a:t>
                </a:r>
                <a:r>
                  <a:rPr lang="en-US" b="0" dirty="0" smtClean="0"/>
                  <a:t>)</a:t>
                </a:r>
                <a:r>
                  <a:rPr lang="en-US" b="0" i="1" dirty="0" smtClean="0"/>
                  <a:t> </a:t>
                </a:r>
                <a:r>
                  <a:rPr lang="en-US" b="0" dirty="0" smtClean="0"/>
                  <a:t>depends on optimization variable </a:t>
                </a:r>
                <a:r>
                  <a:rPr lang="en-US" b="0" i="1" dirty="0" smtClean="0"/>
                  <a:t>w</a:t>
                </a:r>
                <a:r>
                  <a:rPr lang="en-US" b="0" dirty="0" smtClean="0"/>
                  <a:t> =&gt; moving target</a:t>
                </a:r>
                <a:endParaRPr lang="en-US" b="0" i="1" dirty="0" smtClean="0"/>
              </a:p>
              <a:p>
                <a:pPr marL="457176" lvl="1" indent="0">
                  <a:buNone/>
                </a:pPr>
                <a:endParaRPr lang="en-US" b="0" dirty="0" smtClean="0"/>
              </a:p>
              <a:p>
                <a:pPr lvl="1"/>
                <a:endParaRPr lang="en-US" b="0" dirty="0" smtClean="0"/>
              </a:p>
              <a:p>
                <a:pPr marL="457176" lvl="1" indent="0">
                  <a:buNone/>
                </a:pPr>
                <a:endParaRPr lang="en-US" b="0" dirty="0" smtClean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675" b="-3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31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Target Q-Network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214436"/>
                <a:ext cx="11379200" cy="4729164"/>
              </a:xfrm>
            </p:spPr>
            <p:txBody>
              <a:bodyPr/>
              <a:lstStyle/>
              <a:p>
                <a:r>
                  <a:rPr lang="en-US" dirty="0" smtClean="0"/>
                  <a:t>To avoid </a:t>
                </a:r>
                <a:r>
                  <a:rPr lang="en-US" dirty="0" smtClean="0"/>
                  <a:t>policy oscillations</a:t>
                </a:r>
                <a:r>
                  <a:rPr lang="en-US" dirty="0" smtClean="0"/>
                  <a:t>, fix parameters </a:t>
                </a:r>
                <a:r>
                  <a:rPr lang="en-US" dirty="0" smtClean="0"/>
                  <a:t>in </a:t>
                </a:r>
                <a:r>
                  <a:rPr lang="en-US" dirty="0" smtClean="0"/>
                  <a:t>Q-learning target</a:t>
                </a:r>
              </a:p>
              <a:p>
                <a:pPr lvl="1"/>
                <a:r>
                  <a:rPr lang="en-US" dirty="0" smtClean="0"/>
                  <a:t>Compute Q-learning targets w.r.t. old, fixed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b="0" dirty="0" smtClean="0"/>
                  <a:t/>
                </a:r>
                <a:br>
                  <a:rPr lang="en-US" b="0" dirty="0" smtClean="0"/>
                </a:br>
                <a:endParaRPr lang="en-US" b="0" dirty="0" smtClean="0"/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γ</m:t>
                      </m:r>
                      <m:limLow>
                        <m:limLow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e>
                        <m:li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lim>
                      </m:limLow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 marL="457176" lvl="1" indent="0">
                  <a:buNone/>
                </a:pPr>
                <a:endParaRPr lang="en-US" dirty="0" smtClean="0"/>
              </a:p>
              <a:p>
                <a:pPr lvl="1"/>
                <a:r>
                  <a:rPr lang="en-US" dirty="0" smtClean="0"/>
                  <a:t>Optimize MSE between Q-network and Q-learning targets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sub>
                                    <m:sup/>
                                  </m:sSubSup>
                                  <m:r>
                                    <a:rPr lang="en-US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a:rPr lang="en-US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dirty="0"/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dirty="0"/>
                                        <m:t> 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457176" lvl="1" indent="0">
                  <a:buNone/>
                </a:pPr>
                <a:endParaRPr lang="en-US" dirty="0" smtClean="0"/>
              </a:p>
              <a:p>
                <a:pPr lvl="1"/>
                <a:r>
                  <a:rPr lang="en-US" dirty="0" smtClean="0"/>
                  <a:t>Periodically update fixed parameters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214436"/>
                <a:ext cx="11379200" cy="4729164"/>
              </a:xfrm>
              <a:blipFill rotWithShape="0">
                <a:blip r:embed="rId2"/>
                <a:stretch>
                  <a:fillRect l="-1233" t="-1675" b="-7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71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Immediate Rewards Affect 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1" grpId="0"/>
      <p:bldP spid="172340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Reward/Value Range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DQN clips the rewards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This prevents Q-values from becoming too large</a:t>
                </a:r>
              </a:p>
              <a:p>
                <a:r>
                  <a:rPr lang="en-US" dirty="0" smtClean="0"/>
                  <a:t>Ensures gradients are well-conditioned</a:t>
                </a:r>
              </a:p>
              <a:p>
                <a:r>
                  <a:rPr lang="en-US" dirty="0" smtClean="0"/>
                  <a:t>But c</a:t>
                </a:r>
                <a:r>
                  <a:rPr lang="en-US" dirty="0" smtClean="0"/>
                  <a:t>an’t </a:t>
                </a:r>
                <a:r>
                  <a:rPr lang="en-US" dirty="0" smtClean="0"/>
                  <a:t>tell difference between small and large </a:t>
                </a:r>
                <a:r>
                  <a:rPr lang="en-US" dirty="0" smtClean="0"/>
                  <a:t>rewards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828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 since Nature DQN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117600"/>
                <a:ext cx="11379200" cy="55118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Double DQN</a:t>
                </a:r>
                <a:r>
                  <a:rPr lang="en-US" sz="2800" dirty="0" smtClean="0"/>
                  <a:t>: Remove upward bias caused by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800" b="0" dirty="0" smtClean="0"/>
              </a:p>
              <a:p>
                <a:pPr lvl="1"/>
                <a:r>
                  <a:rPr lang="en-US" sz="2400" dirty="0" smtClean="0"/>
                  <a:t>Current Q-network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400" b="0" dirty="0" smtClean="0"/>
                  <a:t> is used to </a:t>
                </a:r>
                <a:r>
                  <a:rPr lang="en-US" sz="2400" b="0" dirty="0" smtClean="0">
                    <a:solidFill>
                      <a:srgbClr val="FF0000"/>
                    </a:solidFill>
                  </a:rPr>
                  <a:t>select</a:t>
                </a:r>
                <a:r>
                  <a:rPr lang="en-US" sz="2400" b="0" dirty="0" smtClean="0"/>
                  <a:t> actions</a:t>
                </a:r>
              </a:p>
              <a:p>
                <a:pPr lvl="1"/>
                <a:r>
                  <a:rPr lang="en-US" sz="2400" dirty="0" smtClean="0"/>
                  <a:t>Older Q-network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400" b="0" dirty="0" smtClean="0"/>
                  <a:t> is used to </a:t>
                </a:r>
                <a:r>
                  <a:rPr lang="en-US" sz="2400" b="0" dirty="0" smtClean="0">
                    <a:solidFill>
                      <a:srgbClr val="0000FF"/>
                    </a:solidFill>
                  </a:rPr>
                  <a:t>evaluate</a:t>
                </a:r>
                <a:r>
                  <a:rPr lang="en-US" sz="2400" b="0" dirty="0" smtClean="0"/>
                  <a:t> actions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 </m:t>
                              </m:r>
                              <m:r>
                                <m:rPr>
                                  <m:sty m:val="p"/>
                                </m:rPr>
                                <a:rPr lang="en-US" sz="240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2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a:rPr lang="en-US" sz="24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limLow>
                                        <m:limLowPr>
                                          <m:ctrlPr>
                                            <a:rPr lang="en-US" sz="2400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limLow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argmax</m:t>
                                          </m:r>
                                          <m:r>
                                            <a:rPr lang="en-US" sz="24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e>
                                        <m:lim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24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a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</m:lim>
                                      </m:limLow>
                                      <m:r>
                                        <a:rPr lang="en-US" sz="2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  <m:d>
                                        <m:dPr>
                                          <m:ctrlP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400" i="1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′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</m:d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w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Q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  <m: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Prioritized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replay</a:t>
                </a:r>
                <a:r>
                  <a:rPr lang="en-US" sz="2800" dirty="0" smtClean="0"/>
                  <a:t>: Weight experience according to surprise</a:t>
                </a:r>
              </a:p>
              <a:p>
                <a:pPr lvl="1"/>
                <a:r>
                  <a:rPr lang="en-US" sz="2400" dirty="0" smtClean="0"/>
                  <a:t>Store experience in priority queue according to DQN error</a:t>
                </a:r>
              </a:p>
              <a:p>
                <a:pPr marL="45717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  <m:func>
                            <m:func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Dueling </a:t>
                </a:r>
                <a:r>
                  <a:rPr lang="en-US" sz="2800" dirty="0" smtClean="0">
                    <a:solidFill>
                      <a:srgbClr val="FF0000"/>
                    </a:solidFill>
                  </a:rPr>
                  <a:t>network: </a:t>
                </a:r>
                <a:r>
                  <a:rPr lang="en-US" sz="2800" dirty="0" smtClean="0"/>
                  <a:t>Split Q-network into two channels</a:t>
                </a:r>
              </a:p>
              <a:p>
                <a:pPr lvl="1"/>
                <a:r>
                  <a:rPr lang="en-US" sz="2400" dirty="0" smtClean="0"/>
                  <a:t>Action-independent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value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endParaRPr lang="en-US" sz="2400" dirty="0" smtClean="0"/>
              </a:p>
              <a:p>
                <a:pPr lvl="1"/>
                <a:r>
                  <a:rPr lang="en-US" sz="2400" dirty="0" smtClean="0"/>
                  <a:t>Action-dependent </a:t>
                </a:r>
                <a:r>
                  <a:rPr lang="en-US" sz="2400" dirty="0" smtClean="0">
                    <a:solidFill>
                      <a:srgbClr val="FF0000"/>
                    </a:solidFill>
                  </a:rPr>
                  <a:t>advantage function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en-US" sz="2400" b="0" dirty="0" smtClean="0"/>
              </a:p>
              <a:p>
                <a:pPr lvl="1"/>
                <a:r>
                  <a:rPr lang="en-US" sz="2400" dirty="0" smtClean="0"/>
                  <a:t>Learn which states are valuable without learning effect of actions to each state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117600"/>
                <a:ext cx="11379200" cy="5511800"/>
              </a:xfrm>
              <a:blipFill rotWithShape="0">
                <a:blip r:embed="rId2"/>
                <a:stretch>
                  <a:fillRect l="-965" t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8305800" y="5334000"/>
                <a:ext cx="3479800" cy="369332"/>
              </a:xfrm>
              <a:prstGeom prst="rect">
                <a:avLst/>
              </a:prstGeom>
              <a:solidFill>
                <a:srgbClr val="B8EAC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𝑄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𝑉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latin typeface="Calibri"/>
                  <a:cs typeface="Calibri"/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5334000"/>
                <a:ext cx="347980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25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Breakout</a:t>
            </a:r>
            <a:endParaRPr lang="en-US" dirty="0"/>
          </a:p>
        </p:txBody>
      </p:sp>
      <p:pic>
        <p:nvPicPr>
          <p:cNvPr id="4" name="DQN-breakou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</p:spTree>
    <p:extLst>
      <p:ext uri="{BB962C8B-B14F-4D97-AF65-F5344CB8AC3E}">
        <p14:creationId xmlns:p14="http://schemas.microsoft.com/office/powerpoint/2010/main" val="24616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 Invaders</a:t>
            </a:r>
            <a:endParaRPr lang="en-US" dirty="0"/>
          </a:p>
        </p:txBody>
      </p:sp>
      <p:pic>
        <p:nvPicPr>
          <p:cNvPr id="4" name="DQN-invad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</p:spTree>
    <p:extLst>
      <p:ext uri="{BB962C8B-B14F-4D97-AF65-F5344CB8AC3E}">
        <p14:creationId xmlns:p14="http://schemas.microsoft.com/office/powerpoint/2010/main" val="65686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Learning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4200" y="1590675"/>
            <a:ext cx="5762625" cy="4581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5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Learning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Problem: often the feature-based policies that work well (win games, maximize utilities) aren’t the ones that approximate V / Q best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Q-learning’s priority: get Q-values close (modeling)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Action selection priority: get ordering of Q-values right (prediction)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Solution: learn policies that maximize rewards, not the values that predict them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Policy search: start with an ok solution (e.g. Q-learning) then fine-tune by hill climbing on feature weights</a:t>
            </a:r>
          </a:p>
          <a:p>
            <a:pPr>
              <a:lnSpc>
                <a:spcPct val="90000"/>
              </a:lnSpc>
            </a:pPr>
            <a:r>
              <a:rPr lang="en-US" dirty="0" smtClean="0"/>
              <a:t>Alternative: </a:t>
            </a:r>
            <a:r>
              <a:rPr lang="en-US" dirty="0" smtClean="0">
                <a:solidFill>
                  <a:srgbClr val="FF0000"/>
                </a:solidFill>
              </a:rPr>
              <a:t>Build a policy network</a:t>
            </a:r>
          </a:p>
        </p:txBody>
      </p:sp>
    </p:spTree>
    <p:extLst>
      <p:ext uri="{BB962C8B-B14F-4D97-AF65-F5344CB8AC3E}">
        <p14:creationId xmlns:p14="http://schemas.microsoft.com/office/powerpoint/2010/main" val="7464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Policy Network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118280" cy="4077740"/>
          </a:xfrm>
        </p:spPr>
      </p:pic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http://karpathy.github.io/2016/05/31/rl/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73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 vs Supervised Learning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http://karpathy.github.io/2016/05/31/rl/</a:t>
            </a:r>
            <a:endParaRPr lang="en-US" dirty="0" smtClean="0">
              <a:latin typeface="Calibri"/>
              <a:cs typeface="Calibri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860681"/>
            <a:ext cx="10008114" cy="2311519"/>
          </a:xfr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0300" y="1219200"/>
            <a:ext cx="9728700" cy="238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69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Backprop</a:t>
            </a:r>
            <a:r>
              <a:rPr lang="en-US" dirty="0" smtClean="0"/>
              <a:t> 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2" y="1447800"/>
            <a:ext cx="10336598" cy="3966369"/>
          </a:xfrm>
        </p:spPr>
      </p:pic>
      <p:sp>
        <p:nvSpPr>
          <p:cNvPr id="6" name="TextBox 5"/>
          <p:cNvSpPr txBox="1"/>
          <p:nvPr/>
        </p:nvSpPr>
        <p:spPr>
          <a:xfrm>
            <a:off x="1066800" y="5449669"/>
            <a:ext cx="96774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 With Policy Gradients we would take the two games we won and slightly encourage every single action we made in that </a:t>
            </a:r>
            <a:r>
              <a:rPr lang="en-US" dirty="0" smtClean="0">
                <a:latin typeface="Calibri"/>
                <a:cs typeface="Calibri"/>
              </a:rPr>
              <a:t>episode and vice versa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8866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http://karpathy.github.io/2016/05/31/rl/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Search</a:t>
            </a:r>
          </a:p>
        </p:txBody>
      </p:sp>
      <p:sp>
        <p:nvSpPr>
          <p:cNvPr id="1807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Simplest policy search:</a:t>
            </a:r>
          </a:p>
          <a:p>
            <a:pPr lvl="1"/>
            <a:r>
              <a:rPr lang="en-US" sz="2400" dirty="0" smtClean="0"/>
              <a:t>Start with an initial linear value function or Q-function</a:t>
            </a:r>
          </a:p>
          <a:p>
            <a:pPr lvl="1"/>
            <a:r>
              <a:rPr lang="en-US" sz="2400" dirty="0" smtClean="0"/>
              <a:t>Nudge each feature weight up and down and see if your policy is better than before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Problems:</a:t>
            </a:r>
          </a:p>
          <a:p>
            <a:pPr lvl="1"/>
            <a:r>
              <a:rPr lang="en-US" sz="2400" dirty="0" smtClean="0"/>
              <a:t>How do we tell the policy got better?</a:t>
            </a:r>
          </a:p>
          <a:p>
            <a:pPr lvl="1"/>
            <a:r>
              <a:rPr lang="en-US" sz="2400" dirty="0" smtClean="0"/>
              <a:t>Need to run many sample episodes!</a:t>
            </a:r>
          </a:p>
          <a:p>
            <a:pPr lvl="1"/>
            <a:r>
              <a:rPr lang="en-US" sz="2400" dirty="0" smtClean="0"/>
              <a:t>If there are a lot of features, this can be impractical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Better methods exploit </a:t>
            </a:r>
            <a:r>
              <a:rPr lang="en-US" sz="2800" dirty="0" err="1" smtClean="0"/>
              <a:t>lookahead</a:t>
            </a:r>
            <a:r>
              <a:rPr lang="en-US" sz="2800" dirty="0" smtClean="0"/>
              <a:t> structure, sample wisely, change multiple parameters…</a:t>
            </a:r>
          </a:p>
        </p:txBody>
      </p:sp>
    </p:spTree>
    <p:extLst>
      <p:ext uri="{BB962C8B-B14F-4D97-AF65-F5344CB8AC3E}">
        <p14:creationId xmlns:p14="http://schemas.microsoft.com/office/powerpoint/2010/main" val="8477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7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 smtClean="0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AlphaGo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1397001"/>
                <a:ext cx="7289800" cy="4729164"/>
              </a:xfrm>
            </p:spPr>
            <p:txBody>
              <a:bodyPr/>
              <a:lstStyle/>
              <a:p>
                <a:r>
                  <a:rPr lang="en-US" dirty="0" smtClean="0"/>
                  <a:t>Why Go is so difficult?</a:t>
                </a:r>
              </a:p>
              <a:p>
                <a:pPr lvl="1"/>
                <a:r>
                  <a:rPr lang="en-US" dirty="0" smtClean="0"/>
                  <a:t>Number of combinations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250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Comparatively, number of configurations for chess (Shannon number)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120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Number of atoms in the observable universe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1397001"/>
                <a:ext cx="7289800" cy="4729164"/>
              </a:xfrm>
              <a:blipFill rotWithShape="0">
                <a:blip r:embed="rId2"/>
                <a:stretch>
                  <a:fillRect l="-1923" t="-1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 descr="https://encrypted-tbn2.gstatic.com/images?q=tbn:ANd9GcQyVyRzZmyvtUsxsICVjqaCYXWczrnd91m38ENCV4nae-dZ1vcS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12481"/>
            <a:ext cx="2514600" cy="20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752" y="1426457"/>
            <a:ext cx="2149096" cy="238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3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AlphaGo</a:t>
            </a:r>
            <a:r>
              <a:rPr lang="en-US" dirty="0" smtClean="0"/>
              <a:t> original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223000" cy="4729164"/>
          </a:xfrm>
        </p:spPr>
        <p:txBody>
          <a:bodyPr/>
          <a:lstStyle/>
          <a:p>
            <a:r>
              <a:rPr lang="en-US" dirty="0" smtClean="0"/>
              <a:t>Use a deep (CNN) policy network to imitate expert players’ moves</a:t>
            </a:r>
          </a:p>
          <a:p>
            <a:r>
              <a:rPr lang="en-US" dirty="0" smtClean="0"/>
              <a:t>Use a value network to estimate the winning chance of each configuration</a:t>
            </a:r>
          </a:p>
          <a:p>
            <a:r>
              <a:rPr lang="en-US" dirty="0" smtClean="0"/>
              <a:t>``Look ahead” with Monte-Carlo tree </a:t>
            </a:r>
            <a:r>
              <a:rPr lang="en-US" dirty="0" smtClean="0"/>
              <a:t>search (MCTS) </a:t>
            </a:r>
            <a:r>
              <a:rPr lang="en-US" dirty="0" smtClean="0"/>
              <a:t>to do policy </a:t>
            </a:r>
            <a:r>
              <a:rPr lang="en-US" dirty="0" smtClean="0"/>
              <a:t>search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9400" y="1524000"/>
            <a:ext cx="5182067" cy="472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6013232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Silver et al, “Mastering </a:t>
            </a:r>
            <a:r>
              <a:rPr lang="en-US" dirty="0">
                <a:latin typeface="Calibri"/>
                <a:cs typeface="Calibri"/>
              </a:rPr>
              <a:t>the game of Go with deep neural networks and tree </a:t>
            </a:r>
            <a:r>
              <a:rPr lang="en-US" dirty="0" smtClean="0">
                <a:latin typeface="Calibri"/>
                <a:cs typeface="Calibri"/>
              </a:rPr>
              <a:t>search”, Nature, Jan 2016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31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Monte Carlo Tree </a:t>
            </a:r>
            <a:r>
              <a:rPr lang="en-US" dirty="0" smtClean="0"/>
              <a:t>Search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38499"/>
            <a:ext cx="11379200" cy="4729164"/>
          </a:xfrm>
        </p:spPr>
        <p:txBody>
          <a:bodyPr/>
          <a:lstStyle/>
          <a:p>
            <a:r>
              <a:rPr lang="en-US" dirty="0" smtClean="0"/>
              <a:t>Don’t get scared by the name. MCTS is just common sense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33400" y="2057400"/>
            <a:ext cx="11023600" cy="4343400"/>
            <a:chOff x="226337" y="2678668"/>
            <a:chExt cx="8437312" cy="3341132"/>
          </a:xfrm>
        </p:grpSpPr>
        <p:grpSp>
          <p:nvGrpSpPr>
            <p:cNvPr id="5" name="Group 4"/>
            <p:cNvGrpSpPr/>
            <p:nvPr/>
          </p:nvGrpSpPr>
          <p:grpSpPr>
            <a:xfrm>
              <a:off x="226337" y="3048000"/>
              <a:ext cx="8437312" cy="2971800"/>
              <a:chOff x="226337" y="3048000"/>
              <a:chExt cx="8437312" cy="2971800"/>
            </a:xfrm>
          </p:grpSpPr>
          <p:pic>
            <p:nvPicPr>
              <p:cNvPr id="8" name="Picture 5" descr="https://upload.wikimedia.org/wikipedia/commons/thumb/b/b3/MCTS_%28English%29.svg/808px-MCTS_%28English%29.svg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337" y="3200400"/>
                <a:ext cx="8437312" cy="2819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181600" y="3048000"/>
                <a:ext cx="1219199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</a:t>
                </a:r>
                <a:r>
                  <a:rPr lang="en-US" sz="1600" dirty="0" smtClean="0"/>
                  <a:t>valuation</a:t>
                </a:r>
                <a:endParaRPr lang="en-US" sz="16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752600" y="2678668"/>
              <a:ext cx="2124038" cy="284106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Node value: Winning rate</a:t>
              </a:r>
              <a:endParaRPr lang="en-US" dirty="0"/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1676406" y="2962774"/>
              <a:ext cx="1138214" cy="54242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382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Networks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0" y="5257800"/>
                <a:ext cx="11379200" cy="1295400"/>
              </a:xfrm>
            </p:spPr>
            <p:txBody>
              <a:bodyPr/>
              <a:lstStyle/>
              <a:p>
                <a:r>
                  <a:rPr lang="en-US" dirty="0" smtClean="0"/>
                  <a:t>Train policy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dirty="0" smtClean="0"/>
                  <a:t> with </a:t>
                </a:r>
                <a:r>
                  <a:rPr lang="en-US" dirty="0" smtClean="0"/>
                  <a:t>game data from expert players</a:t>
                </a:r>
              </a:p>
              <a:p>
                <a:r>
                  <a:rPr lang="en-US" dirty="0" smtClean="0"/>
                  <a:t>Then fine-tune with self-play 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0" y="5257800"/>
                <a:ext cx="11379200" cy="1295400"/>
              </a:xfrm>
              <a:blipFill rotWithShape="0">
                <a:blip r:embed="rId2"/>
                <a:stretch>
                  <a:fillRect l="-1233" t="-5660" b="-5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117600"/>
            <a:ext cx="11379200" cy="396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992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networks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406400" y="1117600"/>
                <a:ext cx="11328400" cy="5511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36" tIns="45718" rIns="91436" bIns="45718" numCol="1" anchor="t" anchorCtr="0" compatLnSpc="1">
                <a:prstTxWarp prst="textNoShape">
                  <a:avLst/>
                </a:prstTxWarp>
              </a:bodyPr>
              <a:lstStyle>
                <a:lvl1pPr marL="342882" indent="-342882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3200">
                    <a:solidFill>
                      <a:schemeClr val="accent2"/>
                    </a:solidFill>
                    <a:latin typeface="Calibri" pitchFamily="34" charset="0"/>
                    <a:ea typeface="+mn-ea"/>
                    <a:cs typeface="+mn-cs"/>
                  </a:defRPr>
                </a:lvl1pPr>
                <a:lvl2pPr marL="742913" indent="-285737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2942" indent="-22858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120" indent="-22858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298" indent="-22858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474" indent="-22858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652" indent="-22858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8829" indent="-22858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006" indent="-228589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2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Two policy networks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kern="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kern="0" smtClean="0">
                            <a:latin typeface="Cambria Math" panose="02040503050406030204" pitchFamily="18" charset="0"/>
                          </a:rPr>
                          <m:t>π</m:t>
                        </m:r>
                      </m:sub>
                    </m:sSub>
                  </m:oMath>
                </a14:m>
                <a:r>
                  <a:rPr lang="en-US" b="0" kern="0" dirty="0" smtClean="0"/>
                  <a:t> </a:t>
                </a:r>
                <a:r>
                  <a:rPr lang="en-US" kern="0" dirty="0"/>
                  <a:t>are trained using </a:t>
                </a:r>
                <a:r>
                  <a:rPr lang="en-US" kern="0" dirty="0" smtClean="0"/>
                  <a:t>supervised learning to predict human expert move.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kern="0" smtClean="0">
                            <a:latin typeface="Cambria Math" panose="02040503050406030204" pitchFamily="18" charset="0"/>
                          </a:rPr>
                          <m:t>π</m:t>
                        </m:r>
                      </m:sub>
                    </m:sSub>
                  </m:oMath>
                </a14:m>
                <a:r>
                  <a:rPr lang="en-US" b="0" kern="0" dirty="0" smtClean="0"/>
                  <a:t> is a small network for fast rollout during MCTS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kern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𝜕</m:t>
                        </m:r>
                        <m:func>
                          <m:funcPr>
                            <m:ctrlP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kern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kern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kern="0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kern="0" smtClean="0"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sub>
                            </m:sSub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kern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num>
                      <m:den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∂</m:t>
                        </m:r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𝜎</m:t>
                        </m:r>
                      </m:den>
                    </m:f>
                  </m:oMath>
                </a14:m>
                <a:endParaRPr lang="en-US" b="0" kern="0" dirty="0" smtClean="0"/>
              </a:p>
              <a:p>
                <a:r>
                  <a:rPr lang="en-US" kern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b="0" kern="0" dirty="0" smtClean="0"/>
                  <a:t> is then refined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1" kern="0">
                            <a:latin typeface="Cambria Math" panose="02040503050406030204" pitchFamily="18" charset="0"/>
                          </a:rPr>
                          <m:t>ρ</m:t>
                        </m:r>
                      </m:sub>
                    </m:sSub>
                  </m:oMath>
                </a14:m>
                <a:r>
                  <a:rPr lang="en-US" b="0" kern="0" dirty="0" smtClean="0"/>
                  <a:t> with policy gradient reinforcement learning through self-play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≻</m:t>
                    </m:r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b="0" kern="0" dirty="0" smtClean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ker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i="1" ker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ker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𝜕</m:t>
                        </m:r>
                        <m:func>
                          <m:funcPr>
                            <m:ctrlPr>
                              <a:rPr lang="en-US" i="1" ker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ker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 ker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ker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kern="0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 ker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ker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e>
                                <m:r>
                                  <a:rPr lang="en-US" i="1" ker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i="1" ker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kern="0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= ±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kern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kern="0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b="0" kern="0" dirty="0" smtClean="0"/>
                  <a:t> itself has 85% chance of winning </a:t>
                </a:r>
                <a:r>
                  <a:rPr lang="en-US" b="0" kern="0" dirty="0" err="1" smtClean="0"/>
                  <a:t>Pachi</a:t>
                </a:r>
                <a:r>
                  <a:rPr lang="en-US" b="0" kern="0" dirty="0" smtClean="0"/>
                  <a:t>, a MCTS Go program ~ 2 amateur </a:t>
                </a:r>
                <a:r>
                  <a:rPr lang="en-US" b="0" kern="0" dirty="0" err="1" smtClean="0"/>
                  <a:t>dan</a:t>
                </a:r>
                <a:endParaRPr lang="en-US" b="0" kern="0" dirty="0" smtClean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kern="0" smtClean="0">
                            <a:latin typeface="Cambria Math" panose="02040503050406030204" pitchFamily="18" charset="0"/>
                          </a:rPr>
                          <m:t>ρ</m:t>
                        </m:r>
                      </m:sub>
                    </m:sSub>
                  </m:oMath>
                </a14:m>
                <a:r>
                  <a:rPr lang="en-US" b="0" kern="0" dirty="0" smtClean="0"/>
                  <a:t> has 80% chance of winning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kern="0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endParaRPr lang="en-US" b="0" kern="0" dirty="0" smtClean="0"/>
              </a:p>
            </p:txBody>
          </p:sp>
        </mc:Choice>
        <mc:Fallback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400" y="1117600"/>
                <a:ext cx="11328400" cy="5511800"/>
              </a:xfrm>
              <a:prstGeom prst="rect">
                <a:avLst/>
              </a:prstGeom>
              <a:blipFill rotWithShape="0">
                <a:blip r:embed="rId2"/>
                <a:stretch>
                  <a:fillRect l="-1238" t="-1326" r="-17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4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network refinement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587507"/>
            <a:ext cx="11379200" cy="4348149"/>
          </a:xfrm>
        </p:spPr>
      </p:pic>
    </p:spTree>
    <p:extLst>
      <p:ext uri="{BB962C8B-B14F-4D97-AF65-F5344CB8AC3E}">
        <p14:creationId xmlns:p14="http://schemas.microsoft.com/office/powerpoint/2010/main" val="14908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network refinement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617674"/>
            <a:ext cx="11379200" cy="4287814"/>
          </a:xfrm>
        </p:spPr>
      </p:pic>
    </p:spTree>
    <p:extLst>
      <p:ext uri="{BB962C8B-B14F-4D97-AF65-F5344CB8AC3E}">
        <p14:creationId xmlns:p14="http://schemas.microsoft.com/office/powerpoint/2010/main" val="3352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26" y="-9451"/>
            <a:ext cx="12192000" cy="1143000"/>
          </a:xfrm>
        </p:spPr>
        <p:txBody>
          <a:bodyPr/>
          <a:lstStyle/>
          <a:p>
            <a:r>
              <a:rPr lang="en-US" dirty="0" smtClean="0"/>
              <a:t>Value network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One can use Monte Carlo “rollout” with the policy networks to estimate the value of a move</a:t>
                </a:r>
              </a:p>
              <a:p>
                <a:pPr lvl="1"/>
                <a:r>
                  <a:rPr lang="en-US" dirty="0" smtClean="0"/>
                  <a:t>It can be slow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r>
                  <a:rPr lang="en-US" b="0" dirty="0" smtClean="0"/>
                  <a:t> and not accurate enough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π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pPr lvl="1"/>
                <a:r>
                  <a:rPr lang="en-US" b="0" dirty="0" smtClean="0"/>
                  <a:t>Train a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b="0" dirty="0" smtClean="0"/>
                  <a:t> instead</a:t>
                </a:r>
              </a:p>
              <a:p>
                <a:r>
                  <a:rPr lang="en-US" dirty="0" smtClean="0"/>
                  <a:t>With similar structure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sub>
                    </m:sSub>
                  </m:oMath>
                </a14:m>
                <a:r>
                  <a:rPr lang="en-US" b="0" dirty="0" smtClean="0"/>
                  <a:t> but regress to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b="0" dirty="0" smtClean="0"/>
                  <a:t> value instead</a:t>
                </a:r>
              </a:p>
              <a:p>
                <a:pPr lvl="1"/>
                <a:r>
                  <a:rPr lang="en-US" dirty="0" smtClean="0"/>
                  <a:t>Gather self-play data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Use experience replay to avoid </a:t>
                </a:r>
                <a:r>
                  <a:rPr lang="en-US" dirty="0" err="1" smtClean="0"/>
                  <a:t>overfitting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35" y="1397000"/>
            <a:ext cx="8617129" cy="4729163"/>
          </a:xfrm>
        </p:spPr>
      </p:pic>
    </p:spTree>
    <p:extLst>
      <p:ext uri="{BB962C8B-B14F-4D97-AF65-F5344CB8AC3E}">
        <p14:creationId xmlns:p14="http://schemas.microsoft.com/office/powerpoint/2010/main" val="307586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Playing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Tree stores action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 smtClean="0"/>
                  <a:t>, visit count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b="0" dirty="0" smtClean="0"/>
                  <a:t>, and prior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σ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 smtClean="0"/>
                  <a:t> for every state and action</a:t>
                </a:r>
              </a:p>
              <a:p>
                <a:r>
                  <a:rPr lang="en-US" dirty="0" smtClean="0"/>
                  <a:t>To select a move</a:t>
                </a:r>
                <a:r>
                  <a:rPr lang="en-US" b="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𝑎𝑟𝑔𝑚𝑎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endParaRPr lang="en-US" b="0" dirty="0" smtClean="0"/>
              </a:p>
              <a:p>
                <a:pPr lvl="1"/>
                <a:r>
                  <a:rPr lang="en-US" b="0" dirty="0" smtClean="0"/>
                  <a:t>A </a:t>
                </a:r>
                <a:r>
                  <a:rPr lang="en-US" dirty="0" smtClean="0"/>
                  <a:t>variant of exploration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b="0" dirty="0" smtClean="0"/>
              </a:p>
              <a:p>
                <a:r>
                  <a:rPr lang="en-US" dirty="0" smtClean="0"/>
                  <a:t>When reaching a leaf node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b="0" dirty="0" smtClean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b="0" dirty="0" smtClean="0"/>
                  <a:t> is the outcome of a fast random rollout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endParaRPr lang="en-US" b="0" dirty="0" smtClean="0"/>
              </a:p>
              <a:p>
                <a:r>
                  <a:rPr lang="en-US" dirty="0" smtClean="0"/>
                  <a:t>Update:	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 dirty="0" smtClean="0"/>
              </a:p>
              <a:p>
                <a:pPr lvl="1"/>
                <a:endParaRPr lang="en-US" b="0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33" t="-1546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65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200" y="1600201"/>
            <a:ext cx="8915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113676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41943"/>
            <a:ext cx="4166068" cy="9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62600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bonus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511332" y="5965306"/>
            <a:ext cx="419100" cy="294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67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AlphaGo</a:t>
            </a:r>
            <a:r>
              <a:rPr lang="en-US" dirty="0" smtClean="0"/>
              <a:t> in </a:t>
            </a:r>
            <a:r>
              <a:rPr lang="en-US" dirty="0"/>
              <a:t>o</a:t>
            </a:r>
            <a:r>
              <a:rPr lang="en-US" dirty="0" smtClean="0"/>
              <a:t>ne Slide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90941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78" y="5324769"/>
            <a:ext cx="310418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800600"/>
            <a:ext cx="4114800" cy="79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71" y="3217503"/>
            <a:ext cx="4131793" cy="176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019799" y="4296219"/>
            <a:ext cx="2819401" cy="369332"/>
            <a:chOff x="4554580" y="4160035"/>
            <a:chExt cx="1559276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4785852" y="4160035"/>
              <a:ext cx="132800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Winning rate estimate</a:t>
              </a:r>
              <a:endParaRPr lang="en-US" dirty="0"/>
            </a:p>
          </p:txBody>
        </p:sp>
        <p:cxnSp>
          <p:nvCxnSpPr>
            <p:cNvPr id="9" name="Straight Arrow Connector 8"/>
            <p:cNvCxnSpPr>
              <a:stCxn id="11" idx="1"/>
            </p:cNvCxnSpPr>
            <p:nvPr/>
          </p:nvCxnSpPr>
          <p:spPr>
            <a:xfrm flipH="1">
              <a:off x="4554580" y="4344701"/>
              <a:ext cx="231272" cy="214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155208" y="4932101"/>
            <a:ext cx="5194394" cy="369332"/>
            <a:chOff x="4267200" y="5169932"/>
            <a:chExt cx="5194394" cy="369332"/>
          </a:xfrm>
        </p:grpSpPr>
        <p:sp>
          <p:nvSpPr>
            <p:cNvPr id="13" name="TextBox 12"/>
            <p:cNvSpPr txBox="1"/>
            <p:nvPr/>
          </p:nvSpPr>
          <p:spPr>
            <a:xfrm>
              <a:off x="4724400" y="5169932"/>
              <a:ext cx="4737194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Winning rate predicted by fast rollout playout</a:t>
              </a:r>
              <a:endParaRPr lang="en-US" dirty="0"/>
            </a:p>
          </p:txBody>
        </p:sp>
        <p:cxnSp>
          <p:nvCxnSpPr>
            <p:cNvPr id="15" name="Straight Arrow Connector 14"/>
            <p:cNvCxnSpPr>
              <a:stCxn id="13" idx="1"/>
            </p:cNvCxnSpPr>
            <p:nvPr/>
          </p:nvCxnSpPr>
          <p:spPr>
            <a:xfrm flipH="1">
              <a:off x="4267200" y="5354598"/>
              <a:ext cx="4572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859807" y="5408538"/>
            <a:ext cx="4516691" cy="369332"/>
            <a:chOff x="2971800" y="5646369"/>
            <a:chExt cx="4516691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3200138" y="5646369"/>
              <a:ext cx="4288353" cy="369332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smtClean="0"/>
                <a:t>Winning rate predicted by value network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2971800" y="5646369"/>
              <a:ext cx="228338" cy="1846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973977" y="5930291"/>
            <a:ext cx="6456024" cy="338555"/>
            <a:chOff x="2971800" y="5646368"/>
            <a:chExt cx="5106596" cy="254747"/>
          </a:xfrm>
        </p:grpSpPr>
        <p:sp>
          <p:nvSpPr>
            <p:cNvPr id="25" name="TextBox 24"/>
            <p:cNvSpPr txBox="1"/>
            <p:nvPr/>
          </p:nvSpPr>
          <p:spPr>
            <a:xfrm>
              <a:off x="3200137" y="5646368"/>
              <a:ext cx="4878259" cy="254747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/>
                <a:t>Action probability </a:t>
              </a:r>
              <a:r>
                <a:rPr lang="en-US" sz="1600" dirty="0" smtClean="0"/>
                <a:t>approximated </a:t>
              </a:r>
              <a:r>
                <a:rPr lang="en-US" sz="1600" dirty="0"/>
                <a:t>by </a:t>
              </a:r>
              <a:r>
                <a:rPr lang="en-US" sz="1600" dirty="0" smtClean="0"/>
                <a:t>policy network without self-play</a:t>
              </a:r>
              <a:endParaRPr lang="en-US" sz="1600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 flipV="1">
              <a:off x="2971800" y="5646369"/>
              <a:ext cx="228338" cy="18466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171" y="3146885"/>
            <a:ext cx="4166068" cy="95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0" y="6564868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Disclaimer: not completely accurate. But close enough…</a:t>
            </a:r>
            <a:endParaRPr lang="en-US" sz="16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82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AlphaGo</a:t>
            </a:r>
            <a:r>
              <a:rPr lang="en-US" dirty="0" smtClean="0"/>
              <a:t> Zero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3213100" cy="4729164"/>
          </a:xfrm>
        </p:spPr>
        <p:txBody>
          <a:bodyPr>
            <a:normAutofit/>
          </a:bodyPr>
          <a:lstStyle/>
          <a:p>
            <a:r>
              <a:rPr lang="en-US" dirty="0" smtClean="0"/>
              <a:t>A reboot without using human expert data at all</a:t>
            </a:r>
          </a:p>
          <a:p>
            <a:r>
              <a:rPr lang="en-US" dirty="0" smtClean="0"/>
              <a:t>Beat </a:t>
            </a:r>
            <a:r>
              <a:rPr lang="en-US" dirty="0" err="1" smtClean="0"/>
              <a:t>AlphaGo</a:t>
            </a:r>
            <a:r>
              <a:rPr lang="en-US" dirty="0" smtClean="0"/>
              <a:t> Master (one that beat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Jie</a:t>
            </a:r>
            <a:r>
              <a:rPr lang="en-US" dirty="0" smtClean="0"/>
              <a:t>) after 21 days of training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397001"/>
            <a:ext cx="8572500" cy="4695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0643" y="6372227"/>
            <a:ext cx="1025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Silver et al, </a:t>
            </a:r>
            <a:r>
              <a:rPr lang="en-US" dirty="0" smtClean="0">
                <a:latin typeface="Calibri"/>
                <a:cs typeface="Calibri"/>
              </a:rPr>
              <a:t>“Mastering </a:t>
            </a:r>
            <a:r>
              <a:rPr lang="en-US" dirty="0">
                <a:latin typeface="Calibri"/>
                <a:cs typeface="Calibri"/>
              </a:rPr>
              <a:t>the game of Go without human </a:t>
            </a:r>
            <a:r>
              <a:rPr lang="en-US" dirty="0" smtClean="0">
                <a:latin typeface="Calibri"/>
                <a:cs typeface="Calibri"/>
              </a:rPr>
              <a:t>knowledge”, Nature, Oct 2017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285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difference from original </a:t>
            </a:r>
            <a:r>
              <a:rPr lang="en-US" dirty="0" err="1" smtClean="0"/>
              <a:t>AlphaGo</a:t>
            </a:r>
            <a:r>
              <a:rPr lang="en-US" dirty="0" smtClean="0"/>
              <a:t>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No human data used (tabular rasa). Purely self-play</a:t>
                </a:r>
              </a:p>
              <a:p>
                <a:r>
                  <a:rPr lang="en-US" dirty="0" smtClean="0"/>
                  <a:t>No handcrafted feature at all. (In original </a:t>
                </a:r>
                <a:r>
                  <a:rPr lang="en-US" dirty="0" err="1" smtClean="0"/>
                  <a:t>AlphaGo</a:t>
                </a:r>
                <a:r>
                  <a:rPr lang="en-US" dirty="0" smtClean="0"/>
                  <a:t>, there are some handcrafted features (though not a lot) during rollout)</a:t>
                </a:r>
              </a:p>
              <a:p>
                <a:r>
                  <a:rPr lang="en-US" dirty="0" smtClean="0"/>
                  <a:t>Value and policy networks are instead combined into one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</m:oMath>
                </a14:m>
                <a:r>
                  <a:rPr lang="en-US" dirty="0" smtClean="0"/>
                  <a:t> with separate heads to output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and move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err="1" smtClean="0"/>
                  <a:t>Resnet</a:t>
                </a:r>
                <a:r>
                  <a:rPr lang="en-US" dirty="0"/>
                  <a:t> </a:t>
                </a:r>
                <a:r>
                  <a:rPr lang="en-US" dirty="0" smtClean="0"/>
                  <a:t>is used (40 residual layers) </a:t>
                </a:r>
                <a:endParaRPr lang="en-US" dirty="0"/>
              </a:p>
              <a:p>
                <a:pPr lvl="1"/>
                <a:r>
                  <a:rPr lang="en-US" dirty="0" smtClean="0"/>
                  <a:t>Each residual layer contains 2 </a:t>
                </a:r>
                <a:r>
                  <a:rPr lang="en-US" dirty="0" err="1" smtClean="0"/>
                  <a:t>conv</a:t>
                </a:r>
                <a:r>
                  <a:rPr lang="en-US" dirty="0" smtClean="0"/>
                  <a:t> layers</a:t>
                </a:r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820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Similar to original </a:t>
                </a:r>
                <a:r>
                  <a:rPr lang="en-US" dirty="0" err="1" smtClean="0"/>
                  <a:t>AlphaGo</a:t>
                </a:r>
                <a:r>
                  <a:rPr lang="en-US" dirty="0" smtClean="0"/>
                  <a:t>, MCTS keeps record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θ</m:t>
                        </m:r>
                      </m:sub>
                    </m:sSub>
                  </m:oMath>
                </a14:m>
                <a:r>
                  <a:rPr lang="en-US" dirty="0" smtClean="0"/>
                  <a:t> to play the current game state 1600 times (take about 0.4 sec). The move is more explorative for earlier simulation steps and relies exploitation more for later simulation steps</a:t>
                </a:r>
              </a:p>
              <a:p>
                <a:pPr lvl="1"/>
                <a:r>
                  <a:rPr lang="en-US" dirty="0" smtClean="0"/>
                  <a:t>Update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 smtClean="0"/>
                  <a:t> as in original </a:t>
                </a:r>
                <a:r>
                  <a:rPr lang="en-US" dirty="0" err="1" smtClean="0"/>
                  <a:t>AlphaGo</a:t>
                </a:r>
                <a:endParaRPr lang="en-US" dirty="0" smtClean="0"/>
              </a:p>
              <a:p>
                <a:r>
                  <a:rPr lang="en-US" dirty="0" smtClean="0"/>
                  <a:t>Use </a:t>
                </a:r>
                <a:r>
                  <a:rPr lang="en-US" dirty="0"/>
                  <a:t>combined loss cross-entropy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and square loss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and l-2 regularization: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func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 smtClean="0"/>
                  <a:t>Training is surprisingly fast. It only takes 36 hours to beat </a:t>
                </a:r>
                <a:r>
                  <a:rPr lang="en-US" dirty="0" err="1" smtClean="0"/>
                  <a:t>AlphaGo</a:t>
                </a:r>
                <a:r>
                  <a:rPr lang="en-US" dirty="0" smtClean="0"/>
                  <a:t> Lee, which took months to trained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33" t="-1546" r="-965" b="-5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458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AlphaZero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Just after 48 days of publication of </a:t>
            </a:r>
            <a:r>
              <a:rPr lang="en-US" dirty="0" err="1" smtClean="0"/>
              <a:t>AlphaGo</a:t>
            </a:r>
            <a:r>
              <a:rPr lang="en-US" dirty="0" smtClean="0"/>
              <a:t> Zero paper. </a:t>
            </a:r>
            <a:r>
              <a:rPr lang="en-US" dirty="0" err="1" smtClean="0"/>
              <a:t>DeepMind</a:t>
            </a:r>
            <a:r>
              <a:rPr lang="en-US" dirty="0" smtClean="0"/>
              <a:t> posted its successor </a:t>
            </a:r>
            <a:r>
              <a:rPr lang="en-US" dirty="0" err="1" smtClean="0"/>
              <a:t>AlphaZero</a:t>
            </a:r>
            <a:r>
              <a:rPr lang="en-US" dirty="0" smtClean="0"/>
              <a:t> in </a:t>
            </a:r>
            <a:r>
              <a:rPr lang="en-US" dirty="0" err="1" smtClean="0"/>
              <a:t>Arxiv</a:t>
            </a:r>
            <a:endParaRPr lang="en-US" dirty="0" smtClean="0"/>
          </a:p>
          <a:p>
            <a:r>
              <a:rPr lang="en-US" dirty="0" smtClean="0"/>
              <a:t>Same principle is generalized to any </a:t>
            </a:r>
            <a:r>
              <a:rPr lang="en-US" b="1" dirty="0" smtClean="0"/>
              <a:t>discrete</a:t>
            </a:r>
            <a:r>
              <a:rPr lang="en-US" dirty="0" smtClean="0"/>
              <a:t>, </a:t>
            </a:r>
            <a:r>
              <a:rPr lang="en-US" b="1" dirty="0" smtClean="0"/>
              <a:t>competitive</a:t>
            </a:r>
            <a:r>
              <a:rPr lang="en-US" dirty="0" smtClean="0"/>
              <a:t> games with </a:t>
            </a:r>
            <a:r>
              <a:rPr lang="en-US" b="1" dirty="0" smtClean="0"/>
              <a:t>perfect information</a:t>
            </a:r>
          </a:p>
          <a:p>
            <a:pPr lvl="1"/>
            <a:r>
              <a:rPr lang="en-US" dirty="0" smtClean="0"/>
              <a:t>Applied to chess and </a:t>
            </a:r>
            <a:r>
              <a:rPr lang="en-US" dirty="0" err="1" smtClean="0"/>
              <a:t>shogi</a:t>
            </a:r>
            <a:endParaRPr lang="en-US" b="1" dirty="0" smtClean="0"/>
          </a:p>
          <a:p>
            <a:r>
              <a:rPr lang="en-US" dirty="0" smtClean="0"/>
              <a:t>Main difference from </a:t>
            </a:r>
            <a:r>
              <a:rPr lang="en-US" dirty="0" err="1" smtClean="0"/>
              <a:t>AlphaGo</a:t>
            </a:r>
            <a:r>
              <a:rPr lang="en-US" dirty="0" smtClean="0"/>
              <a:t> Zero</a:t>
            </a:r>
          </a:p>
          <a:p>
            <a:pPr lvl="1"/>
            <a:r>
              <a:rPr lang="en-US" dirty="0" smtClean="0"/>
              <a:t>Take account of draws and other outcomes rather than win/loss</a:t>
            </a:r>
          </a:p>
          <a:p>
            <a:pPr lvl="1"/>
            <a:r>
              <a:rPr lang="en-US" dirty="0" smtClean="0"/>
              <a:t>Didn’t use data augmentation (rotation/reflection in Go was not exploited)</a:t>
            </a:r>
          </a:p>
          <a:p>
            <a:pPr lvl="1"/>
            <a:r>
              <a:rPr lang="en-US" dirty="0" smtClean="0"/>
              <a:t>In </a:t>
            </a:r>
            <a:r>
              <a:rPr lang="en-US" dirty="0" err="1" smtClean="0"/>
              <a:t>AlphaGo</a:t>
            </a:r>
            <a:r>
              <a:rPr lang="en-US" dirty="0" smtClean="0"/>
              <a:t> Zero, self-play game is generated by current best model. In contrast, </a:t>
            </a:r>
            <a:r>
              <a:rPr lang="en-US" dirty="0" err="1" smtClean="0"/>
              <a:t>AlphaZero</a:t>
            </a:r>
            <a:r>
              <a:rPr lang="en-US" dirty="0" smtClean="0"/>
              <a:t> simply maintains one network and updated continuously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0643" y="6126165"/>
            <a:ext cx="1025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Silver et al, “Mastering Chess and </a:t>
            </a:r>
            <a:r>
              <a:rPr lang="en-US" dirty="0" err="1">
                <a:latin typeface="Calibri"/>
                <a:cs typeface="Calibri"/>
              </a:rPr>
              <a:t>Shogi</a:t>
            </a:r>
            <a:r>
              <a:rPr lang="en-US" dirty="0">
                <a:latin typeface="Calibri"/>
                <a:cs typeface="Calibri"/>
              </a:rPr>
              <a:t> by Self-Play with a General Reinforcement Learning Algorithm ”, </a:t>
            </a:r>
            <a:r>
              <a:rPr lang="en-US" dirty="0" err="1" smtClean="0">
                <a:latin typeface="Calibri"/>
                <a:cs typeface="Calibri"/>
              </a:rPr>
              <a:t>Arxiv</a:t>
            </a:r>
            <a:r>
              <a:rPr lang="en-US" dirty="0" smtClean="0">
                <a:latin typeface="Calibri"/>
                <a:cs typeface="Calibri"/>
              </a:rPr>
              <a:t>, Dec 2017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81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1524027"/>
            <a:ext cx="5702300" cy="425235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6172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We’re done with a quick introduction on MDP, reinforcement learning, </a:t>
            </a:r>
            <a:r>
              <a:rPr lang="en-US" sz="2400" dirty="0" smtClean="0"/>
              <a:t>Q-learning, </a:t>
            </a:r>
            <a:r>
              <a:rPr lang="en-US" sz="2400" dirty="0" smtClean="0"/>
              <a:t>deep </a:t>
            </a:r>
            <a:r>
              <a:rPr lang="en-US" sz="2400" dirty="0" smtClean="0"/>
              <a:t>Q-learning, and </a:t>
            </a:r>
            <a:r>
              <a:rPr lang="en-US" sz="2400" dirty="0" err="1" smtClean="0"/>
              <a:t>AlphaGo</a:t>
            </a:r>
            <a:endParaRPr lang="en-US" sz="2000" dirty="0" smtClean="0"/>
          </a:p>
          <a:p>
            <a:pPr lvl="1"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400" dirty="0" smtClean="0"/>
              <a:t>Acknowledgement: thanks </a:t>
            </a:r>
            <a:r>
              <a:rPr lang="en-US" sz="2400" dirty="0" smtClean="0">
                <a:latin typeface="Calibri"/>
                <a:cs typeface="Calibri"/>
              </a:rPr>
              <a:t>Dan </a:t>
            </a:r>
            <a:r>
              <a:rPr lang="en-US" sz="2400" dirty="0">
                <a:latin typeface="Calibri"/>
                <a:cs typeface="Calibri"/>
              </a:rPr>
              <a:t>Klein and Pieter </a:t>
            </a:r>
            <a:r>
              <a:rPr lang="en-US" sz="2400" dirty="0" err="1" smtClean="0">
                <a:latin typeface="Calibri"/>
                <a:cs typeface="Calibri"/>
              </a:rPr>
              <a:t>Abbeel</a:t>
            </a:r>
            <a:r>
              <a:rPr lang="en-US" sz="2400" dirty="0" smtClean="0">
                <a:latin typeface="Calibri"/>
                <a:cs typeface="Calibri"/>
              </a:rPr>
              <a:t> at UC Berkeley for making their slides available online!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434604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went through a lot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516636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Backprop</a:t>
            </a:r>
            <a:endParaRPr lang="en-US" dirty="0" smtClean="0"/>
          </a:p>
          <a:p>
            <a:r>
              <a:rPr lang="en-US" dirty="0" smtClean="0"/>
              <a:t>Regularization, weight initialization</a:t>
            </a:r>
          </a:p>
          <a:p>
            <a:r>
              <a:rPr lang="en-US" dirty="0" smtClean="0"/>
              <a:t>CNN</a:t>
            </a:r>
          </a:p>
          <a:p>
            <a:pPr lvl="1"/>
            <a:r>
              <a:rPr lang="en-US" dirty="0" smtClean="0"/>
              <a:t>R-CNN, faster R-CNN</a:t>
            </a:r>
          </a:p>
          <a:p>
            <a:r>
              <a:rPr lang="en-US" dirty="0" smtClean="0"/>
              <a:t>Seq2seq models</a:t>
            </a:r>
          </a:p>
          <a:p>
            <a:pPr lvl="1"/>
            <a:r>
              <a:rPr lang="en-US" dirty="0" smtClean="0"/>
              <a:t>Neural machine translations</a:t>
            </a:r>
          </a:p>
          <a:p>
            <a:pPr lvl="1"/>
            <a:r>
              <a:rPr lang="en-US" dirty="0" err="1" smtClean="0"/>
              <a:t>Chatbots</a:t>
            </a:r>
            <a:endParaRPr lang="en-US" dirty="0" smtClean="0"/>
          </a:p>
          <a:p>
            <a:r>
              <a:rPr lang="en-US" dirty="0" smtClean="0"/>
              <a:t>Neural Turing </a:t>
            </a:r>
            <a:r>
              <a:rPr lang="en-US" dirty="0" smtClean="0"/>
              <a:t>machines</a:t>
            </a:r>
          </a:p>
          <a:p>
            <a:r>
              <a:rPr lang="en-US" dirty="0" err="1" smtClean="0"/>
              <a:t>Autoencoders</a:t>
            </a:r>
            <a:endParaRPr lang="en-US" dirty="0"/>
          </a:p>
          <a:p>
            <a:r>
              <a:rPr lang="en-US" dirty="0" smtClean="0"/>
              <a:t>GANs</a:t>
            </a:r>
          </a:p>
          <a:p>
            <a:r>
              <a:rPr lang="en-US" dirty="0" smtClean="0"/>
              <a:t>Deep </a:t>
            </a:r>
            <a:r>
              <a:rPr lang="en-US" dirty="0" smtClean="0"/>
              <a:t>reinforcement learning	</a:t>
            </a:r>
          </a:p>
          <a:p>
            <a:r>
              <a:rPr lang="en-US" dirty="0" err="1" smtClean="0"/>
              <a:t>AlphaGo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7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40" y="3738748"/>
            <a:ext cx="4375638" cy="221378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47" y="5281964"/>
            <a:ext cx="4613031" cy="1281397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78" y="1412876"/>
            <a:ext cx="2133600" cy="27432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78" y="1486940"/>
            <a:ext cx="30861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7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ideas were not new…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5773615" cy="476274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Mainly two things happened</a:t>
            </a:r>
          </a:p>
          <a:p>
            <a:pPr lvl="1"/>
            <a:r>
              <a:rPr lang="en-US" dirty="0" smtClean="0"/>
              <a:t>Inexpensive computational power</a:t>
            </a:r>
          </a:p>
          <a:p>
            <a:pPr lvl="2"/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Large </a:t>
            </a:r>
            <a:r>
              <a:rPr lang="en-US" dirty="0"/>
              <a:t>d</a:t>
            </a:r>
            <a:r>
              <a:rPr lang="en-US" dirty="0" smtClean="0"/>
              <a:t>ataset available</a:t>
            </a:r>
          </a:p>
          <a:p>
            <a:pPr lvl="2"/>
            <a:r>
              <a:rPr lang="en-US" dirty="0" err="1" smtClean="0"/>
              <a:t>ImageNet</a:t>
            </a:r>
            <a:endParaRPr lang="en-US" dirty="0" smtClean="0"/>
          </a:p>
          <a:p>
            <a:pPr lvl="2"/>
            <a:r>
              <a:rPr lang="en-US" dirty="0" smtClean="0"/>
              <a:t>MS COCO</a:t>
            </a:r>
          </a:p>
          <a:p>
            <a:pPr lvl="2"/>
            <a:r>
              <a:rPr lang="en-US" dirty="0" err="1" smtClean="0"/>
              <a:t>Kaggle</a:t>
            </a:r>
            <a:r>
              <a:rPr lang="en-US" dirty="0" smtClean="0"/>
              <a:t> …</a:t>
            </a:r>
          </a:p>
          <a:p>
            <a:r>
              <a:rPr lang="en-US" dirty="0" smtClean="0"/>
              <a:t>Persistent efforts of many researchers</a:t>
            </a:r>
          </a:p>
          <a:p>
            <a:pPr lvl="1"/>
            <a:r>
              <a:rPr lang="en-US" dirty="0" smtClean="0"/>
              <a:t>Hinton (Toronto, Google)</a:t>
            </a:r>
          </a:p>
          <a:p>
            <a:pPr lvl="1"/>
            <a:r>
              <a:rPr lang="en-US" dirty="0" err="1" smtClean="0"/>
              <a:t>Yann</a:t>
            </a:r>
            <a:r>
              <a:rPr lang="en-US" dirty="0" smtClean="0"/>
              <a:t> </a:t>
            </a:r>
            <a:r>
              <a:rPr lang="en-US" dirty="0" err="1" smtClean="0"/>
              <a:t>Lecun</a:t>
            </a:r>
            <a:r>
              <a:rPr lang="en-US" dirty="0" smtClean="0"/>
              <a:t> (NYU, Facebook)</a:t>
            </a:r>
          </a:p>
          <a:p>
            <a:pPr lvl="1"/>
            <a:r>
              <a:rPr lang="en-US" dirty="0" err="1" smtClean="0"/>
              <a:t>Bengio</a:t>
            </a:r>
            <a:r>
              <a:rPr lang="en-US" dirty="0" smtClean="0"/>
              <a:t> (Montreal)</a:t>
            </a:r>
          </a:p>
          <a:p>
            <a:pPr lvl="1"/>
            <a:r>
              <a:rPr lang="en-US" dirty="0" smtClean="0"/>
              <a:t>Andrew Ng (Stanford, Google, </a:t>
            </a:r>
            <a:r>
              <a:rPr lang="en-US" dirty="0" err="1" smtClean="0"/>
              <a:t>Baidu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93" y="1825625"/>
            <a:ext cx="3522784" cy="2351683"/>
          </a:xfrm>
          <a:prstGeom prst="rect">
            <a:avLst/>
          </a:prstGeo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238" y="4177308"/>
            <a:ext cx="4336562" cy="21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Learning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61185" cy="471585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Reinforcement Learning</a:t>
            </a:r>
          </a:p>
          <a:p>
            <a:pPr lvl="1"/>
            <a:r>
              <a:rPr lang="en-US" dirty="0" smtClean="0"/>
              <a:t>The machine predicts a scalar reward given once in a while</a:t>
            </a:r>
          </a:p>
          <a:p>
            <a:pPr lvl="1"/>
            <a:r>
              <a:rPr lang="en-US" dirty="0" smtClean="0"/>
              <a:t>A few bits for some samples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Supervised Learning</a:t>
            </a:r>
          </a:p>
          <a:p>
            <a:pPr lvl="1"/>
            <a:r>
              <a:rPr lang="en-US" dirty="0" smtClean="0"/>
              <a:t>The machine predicts a category or a few numbers for each input</a:t>
            </a:r>
          </a:p>
          <a:p>
            <a:pPr lvl="1"/>
            <a:r>
              <a:rPr lang="en-US" dirty="0" smtClean="0"/>
              <a:t>10→10,000 bits per sample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Unsupervised Learning</a:t>
            </a:r>
          </a:p>
          <a:p>
            <a:pPr lvl="1"/>
            <a:r>
              <a:rPr lang="en-US" dirty="0" smtClean="0"/>
              <a:t>The machine predicts any part of its input for any observed part</a:t>
            </a:r>
          </a:p>
          <a:p>
            <a:pPr lvl="1"/>
            <a:r>
              <a:rPr lang="en-US" dirty="0" smtClean="0"/>
              <a:t>Predicts future frame in videos</a:t>
            </a:r>
          </a:p>
          <a:p>
            <a:pPr lvl="1"/>
            <a:r>
              <a:rPr lang="en-US" dirty="0" smtClean="0"/>
              <a:t>Millions of bits per sample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78" y="1825625"/>
            <a:ext cx="3505244" cy="4351338"/>
          </a:xfrm>
        </p:spPr>
      </p:pic>
      <p:sp>
        <p:nvSpPr>
          <p:cNvPr id="8" name="TextBox 7"/>
          <p:cNvSpPr txBox="1"/>
          <p:nvPr/>
        </p:nvSpPr>
        <p:spPr>
          <a:xfrm>
            <a:off x="0" y="6517976"/>
            <a:ext cx="1094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dirty="0" err="1" smtClean="0"/>
              <a:t>Yann</a:t>
            </a:r>
            <a:r>
              <a:rPr lang="en-US" sz="2000" dirty="0" smtClean="0"/>
              <a:t> </a:t>
            </a:r>
            <a:r>
              <a:rPr lang="en-US" sz="2000" dirty="0" err="1" smtClean="0"/>
              <a:t>Lecun</a:t>
            </a:r>
            <a:r>
              <a:rPr lang="en-US" sz="2000" dirty="0" smtClean="0"/>
              <a:t>: father of CNN, director of Facebook AI Research, NYU professor</a:t>
            </a:r>
            <a:endParaRPr lang="en-US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3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preferences should an agent have over reward sequences?</a:t>
            </a:r>
          </a:p>
          <a:p>
            <a:endParaRPr lang="en-US" sz="2800" dirty="0" smtClean="0"/>
          </a:p>
          <a:p>
            <a:r>
              <a:rPr lang="en-US" sz="2800" dirty="0" smtClean="0"/>
              <a:t>More or less?</a:t>
            </a:r>
          </a:p>
          <a:p>
            <a:endParaRPr lang="en-US" sz="2800" dirty="0" smtClean="0"/>
          </a:p>
          <a:p>
            <a:r>
              <a:rPr lang="en-US" sz="2800" dirty="0" smtClean="0"/>
              <a:t>Now or later?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2, 2]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[2, 3, 4]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[0, 0, 1]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0, 0]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4112"/>
            <a:ext cx="11465169" cy="1015158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much information does machine </a:t>
            </a:r>
            <a:r>
              <a:rPr lang="en-US" sz="4000" dirty="0" smtClean="0"/>
              <a:t>need </a:t>
            </a:r>
            <a:r>
              <a:rPr lang="en-US" sz="4000" dirty="0" smtClean="0"/>
              <a:t>to predict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85" y="1322714"/>
            <a:ext cx="8455006" cy="5041817"/>
          </a:xfrm>
        </p:spPr>
      </p:pic>
      <p:sp>
        <p:nvSpPr>
          <p:cNvPr id="7" name="TextBox 6"/>
          <p:cNvSpPr txBox="1"/>
          <p:nvPr/>
        </p:nvSpPr>
        <p:spPr>
          <a:xfrm>
            <a:off x="0" y="6517976"/>
            <a:ext cx="1094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</a:t>
            </a:r>
            <a:r>
              <a:rPr lang="en-US" sz="2000" dirty="0" err="1" smtClean="0"/>
              <a:t>Yann</a:t>
            </a:r>
            <a:r>
              <a:rPr lang="en-US" sz="2000" dirty="0" smtClean="0"/>
              <a:t> </a:t>
            </a:r>
            <a:r>
              <a:rPr lang="en-US" sz="2000" dirty="0" err="1" smtClean="0"/>
              <a:t>Lecun</a:t>
            </a:r>
            <a:r>
              <a:rPr lang="en-US" sz="2000" dirty="0" smtClean="0"/>
              <a:t>: father of CNN, director of Facebook AI Research, NYU professor</a:t>
            </a:r>
            <a:endParaRPr lang="en-US" sz="20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7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221" y="151545"/>
            <a:ext cx="10515600" cy="991456"/>
          </a:xfrm>
        </p:spPr>
        <p:txBody>
          <a:bodyPr/>
          <a:lstStyle/>
          <a:p>
            <a:r>
              <a:rPr lang="en-US" dirty="0" smtClean="0"/>
              <a:t>Four missing pieces of AI (by </a:t>
            </a:r>
            <a:r>
              <a:rPr lang="en-US" dirty="0" err="1" smtClean="0"/>
              <a:t>Lecun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7107"/>
            <a:ext cx="10515600" cy="506437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Theoretical Understanding for Deep Learning</a:t>
            </a:r>
          </a:p>
          <a:p>
            <a:pPr lvl="1"/>
            <a:r>
              <a:rPr lang="en-US" dirty="0" smtClean="0"/>
              <a:t>What is the geometry of the objective function in deep networks?</a:t>
            </a:r>
          </a:p>
          <a:p>
            <a:pPr lvl="1"/>
            <a:r>
              <a:rPr lang="en-US" dirty="0" smtClean="0"/>
              <a:t>Why the </a:t>
            </a:r>
            <a:r>
              <a:rPr lang="en-US" dirty="0" err="1" smtClean="0"/>
              <a:t>ConvNet</a:t>
            </a:r>
            <a:r>
              <a:rPr lang="en-US" dirty="0" smtClean="0"/>
              <a:t> architecture works so well? [</a:t>
            </a:r>
            <a:r>
              <a:rPr lang="en-US" dirty="0" err="1" smtClean="0"/>
              <a:t>Mallat</a:t>
            </a:r>
            <a:r>
              <a:rPr lang="en-US" dirty="0" smtClean="0"/>
              <a:t>, </a:t>
            </a:r>
            <a:r>
              <a:rPr lang="en-US" dirty="0" err="1" smtClean="0"/>
              <a:t>Bruna</a:t>
            </a:r>
            <a:r>
              <a:rPr lang="en-US" dirty="0" smtClean="0"/>
              <a:t>, </a:t>
            </a:r>
            <a:r>
              <a:rPr lang="en-US" dirty="0" err="1" smtClean="0"/>
              <a:t>Tygert</a:t>
            </a:r>
            <a:r>
              <a:rPr lang="en-US" dirty="0" smtClean="0"/>
              <a:t>…]</a:t>
            </a:r>
            <a:endParaRPr lang="en-US" dirty="0" smtClean="0"/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Integrating Representation/Deep Learning with Reasoning, Attention, Planning and Memory</a:t>
            </a:r>
          </a:p>
          <a:p>
            <a:pPr lvl="1"/>
            <a:r>
              <a:rPr lang="en-US" dirty="0" smtClean="0"/>
              <a:t>A lot of recent work on reasoning/planning, attention, memory, learning “algorithms”</a:t>
            </a:r>
          </a:p>
          <a:p>
            <a:pPr lvl="1"/>
            <a:r>
              <a:rPr lang="en-US" dirty="0" smtClean="0"/>
              <a:t>Memory-augmented neural nets</a:t>
            </a:r>
          </a:p>
          <a:p>
            <a:pPr lvl="1"/>
            <a:r>
              <a:rPr lang="en-US" dirty="0" smtClean="0"/>
              <a:t>“Differentiable” algorithm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Integrating supervised, unsupervised and reinforcement learning into a single “algorithm”</a:t>
            </a:r>
          </a:p>
          <a:p>
            <a:pPr lvl="1"/>
            <a:r>
              <a:rPr lang="en-US" dirty="0" smtClean="0"/>
              <a:t>Boltzmann machines would be nice if they worked</a:t>
            </a:r>
          </a:p>
          <a:p>
            <a:pPr lvl="1"/>
            <a:r>
              <a:rPr lang="en-US" dirty="0" smtClean="0"/>
              <a:t>Stacked What-Where Auto-Encoders, Ladder Networks…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Effective ways to do unsupervised learning</a:t>
            </a:r>
          </a:p>
          <a:p>
            <a:pPr lvl="1"/>
            <a:r>
              <a:rPr lang="en-US" dirty="0" smtClean="0"/>
              <a:t>Discovering the structure and regularities of the world by observing it and living in it like animals and human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4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Epilogue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6379029" y="1690688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‘When I was doing my Ph.D., my advisor would tell me that (I was wasting my time) every week. And I would say, “give me six months and I will prove you that it works.” And every six months, I’d say that again’ - Geoffrey Hinton</a:t>
            </a:r>
          </a:p>
          <a:p>
            <a:r>
              <a:rPr lang="en-US" dirty="0" smtClean="0"/>
              <a:t>Don’t easily believe something wouldn’t work just because someone told you so</a:t>
            </a:r>
          </a:p>
          <a:p>
            <a:pPr lvl="1"/>
            <a:r>
              <a:rPr lang="en-US" dirty="0" smtClean="0"/>
              <a:t>Try it yourself!</a:t>
            </a:r>
          </a:p>
          <a:p>
            <a:r>
              <a:rPr lang="en-US" dirty="0" smtClean="0"/>
              <a:t>If you really believe in it, be persistent and enjoy your last laugh</a:t>
            </a:r>
            <a:endParaRPr lang="en-US" dirty="0"/>
          </a:p>
        </p:txBody>
      </p:sp>
      <p:pic>
        <p:nvPicPr>
          <p:cNvPr id="19" name="cut3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690688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45390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89935" y="1579561"/>
            <a:ext cx="10668000" cy="355287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Wish you all good luck with </a:t>
            </a:r>
            <a:r>
              <a:rPr lang="en-US" dirty="0" smtClean="0">
                <a:solidFill>
                  <a:srgbClr val="0070C0"/>
                </a:solidFill>
              </a:rPr>
              <a:t>finals!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And have a fruitful </a:t>
            </a:r>
            <a:r>
              <a:rPr lang="en-US" dirty="0" err="1" smtClean="0">
                <a:solidFill>
                  <a:srgbClr val="0070C0"/>
                </a:solidFill>
              </a:rPr>
              <a:t>sem</a:t>
            </a:r>
            <a:r>
              <a:rPr lang="en-US" dirty="0" smtClean="0">
                <a:solidFill>
                  <a:srgbClr val="0070C0"/>
                </a:solidFill>
              </a:rPr>
              <a:t>-break!</a:t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36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 smtClean="0"/>
              <a:t>It’s reasonable to maximize the sum of rewards</a:t>
            </a:r>
          </a:p>
          <a:p>
            <a:r>
              <a:rPr lang="en-US" sz="2800" dirty="0" smtClean="0"/>
              <a:t>It’s also reasonable to prefer rewards now to rewards later</a:t>
            </a:r>
          </a:p>
          <a:p>
            <a:r>
              <a:rPr lang="en-US" sz="2800" dirty="0" smtClean="0"/>
              <a:t>One solution: values of rewards decay exponentially</a:t>
            </a:r>
            <a:endParaRPr lang="en-US" sz="2800" dirty="0"/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Now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Next Step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In Two Steps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Why discount?</a:t>
            </a:r>
            <a:endParaRPr lang="en-US" sz="2400" dirty="0" smtClean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Theorem: if we assume </a:t>
            </a:r>
            <a:r>
              <a:rPr lang="en-US" sz="2800" dirty="0" smtClean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 smtClean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Problem: What if the game lasts forever?  Do we get infinite rewards?</a:t>
            </a:r>
            <a:endParaRPr lang="en-US" sz="2800" dirty="0"/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</a:t>
            </a:r>
            <a:r>
              <a:rPr lang="en-US" sz="2400" dirty="0" smtClean="0"/>
              <a:t>horizon: (similar to depth-limited search)</a:t>
            </a:r>
            <a:endParaRPr lang="en-US" sz="2400" dirty="0"/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 smtClean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 smtClean="0">
                <a:sym typeface="Symbol" charset="0"/>
              </a:rPr>
              <a:t>Discounting</a:t>
            </a:r>
            <a:r>
              <a:rPr lang="en-US" sz="2400" dirty="0">
                <a:sym typeface="Symbol" charset="0"/>
              </a:rPr>
              <a:t>: </a:t>
            </a:r>
            <a:r>
              <a:rPr lang="en-US" sz="2400" dirty="0" smtClean="0">
                <a:sym typeface="Symbol" charset="0"/>
              </a:rPr>
              <a:t>use 0 </a:t>
            </a:r>
            <a:r>
              <a:rPr lang="en-US" sz="2400" dirty="0">
                <a:sym typeface="Symbol" charset="0"/>
              </a:rPr>
              <a:t>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 smtClean="0">
                <a:sym typeface="Symbol" charset="0"/>
              </a:rPr>
              <a:t>Smaller </a:t>
            </a:r>
            <a:r>
              <a:rPr lang="en-US" sz="2000" dirty="0">
                <a:sym typeface="Symbol" charset="0"/>
              </a:rPr>
              <a:t>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</a:t>
            </a:r>
            <a:r>
              <a:rPr lang="en-US" altLang="ja-JP" sz="2000" dirty="0" smtClean="0">
                <a:sym typeface="Symbol" charset="0"/>
              </a:rPr>
              <a:t>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 smtClean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Absorbing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state: guarantee that for every policy, a terminal state will eventually be reached (like 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for 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racing)</a:t>
            </a:r>
            <a:endParaRPr lang="en-US" altLang="ja-JP" sz="2400" dirty="0">
              <a:solidFill>
                <a:srgbClr val="000000"/>
              </a:solidFill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 (RL)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2938"/>
            <a:ext cx="6451600" cy="4729164"/>
          </a:xfrm>
        </p:spPr>
        <p:txBody>
          <a:bodyPr/>
          <a:lstStyle/>
          <a:p>
            <a:r>
              <a:rPr lang="en-US" dirty="0" smtClean="0"/>
              <a:t>Learn how to response to the environment with limited amount of information</a:t>
            </a:r>
          </a:p>
          <a:p>
            <a:r>
              <a:rPr lang="en-US" dirty="0" smtClean="0"/>
              <a:t>Unlike supervised learning: no one tell you what exactly what you supposed to do</a:t>
            </a:r>
          </a:p>
          <a:p>
            <a:r>
              <a:rPr lang="en-US" dirty="0" smtClean="0"/>
              <a:t>Unlike unsupervised learning: RL has a clear objective. Bottom line, You don’t want to crash your car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976188"/>
            <a:ext cx="2133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372938"/>
            <a:ext cx="3845399" cy="2347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811" y="4254252"/>
            <a:ext cx="24765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Start state s</a:t>
            </a:r>
            <a:r>
              <a:rPr lang="en-US" baseline="-25000" dirty="0" smtClean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Transitions P(</a:t>
            </a:r>
            <a:r>
              <a:rPr lang="en-US" dirty="0" err="1" smtClean="0">
                <a:ea typeface="ＭＳ Ｐゴシック" pitchFamily="34" charset="-128"/>
              </a:rPr>
              <a:t>s’</a:t>
            </a:r>
            <a:r>
              <a:rPr lang="en-US" altLang="ja-JP" dirty="0" err="1" smtClean="0">
                <a:ea typeface="ＭＳ Ｐゴシック" pitchFamily="34" charset="-128"/>
              </a:rPr>
              <a:t>|s,a</a:t>
            </a:r>
            <a:r>
              <a:rPr lang="en-US" altLang="ja-JP" dirty="0" smtClean="0">
                <a:ea typeface="ＭＳ Ｐゴシック" pitchFamily="34" charset="-128"/>
              </a:rPr>
              <a:t>) (or T(</a:t>
            </a:r>
            <a:r>
              <a:rPr lang="en-US" altLang="ja-JP" dirty="0" err="1" smtClean="0">
                <a:ea typeface="ＭＳ Ｐゴシック" pitchFamily="34" charset="-128"/>
              </a:rPr>
              <a:t>s,a,s</a:t>
            </a:r>
            <a:r>
              <a:rPr lang="en-US" altLang="ja-JP" dirty="0" smtClean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Rewards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 (and discount </a:t>
            </a:r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MDPs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Quantities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values (L8D4)]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 and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0" y="1397001"/>
            <a:ext cx="5384800" cy="4729164"/>
          </a:xfrm>
        </p:spPr>
        <p:txBody>
          <a:bodyPr/>
          <a:lstStyle/>
          <a:p>
            <a:r>
              <a:rPr lang="en-US" dirty="0" smtClean="0"/>
              <a:t>At each step </a:t>
            </a:r>
            <a:r>
              <a:rPr lang="en-US" i="1" dirty="0" smtClean="0"/>
              <a:t>t</a:t>
            </a:r>
            <a:r>
              <a:rPr lang="en-US" dirty="0" smtClean="0"/>
              <a:t> the agent:</a:t>
            </a:r>
          </a:p>
          <a:p>
            <a:pPr lvl="1"/>
            <a:r>
              <a:rPr lang="en-US" dirty="0" smtClean="0"/>
              <a:t>Receives state 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t</a:t>
            </a:r>
            <a:endParaRPr lang="en-US" i="1" baseline="-25000" dirty="0" smtClean="0"/>
          </a:p>
          <a:p>
            <a:pPr lvl="1"/>
            <a:r>
              <a:rPr lang="en-US" dirty="0" smtClean="0"/>
              <a:t>Receives scalar reward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t</a:t>
            </a:r>
            <a:endParaRPr lang="en-US" i="1" dirty="0" smtClean="0"/>
          </a:p>
          <a:p>
            <a:pPr lvl="1"/>
            <a:r>
              <a:rPr lang="en-US" dirty="0" smtClean="0"/>
              <a:t>Executes action </a:t>
            </a:r>
            <a:r>
              <a:rPr lang="en-US" i="1" dirty="0" smtClean="0"/>
              <a:t>a</a:t>
            </a:r>
            <a:r>
              <a:rPr lang="en-US" i="1" baseline="-25000" dirty="0" smtClean="0"/>
              <a:t>t</a:t>
            </a:r>
            <a:endParaRPr lang="en-US" i="1" dirty="0" smtClean="0"/>
          </a:p>
          <a:p>
            <a:r>
              <a:rPr lang="en-US" dirty="0" smtClean="0"/>
              <a:t>The environment:</a:t>
            </a:r>
          </a:p>
          <a:p>
            <a:pPr lvl="1"/>
            <a:r>
              <a:rPr lang="en-US" dirty="0" smtClean="0"/>
              <a:t>Receives action </a:t>
            </a:r>
            <a:r>
              <a:rPr lang="en-US" i="1" dirty="0" smtClean="0"/>
              <a:t>a</a:t>
            </a:r>
            <a:r>
              <a:rPr lang="en-US" i="1" baseline="-25000" dirty="0" smtClean="0"/>
              <a:t>t</a:t>
            </a:r>
          </a:p>
          <a:p>
            <a:pPr lvl="1"/>
            <a:r>
              <a:rPr lang="en-US" dirty="0" smtClean="0"/>
              <a:t>Emits state </a:t>
            </a:r>
            <a:r>
              <a:rPr lang="en-US" i="1" dirty="0" err="1" smtClean="0"/>
              <a:t>s</a:t>
            </a:r>
            <a:r>
              <a:rPr lang="en-US" i="1" baseline="-25000" dirty="0" err="1" smtClean="0"/>
              <a:t>t</a:t>
            </a:r>
            <a:endParaRPr lang="en-US" i="1" dirty="0" smtClean="0"/>
          </a:p>
          <a:p>
            <a:pPr lvl="1"/>
            <a:r>
              <a:rPr lang="en-US" dirty="0" smtClean="0"/>
              <a:t>Emits scalar reward </a:t>
            </a:r>
            <a:r>
              <a:rPr lang="en-US" i="1" dirty="0" err="1" smtClean="0"/>
              <a:t>r</a:t>
            </a:r>
            <a:r>
              <a:rPr lang="en-US" i="1" baseline="-25000" dirty="0" err="1" smtClean="0"/>
              <a:t>t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95" y="1318652"/>
            <a:ext cx="4983505" cy="5533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3954" y="62209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3606225"/>
            <a:ext cx="838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Calibri"/>
                <a:cs typeface="Calibri"/>
              </a:rPr>
              <a:t>r</a:t>
            </a:r>
            <a:r>
              <a:rPr lang="en-US" sz="3200" i="1" baseline="-25000" dirty="0" err="1" smtClean="0">
                <a:latin typeface="Calibri"/>
                <a:cs typeface="Calibri"/>
              </a:rPr>
              <a:t>t</a:t>
            </a:r>
            <a:endParaRPr lang="en-US" i="1" dirty="0" smtClean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362200"/>
            <a:ext cx="60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Calibri"/>
                <a:cs typeface="Calibri"/>
              </a:rPr>
              <a:t>a</a:t>
            </a:r>
            <a:r>
              <a:rPr lang="en-US" sz="3200" i="1" baseline="-25000" dirty="0" smtClean="0">
                <a:latin typeface="Calibri"/>
                <a:cs typeface="Calibri"/>
              </a:rPr>
              <a:t>t</a:t>
            </a:r>
            <a:endParaRPr lang="en-US" i="1" dirty="0" smtClean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2362200"/>
            <a:ext cx="533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Calibri"/>
                <a:cs typeface="Calibri"/>
              </a:rPr>
              <a:t>s</a:t>
            </a:r>
            <a:r>
              <a:rPr lang="en-US" sz="3200" i="1" baseline="-25000" dirty="0" err="1" smtClean="0">
                <a:latin typeface="Calibri"/>
                <a:cs typeface="Calibri"/>
              </a:rPr>
              <a:t>t</a:t>
            </a:r>
            <a:endParaRPr lang="en-US" i="1" dirty="0" smtClean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5354" y="3729335"/>
            <a:ext cx="11664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reward</a:t>
            </a:r>
            <a:endParaRPr lang="en-US" sz="1400" dirty="0" smtClean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6154" y="1752600"/>
            <a:ext cx="11664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action</a:t>
            </a:r>
            <a:endParaRPr lang="en-US" sz="1400" dirty="0" smtClean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2354" y="1752600"/>
            <a:ext cx="11664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state</a:t>
            </a:r>
            <a:endParaRPr lang="en-US" sz="1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177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Values of States? Bellman Equations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Fundamental operation: compute the (</a:t>
            </a:r>
            <a:r>
              <a:rPr lang="en-US" sz="2800" dirty="0" err="1" smtClean="0"/>
              <a:t>expectimax</a:t>
            </a:r>
            <a:r>
              <a:rPr lang="en-US" sz="2800" dirty="0" smtClean="0"/>
              <a:t>) value of a state</a:t>
            </a:r>
          </a:p>
          <a:p>
            <a:pPr lvl="1"/>
            <a:r>
              <a:rPr lang="en-US" sz="2400" dirty="0" smtClean="0"/>
              <a:t>Expected utility under optimal action</a:t>
            </a:r>
          </a:p>
          <a:p>
            <a:pPr lvl="1"/>
            <a:r>
              <a:rPr lang="en-US" sz="2400" dirty="0" smtClean="0"/>
              <a:t>Average sum of (discounted) rewards</a:t>
            </a:r>
          </a:p>
          <a:p>
            <a:pPr lvl="1"/>
            <a:r>
              <a:rPr lang="en-US" sz="2400" dirty="0" smtClean="0"/>
              <a:t>This is just what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 computed!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Recursive definition of value (</a:t>
            </a:r>
            <a:r>
              <a:rPr lang="en-US" sz="2800" dirty="0" smtClean="0">
                <a:solidFill>
                  <a:srgbClr val="FF0000"/>
                </a:solidFill>
              </a:rPr>
              <a:t>Bellman</a:t>
            </a:r>
            <a:r>
              <a:rPr lang="en-US" sz="2800" dirty="0" smtClean="0"/>
              <a:t> </a:t>
            </a:r>
            <a:r>
              <a:rPr lang="en-US" sz="2800" dirty="0" err="1" smtClean="0"/>
              <a:t>eqns</a:t>
            </a:r>
            <a:r>
              <a:rPr lang="en-US" sz="2800" dirty="0" smtClean="0"/>
              <a:t>):</a:t>
            </a:r>
            <a:endParaRPr lang="en-US" sz="2800" dirty="0"/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Iteration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Start with V</a:t>
            </a:r>
            <a:r>
              <a:rPr lang="en-US" sz="2400" baseline="-25000" dirty="0" smtClean="0">
                <a:ea typeface="ＭＳ Ｐゴシック" pitchFamily="34" charset="-128"/>
              </a:rPr>
              <a:t>0</a:t>
            </a:r>
            <a:r>
              <a:rPr lang="en-US" sz="2400" dirty="0" smtClean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Given vector of </a:t>
            </a:r>
            <a:r>
              <a:rPr lang="en-US" sz="2400" dirty="0" err="1" smtClean="0">
                <a:ea typeface="ＭＳ Ｐゴシック" pitchFamily="34" charset="-128"/>
              </a:rPr>
              <a:t>V</a:t>
            </a:r>
            <a:r>
              <a:rPr lang="en-US" sz="2400" baseline="-25000" dirty="0" err="1" smtClean="0">
                <a:ea typeface="ＭＳ Ｐゴシック" pitchFamily="34" charset="-128"/>
              </a:rPr>
              <a:t>k</a:t>
            </a:r>
            <a:r>
              <a:rPr lang="en-US" sz="2400" dirty="0" smtClean="0">
                <a:ea typeface="ＭＳ Ｐゴシック" pitchFamily="34" charset="-128"/>
              </a:rPr>
              <a:t>(s) values, do one ply of </a:t>
            </a:r>
            <a:r>
              <a:rPr lang="en-US" sz="2400" dirty="0" err="1" smtClean="0">
                <a:ea typeface="ＭＳ Ｐゴシック" pitchFamily="34" charset="-128"/>
              </a:rPr>
              <a:t>expectimax</a:t>
            </a:r>
            <a:r>
              <a:rPr lang="en-US" sz="2400" dirty="0" smtClean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 smtClean="0">
                <a:ea typeface="ＭＳ Ｐゴシック" pitchFamily="34" charset="-128"/>
              </a:rPr>
              <a:t>2</a:t>
            </a:r>
            <a:r>
              <a:rPr lang="en-US" sz="2400" dirty="0" smtClean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smtClean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6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8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5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RL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2938"/>
            <a:ext cx="11201400" cy="472916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Control</a:t>
            </a:r>
            <a:r>
              <a:rPr lang="en-US" dirty="0"/>
              <a:t> physical systems: walk, fly, drive, swim, ...</a:t>
            </a:r>
          </a:p>
          <a:p>
            <a:r>
              <a:rPr lang="en-US" dirty="0">
                <a:solidFill>
                  <a:srgbClr val="FF0000"/>
                </a:solidFill>
              </a:rPr>
              <a:t>Interact</a:t>
            </a:r>
            <a:r>
              <a:rPr lang="en-US" dirty="0"/>
              <a:t> with users: retain customers, </a:t>
            </a:r>
            <a:r>
              <a:rPr lang="en-US" dirty="0" err="1"/>
              <a:t>personalise</a:t>
            </a:r>
            <a:r>
              <a:rPr lang="en-US" dirty="0"/>
              <a:t> </a:t>
            </a:r>
            <a:r>
              <a:rPr lang="en-US" dirty="0" smtClean="0"/>
              <a:t>channel, </a:t>
            </a:r>
            <a:r>
              <a:rPr lang="en-US" dirty="0" err="1" smtClean="0"/>
              <a:t>optimise</a:t>
            </a:r>
            <a:r>
              <a:rPr lang="en-US" dirty="0" smtClean="0"/>
              <a:t> </a:t>
            </a:r>
            <a:r>
              <a:rPr lang="en-US" dirty="0"/>
              <a:t>user experience, ...</a:t>
            </a:r>
          </a:p>
          <a:p>
            <a:r>
              <a:rPr lang="en-US" dirty="0">
                <a:solidFill>
                  <a:srgbClr val="FF0000"/>
                </a:solidFill>
              </a:rPr>
              <a:t>Solve</a:t>
            </a:r>
            <a:r>
              <a:rPr lang="en-US" dirty="0"/>
              <a:t> logistical problems: scheduling, bandwidth </a:t>
            </a:r>
            <a:r>
              <a:rPr lang="en-US" dirty="0" smtClean="0"/>
              <a:t>allocation, elevator </a:t>
            </a:r>
            <a:r>
              <a:rPr lang="en-US" dirty="0"/>
              <a:t>control, cognitive radio, power </a:t>
            </a:r>
            <a:r>
              <a:rPr lang="en-US" dirty="0" err="1"/>
              <a:t>optimisation</a:t>
            </a:r>
            <a:r>
              <a:rPr lang="en-US" dirty="0"/>
              <a:t>, ..</a:t>
            </a:r>
          </a:p>
          <a:p>
            <a:r>
              <a:rPr lang="en-US" dirty="0">
                <a:solidFill>
                  <a:srgbClr val="FF0000"/>
                </a:solidFill>
              </a:rPr>
              <a:t>Play</a:t>
            </a:r>
            <a:r>
              <a:rPr lang="en-US" dirty="0"/>
              <a:t> games: chess, checkers, Go, Atari games, ...</a:t>
            </a:r>
          </a:p>
          <a:p>
            <a:r>
              <a:rPr lang="en-US" dirty="0">
                <a:solidFill>
                  <a:srgbClr val="FF0000"/>
                </a:solidFill>
              </a:rPr>
              <a:t>Learn</a:t>
            </a:r>
            <a:r>
              <a:rPr lang="en-US" dirty="0"/>
              <a:t> sequential algorithms: attention, memory, </a:t>
            </a:r>
            <a:r>
              <a:rPr lang="en-US" dirty="0" smtClean="0"/>
              <a:t>conditional computation</a:t>
            </a:r>
            <a:r>
              <a:rPr lang="en-US" dirty="0"/>
              <a:t>, activations, ...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6102102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rom </a:t>
            </a:r>
            <a:r>
              <a:rPr lang="en-US" dirty="0"/>
              <a:t>David Silver, </a:t>
            </a:r>
            <a:r>
              <a:rPr lang="en-US" dirty="0" err="1"/>
              <a:t>DeepMind</a:t>
            </a:r>
            <a:endParaRPr lang="en-US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80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8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1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6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Convergence*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How do we know the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 holds the actual </a:t>
            </a:r>
            <a:r>
              <a:rPr lang="en-US" sz="2000" dirty="0" err="1" smtClean="0">
                <a:latin typeface="Calibri"/>
                <a:cs typeface="Calibri"/>
              </a:rPr>
              <a:t>untruncated</a:t>
            </a:r>
            <a:r>
              <a:rPr lang="en-US" sz="2000" dirty="0" smtClean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Sketch: For any state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can be viewed as depth k+1 </a:t>
            </a:r>
            <a:r>
              <a:rPr lang="en-US" sz="1800" dirty="0" err="1" smtClean="0">
                <a:latin typeface="Calibri"/>
                <a:cs typeface="Calibri"/>
              </a:rPr>
              <a:t>expectimax</a:t>
            </a:r>
            <a:r>
              <a:rPr lang="en-US" sz="1800" dirty="0" smtClean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has actual rewards while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 smtClean="0">
                <a:latin typeface="Calibri"/>
                <a:cs typeface="Calibri"/>
              </a:rPr>
              <a:t>MAX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It is at worst R</a:t>
            </a:r>
            <a:r>
              <a:rPr lang="en-US" sz="1800" baseline="-25000" dirty="0" smtClean="0">
                <a:latin typeface="Calibri"/>
                <a:cs typeface="Calibri"/>
              </a:rPr>
              <a:t>MIN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But everything is discounted by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are at most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max|R</a:t>
            </a:r>
            <a:r>
              <a:rPr lang="en-US" sz="1800" dirty="0" smtClean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as k increases, the values converge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8661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Bellman Equations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3875" y="1219677"/>
            <a:ext cx="8551863" cy="51425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71850" y="2057400"/>
            <a:ext cx="5562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How to be optimal: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    Step 1: Take correct first action</a:t>
            </a:r>
          </a:p>
          <a:p>
            <a:endParaRPr lang="en-US" dirty="0" smtClean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    Step 2: Keep being optimal</a:t>
            </a:r>
            <a:endParaRPr lang="en-US" sz="2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27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how to response assuming that we DO know what the environment is like (we have a map): </a:t>
            </a:r>
            <a:r>
              <a:rPr lang="en-US" dirty="0" smtClean="0">
                <a:solidFill>
                  <a:srgbClr val="FF0000"/>
                </a:solidFill>
              </a:rPr>
              <a:t>non-deterministic search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0000"/>
                </a:solidFill>
              </a:rPr>
              <a:t>Markov decision process</a:t>
            </a:r>
          </a:p>
          <a:p>
            <a:r>
              <a:rPr lang="en-US" dirty="0" smtClean="0"/>
              <a:t>Learn how to response even when we DON’T know what the environment is like (we don’t have a map): </a:t>
            </a:r>
            <a:r>
              <a:rPr lang="en-US" dirty="0" smtClean="0">
                <a:solidFill>
                  <a:srgbClr val="FF0000"/>
                </a:solidFill>
              </a:rPr>
              <a:t>Q-learning</a:t>
            </a:r>
          </a:p>
          <a:p>
            <a:r>
              <a:rPr lang="en-US" dirty="0" smtClean="0"/>
              <a:t>Learn how to response when we DON’T know what the environment is like and without being drowned in information: </a:t>
            </a:r>
            <a:r>
              <a:rPr lang="en-US" dirty="0" smtClean="0">
                <a:solidFill>
                  <a:srgbClr val="FF0000"/>
                </a:solidFill>
              </a:rPr>
              <a:t>approximate Q-learning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deep Q-learning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5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The Bellman Equations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610600" cy="4525963"/>
          </a:xfrm>
        </p:spPr>
        <p:txBody>
          <a:bodyPr/>
          <a:lstStyle/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Definition of 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“optimal utility” via </a:t>
            </a:r>
            <a:r>
              <a:rPr lang="en-US" altLang="ja-JP" sz="2800" dirty="0" err="1" smtClean="0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 recurrence gives a simple one-step </a:t>
            </a:r>
            <a:r>
              <a:rPr lang="en-US" altLang="ja-JP" sz="2800" dirty="0" err="1" smtClean="0">
                <a:latin typeface="Calibri"/>
                <a:ea typeface="ＭＳ Ｐゴシック" pitchFamily="34" charset="-128"/>
                <a:cs typeface="Calibri"/>
              </a:rPr>
              <a:t>lookahead</a:t>
            </a:r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 relationship amongst optimal utility values</a:t>
            </a:r>
          </a:p>
          <a:p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altLang="ja-JP" sz="2800" dirty="0" smtClean="0">
                <a:latin typeface="Calibri"/>
                <a:ea typeface="ＭＳ Ｐゴシック" pitchFamily="34" charset="-128"/>
                <a:cs typeface="Calibri"/>
              </a:rPr>
              <a:t>These are the Bellman equations, and they characterize optimal values in a way we’ll use over and over</a:t>
            </a:r>
            <a:endParaRPr lang="en-US" sz="1400" dirty="0" smtClean="0">
              <a:solidFill>
                <a:srgbClr val="CC0000"/>
              </a:solidFill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buFont typeface="Wingdings" pitchFamily="2" charset="2"/>
              <a:buNone/>
            </a:pP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	</a:t>
            </a:r>
            <a:endParaRPr lang="en-US" sz="2800" dirty="0" smtClean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endParaRPr lang="en-US" sz="2800" dirty="0" smtClean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</p:txBody>
      </p:sp>
      <p:pic>
        <p:nvPicPr>
          <p:cNvPr id="47" name="Picture 4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7" y="2971800"/>
            <a:ext cx="3076881" cy="405209"/>
          </a:xfrm>
          <a:prstGeom prst="rect">
            <a:avLst/>
          </a:prstGeom>
          <a:noFill/>
          <a:ln/>
          <a:effectLst/>
        </p:spPr>
      </p:pic>
      <p:pic>
        <p:nvPicPr>
          <p:cNvPr id="46" name="Picture 4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295243" y="43561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301873" y="36147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610600" y="1371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2810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Summary of 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Bellman equations </a:t>
            </a:r>
            <a:r>
              <a:rPr lang="en-US" sz="2800" dirty="0" smtClean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characterize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 the optimal values: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Value iteration </a:t>
            </a:r>
            <a:r>
              <a:rPr lang="en-US" sz="2800" dirty="0" smtClean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computes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 them:</a:t>
            </a:r>
          </a:p>
          <a:p>
            <a:pPr>
              <a:lnSpc>
                <a:spcPct val="8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Value iteration is just a fixed point solution method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… though the </a:t>
            </a:r>
            <a:r>
              <a:rPr lang="en-US" sz="2000" dirty="0" err="1" smtClean="0">
                <a:latin typeface="Calibri"/>
                <a:ea typeface="ＭＳ Ｐゴシック" pitchFamily="34" charset="-128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ea typeface="ＭＳ Ｐゴシック" pitchFamily="34" charset="-128"/>
                <a:cs typeface="Calibri"/>
              </a:rPr>
              <a:t>k</a:t>
            </a:r>
            <a:r>
              <a:rPr lang="en-US" sz="2000" dirty="0" smtClean="0">
                <a:latin typeface="Calibri"/>
                <a:ea typeface="ＭＳ Ｐゴシック" pitchFamily="34" charset="-128"/>
                <a:cs typeface="Calibri"/>
              </a:rPr>
              <a:t> vectors are also interpretable as time-limited values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1600" y="43434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9220200" y="1524000"/>
            <a:ext cx="2209800" cy="2427288"/>
            <a:chOff x="2400" y="1209"/>
            <a:chExt cx="1392" cy="1529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2976" y="1209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V(s)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688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V(s’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0386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295243" y="2286000"/>
            <a:ext cx="6950388" cy="69080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8672016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Methods</a:t>
            </a:r>
            <a:endParaRPr lang="en-US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219756"/>
            <a:ext cx="7608888" cy="533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723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Evaluation</a:t>
            </a:r>
            <a:endParaRPr lang="en-US" dirty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3588" y="1476848"/>
            <a:ext cx="5764212" cy="4851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9955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Fixed Policies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5075235"/>
            <a:ext cx="11379200" cy="1782765"/>
          </a:xfrm>
        </p:spPr>
        <p:txBody>
          <a:bodyPr/>
          <a:lstStyle/>
          <a:p>
            <a:r>
              <a:rPr lang="en-US" sz="2400" dirty="0" err="1" smtClean="0">
                <a:latin typeface="Calibri"/>
                <a:cs typeface="Calibri"/>
              </a:rPr>
              <a:t>Expectimax</a:t>
            </a:r>
            <a:r>
              <a:rPr lang="en-US" sz="2400" dirty="0" smtClean="0">
                <a:latin typeface="Calibri"/>
                <a:cs typeface="Calibri"/>
              </a:rPr>
              <a:t> trees max over all actions to compute the optimal values</a:t>
            </a:r>
          </a:p>
          <a:p>
            <a:pPr lvl="5"/>
            <a:endParaRPr lang="en-US" sz="8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If we fixed some policy </a:t>
            </a:r>
            <a:r>
              <a:rPr lang="en-US" sz="2400" dirty="0" smtClean="0">
                <a:latin typeface="Calibri"/>
                <a:cs typeface="Calibri"/>
                <a:sym typeface="Symbol" pitchFamily="18" charset="2"/>
              </a:rPr>
              <a:t>(s</a:t>
            </a:r>
            <a:r>
              <a:rPr lang="en-US" sz="2400" dirty="0" smtClean="0">
                <a:latin typeface="Calibri"/>
                <a:cs typeface="Calibri"/>
              </a:rPr>
              <a:t>), then the tree would be simpler – only one action per state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… though the tree’s value would depend on which policy we fixed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057400" y="1893614"/>
            <a:ext cx="3048000" cy="2754586"/>
            <a:chOff x="2400" y="1401"/>
            <a:chExt cx="1392" cy="1258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0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3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239438" y="1893614"/>
            <a:ext cx="2590362" cy="2754586"/>
            <a:chOff x="2400" y="1401"/>
            <a:chExt cx="1183" cy="1258"/>
          </a:xfrm>
        </p:grpSpPr>
        <p:sp>
          <p:nvSpPr>
            <p:cNvPr id="25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7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5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6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32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</a:rPr>
                <a:t>s,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 smtClean="0">
                  <a:latin typeface="Calibri"/>
                  <a:cs typeface="Calibri"/>
                </a:rPr>
                <a:t>),s</a:t>
              </a:r>
              <a:r>
                <a:rPr lang="ja-JP" altLang="en-US" sz="2400" smtClean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3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7526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Do the optimal action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6294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Do what </a:t>
            </a:r>
            <a:r>
              <a:rPr lang="en-US" sz="2400" dirty="0" smtClean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 smtClean="0">
                <a:latin typeface="Calibri"/>
                <a:cs typeface="Calibri"/>
              </a:rPr>
              <a:t> says to do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Utilities for a Fixed Policy</a:t>
            </a:r>
          </a:p>
        </p:txBody>
      </p:sp>
      <p:sp>
        <p:nvSpPr>
          <p:cNvPr id="17274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cs typeface="Calibri"/>
              </a:rPr>
              <a:t>Another basic operation: compute the utility of a state s under a fixed (generally non-optimal) policy</a:t>
            </a:r>
          </a:p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Define the utility of a state s, under a fixed policy </a:t>
            </a:r>
            <a:r>
              <a:rPr lang="en-US" sz="2400" dirty="0" smtClean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 smtClean="0">
                <a:latin typeface="Calibri"/>
                <a:cs typeface="Calibri"/>
              </a:rPr>
              <a:t>: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 smtClean="0">
                <a:latin typeface="Calibri"/>
                <a:cs typeface="Calibri"/>
              </a:rPr>
              <a:t>V</a:t>
            </a:r>
            <a:r>
              <a:rPr lang="en-US" sz="2000" baseline="30000" dirty="0" smtClean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000" dirty="0" smtClean="0">
                <a:latin typeface="Calibri"/>
                <a:cs typeface="Calibri"/>
              </a:rPr>
              <a:t>(s) = expected total discounted rewards starting in s and following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</a:t>
            </a:r>
            <a:endParaRPr lang="en-US" sz="2000" dirty="0" smtClean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Recursive relation (one-step look-ahead / Bellman equation):</a:t>
            </a:r>
          </a:p>
        </p:txBody>
      </p:sp>
      <p:pic>
        <p:nvPicPr>
          <p:cNvPr id="61" name="Picture 6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58868" y="4800600"/>
            <a:ext cx="7070738" cy="645824"/>
          </a:xfrm>
          <a:prstGeom prst="rect">
            <a:avLst/>
          </a:prstGeom>
          <a:noFill/>
          <a:ln/>
          <a:effectLst/>
        </p:spPr>
      </p:pic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9068238" y="1600200"/>
            <a:ext cx="2590362" cy="2754586"/>
            <a:chOff x="2400" y="1401"/>
            <a:chExt cx="1183" cy="1258"/>
          </a:xfrm>
        </p:grpSpPr>
        <p:sp>
          <p:nvSpPr>
            <p:cNvPr id="4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8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5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5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5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6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51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54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</a:rPr>
                <a:t>s,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 smtClean="0">
                  <a:latin typeface="Calibri"/>
                  <a:cs typeface="Calibri"/>
                </a:rPr>
                <a:t>),s</a:t>
              </a:r>
              <a:r>
                <a:rPr lang="ja-JP" altLang="en-US" sz="2400" smtClean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5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5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Policy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Always Go Right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Always Go Forward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427" y="1219200"/>
            <a:ext cx="4592932" cy="4562475"/>
          </a:xfrm>
          <a:prstGeom prst="rect">
            <a:avLst/>
          </a:prstGeom>
          <a:noFill/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23" y="1219200"/>
            <a:ext cx="4647754" cy="4562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4676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82880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62750" y="1828800"/>
            <a:ext cx="3048000" cy="403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Policy Evaluation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Always Go Right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0387" y="1290935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/>
                <a:cs typeface="Calibri"/>
              </a:rPr>
              <a:t>Always Go Forward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8813" r="71526" b="32430"/>
          <a:stretch/>
        </p:blipFill>
        <p:spPr bwMode="auto">
          <a:xfrm>
            <a:off x="7262750" y="1828800"/>
            <a:ext cx="3068664" cy="402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6271" r="67839" b="25876"/>
          <a:stretch/>
        </p:blipFill>
        <p:spPr bwMode="auto">
          <a:xfrm>
            <a:off x="1858254" y="1852550"/>
            <a:ext cx="3006671" cy="3967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19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Policy Evaluation</a:t>
            </a:r>
          </a:p>
        </p:txBody>
      </p:sp>
      <p:sp>
        <p:nvSpPr>
          <p:cNvPr id="1728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How do we calculate the V’s for a fixed policy </a:t>
            </a:r>
            <a:r>
              <a:rPr lang="en-US" sz="2400" dirty="0" smtClean="0"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sz="2400" dirty="0" smtClean="0">
                <a:latin typeface="Calibri"/>
                <a:cs typeface="Calibri"/>
              </a:rPr>
              <a:t>?</a:t>
            </a: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Idea 1: Turn recursive Bellman equations into updates</a:t>
            </a:r>
          </a:p>
          <a:p>
            <a:pPr>
              <a:lnSpc>
                <a:spcPct val="80000"/>
              </a:lnSpc>
              <a:buNone/>
            </a:pPr>
            <a:r>
              <a:rPr lang="en-US" sz="2400" dirty="0" smtClean="0">
                <a:latin typeface="Calibri"/>
                <a:cs typeface="Calibri"/>
              </a:rPr>
              <a:t>	(like value iteration)</a:t>
            </a: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3600" dirty="0" smtClean="0">
              <a:latin typeface="Calibri"/>
              <a:cs typeface="Calibri"/>
            </a:endParaRPr>
          </a:p>
          <a:p>
            <a:pPr marL="57145" indent="0">
              <a:lnSpc>
                <a:spcPct val="80000"/>
              </a:lnSpc>
              <a:buNone/>
            </a:pPr>
            <a:r>
              <a:rPr lang="en-US" sz="2400" dirty="0">
                <a:latin typeface="Calibri"/>
                <a:cs typeface="Calibri"/>
              </a:rPr>
              <a:t>	</a:t>
            </a:r>
            <a:r>
              <a:rPr lang="en-US" sz="2400" dirty="0" smtClean="0">
                <a:latin typeface="Calibri"/>
                <a:cs typeface="Calibri"/>
              </a:rPr>
              <a:t>Efficiency: O(S</a:t>
            </a:r>
            <a:r>
              <a:rPr lang="en-US" sz="2400" baseline="30000" dirty="0" smtClean="0">
                <a:latin typeface="Calibri"/>
                <a:cs typeface="Calibri"/>
              </a:rPr>
              <a:t>2</a:t>
            </a:r>
            <a:r>
              <a:rPr lang="en-US" sz="2400" dirty="0" smtClean="0">
                <a:latin typeface="Calibri"/>
                <a:cs typeface="Calibri"/>
              </a:rPr>
              <a:t>) per iteration</a:t>
            </a: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Idea 2: Without the maxes, the Bellman equations are just a linear system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Solve with </a:t>
            </a:r>
            <a:r>
              <a:rPr lang="en-US" sz="2000" dirty="0" err="1" smtClean="0">
                <a:latin typeface="Calibri"/>
                <a:cs typeface="Calibri"/>
              </a:rPr>
              <a:t>Matlab</a:t>
            </a:r>
            <a:r>
              <a:rPr lang="en-US" sz="2000" dirty="0" smtClean="0">
                <a:latin typeface="Calibri"/>
                <a:cs typeface="Calibri"/>
              </a:rPr>
              <a:t> (or your favorite linear system solver)</a:t>
            </a:r>
          </a:p>
        </p:txBody>
      </p:sp>
      <p:pic>
        <p:nvPicPr>
          <p:cNvPr id="24" name="Picture 2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00125" y="392613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7" name="Picture 6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30016" y="331653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/>
                  <a:cs typeface="Calibri"/>
                </a:rPr>
                <a:t>s,</a:t>
              </a:r>
              <a:r>
                <a:rPr lang="en-US" sz="2400" dirty="0" smtClean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 smtClean="0">
                  <a:latin typeface="Calibri"/>
                  <a:cs typeface="Calibri"/>
                </a:rPr>
                <a:t>),s</a:t>
              </a:r>
              <a:r>
                <a:rPr lang="ja-JP" altLang="en-US" sz="2400" smtClean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8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86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Extraction</a:t>
            </a:r>
            <a:endParaRPr lang="en-US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7998" y="1295950"/>
            <a:ext cx="6660802" cy="52328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43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Actions from 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Let’s imagine we have the optimal values V*(s)</a:t>
            </a:r>
          </a:p>
          <a:p>
            <a:pPr marL="342882" lvl="1" indent="-342882">
              <a:buClr>
                <a:schemeClr val="accent2"/>
              </a:buClr>
            </a:pPr>
            <a:endParaRPr lang="en-US" sz="2000" dirty="0" smtClean="0"/>
          </a:p>
          <a:p>
            <a:r>
              <a:rPr lang="en-US" sz="2800" dirty="0" smtClean="0"/>
              <a:t>How should we act?</a:t>
            </a:r>
          </a:p>
          <a:p>
            <a:pPr lvl="1"/>
            <a:r>
              <a:rPr lang="en-US" sz="2400" dirty="0" smtClean="0"/>
              <a:t>It’s not too bad…</a:t>
            </a:r>
          </a:p>
          <a:p>
            <a:pPr lvl="1"/>
            <a:endParaRPr lang="en-US" sz="2000" dirty="0" smtClean="0"/>
          </a:p>
          <a:p>
            <a:r>
              <a:rPr lang="en-US" sz="2800" dirty="0" smtClean="0"/>
              <a:t>We need to do a mini-</a:t>
            </a:r>
            <a:r>
              <a:rPr lang="en-US" sz="2800" dirty="0" err="1" smtClean="0"/>
              <a:t>expectimax</a:t>
            </a:r>
            <a:r>
              <a:rPr lang="en-US" sz="2800" dirty="0" smtClean="0"/>
              <a:t> (one step)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policy extraction</a:t>
            </a:r>
            <a:r>
              <a:rPr lang="en-US" sz="2800" dirty="0" smtClean="0"/>
              <a:t>, since it gets the policy implied by the values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828003" y="4648200"/>
            <a:ext cx="6392197" cy="685800"/>
          </a:xfrm>
          <a:prstGeom prst="rect">
            <a:avLst/>
          </a:prstGeom>
          <a:noFill/>
          <a:ln/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22147" r="62711" b="41695"/>
          <a:stretch/>
        </p:blipFill>
        <p:spPr bwMode="auto">
          <a:xfrm>
            <a:off x="7934801" y="1295400"/>
            <a:ext cx="3647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432955" y="4683368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701779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Actions from Q-Values</a:t>
            </a:r>
          </a:p>
        </p:txBody>
      </p:sp>
      <p:sp>
        <p:nvSpPr>
          <p:cNvPr id="17336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Let’s imagine we have the optimal q-values:</a:t>
            </a:r>
          </a:p>
          <a:p>
            <a:endParaRPr lang="en-US" sz="2800" dirty="0" smtClean="0"/>
          </a:p>
          <a:p>
            <a:r>
              <a:rPr lang="en-US" sz="2800" dirty="0" smtClean="0"/>
              <a:t>How should we act?</a:t>
            </a:r>
          </a:p>
          <a:p>
            <a:pPr lvl="1"/>
            <a:r>
              <a:rPr lang="en-US" sz="2400" dirty="0" smtClean="0"/>
              <a:t>Completely trivial to decide!</a:t>
            </a:r>
          </a:p>
          <a:p>
            <a:endParaRPr lang="en-US" sz="28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Important lesson: actions are easier to select from q-values than values!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20051" r="58223" b="36486"/>
          <a:stretch/>
        </p:blipFill>
        <p:spPr bwMode="auto">
          <a:xfrm>
            <a:off x="7391401" y="1292469"/>
            <a:ext cx="4557346" cy="3456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3199872" y="3781300"/>
            <a:ext cx="2438928" cy="478221"/>
          </a:xfrm>
          <a:prstGeom prst="rect">
            <a:avLst/>
          </a:prstGeom>
          <a:noFill/>
          <a:ln/>
          <a:effectLst/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813955" y="3768968"/>
            <a:ext cx="1195552" cy="334755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074832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Iteration</a:t>
            </a:r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2862" y="1448320"/>
            <a:ext cx="7018338" cy="45995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247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Problems with Value Iteration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latin typeface="Calibri"/>
                <a:cs typeface="Calibri"/>
              </a:rPr>
              <a:t>Value iteration repeats the Bellman updates: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Problem 1: It’s slow – O(S</a:t>
            </a:r>
            <a:r>
              <a:rPr lang="en-US" sz="2800" baseline="30000" dirty="0" smtClean="0"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A) per iteration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Problem 2: The “max” at each state rarely changes</a:t>
            </a:r>
          </a:p>
          <a:p>
            <a:endParaRPr lang="en-US" sz="2800" dirty="0" smtClean="0">
              <a:latin typeface="Calibri"/>
              <a:cs typeface="Calibri"/>
            </a:endParaRPr>
          </a:p>
          <a:p>
            <a:r>
              <a:rPr lang="en-US" sz="2800" dirty="0" smtClean="0">
                <a:latin typeface="Calibri"/>
                <a:cs typeface="Calibri"/>
              </a:rPr>
              <a:t>Problem 3: The policy often converges long before the values</a:t>
            </a:r>
          </a:p>
          <a:p>
            <a:pPr lvl="1"/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66801" y="2362200"/>
            <a:ext cx="6629400" cy="630314"/>
          </a:xfrm>
          <a:prstGeom prst="rect">
            <a:avLst/>
          </a:prstGeom>
          <a:noFill/>
          <a:ln/>
          <a:effectLst/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534400" y="1447800"/>
            <a:ext cx="3048000" cy="2754586"/>
            <a:chOff x="2400" y="1401"/>
            <a:chExt cx="1392" cy="1258"/>
          </a:xfrm>
        </p:grpSpPr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306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9067800" y="6411913"/>
            <a:ext cx="3048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/>
                <a:cs typeface="Calibri"/>
              </a:rPr>
              <a:t>[Demo: value iteration (L9D2)]</a:t>
            </a:r>
            <a:endParaRPr lang="en-US" dirty="0">
              <a:solidFill>
                <a:srgbClr val="CC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710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1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6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9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1676400"/>
            <a:ext cx="3183903" cy="246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16938" y="1267360"/>
            <a:ext cx="822021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The </a:t>
            </a:r>
            <a:r>
              <a:rPr lang="en-US" sz="2000" dirty="0">
                <a:latin typeface="Calibri" pitchFamily="34" charset="0"/>
              </a:rPr>
              <a:t>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Walls block the </a:t>
            </a:r>
            <a:r>
              <a:rPr lang="en-US" sz="2000" dirty="0" smtClean="0">
                <a:latin typeface="Calibri" pitchFamily="34" charset="0"/>
              </a:rPr>
              <a:t>agent’</a:t>
            </a:r>
            <a:r>
              <a:rPr lang="en-US" altLang="ja-JP" sz="2000" dirty="0" smtClean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7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400" dirty="0" smtClean="0">
                <a:solidFill>
                  <a:schemeClr val="accent2"/>
                </a:solidFill>
                <a:latin typeface="Calibri" pitchFamily="34" charset="0"/>
              </a:rPr>
              <a:t>actions do </a:t>
            </a:r>
            <a:r>
              <a:rPr lang="en-US" altLang="ja-JP" sz="2400" dirty="0">
                <a:solidFill>
                  <a:schemeClr val="accent2"/>
                </a:solidFill>
                <a:latin typeface="Calibri" pitchFamily="34" charset="0"/>
              </a:rPr>
              <a:t>not always go as </a:t>
            </a:r>
            <a:r>
              <a:rPr lang="en-US" altLang="ja-JP" sz="2400" dirty="0" smtClean="0">
                <a:solidFill>
                  <a:schemeClr val="accent2"/>
                </a:solidFill>
                <a:latin typeface="Calibri" pitchFamily="34" charset="0"/>
              </a:rPr>
              <a:t>planned</a:t>
            </a:r>
            <a:endParaRPr lang="en-US" altLang="ja-JP" sz="2400" dirty="0">
              <a:solidFill>
                <a:schemeClr val="accent2"/>
              </a:solidFill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80% of the time, the action North takes the agent North 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If there is a wall in the direction the agent would have been taken, the agent stays </a:t>
            </a:r>
            <a:r>
              <a:rPr lang="en-US" sz="2000" dirty="0" smtClean="0">
                <a:latin typeface="Calibri" pitchFamily="34" charset="0"/>
              </a:rPr>
              <a:t>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7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 smtClean="0">
                <a:latin typeface="Calibri" pitchFamily="34" charset="0"/>
              </a:rPr>
              <a:t>Small </a:t>
            </a:r>
            <a:r>
              <a:rPr lang="en-US" altLang="ja-JP" sz="2000" dirty="0" smtClean="0">
                <a:latin typeface="Calibri" pitchFamily="34" charset="0"/>
              </a:rPr>
              <a:t>“living” </a:t>
            </a:r>
            <a:r>
              <a:rPr lang="en-US" altLang="ja-JP" sz="2000" dirty="0">
                <a:latin typeface="Calibri" pitchFamily="34" charset="0"/>
              </a:rPr>
              <a:t>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Big rewards come at the </a:t>
            </a:r>
            <a:r>
              <a:rPr lang="en-US" sz="2000" dirty="0" smtClean="0">
                <a:latin typeface="Calibri" pitchFamily="34" charset="0"/>
              </a:rPr>
              <a:t>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7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000" y="1594060"/>
            <a:ext cx="3143865" cy="226410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4864" y="3331738"/>
            <a:ext cx="323787" cy="1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865" y="3313871"/>
            <a:ext cx="360909" cy="15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11464" y="2487323"/>
            <a:ext cx="306876" cy="553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05486" y="3167565"/>
            <a:ext cx="577588" cy="539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0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7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4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4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8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“Policy” Iteration</a:t>
            </a:r>
          </a:p>
        </p:txBody>
      </p:sp>
      <p:sp>
        <p:nvSpPr>
          <p:cNvPr id="17612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Alternative approach for optimal values:</a:t>
            </a:r>
          </a:p>
          <a:p>
            <a:pPr lvl="1"/>
            <a:r>
              <a:rPr lang="en-US" sz="2400" dirty="0" smtClean="0">
                <a:solidFill>
                  <a:srgbClr val="CC0000"/>
                </a:solidFill>
              </a:rPr>
              <a:t>Step 1: Policy evaluation: </a:t>
            </a:r>
            <a:r>
              <a:rPr lang="en-US" sz="2400" dirty="0" smtClean="0"/>
              <a:t>calculate utilities for some fixed policy (not optimal utilities!) until convergence</a:t>
            </a:r>
          </a:p>
          <a:p>
            <a:pPr lvl="1"/>
            <a:r>
              <a:rPr lang="en-US" sz="2400" dirty="0" smtClean="0">
                <a:solidFill>
                  <a:srgbClr val="CC0000"/>
                </a:solidFill>
              </a:rPr>
              <a:t>Step 2: Policy improvement: </a:t>
            </a:r>
            <a:r>
              <a:rPr lang="en-US" sz="2400" dirty="0" smtClean="0"/>
              <a:t>update policy using one-step look-ahead with resulting converged (but not optimal!) utilities as future values</a:t>
            </a:r>
          </a:p>
          <a:p>
            <a:pPr lvl="1"/>
            <a:r>
              <a:rPr lang="en-US" sz="2400" dirty="0" smtClean="0"/>
              <a:t>Repeat steps until policy converges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C0000"/>
                </a:solidFill>
              </a:rPr>
              <a:t>policy iteration</a:t>
            </a:r>
          </a:p>
          <a:p>
            <a:pPr lvl="1"/>
            <a:r>
              <a:rPr lang="en-US" sz="2400" dirty="0" smtClean="0"/>
              <a:t>It’s still optimal!</a:t>
            </a:r>
          </a:p>
          <a:p>
            <a:pPr lvl="1"/>
            <a:r>
              <a:rPr lang="en-US" sz="2400" dirty="0" smtClean="0"/>
              <a:t>Can converge (much) faster under some conditions</a:t>
            </a:r>
          </a:p>
        </p:txBody>
      </p:sp>
    </p:spTree>
    <p:extLst>
      <p:ext uri="{BB962C8B-B14F-4D97-AF65-F5344CB8AC3E}">
        <p14:creationId xmlns:p14="http://schemas.microsoft.com/office/powerpoint/2010/main" val="19332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 Iteration</a:t>
            </a:r>
          </a:p>
        </p:txBody>
      </p:sp>
      <p:sp>
        <p:nvSpPr>
          <p:cNvPr id="176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3"/>
            <a:endParaRPr lang="en-US" sz="1200" dirty="0" smtClean="0"/>
          </a:p>
          <a:p>
            <a:r>
              <a:rPr lang="en-US" sz="2400" dirty="0" smtClean="0"/>
              <a:t>Evaluation: For fixed current policy </a:t>
            </a:r>
            <a:r>
              <a:rPr lang="en-US" sz="2400" dirty="0" smtClean="0">
                <a:sym typeface="Symbol" pitchFamily="18" charset="2"/>
              </a:rPr>
              <a:t>, find values with policy evaluation:</a:t>
            </a:r>
          </a:p>
          <a:p>
            <a:pPr lvl="1"/>
            <a:r>
              <a:rPr lang="en-US" sz="2000" dirty="0" smtClean="0">
                <a:sym typeface="Symbol" pitchFamily="18" charset="2"/>
              </a:rPr>
              <a:t>Iterate until values converge:</a:t>
            </a:r>
          </a:p>
          <a:p>
            <a:endParaRPr lang="en-US" sz="2400" dirty="0" smtClean="0">
              <a:sym typeface="Symbol" pitchFamily="18" charset="2"/>
            </a:endParaRPr>
          </a:p>
          <a:p>
            <a:endParaRPr lang="en-US" sz="2400" dirty="0" smtClean="0">
              <a:sym typeface="Symbol" pitchFamily="18" charset="2"/>
            </a:endParaRPr>
          </a:p>
          <a:p>
            <a:endParaRPr lang="en-US" sz="2400" dirty="0" smtClean="0">
              <a:sym typeface="Symbol" pitchFamily="18" charset="2"/>
            </a:endParaRPr>
          </a:p>
          <a:p>
            <a:r>
              <a:rPr lang="en-US" sz="2400" dirty="0" smtClean="0"/>
              <a:t>Improvement: For fixed values, get a better policy using policy extraction</a:t>
            </a:r>
          </a:p>
          <a:p>
            <a:pPr lvl="1"/>
            <a:r>
              <a:rPr lang="en-US" sz="2000" dirty="0" smtClean="0"/>
              <a:t>One-step look-ahead:</a:t>
            </a:r>
          </a:p>
          <a:p>
            <a:endParaRPr lang="en-US" sz="2400" dirty="0" smtClean="0">
              <a:sym typeface="Symbol" pitchFamily="18" charset="2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026211" y="2743200"/>
            <a:ext cx="7834776" cy="690721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030087" y="4921250"/>
            <a:ext cx="7215495" cy="641061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48211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World Actions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01400" cy="5257800"/>
          </a:xfrm>
        </p:spPr>
        <p:txBody>
          <a:bodyPr/>
          <a:lstStyle/>
          <a:p>
            <a:r>
              <a:rPr lang="en-US" sz="2400" dirty="0" smtClean="0"/>
              <a:t>Both value iteration and policy iteration compute the same thing (all optimal values)</a:t>
            </a:r>
          </a:p>
          <a:p>
            <a:pPr lvl="3"/>
            <a:endParaRPr lang="en-US" sz="1200" dirty="0" smtClean="0"/>
          </a:p>
          <a:p>
            <a:r>
              <a:rPr lang="en-US" sz="2400" dirty="0" smtClean="0"/>
              <a:t>In value iteration:</a:t>
            </a:r>
          </a:p>
          <a:p>
            <a:pPr lvl="1"/>
            <a:r>
              <a:rPr lang="en-US" sz="2200" dirty="0" smtClean="0"/>
              <a:t>Every iteration updates both the values and (implicitly) the policy</a:t>
            </a:r>
          </a:p>
          <a:p>
            <a:pPr lvl="1"/>
            <a:r>
              <a:rPr lang="en-US" sz="2200" dirty="0" smtClean="0"/>
              <a:t>We don’t track the policy, but taking the max over actions implicitly </a:t>
            </a:r>
            <a:r>
              <a:rPr lang="en-US" sz="2200" dirty="0" err="1" smtClean="0"/>
              <a:t>recomputes</a:t>
            </a:r>
            <a:r>
              <a:rPr lang="en-US" sz="2200" dirty="0" smtClean="0"/>
              <a:t> it</a:t>
            </a:r>
          </a:p>
          <a:p>
            <a:pPr lvl="3"/>
            <a:endParaRPr lang="en-US" sz="1200" dirty="0" smtClean="0"/>
          </a:p>
          <a:p>
            <a:r>
              <a:rPr lang="en-US" sz="2400" dirty="0" smtClean="0"/>
              <a:t>In policy iteration:</a:t>
            </a:r>
          </a:p>
          <a:p>
            <a:pPr lvl="1"/>
            <a:r>
              <a:rPr lang="en-US" sz="2200" dirty="0" smtClean="0"/>
              <a:t>We do several passes that update utilities with fixed policy (each pass is fast because we consider only one action, not all of them)</a:t>
            </a:r>
          </a:p>
          <a:p>
            <a:pPr lvl="1"/>
            <a:r>
              <a:rPr lang="en-US" sz="2200" dirty="0" smtClean="0"/>
              <a:t>After the policy is evaluated, a new policy is chosen (slow like a value iteration pass)</a:t>
            </a:r>
          </a:p>
          <a:p>
            <a:pPr lvl="1"/>
            <a:r>
              <a:rPr lang="en-US" sz="2200" dirty="0" smtClean="0"/>
              <a:t>The new policy will be better (or we’re done)</a:t>
            </a:r>
          </a:p>
          <a:p>
            <a:pPr lvl="4"/>
            <a:endParaRPr lang="en-US" sz="1200" dirty="0" smtClean="0"/>
          </a:p>
          <a:p>
            <a:pPr>
              <a:spcBef>
                <a:spcPts val="1200"/>
              </a:spcBef>
            </a:pPr>
            <a:r>
              <a:rPr lang="en-US" sz="2400" dirty="0" smtClean="0"/>
              <a:t>Both are dynamic programs for solving MDPs</a:t>
            </a:r>
          </a:p>
        </p:txBody>
      </p:sp>
    </p:spTree>
    <p:extLst>
      <p:ext uri="{BB962C8B-B14F-4D97-AF65-F5344CB8AC3E}">
        <p14:creationId xmlns:p14="http://schemas.microsoft.com/office/powerpoint/2010/main" val="231097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MDP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So you want to….</a:t>
            </a:r>
          </a:p>
          <a:p>
            <a:pPr lvl="1"/>
            <a:r>
              <a:rPr lang="en-US" sz="2400" dirty="0" smtClean="0"/>
              <a:t>Compute optimal values: use value iteration or policy iteration</a:t>
            </a:r>
          </a:p>
          <a:p>
            <a:pPr lvl="1"/>
            <a:r>
              <a:rPr lang="en-US" sz="2400" dirty="0" smtClean="0"/>
              <a:t>Compute values for a particular policy: use policy evaluation</a:t>
            </a:r>
          </a:p>
          <a:p>
            <a:pPr lvl="1"/>
            <a:r>
              <a:rPr lang="en-US" sz="2400" dirty="0" smtClean="0"/>
              <a:t>Turn your values into a policy: use policy extraction (one-step </a:t>
            </a:r>
            <a:r>
              <a:rPr lang="en-US" sz="2400" dirty="0" err="1" smtClean="0"/>
              <a:t>lookahead</a:t>
            </a:r>
            <a:r>
              <a:rPr lang="en-US" sz="2400" dirty="0" smtClean="0"/>
              <a:t>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These all look the same!</a:t>
            </a:r>
          </a:p>
          <a:p>
            <a:pPr lvl="1"/>
            <a:r>
              <a:rPr lang="en-US" sz="2400" dirty="0" smtClean="0"/>
              <a:t>They basically are – they are all variations of Bellman updates</a:t>
            </a:r>
          </a:p>
          <a:p>
            <a:pPr lvl="1"/>
            <a:r>
              <a:rPr lang="en-US" sz="2400" dirty="0" smtClean="0"/>
              <a:t>They all use one-step </a:t>
            </a:r>
            <a:r>
              <a:rPr lang="en-US" sz="2400" dirty="0" err="1" smtClean="0"/>
              <a:t>lookahead</a:t>
            </a:r>
            <a:r>
              <a:rPr lang="en-US" sz="2400" dirty="0" smtClean="0"/>
              <a:t>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 fragments</a:t>
            </a:r>
          </a:p>
          <a:p>
            <a:pPr lvl="1"/>
            <a:r>
              <a:rPr lang="en-US" sz="2400" dirty="0" smtClean="0"/>
              <a:t>They differ only in whether we plug in a fixed policy or max over actions</a:t>
            </a:r>
          </a:p>
        </p:txBody>
      </p:sp>
    </p:spTree>
    <p:extLst>
      <p:ext uri="{BB962C8B-B14F-4D97-AF65-F5344CB8AC3E}">
        <p14:creationId xmlns:p14="http://schemas.microsoft.com/office/powerpoint/2010/main" val="166244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59" y="1596699"/>
            <a:ext cx="7882341" cy="4422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64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0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  <a:endParaRPr lang="en-US" sz="2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5800" y="2590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Actions: a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05000" y="2416314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  <p:extLst>
      <p:ext uri="{BB962C8B-B14F-4D97-AF65-F5344CB8AC3E}">
        <p14:creationId xmlns:p14="http://schemas.microsoft.com/office/powerpoint/2010/main" val="3653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Learning to Walk</a:t>
            </a:r>
          </a:p>
        </p:txBody>
      </p:sp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304800" y="4495800"/>
            <a:ext cx="3200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Initial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4219407" y="4491335"/>
            <a:ext cx="34767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A Learning Trial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8352530" y="4491335"/>
            <a:ext cx="342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After </a:t>
            </a:r>
            <a:r>
              <a:rPr lang="en-US" sz="2400" dirty="0" smtClean="0">
                <a:latin typeface="Calibri" pitchFamily="34" charset="0"/>
              </a:rPr>
              <a:t>Learning [1K Trials]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9464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  <p:pic>
        <p:nvPicPr>
          <p:cNvPr id="13" name="AIBO WALK -- initial.mpeg" descr="/Users/pabbeel/Dropbox/work/Teaching/cs 188/CS188-lecture-materials/videos/rl/AIBO WALK -- initial.mpeg">
            <a:hlinkClick r:id="" action="ppaction://media"/>
          </p:cNvPr>
          <p:cNvPicPr>
            <a:picLocks noGrp="1" noRot="1"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039936"/>
            <a:ext cx="3173539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IBO WALK -- training-1.mpeg" descr="/Users/pabbeel/Dropbox/work/Teaching/cs 188/CS188-lecture-materials/videos/rl/AIBO WALK -- training-1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7890" y="2039936"/>
            <a:ext cx="3489911" cy="2379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AIBO WALK -- finished.mpeg" descr="/Users/pabbeel/Dropbox/work/Teaching/cs 188/CS188-lecture-materials/videos/rl/AIBO WALK -- finished.mpeg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4131" y="2044089"/>
            <a:ext cx="3458470" cy="2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959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Initial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initial]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62314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Training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training]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5958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Finished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finished]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249992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3" name="Photo Editor Photo" r:id="rId4" imgW="2126164" imgH="1013333" progId="MSPhotoEd.3">
                  <p:embed/>
                </p:oleObj>
              </mc:Choice>
              <mc:Fallback>
                <p:oleObj name="Photo Editor Photo" r:id="rId4" imgW="2126164" imgH="101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 smtClean="0">
                <a:latin typeface="Calibri" pitchFamily="34" charset="0"/>
              </a:rPr>
              <a:t>[You, in Project 3]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0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(MDPs) vs. Online (RL)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Offline Solution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Online Learning</a:t>
            </a:r>
            <a:endParaRPr lang="en-US" sz="3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8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 smtClean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Sometimes just R(s) or R(s</a:t>
            </a:r>
            <a:r>
              <a:rPr lang="en-US" altLang="ja-JP" sz="1800" dirty="0" smtClean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Maybe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One way to solve them is with </a:t>
            </a:r>
            <a:r>
              <a:rPr lang="en-US" sz="2000" dirty="0" err="1" smtClean="0">
                <a:ea typeface="ＭＳ Ｐゴシック" pitchFamily="34" charset="-128"/>
              </a:rPr>
              <a:t>expectimax</a:t>
            </a:r>
            <a:r>
              <a:rPr lang="en-US" sz="2000" dirty="0" smtClean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We’</a:t>
            </a:r>
            <a:r>
              <a:rPr lang="en-US" altLang="ja-JP" sz="2000" dirty="0" smtClean="0">
                <a:ea typeface="ＭＳ Ｐゴシック" pitchFamily="34" charset="-128"/>
              </a:rPr>
              <a:t>ll have a new tool soon</a:t>
            </a:r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7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79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Normalize to give an estimate of</a:t>
            </a:r>
            <a:endParaRPr lang="en-US" sz="2200" b="1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Discover each </a:t>
            </a:r>
            <a:r>
              <a:rPr lang="en-US" sz="2200" b="1" dirty="0" smtClean="0"/>
              <a:t>                      </a:t>
            </a:r>
            <a:r>
              <a:rPr lang="en-US" sz="2200" dirty="0" smtClean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7" y="3549893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17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Model-Based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</a:p>
          <a:p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2956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Model-Free Learning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0"/>
            <a:ext cx="5480050" cy="5028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443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362200" y="1214735"/>
            <a:ext cx="6858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</a:t>
            </a:r>
            <a:r>
              <a:rPr lang="en-US" sz="2400" dirty="0" smtClean="0">
                <a:latin typeface="Calibri" pitchFamily="34" charset="0"/>
              </a:rPr>
              <a:t>a group of students</a:t>
            </a:r>
            <a:endParaRPr lang="en-US" sz="2400" dirty="0">
              <a:latin typeface="Calibri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7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371600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transitions T(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don’t know the rewards R(</a:t>
            </a:r>
            <a:r>
              <a:rPr lang="en-US" sz="2400" dirty="0" err="1" smtClean="0"/>
              <a:t>s,a,s</a:t>
            </a:r>
            <a:r>
              <a:rPr lang="en-US" sz="2400" dirty="0" smtClean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You choose the actions now</a:t>
            </a:r>
            <a:endParaRPr lang="en-US" sz="2400" dirty="0" smtClean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CC0000"/>
                </a:solidFill>
              </a:rPr>
              <a:t>Goal: learn the optimal policy / values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This is NOT offline planning!  You actually take actions in the world and find out what happens…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33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V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Start with Q</a:t>
            </a:r>
            <a:r>
              <a:rPr lang="en-US" sz="2000" baseline="-25000" dirty="0" smtClean="0">
                <a:latin typeface="Calibri"/>
                <a:cs typeface="Calibri"/>
              </a:rPr>
              <a:t>0</a:t>
            </a:r>
            <a:r>
              <a:rPr lang="en-US" sz="2000" dirty="0" smtClean="0">
                <a:latin typeface="Calibri"/>
                <a:cs typeface="Calibri"/>
              </a:rPr>
              <a:t>(</a:t>
            </a:r>
            <a:r>
              <a:rPr lang="en-US" sz="2000" dirty="0" err="1" smtClean="0">
                <a:latin typeface="Calibri"/>
                <a:cs typeface="Calibri"/>
              </a:rPr>
              <a:t>s,a</a:t>
            </a:r>
            <a:r>
              <a:rPr lang="en-US" sz="2000" dirty="0" smtClean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latin typeface="Calibri"/>
                <a:cs typeface="Calibri"/>
              </a:rPr>
              <a:t>Given </a:t>
            </a:r>
            <a:r>
              <a:rPr lang="en-US" sz="2000" dirty="0" err="1" smtClean="0">
                <a:latin typeface="Calibri"/>
                <a:cs typeface="Calibri"/>
              </a:rPr>
              <a:t>Q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, calculate the depth k+1 q-values for all q-states:</a:t>
            </a:r>
            <a:endParaRPr lang="en-US" sz="2400" dirty="0" smtClean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7342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 smtClean="0"/>
              <a:t>Q-Learning: sample-based Q-value iteration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  <a:p>
            <a:r>
              <a:rPr lang="en-US" sz="2800" dirty="0" smtClean="0"/>
              <a:t>Learn Q(</a:t>
            </a:r>
            <a:r>
              <a:rPr lang="en-US" sz="2800" dirty="0" err="1" smtClean="0"/>
              <a:t>s,a</a:t>
            </a:r>
            <a:r>
              <a:rPr lang="en-US" sz="2800" dirty="0" smtClean="0"/>
              <a:t>) values as you go</a:t>
            </a:r>
          </a:p>
          <a:p>
            <a:pPr lvl="1"/>
            <a:r>
              <a:rPr lang="en-US" sz="2400" dirty="0" smtClean="0"/>
              <a:t>Receive a sample (</a:t>
            </a:r>
            <a:r>
              <a:rPr lang="en-US" sz="2400" dirty="0" err="1" smtClean="0"/>
              <a:t>s,a,s’,r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Consider your old estimate:</a:t>
            </a:r>
          </a:p>
          <a:p>
            <a:pPr lvl="1"/>
            <a:r>
              <a:rPr lang="en-US" sz="2400" dirty="0" smtClean="0"/>
              <a:t>Consider your new sample estimate: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13300" y="3657600"/>
            <a:ext cx="8255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648200"/>
            <a:ext cx="4525963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/>
        </p:nvGraphicFramePr>
        <p:xfrm>
          <a:off x="8305800" y="2743200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Photo Editor Photo" r:id="rId11" imgW="4762913" imgH="4046571" progId="MSPhotoEd.3">
                  <p:embed/>
                </p:oleObj>
              </mc:Choice>
              <mc:Fallback>
                <p:oleObj name="Photo Editor Photo" r:id="rId11" imgW="4762913" imgH="4046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05800" y="2743200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731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525000" cy="4525962"/>
          </a:xfrm>
        </p:spPr>
        <p:txBody>
          <a:bodyPr/>
          <a:lstStyle/>
          <a:p>
            <a:r>
              <a:rPr lang="en-US" sz="2800" dirty="0" smtClean="0"/>
              <a:t>Amazing result: Q-learning converges to optimal policy -- even if you’re acting </a:t>
            </a:r>
            <a:r>
              <a:rPr lang="en-US" sz="2800" dirty="0" err="1" smtClean="0"/>
              <a:t>suboptimally</a:t>
            </a:r>
            <a:r>
              <a:rPr lang="en-US" sz="2800" dirty="0" smtClean="0"/>
              <a:t>!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This is called </a:t>
            </a:r>
            <a:r>
              <a:rPr lang="en-US" sz="28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dirty="0" smtClean="0"/>
              <a:t>You have to explore enough</a:t>
            </a:r>
          </a:p>
          <a:p>
            <a:pPr lvl="1"/>
            <a:r>
              <a:rPr lang="en-US" sz="2400" dirty="0" smtClean="0"/>
              <a:t>You have to eventually make the learning rate</a:t>
            </a:r>
          </a:p>
          <a:p>
            <a:pPr lvl="1">
              <a:buNone/>
            </a:pPr>
            <a:r>
              <a:rPr lang="en-US" sz="2400" dirty="0" smtClean="0"/>
              <a:t>	small enough</a:t>
            </a:r>
          </a:p>
          <a:p>
            <a:pPr lvl="1"/>
            <a:r>
              <a:rPr lang="en-US" sz="2400" dirty="0" smtClean="0"/>
              <a:t>… but not decrease it too quickly</a:t>
            </a:r>
          </a:p>
          <a:p>
            <a:pPr lvl="1"/>
            <a:r>
              <a:rPr lang="en-US" sz="2400" dirty="0" smtClean="0"/>
              <a:t>Basically, in the limit, it doesn’t matter how you select actions (!)</a:t>
            </a:r>
          </a:p>
          <a:p>
            <a:pPr lvl="3"/>
            <a:endParaRPr lang="en-US" sz="180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2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45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Reinforcement Learning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We still assume an MDP: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set of states s </a:t>
            </a:r>
            <a:r>
              <a:rPr lang="en-US" sz="2400" dirty="0" smtClean="0">
                <a:solidFill>
                  <a:srgbClr val="C00000"/>
                </a:solidFill>
                <a:sym typeface="Symbol" pitchFamily="18" charset="2"/>
              </a:rPr>
              <a:t> </a:t>
            </a:r>
            <a:r>
              <a:rPr lang="en-US" sz="2400" dirty="0" smtClean="0">
                <a:solidFill>
                  <a:srgbClr val="C00000"/>
                </a:solidFill>
              </a:rPr>
              <a:t>S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set of actions (per state) A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model T(</a:t>
            </a:r>
            <a:r>
              <a:rPr lang="en-US" sz="2400" dirty="0" err="1" smtClean="0">
                <a:solidFill>
                  <a:srgbClr val="C00000"/>
                </a:solidFill>
              </a:rPr>
              <a:t>s,a,s</a:t>
            </a:r>
            <a:r>
              <a:rPr lang="en-US" sz="2400" dirty="0" smtClean="0">
                <a:solidFill>
                  <a:srgbClr val="C00000"/>
                </a:solidFill>
              </a:rPr>
              <a:t>’)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 smtClean="0">
                <a:solidFill>
                  <a:srgbClr val="C00000"/>
                </a:solidFill>
              </a:rPr>
              <a:t>reward function R(</a:t>
            </a:r>
            <a:r>
              <a:rPr lang="en-US" sz="2400" dirty="0" err="1" smtClean="0">
                <a:solidFill>
                  <a:srgbClr val="C00000"/>
                </a:solidFill>
              </a:rPr>
              <a:t>s,a,s</a:t>
            </a:r>
            <a:r>
              <a:rPr lang="en-US" sz="2400" dirty="0" smtClean="0">
                <a:solidFill>
                  <a:srgbClr val="C00000"/>
                </a:solidFill>
              </a:rPr>
              <a:t>’)</a:t>
            </a:r>
          </a:p>
          <a:p>
            <a:r>
              <a:rPr lang="en-US" sz="2800" dirty="0" smtClean="0"/>
              <a:t>Still looking for a policy </a:t>
            </a:r>
            <a:r>
              <a:rPr lang="en-US" sz="2800" dirty="0" smtClean="0">
                <a:solidFill>
                  <a:srgbClr val="CC0000"/>
                </a:solidFill>
                <a:sym typeface="Symbol" pitchFamily="18" charset="2"/>
              </a:rPr>
              <a:t>(s)</a:t>
            </a:r>
          </a:p>
          <a:p>
            <a:pPr lvl="1"/>
            <a:endParaRPr lang="en-US" sz="2400" dirty="0" smtClean="0">
              <a:sym typeface="Symbol" pitchFamily="18" charset="2"/>
            </a:endParaRPr>
          </a:p>
          <a:p>
            <a:r>
              <a:rPr lang="en-US" sz="2800" dirty="0" smtClean="0">
                <a:sym typeface="Symbol" pitchFamily="18" charset="2"/>
              </a:rPr>
              <a:t>New twist: </a:t>
            </a:r>
            <a:r>
              <a:rPr lang="en-US" sz="2800" dirty="0" smtClean="0">
                <a:solidFill>
                  <a:srgbClr val="C00000"/>
                </a:solidFill>
                <a:sym typeface="Symbol" pitchFamily="18" charset="2"/>
              </a:rPr>
              <a:t>don’t know T or R</a:t>
            </a:r>
            <a:r>
              <a:rPr lang="en-US" sz="2800" dirty="0" smtClean="0">
                <a:sym typeface="Symbol" pitchFamily="18" charset="2"/>
              </a:rPr>
              <a:t>, so must try out actions</a:t>
            </a:r>
          </a:p>
          <a:p>
            <a:pPr lvl="1"/>
            <a:endParaRPr lang="en-US" sz="2400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sz="2800" dirty="0" smtClean="0">
                <a:sym typeface="Symbol" pitchFamily="18" charset="2"/>
              </a:rPr>
              <a:t>Big idea: </a:t>
            </a:r>
            <a:r>
              <a:rPr lang="en-US" sz="2800" dirty="0" smtClean="0">
                <a:solidFill>
                  <a:srgbClr val="C00000"/>
                </a:solidFill>
                <a:sym typeface="Symbol" pitchFamily="18" charset="2"/>
              </a:rPr>
              <a:t>Compute all averages over T using sample outcomes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77" y="1524000"/>
            <a:ext cx="4484846" cy="2397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7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\pi(s) = \sum_{s'} T(s, \pi(s), s') [R(s,\pi(s), s') + \gamma V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71"/>
  <p:tag name="PICTUREFILESIZE" val="4400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\sum_{s'} T(s, a ,s') [ R(s,a,s') + \gamma V^*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01"/>
  <p:tag name="PICTUREFILESIZE" val="4195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argmax_a Q^*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53"/>
  <p:tag name="PICTUREFILESIZE" val="1708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^*(s) =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5"/>
  <p:tag name="PICTUREFILESIZE" val="625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^{\pi_i}_{k+1}(s) \leftarrow \sum_{s'} T(s,\pi_i(s),s') \,\left[ R(s, \pi_i(s), s') + \gamma\, V^{\pi_i}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22"/>
  <p:tag name="PICTUREFILESIZE" val="5148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pi_{i+1}(s) = \argmax_a \sum_{s'} T(s, a ,s') \left[ R(s,a,s') + \gamma V^{\pi_i}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18"/>
  <p:tag name="PICTUREFILESIZE" val="5134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V}(s) = w_1 f_1(s) + w_2 f_2(s) + \ldots + w_n f_n(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13"/>
  <p:tag name="PICTUREFILESIZE" val="1852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Q(s,a) + \alpha \left[ \mbox{difference} 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342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w_i \leftarrow w_i + \alpha \left[ \mbox{difference} \right] f_i(s, 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15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mbox{\rm difference} = \left[ r + \gamma \max_{a'} Q(s',a') \right] - Q(s,a)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3854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rm{\sf transition~} = (s,a,r,s')  template TPT1  env TPENV1  fore 0  back 16777215  eqnno 1"/>
  <p:tag name="FILENAME" val="TP_tmp"/>
  <p:tag name="ORIGWIDTH" val="99"/>
  <p:tag name="PICTUREFILESIZE" val="564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DOT}(s,\mbox{NORTH}) = 0.5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6"/>
  <p:tag name="PICTUREFILESIZE" val="1677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ack}{f_{GST}(s,\mbox{NORTH}) = 1.0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232"/>
  <p:tag name="PICTUREFILESIZE" val="164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r + \gamma \max_{a'} Q(s',a') = -500 +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01"/>
  <p:tag name="PICTUREFILESIZE" val="2628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4.0 f_{DOT}(s,a) - 1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8067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\mbox{difference}  = -50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9"/>
  <p:tag name="PICTUREFILESIZE" val="1061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DOT} \leftarrow 4.0 + \alpha \left[ -501 \right] 0.5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67"/>
  <p:tag name="PICTUREFILESIZE" val="1696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w_{GST} \leftarrow -1.0 + \alpha \left[ -501 \right] 1.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80"/>
  <p:tag name="PICTUREFILESIZE" val="170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 = 3.0 f_{DOT}(s,a) - 3.0 f_{GST}(s,a) 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81"/>
  <p:tag name="PICTUREFILESIZE" val="2924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a = \mbox{NORTH}  template TPT1  env TPENV1  fore 0  back 16777215  eqnno 1"/>
  <p:tag name="FILENAME" val="TP_tmp"/>
  <p:tag name="ORIGWIDTH" val="55"/>
  <p:tag name="PICTUREFILESIZE" val="298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r = -500  template TPT1  env TPENV1  fore 0  back 16777215  eqnno 1"/>
  <p:tag name="FILENAME" val="TP_tmp"/>
  <p:tag name="ORIGWIDTH" val="42"/>
  <p:tag name="PICTUREFILESIZE" val="214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\mbox{NORTH}) = +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1"/>
  <p:tag name="PICTUREFILESIZE" val="1285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',\cdot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8"/>
  <p:tag name="PICTUREFILESIZE" val="912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'  template TPT1  env TPENV1  fore 0  back 16777215  eqnno 1"/>
  <p:tag name="FILENAME" val="TP_tmp"/>
  <p:tag name="ORIGWIDTH" val="7"/>
  <p:tag name="PICTUREFILESIZE" val="105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1  fore 0  back 16777215  eqnno 1"/>
  <p:tag name="FILENAME" val="TP_tmp"/>
  <p:tag name="ORIGWIDTH" val="4"/>
  <p:tag name="PICTUREFILESIZE" val="69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{\sc Q}(s, a) = w_1 f_1(s, a) + w_2 f_2(s, a) + \ldots + w_n f_n(s, a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727"/>
  <p:tag name="BOXHEIGHT" val="381"/>
  <p:tag name="BOXFONT" val="10"/>
  <p:tag name="BOXWRAP" val="False"/>
  <p:tag name="WORKAROUNDTRANSPARENCYBUG" val="False"/>
  <p:tag name="ALLOWFONTSUBSTITUTION" val="False"/>
  <p:tag name="BITMAPFORMAT" val="pngmono"/>
  <p:tag name="ORIGWIDTH" val="467"/>
  <p:tag name="PICTUREFILESIZE" val="2333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62070</TotalTime>
  <Words>6408</Words>
  <Application>Microsoft Office PowerPoint</Application>
  <PresentationFormat>Widescreen</PresentationFormat>
  <Paragraphs>1220</Paragraphs>
  <Slides>153</Slides>
  <Notes>56</Notes>
  <HiddenSlides>19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153</vt:i4>
      </vt:variant>
    </vt:vector>
  </HeadingPairs>
  <TitlesOfParts>
    <vt:vector size="162" baseType="lpstr">
      <vt:lpstr>ＭＳ Ｐゴシック</vt:lpstr>
      <vt:lpstr>Arial</vt:lpstr>
      <vt:lpstr>Calibri</vt:lpstr>
      <vt:lpstr>Cambria Math</vt:lpstr>
      <vt:lpstr>Symbol</vt:lpstr>
      <vt:lpstr>Wingdings</vt:lpstr>
      <vt:lpstr>dan-berkeley-nlp-v1</vt:lpstr>
      <vt:lpstr>Photo Editor Photo</vt:lpstr>
      <vt:lpstr>MathType 6.0 Equation</vt:lpstr>
      <vt:lpstr>Deep Reinforcement Learning </vt:lpstr>
      <vt:lpstr>Reinforcement Learning (RL)</vt:lpstr>
      <vt:lpstr>Agent and Environment</vt:lpstr>
      <vt:lpstr>Examples of RL</vt:lpstr>
      <vt:lpstr>Today’s Plan</vt:lpstr>
      <vt:lpstr>Non-Deterministic Search</vt:lpstr>
      <vt:lpstr>Example: Grid World</vt:lpstr>
      <vt:lpstr>Grid World Actions</vt:lpstr>
      <vt:lpstr>Markov Decision Processes</vt:lpstr>
      <vt:lpstr>What is Markov about MDPs?</vt:lpstr>
      <vt:lpstr>Policies</vt:lpstr>
      <vt:lpstr>Immediate Rewards Affect Optimal Policies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How to Find Values of States? Bellman Equations</vt:lpstr>
      <vt:lpstr>Value Iteration</vt:lpstr>
      <vt:lpstr>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Convergence*</vt:lpstr>
      <vt:lpstr>The Bellman Equations</vt:lpstr>
      <vt:lpstr>The Bellman Equations</vt:lpstr>
      <vt:lpstr>Summary of Value Iteration</vt:lpstr>
      <vt:lpstr>Policy Methods</vt:lpstr>
      <vt:lpstr>Policy Evaluation</vt:lpstr>
      <vt:lpstr>Fixed Policies</vt:lpstr>
      <vt:lpstr>Utilities for a Fixed Policy</vt:lpstr>
      <vt:lpstr>Example: Policy Evaluation</vt:lpstr>
      <vt:lpstr>Example: Policy Evaluation</vt:lpstr>
      <vt:lpstr>Policy Evaluation</vt:lpstr>
      <vt:lpstr>Policy Extraction</vt:lpstr>
      <vt:lpstr>Computing Actions from Values</vt:lpstr>
      <vt:lpstr>Computing Actions from Q-Values</vt:lpstr>
      <vt:lpstr>Policy Iteration</vt:lpstr>
      <vt:lpstr>Problems with Value Iteration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“Policy” Iteration</vt:lpstr>
      <vt:lpstr>Policy Iteration</vt:lpstr>
      <vt:lpstr>Comparison</vt:lpstr>
      <vt:lpstr>Summary: MDP Algorithms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Learning to Walk</vt:lpstr>
      <vt:lpstr>The Crawler!</vt:lpstr>
      <vt:lpstr>Offline (MDPs) vs. Online (RL)</vt:lpstr>
      <vt:lpstr>Model-Based Learning</vt:lpstr>
      <vt:lpstr>Model-Based Learning</vt:lpstr>
      <vt:lpstr>Example: Model-Based Learning</vt:lpstr>
      <vt:lpstr>Model-Free Learning</vt:lpstr>
      <vt:lpstr>Example: Expected Age</vt:lpstr>
      <vt:lpstr>Active Reinforcement Learning</vt:lpstr>
      <vt:lpstr>Detour: Q-Value Iteration</vt:lpstr>
      <vt:lpstr>Q-Learning</vt:lpstr>
      <vt:lpstr>Q-Learning Properties</vt:lpstr>
      <vt:lpstr>Reinforcement Learning</vt:lpstr>
      <vt:lpstr>The Story So Far: MDPs and RL</vt:lpstr>
      <vt:lpstr>Exploration vs. Exploitation</vt:lpstr>
      <vt:lpstr>How to Explore?</vt:lpstr>
      <vt:lpstr>Exploration Functions</vt:lpstr>
      <vt:lpstr>Regret</vt:lpstr>
      <vt:lpstr>Approximate Q-Learning</vt:lpstr>
      <vt:lpstr>Generalizing Across States</vt:lpstr>
      <vt:lpstr>Example: Pacman</vt:lpstr>
      <vt:lpstr>Feature-Based Representations</vt:lpstr>
      <vt:lpstr>Linear Value Functions</vt:lpstr>
      <vt:lpstr>Approximate Q-Learning</vt:lpstr>
      <vt:lpstr>Example: Q-Pacman</vt:lpstr>
      <vt:lpstr>Review</vt:lpstr>
      <vt:lpstr>Deep Q-Learning</vt:lpstr>
      <vt:lpstr>A small trick </vt:lpstr>
      <vt:lpstr>Network Architecture for Atari Game</vt:lpstr>
      <vt:lpstr>Stability Issues with Deep Q-Learning</vt:lpstr>
      <vt:lpstr>Stabilize Deep Q-Learning</vt:lpstr>
      <vt:lpstr>Experience Replay</vt:lpstr>
      <vt:lpstr>Fixed Target Q-Network</vt:lpstr>
      <vt:lpstr>Reward/Value Range</vt:lpstr>
      <vt:lpstr>Improvements since Nature DQN</vt:lpstr>
      <vt:lpstr>Playing Breakout</vt:lpstr>
      <vt:lpstr>Playing Invaders</vt:lpstr>
      <vt:lpstr>Policy Learning</vt:lpstr>
      <vt:lpstr>Policy Learning</vt:lpstr>
      <vt:lpstr>Simple Policy Network</vt:lpstr>
      <vt:lpstr>Reinforcement Learning vs Supervised Learning</vt:lpstr>
      <vt:lpstr>Backprop Example</vt:lpstr>
      <vt:lpstr>Policy Search</vt:lpstr>
      <vt:lpstr>AlphaGo</vt:lpstr>
      <vt:lpstr>AlphaGo original </vt:lpstr>
      <vt:lpstr>Monte Carlo Tree Search </vt:lpstr>
      <vt:lpstr>Policy Networks</vt:lpstr>
      <vt:lpstr>Policy networks</vt:lpstr>
      <vt:lpstr>Policy network refinement</vt:lpstr>
      <vt:lpstr>Policy network refinement</vt:lpstr>
      <vt:lpstr>Value network</vt:lpstr>
      <vt:lpstr>PowerPoint Presentation</vt:lpstr>
      <vt:lpstr>Playing</vt:lpstr>
      <vt:lpstr>Searching</vt:lpstr>
      <vt:lpstr>AlphaGo in one Slide</vt:lpstr>
      <vt:lpstr>AlphaGo Zero</vt:lpstr>
      <vt:lpstr>Major difference from original AlphaGo </vt:lpstr>
      <vt:lpstr>Training</vt:lpstr>
      <vt:lpstr>AlphaZero</vt:lpstr>
      <vt:lpstr>Conclusion</vt:lpstr>
      <vt:lpstr>We have went through a lot …</vt:lpstr>
      <vt:lpstr>Many ideas were not new…</vt:lpstr>
      <vt:lpstr>Three Types of Learning</vt:lpstr>
      <vt:lpstr>How much information does machine need to predict</vt:lpstr>
      <vt:lpstr>Four missing pieces of AI (by Lecun)</vt:lpstr>
      <vt:lpstr>Epilogue</vt:lpstr>
      <vt:lpstr>Wish you all good luck with finals! And have a fruitful sem-break!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Samuel cheng</cp:lastModifiedBy>
  <cp:revision>2852</cp:revision>
  <cp:lastPrinted>2014-02-13T17:51:45Z</cp:lastPrinted>
  <dcterms:created xsi:type="dcterms:W3CDTF">2004-08-27T04:16:05Z</dcterms:created>
  <dcterms:modified xsi:type="dcterms:W3CDTF">2018-04-26T15:45:30Z</dcterms:modified>
</cp:coreProperties>
</file>