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3"/>
  </p:notesMasterIdLst>
  <p:sldIdLst>
    <p:sldId id="256" r:id="rId2"/>
    <p:sldId id="307" r:id="rId3"/>
    <p:sldId id="306" r:id="rId4"/>
    <p:sldId id="264" r:id="rId5"/>
    <p:sldId id="258" r:id="rId6"/>
    <p:sldId id="259" r:id="rId7"/>
    <p:sldId id="265" r:id="rId8"/>
    <p:sldId id="260" r:id="rId9"/>
    <p:sldId id="261" r:id="rId10"/>
    <p:sldId id="273" r:id="rId11"/>
    <p:sldId id="263" r:id="rId12"/>
    <p:sldId id="272" r:id="rId13"/>
    <p:sldId id="275" r:id="rId14"/>
    <p:sldId id="262" r:id="rId15"/>
    <p:sldId id="266" r:id="rId16"/>
    <p:sldId id="267" r:id="rId17"/>
    <p:sldId id="269" r:id="rId18"/>
    <p:sldId id="268" r:id="rId19"/>
    <p:sldId id="308" r:id="rId20"/>
    <p:sldId id="274" r:id="rId21"/>
    <p:sldId id="276" r:id="rId22"/>
    <p:sldId id="277" r:id="rId23"/>
    <p:sldId id="278" r:id="rId24"/>
    <p:sldId id="279" r:id="rId25"/>
    <p:sldId id="280" r:id="rId26"/>
    <p:sldId id="281" r:id="rId27"/>
    <p:sldId id="282" r:id="rId28"/>
    <p:sldId id="284" r:id="rId29"/>
    <p:sldId id="285" r:id="rId30"/>
    <p:sldId id="270" r:id="rId31"/>
    <p:sldId id="286" r:id="rId32"/>
    <p:sldId id="287" r:id="rId33"/>
    <p:sldId id="288" r:id="rId34"/>
    <p:sldId id="290" r:id="rId35"/>
    <p:sldId id="291" r:id="rId36"/>
    <p:sldId id="292" r:id="rId37"/>
    <p:sldId id="293" r:id="rId38"/>
    <p:sldId id="294" r:id="rId39"/>
    <p:sldId id="296" r:id="rId40"/>
    <p:sldId id="295" r:id="rId41"/>
    <p:sldId id="301" r:id="rId42"/>
    <p:sldId id="299" r:id="rId43"/>
    <p:sldId id="300" r:id="rId44"/>
    <p:sldId id="302" r:id="rId45"/>
    <p:sldId id="303" r:id="rId46"/>
    <p:sldId id="304" r:id="rId47"/>
    <p:sldId id="305" r:id="rId48"/>
    <p:sldId id="289" r:id="rId49"/>
    <p:sldId id="298" r:id="rId50"/>
    <p:sldId id="297"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7" autoAdjust="0"/>
    <p:restoredTop sz="94660"/>
  </p:normalViewPr>
  <p:slideViewPr>
    <p:cSldViewPr snapToGrid="0">
      <p:cViewPr varScale="1">
        <p:scale>
          <a:sx n="62" d="100"/>
          <a:sy n="62"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0B3DD-E3DC-4F1E-839D-CACCBD3ECB07}" type="datetimeFigureOut">
              <a:rPr lang="en-US" smtClean="0"/>
              <a:t>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83F7-7DF0-45CC-A567-C30B5E5F7DDA}" type="slidenum">
              <a:rPr lang="en-US" smtClean="0"/>
              <a:t>‹#›</a:t>
            </a:fld>
            <a:endParaRPr lang="en-US"/>
          </a:p>
        </p:txBody>
      </p:sp>
    </p:spTree>
    <p:extLst>
      <p:ext uri="{BB962C8B-B14F-4D97-AF65-F5344CB8AC3E}">
        <p14:creationId xmlns:p14="http://schemas.microsoft.com/office/powerpoint/2010/main" val="14041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spcBef>
                <a:spcPct val="50000"/>
              </a:spcBef>
              <a:defRPr sz="1200" b="1">
                <a:solidFill>
                  <a:srgbClr val="FFFF00"/>
                </a:solidFill>
                <a:latin typeface="Arial" panose="020B0604020202020204" pitchFamily="34" charset="0"/>
              </a:defRPr>
            </a:lvl1pPr>
            <a:lvl2pPr marL="742950" indent="-285750" algn="ctr" defTabSz="931863" eaLnBrk="0" hangingPunct="0">
              <a:spcBef>
                <a:spcPct val="50000"/>
              </a:spcBef>
              <a:defRPr sz="1200" b="1">
                <a:solidFill>
                  <a:srgbClr val="FFFF00"/>
                </a:solidFill>
                <a:latin typeface="Arial" panose="020B0604020202020204" pitchFamily="34" charset="0"/>
              </a:defRPr>
            </a:lvl2pPr>
            <a:lvl3pPr marL="1143000" indent="-228600" algn="ctr" defTabSz="931863" eaLnBrk="0" hangingPunct="0">
              <a:spcBef>
                <a:spcPct val="50000"/>
              </a:spcBef>
              <a:defRPr sz="1200" b="1">
                <a:solidFill>
                  <a:srgbClr val="FFFF00"/>
                </a:solidFill>
                <a:latin typeface="Arial" panose="020B0604020202020204" pitchFamily="34" charset="0"/>
              </a:defRPr>
            </a:lvl3pPr>
            <a:lvl4pPr marL="1600200" indent="-228600" algn="ctr" defTabSz="931863" eaLnBrk="0" hangingPunct="0">
              <a:spcBef>
                <a:spcPct val="50000"/>
              </a:spcBef>
              <a:defRPr sz="1200" b="1">
                <a:solidFill>
                  <a:srgbClr val="FFFF00"/>
                </a:solidFill>
                <a:latin typeface="Arial" panose="020B0604020202020204" pitchFamily="34" charset="0"/>
              </a:defRPr>
            </a:lvl4pPr>
            <a:lvl5pPr marL="2057400" indent="-228600" algn="ctr" defTabSz="931863" eaLnBrk="0" hangingPunct="0">
              <a:spcBef>
                <a:spcPct val="50000"/>
              </a:spcBef>
              <a:defRPr sz="1200" b="1">
                <a:solidFill>
                  <a:srgbClr val="FFFF00"/>
                </a:solidFill>
                <a:latin typeface="Arial" panose="020B0604020202020204" pitchFamily="34" charset="0"/>
              </a:defRPr>
            </a:lvl5pPr>
            <a:lvl6pPr marL="2514600" indent="-228600" algn="ctr" defTabSz="931863" eaLnBrk="0" fontAlgn="base" hangingPunct="0">
              <a:spcBef>
                <a:spcPct val="50000"/>
              </a:spcBef>
              <a:spcAft>
                <a:spcPct val="0"/>
              </a:spcAft>
              <a:defRPr sz="1200" b="1">
                <a:solidFill>
                  <a:srgbClr val="FFFF00"/>
                </a:solidFill>
                <a:latin typeface="Arial" panose="020B0604020202020204" pitchFamily="34" charset="0"/>
              </a:defRPr>
            </a:lvl6pPr>
            <a:lvl7pPr marL="2971800" indent="-228600" algn="ctr" defTabSz="931863" eaLnBrk="0" fontAlgn="base" hangingPunct="0">
              <a:spcBef>
                <a:spcPct val="50000"/>
              </a:spcBef>
              <a:spcAft>
                <a:spcPct val="0"/>
              </a:spcAft>
              <a:defRPr sz="1200" b="1">
                <a:solidFill>
                  <a:srgbClr val="FFFF00"/>
                </a:solidFill>
                <a:latin typeface="Arial" panose="020B0604020202020204" pitchFamily="34" charset="0"/>
              </a:defRPr>
            </a:lvl7pPr>
            <a:lvl8pPr marL="3429000" indent="-228600" algn="ctr" defTabSz="931863" eaLnBrk="0" fontAlgn="base" hangingPunct="0">
              <a:spcBef>
                <a:spcPct val="50000"/>
              </a:spcBef>
              <a:spcAft>
                <a:spcPct val="0"/>
              </a:spcAft>
              <a:defRPr sz="1200" b="1">
                <a:solidFill>
                  <a:srgbClr val="FFFF00"/>
                </a:solidFill>
                <a:latin typeface="Arial" panose="020B0604020202020204" pitchFamily="34" charset="0"/>
              </a:defRPr>
            </a:lvl8pPr>
            <a:lvl9pPr marL="3886200" indent="-228600" algn="ctr" defTabSz="931863" eaLnBrk="0" fontAlgn="base" hangingPunct="0">
              <a:spcBef>
                <a:spcPct val="50000"/>
              </a:spcBef>
              <a:spcAft>
                <a:spcPct val="0"/>
              </a:spcAft>
              <a:defRPr sz="1200" b="1">
                <a:solidFill>
                  <a:srgbClr val="FFFF00"/>
                </a:solidFill>
                <a:latin typeface="Arial" panose="020B0604020202020204" pitchFamily="34" charset="0"/>
              </a:defRPr>
            </a:lvl9pPr>
          </a:lstStyle>
          <a:p>
            <a:pPr algn="r" eaLnBrk="1" hangingPunct="1">
              <a:spcBef>
                <a:spcPct val="0"/>
              </a:spcBef>
            </a:pPr>
            <a:fld id="{87EB8D9F-6909-44AE-8A24-4032FFFCCF77}" type="slidenum">
              <a:rPr lang="en-US" altLang="en-US" sz="1300" b="0">
                <a:solidFill>
                  <a:schemeClr val="bg1"/>
                </a:solidFill>
              </a:rPr>
              <a:pPr algn="r" eaLnBrk="1" hangingPunct="1">
                <a:spcBef>
                  <a:spcPct val="0"/>
                </a:spcBef>
              </a:pPr>
              <a:t>2</a:t>
            </a:fld>
            <a:endParaRPr lang="en-US" altLang="en-US" sz="1300" b="0">
              <a:solidFill>
                <a:schemeClr val="bg1"/>
              </a:solidFill>
            </a:endParaRPr>
          </a:p>
        </p:txBody>
      </p:sp>
      <p:sp>
        <p:nvSpPr>
          <p:cNvPr id="84995" name="Rectangle 2"/>
          <p:cNvSpPr>
            <a:spLocks noGrp="1" noRot="1" noChangeAspect="1" noChangeArrowheads="1" noTextEdit="1"/>
          </p:cNvSpPr>
          <p:nvPr>
            <p:ph type="sldImg"/>
          </p:nvPr>
        </p:nvSpPr>
        <p:spPr>
          <a:xfrm>
            <a:off x="1371600" y="1143000"/>
            <a:ext cx="4114800" cy="30861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637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A31C95-3A7D-4830-AB25-CB96B34A7B3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425159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31C95-3A7D-4830-AB25-CB96B34A7B3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272317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31C95-3A7D-4830-AB25-CB96B34A7B3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403427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31C95-3A7D-4830-AB25-CB96B34A7B3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35140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31C95-3A7D-4830-AB25-CB96B34A7B3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409786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A31C95-3A7D-4830-AB25-CB96B34A7B3E}"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154696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31C95-3A7D-4830-AB25-CB96B34A7B3E}"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39191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A31C95-3A7D-4830-AB25-CB96B34A7B3E}"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52380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31C95-3A7D-4830-AB25-CB96B34A7B3E}"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395115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31C95-3A7D-4830-AB25-CB96B34A7B3E}"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277881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31C95-3A7D-4830-AB25-CB96B34A7B3E}"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F409B-6932-421B-9FBB-5B44F4936920}" type="slidenum">
              <a:rPr lang="en-US" smtClean="0"/>
              <a:t>‹#›</a:t>
            </a:fld>
            <a:endParaRPr lang="en-US"/>
          </a:p>
        </p:txBody>
      </p:sp>
    </p:spTree>
    <p:extLst>
      <p:ext uri="{BB962C8B-B14F-4D97-AF65-F5344CB8AC3E}">
        <p14:creationId xmlns:p14="http://schemas.microsoft.com/office/powerpoint/2010/main" val="419262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31C95-3A7D-4830-AB25-CB96B34A7B3E}" type="datetimeFigureOut">
              <a:rPr lang="en-US" smtClean="0"/>
              <a:t>1/14/2018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F409B-6932-421B-9FBB-5B44F4936920}" type="slidenum">
              <a:rPr lang="en-US" smtClean="0"/>
              <a:t>‹#›</a:t>
            </a:fld>
            <a:endParaRPr lang="en-US"/>
          </a:p>
        </p:txBody>
      </p:sp>
    </p:spTree>
    <p:extLst>
      <p:ext uri="{BB962C8B-B14F-4D97-AF65-F5344CB8AC3E}">
        <p14:creationId xmlns:p14="http://schemas.microsoft.com/office/powerpoint/2010/main" val="2025514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s231n.github.io/python-numpy-tutori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amuel.cheng@o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azza.com/ou/spring2018/ece5973" TargetMode="External"/><Relationship Id="rId2" Type="http://schemas.openxmlformats.org/officeDocument/2006/relationships/hyperlink" Target="http://www.samuelcheng.info/deeplearning_2018/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s.stanford.edu/people/eroberts/courses/soco/projects/neural-networks/History/history1.html" TargetMode="External"/><Relationship Id="rId2" Type="http://schemas.openxmlformats.org/officeDocument/2006/relationships/hyperlink" Target="https://en.wikipedia.org/wiki/Artificial_neuron#Histor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vision.stanford.edu/teaching/cs231n/slides/lecture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Neural Networks</a:t>
            </a:r>
            <a:br>
              <a:rPr lang="en-US" dirty="0" smtClean="0"/>
            </a:br>
            <a:r>
              <a:rPr lang="en-US" sz="4400" dirty="0"/>
              <a:t>Deep Learning Overview</a:t>
            </a:r>
            <a:endParaRPr lang="en-US" dirty="0"/>
          </a:p>
        </p:txBody>
      </p:sp>
      <p:sp>
        <p:nvSpPr>
          <p:cNvPr id="3" name="Subtitle 2"/>
          <p:cNvSpPr>
            <a:spLocks noGrp="1"/>
          </p:cNvSpPr>
          <p:nvPr>
            <p:ph type="subTitle" idx="1"/>
          </p:nvPr>
        </p:nvSpPr>
        <p:spPr/>
        <p:txBody>
          <a:bodyPr>
            <a:normAutofit lnSpcReduction="10000"/>
          </a:bodyPr>
          <a:lstStyle/>
          <a:p>
            <a:r>
              <a:rPr lang="en-US" dirty="0" smtClean="0"/>
              <a:t>Samuel Cheng</a:t>
            </a:r>
          </a:p>
          <a:p>
            <a:r>
              <a:rPr lang="en-US" dirty="0" smtClean="0"/>
              <a:t>With many slides borrowed from </a:t>
            </a:r>
          </a:p>
          <a:p>
            <a:r>
              <a:rPr lang="en-US" dirty="0" smtClean="0"/>
              <a:t>Stanford CS 231n </a:t>
            </a:r>
          </a:p>
          <a:p>
            <a:r>
              <a:rPr lang="en-US" dirty="0" smtClean="0"/>
              <a:t>Hinton’s </a:t>
            </a:r>
            <a:r>
              <a:rPr lang="en-US" dirty="0" err="1" smtClean="0"/>
              <a:t>coursera</a:t>
            </a:r>
            <a:r>
              <a:rPr lang="en-US" dirty="0" smtClean="0"/>
              <a:t> course</a:t>
            </a:r>
            <a:endParaRPr lang="en-US" dirty="0"/>
          </a:p>
        </p:txBody>
      </p:sp>
    </p:spTree>
    <p:extLst>
      <p:ext uri="{BB962C8B-B14F-4D97-AF65-F5344CB8AC3E}">
        <p14:creationId xmlns:p14="http://schemas.microsoft.com/office/powerpoint/2010/main" val="300522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lstStyle/>
          <a:p>
            <a:r>
              <a:rPr lang="en-US" dirty="0" smtClean="0"/>
              <a:t>Linux</a:t>
            </a:r>
          </a:p>
          <a:p>
            <a:r>
              <a:rPr lang="en-US" dirty="0" smtClean="0"/>
              <a:t>Windows</a:t>
            </a:r>
          </a:p>
          <a:p>
            <a:r>
              <a:rPr lang="en-US" dirty="0" smtClean="0"/>
              <a:t>Mac</a:t>
            </a:r>
          </a:p>
          <a:p>
            <a:r>
              <a:rPr lang="en-US" dirty="0" smtClean="0"/>
              <a:t>GPUs?</a:t>
            </a:r>
            <a:endParaRPr lang="en-US" dirty="0"/>
          </a:p>
        </p:txBody>
      </p:sp>
    </p:spTree>
    <p:extLst>
      <p:ext uri="{BB962C8B-B14F-4D97-AF65-F5344CB8AC3E}">
        <p14:creationId xmlns:p14="http://schemas.microsoft.com/office/powerpoint/2010/main" val="139275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a:t>
            </a:r>
            <a:r>
              <a:rPr lang="en-US" dirty="0" smtClean="0"/>
              <a:t>Homework” and presentations ~ 30%</a:t>
            </a:r>
          </a:p>
          <a:p>
            <a:r>
              <a:rPr lang="en-US" b="1" dirty="0" smtClean="0"/>
              <a:t>Programming </a:t>
            </a:r>
            <a:r>
              <a:rPr lang="en-US" b="1" dirty="0" smtClean="0"/>
              <a:t>assignment</a:t>
            </a:r>
            <a:r>
              <a:rPr lang="en-US" dirty="0" smtClean="0"/>
              <a:t>: (Important</a:t>
            </a:r>
            <a:r>
              <a:rPr lang="en-US" dirty="0" smtClean="0"/>
              <a:t>) ~ 30%</a:t>
            </a:r>
            <a:endParaRPr lang="en-US" dirty="0" smtClean="0"/>
          </a:p>
          <a:p>
            <a:pPr lvl="1"/>
            <a:r>
              <a:rPr lang="en-US" dirty="0"/>
              <a:t>m</a:t>
            </a:r>
            <a:r>
              <a:rPr lang="en-US" dirty="0" smtClean="0"/>
              <a:t>ostly based on Stanford CS231n, maybe more</a:t>
            </a:r>
          </a:p>
          <a:p>
            <a:pPr lvl="1"/>
            <a:r>
              <a:rPr lang="en-US" dirty="0"/>
              <a:t>r</a:t>
            </a:r>
            <a:r>
              <a:rPr lang="en-US" dirty="0" smtClean="0"/>
              <a:t>equire screenshot submission, preferably screencast</a:t>
            </a:r>
          </a:p>
          <a:p>
            <a:pPr lvl="1"/>
            <a:r>
              <a:rPr lang="en-US" dirty="0" smtClean="0"/>
              <a:t>“sample-</a:t>
            </a:r>
            <a:r>
              <a:rPr lang="en-US" dirty="0" err="1" smtClean="0"/>
              <a:t>ly</a:t>
            </a:r>
            <a:r>
              <a:rPr lang="en-US" dirty="0" smtClean="0"/>
              <a:t>” graded</a:t>
            </a:r>
          </a:p>
          <a:p>
            <a:r>
              <a:rPr lang="en-US" dirty="0" smtClean="0"/>
              <a:t>Final Project: Any target problem, can be group </a:t>
            </a:r>
            <a:r>
              <a:rPr lang="en-US" dirty="0" smtClean="0"/>
              <a:t>project ~ 40%</a:t>
            </a:r>
            <a:endParaRPr lang="en-US" dirty="0" smtClean="0"/>
          </a:p>
          <a:p>
            <a:pPr lvl="1"/>
            <a:r>
              <a:rPr lang="en-US" dirty="0" smtClean="0"/>
              <a:t>Proposal required near mid semester</a:t>
            </a:r>
          </a:p>
          <a:p>
            <a:pPr lvl="1"/>
            <a:r>
              <a:rPr lang="en-US" dirty="0" smtClean="0"/>
              <a:t>Partially peer graded, precise scoring mechanism TBD</a:t>
            </a:r>
          </a:p>
          <a:p>
            <a:pPr lvl="1"/>
            <a:endParaRPr lang="en-US" dirty="0"/>
          </a:p>
        </p:txBody>
      </p:sp>
    </p:spTree>
    <p:extLst>
      <p:ext uri="{BB962C8B-B14F-4D97-AF65-F5344CB8AC3E}">
        <p14:creationId xmlns:p14="http://schemas.microsoft.com/office/powerpoint/2010/main" val="408206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(tentative)</a:t>
            </a:r>
            <a:endParaRPr lang="en-US" dirty="0"/>
          </a:p>
        </p:txBody>
      </p:sp>
      <p:sp>
        <p:nvSpPr>
          <p:cNvPr id="3" name="Content Placeholder 2"/>
          <p:cNvSpPr>
            <a:spLocks noGrp="1"/>
          </p:cNvSpPr>
          <p:nvPr>
            <p:ph idx="1"/>
          </p:nvPr>
        </p:nvSpPr>
        <p:spPr>
          <a:xfrm>
            <a:off x="461075" y="1690689"/>
            <a:ext cx="10515600" cy="4745281"/>
          </a:xfrm>
        </p:spPr>
        <p:txBody>
          <a:bodyPr>
            <a:normAutofit fontScale="70000" lnSpcReduction="20000"/>
          </a:bodyPr>
          <a:lstStyle/>
          <a:p>
            <a:r>
              <a:rPr lang="en-US" dirty="0" smtClean="0"/>
              <a:t>Overview of machine learning</a:t>
            </a:r>
          </a:p>
          <a:p>
            <a:r>
              <a:rPr lang="en-US" dirty="0" smtClean="0"/>
              <a:t>Overview of supervised learning</a:t>
            </a:r>
          </a:p>
          <a:p>
            <a:r>
              <a:rPr lang="en-US" dirty="0" smtClean="0"/>
              <a:t>Neural network basics</a:t>
            </a:r>
          </a:p>
          <a:p>
            <a:r>
              <a:rPr lang="en-US" dirty="0" err="1" smtClean="0"/>
              <a:t>Backpropagation</a:t>
            </a:r>
            <a:r>
              <a:rPr lang="en-US" dirty="0" smtClean="0"/>
              <a:t> algorithm</a:t>
            </a:r>
          </a:p>
          <a:p>
            <a:r>
              <a:rPr lang="en-US" dirty="0" smtClean="0"/>
              <a:t>Regularization</a:t>
            </a:r>
          </a:p>
          <a:p>
            <a:r>
              <a:rPr lang="en-US" dirty="0" smtClean="0"/>
              <a:t>Optimization methods</a:t>
            </a:r>
          </a:p>
          <a:p>
            <a:r>
              <a:rPr lang="en-US" b="1" dirty="0" smtClean="0"/>
              <a:t>CNN</a:t>
            </a:r>
          </a:p>
          <a:p>
            <a:r>
              <a:rPr lang="en-US" dirty="0" smtClean="0"/>
              <a:t>Weight visualization</a:t>
            </a:r>
          </a:p>
          <a:p>
            <a:r>
              <a:rPr lang="en-US" dirty="0" smtClean="0"/>
              <a:t>Recurrent neural networks</a:t>
            </a:r>
          </a:p>
          <a:p>
            <a:r>
              <a:rPr lang="en-US" i="1" dirty="0" smtClean="0">
                <a:solidFill>
                  <a:srgbClr val="FF0000"/>
                </a:solidFill>
              </a:rPr>
              <a:t>Deep learning/neural networks packages (mostly presented by you all)</a:t>
            </a:r>
          </a:p>
          <a:p>
            <a:r>
              <a:rPr lang="en-US" dirty="0" smtClean="0"/>
              <a:t>Applications: computer vision, natural language processing</a:t>
            </a:r>
          </a:p>
          <a:p>
            <a:r>
              <a:rPr lang="en-US" dirty="0" smtClean="0"/>
              <a:t>Restricted Boltzmann machine, </a:t>
            </a:r>
            <a:r>
              <a:rPr lang="en-US" dirty="0" err="1" smtClean="0"/>
              <a:t>autoencoder</a:t>
            </a:r>
            <a:r>
              <a:rPr lang="en-US" dirty="0" smtClean="0"/>
              <a:t>, deep belief networks</a:t>
            </a:r>
          </a:p>
          <a:p>
            <a:r>
              <a:rPr lang="en-US" dirty="0" smtClean="0"/>
              <a:t>Deep reinforcement learning</a:t>
            </a:r>
          </a:p>
          <a:p>
            <a:r>
              <a:rPr lang="en-US" dirty="0" smtClean="0"/>
              <a:t>Capsule networks (?)</a:t>
            </a:r>
            <a:endParaRPr lang="en-US" dirty="0"/>
          </a:p>
        </p:txBody>
      </p:sp>
    </p:spTree>
    <p:extLst>
      <p:ext uri="{BB962C8B-B14F-4D97-AF65-F5344CB8AC3E}">
        <p14:creationId xmlns:p14="http://schemas.microsoft.com/office/powerpoint/2010/main" val="3983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a:t>
            </a:r>
            <a:endParaRPr lang="en-US" dirty="0"/>
          </a:p>
        </p:txBody>
      </p:sp>
      <p:sp>
        <p:nvSpPr>
          <p:cNvPr id="3" name="Content Placeholder 2"/>
          <p:cNvSpPr>
            <a:spLocks noGrp="1"/>
          </p:cNvSpPr>
          <p:nvPr>
            <p:ph idx="1"/>
          </p:nvPr>
        </p:nvSpPr>
        <p:spPr/>
        <p:txBody>
          <a:bodyPr/>
          <a:lstStyle/>
          <a:p>
            <a:r>
              <a:rPr lang="en-US" dirty="0" smtClean="0"/>
              <a:t>Python proficiency</a:t>
            </a:r>
            <a:endParaRPr lang="en-US" dirty="0"/>
          </a:p>
          <a:p>
            <a:pPr lvl="1"/>
            <a:r>
              <a:rPr lang="en-US" dirty="0" smtClean="0"/>
              <a:t>We will borrow homework from Stanford CS231n, they are all based on Python and </a:t>
            </a:r>
            <a:r>
              <a:rPr lang="en-US" dirty="0" err="1" smtClean="0"/>
              <a:t>Numpy</a:t>
            </a:r>
            <a:endParaRPr lang="en-US" dirty="0" smtClean="0"/>
          </a:p>
          <a:p>
            <a:pPr lvl="1"/>
            <a:r>
              <a:rPr lang="en-US" dirty="0" smtClean="0"/>
              <a:t>If you have programmed before and are familiar with one of those high-level languages, you should be fine</a:t>
            </a:r>
          </a:p>
          <a:p>
            <a:pPr lvl="1"/>
            <a:r>
              <a:rPr lang="en-US" dirty="0" smtClean="0"/>
              <a:t>Check out this for a </a:t>
            </a:r>
            <a:r>
              <a:rPr lang="en-US" dirty="0"/>
              <a:t>quick tutorial: </a:t>
            </a:r>
            <a:r>
              <a:rPr lang="en-US" dirty="0">
                <a:hlinkClick r:id="rId2"/>
              </a:rPr>
              <a:t>http://cs231n.github.io/python-numpy-tutorial</a:t>
            </a:r>
            <a:r>
              <a:rPr lang="en-US" dirty="0" smtClean="0">
                <a:hlinkClick r:id="rId2"/>
              </a:rPr>
              <a:t>/</a:t>
            </a:r>
            <a:endParaRPr lang="en-US" dirty="0" smtClean="0"/>
          </a:p>
          <a:p>
            <a:r>
              <a:rPr lang="en-US" dirty="0" smtClean="0"/>
              <a:t>College calculus and linear algebra</a:t>
            </a:r>
          </a:p>
          <a:p>
            <a:pPr lvl="1"/>
            <a:r>
              <a:rPr lang="en-US" dirty="0" smtClean="0"/>
              <a:t>Won’t explore proof much but better math foundation definitely eases understanding of many topics</a:t>
            </a:r>
          </a:p>
        </p:txBody>
      </p:sp>
    </p:spTree>
    <p:extLst>
      <p:ext uri="{BB962C8B-B14F-4D97-AF65-F5344CB8AC3E}">
        <p14:creationId xmlns:p14="http://schemas.microsoft.com/office/powerpoint/2010/main" val="42234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in 1 slide</a:t>
            </a:r>
            <a:endParaRPr lang="en-US" dirty="0"/>
          </a:p>
        </p:txBody>
      </p:sp>
      <p:sp>
        <p:nvSpPr>
          <p:cNvPr id="3" name="Content Placeholder 2"/>
          <p:cNvSpPr>
            <a:spLocks noGrp="1"/>
          </p:cNvSpPr>
          <p:nvPr>
            <p:ph idx="1"/>
          </p:nvPr>
        </p:nvSpPr>
        <p:spPr/>
        <p:txBody>
          <a:bodyPr>
            <a:normAutofit lnSpcReduction="10000"/>
          </a:bodyPr>
          <a:lstStyle/>
          <a:p>
            <a:r>
              <a:rPr lang="en-US" dirty="0" smtClean="0"/>
              <a:t>Wide sense</a:t>
            </a:r>
          </a:p>
          <a:p>
            <a:pPr lvl="1"/>
            <a:r>
              <a:rPr lang="en-US" dirty="0" smtClean="0"/>
              <a:t>(machine) </a:t>
            </a:r>
            <a:r>
              <a:rPr lang="en-US" b="1" dirty="0" smtClean="0"/>
              <a:t>learning</a:t>
            </a:r>
            <a:r>
              <a:rPr lang="en-US" dirty="0" smtClean="0"/>
              <a:t> goes </a:t>
            </a:r>
            <a:r>
              <a:rPr lang="en-US" b="1" dirty="0" smtClean="0"/>
              <a:t>deep </a:t>
            </a:r>
            <a:r>
              <a:rPr lang="en-US" dirty="0" smtClean="0"/>
              <a:t>(with layers of representation)</a:t>
            </a:r>
            <a:endParaRPr lang="en-US" b="1" dirty="0" smtClean="0"/>
          </a:p>
          <a:p>
            <a:r>
              <a:rPr lang="en-US" dirty="0" smtClean="0"/>
              <a:t>Narrow sense</a:t>
            </a:r>
          </a:p>
          <a:p>
            <a:pPr lvl="1"/>
            <a:r>
              <a:rPr lang="en-US" dirty="0" smtClean="0"/>
              <a:t>(Artificial) neural networks with more than one hidden layers</a:t>
            </a:r>
          </a:p>
          <a:p>
            <a:r>
              <a:rPr lang="en-US" dirty="0" smtClean="0"/>
              <a:t>Why so popular?</a:t>
            </a:r>
          </a:p>
          <a:p>
            <a:pPr lvl="1"/>
            <a:r>
              <a:rPr lang="en-US" dirty="0" smtClean="0"/>
              <a:t>Probably the most powerful machine learning technique at this moment</a:t>
            </a:r>
          </a:p>
          <a:p>
            <a:pPr lvl="1"/>
            <a:r>
              <a:rPr lang="en-US" dirty="0" smtClean="0"/>
              <a:t>Won machine learning competition across wide categories with large margins</a:t>
            </a:r>
          </a:p>
        </p:txBody>
      </p:sp>
    </p:spTree>
    <p:extLst>
      <p:ext uri="{BB962C8B-B14F-4D97-AF65-F5344CB8AC3E}">
        <p14:creationId xmlns:p14="http://schemas.microsoft.com/office/powerpoint/2010/main" val="3031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AI/Machine Learning/Deep Learning</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296473" y="2011508"/>
            <a:ext cx="6194738" cy="3979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90422" y="3116687"/>
            <a:ext cx="3563156" cy="24469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790682" y="4001295"/>
            <a:ext cx="1931831" cy="1275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Deep Learning</a:t>
            </a:r>
            <a:endParaRPr lang="en-US" dirty="0"/>
          </a:p>
        </p:txBody>
      </p:sp>
      <p:sp>
        <p:nvSpPr>
          <p:cNvPr id="8" name="TextBox 7"/>
          <p:cNvSpPr txBox="1"/>
          <p:nvPr/>
        </p:nvSpPr>
        <p:spPr>
          <a:xfrm>
            <a:off x="3524516" y="3529258"/>
            <a:ext cx="2464160" cy="369332"/>
          </a:xfrm>
          <a:prstGeom prst="rect">
            <a:avLst/>
          </a:prstGeom>
          <a:noFill/>
        </p:spPr>
        <p:txBody>
          <a:bodyPr wrap="square" rtlCol="0">
            <a:spAutoFit/>
          </a:bodyPr>
          <a:lstStyle/>
          <a:p>
            <a:r>
              <a:rPr lang="en-US" dirty="0">
                <a:solidFill>
                  <a:schemeClr val="bg1"/>
                </a:solidFill>
              </a:rPr>
              <a:t>Machine Learning</a:t>
            </a:r>
            <a:endParaRPr lang="en-US" dirty="0">
              <a:solidFill>
                <a:schemeClr val="bg1"/>
              </a:solidFill>
            </a:endParaRPr>
          </a:p>
        </p:txBody>
      </p:sp>
      <p:sp>
        <p:nvSpPr>
          <p:cNvPr id="9" name="TextBox 8"/>
          <p:cNvSpPr txBox="1"/>
          <p:nvPr/>
        </p:nvSpPr>
        <p:spPr>
          <a:xfrm>
            <a:off x="3151032" y="2446986"/>
            <a:ext cx="2571481" cy="369332"/>
          </a:xfrm>
          <a:prstGeom prst="rect">
            <a:avLst/>
          </a:prstGeom>
          <a:noFill/>
        </p:spPr>
        <p:txBody>
          <a:bodyPr wrap="square" rtlCol="0">
            <a:spAutoFit/>
          </a:bodyPr>
          <a:lstStyle/>
          <a:p>
            <a:r>
              <a:rPr lang="en-US" dirty="0"/>
              <a:t>Artificial Intelligence</a:t>
            </a:r>
            <a:endParaRPr lang="en-US" dirty="0"/>
          </a:p>
        </p:txBody>
      </p:sp>
    </p:spTree>
    <p:extLst>
      <p:ext uri="{BB962C8B-B14F-4D97-AF65-F5344CB8AC3E}">
        <p14:creationId xmlns:p14="http://schemas.microsoft.com/office/powerpoint/2010/main" val="1183956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a:t>
            </a:r>
            <a:endParaRPr lang="en-US" dirty="0"/>
          </a:p>
        </p:txBody>
      </p:sp>
      <p:sp>
        <p:nvSpPr>
          <p:cNvPr id="3" name="Content Placeholder 2"/>
          <p:cNvSpPr>
            <a:spLocks noGrp="1"/>
          </p:cNvSpPr>
          <p:nvPr>
            <p:ph idx="1"/>
          </p:nvPr>
        </p:nvSpPr>
        <p:spPr/>
        <p:txBody>
          <a:bodyPr/>
          <a:lstStyle/>
          <a:p>
            <a:r>
              <a:rPr lang="en-US" dirty="0" smtClean="0"/>
              <a:t>Strong-AI: fully human-like</a:t>
            </a:r>
          </a:p>
          <a:p>
            <a:pPr lvl="1"/>
            <a:r>
              <a:rPr lang="en-US" dirty="0" smtClean="0"/>
              <a:t>Consciousness?</a:t>
            </a:r>
          </a:p>
          <a:p>
            <a:pPr lvl="1"/>
            <a:r>
              <a:rPr lang="en-US" dirty="0" smtClean="0"/>
              <a:t>Turing </a:t>
            </a:r>
            <a:r>
              <a:rPr lang="en-US" dirty="0" smtClean="0"/>
              <a:t>test</a:t>
            </a:r>
          </a:p>
          <a:p>
            <a:pPr lvl="1"/>
            <a:r>
              <a:rPr lang="en-US" dirty="0" smtClean="0">
                <a:solidFill>
                  <a:srgbClr val="C00000"/>
                </a:solidFill>
              </a:rPr>
              <a:t>Coffee </a:t>
            </a:r>
            <a:r>
              <a:rPr lang="en-US" dirty="0" smtClean="0">
                <a:solidFill>
                  <a:srgbClr val="C00000"/>
                </a:solidFill>
              </a:rPr>
              <a:t>test</a:t>
            </a:r>
            <a:endParaRPr lang="en-US" dirty="0" smtClean="0">
              <a:solidFill>
                <a:srgbClr val="C00000"/>
              </a:solidFill>
            </a:endParaRPr>
          </a:p>
          <a:p>
            <a:pPr lvl="1"/>
            <a:r>
              <a:rPr lang="en-US" i="1" dirty="0" smtClean="0"/>
              <a:t>… not what we try to study here</a:t>
            </a:r>
          </a:p>
          <a:p>
            <a:r>
              <a:rPr lang="en-US" dirty="0" smtClean="0"/>
              <a:t>Weak-AI</a:t>
            </a:r>
          </a:p>
          <a:p>
            <a:pPr lvl="1"/>
            <a:r>
              <a:rPr lang="en-US" dirty="0" smtClean="0"/>
              <a:t>Trying to tackle some (very) specific tasks</a:t>
            </a:r>
            <a:endParaRPr lang="en-US" dirty="0"/>
          </a:p>
        </p:txBody>
      </p:sp>
    </p:spTree>
    <p:extLst>
      <p:ext uri="{BB962C8B-B14F-4D97-AF65-F5344CB8AC3E}">
        <p14:creationId xmlns:p14="http://schemas.microsoft.com/office/powerpoint/2010/main" val="23736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Tasks</a:t>
            </a:r>
            <a:endParaRPr lang="en-US" dirty="0"/>
          </a:p>
        </p:txBody>
      </p:sp>
      <p:sp>
        <p:nvSpPr>
          <p:cNvPr id="3" name="Content Placeholder 2"/>
          <p:cNvSpPr>
            <a:spLocks noGrp="1"/>
          </p:cNvSpPr>
          <p:nvPr>
            <p:ph idx="1"/>
          </p:nvPr>
        </p:nvSpPr>
        <p:spPr/>
        <p:txBody>
          <a:bodyPr/>
          <a:lstStyle/>
          <a:p>
            <a:r>
              <a:rPr lang="en-US" dirty="0" smtClean="0"/>
              <a:t>Playing chess : </a:t>
            </a:r>
          </a:p>
          <a:p>
            <a:r>
              <a:rPr lang="en-US" dirty="0" smtClean="0"/>
              <a:t>Playing strategy games (e.g., </a:t>
            </a:r>
            <a:r>
              <a:rPr lang="en-US" dirty="0" err="1" smtClean="0"/>
              <a:t>Starcraft</a:t>
            </a:r>
            <a:r>
              <a:rPr lang="en-US" dirty="0" smtClean="0"/>
              <a:t>) :</a:t>
            </a:r>
          </a:p>
          <a:p>
            <a:r>
              <a:rPr lang="en-US" dirty="0" smtClean="0"/>
              <a:t>Playing GO :</a:t>
            </a:r>
          </a:p>
          <a:p>
            <a:r>
              <a:rPr lang="en-US" dirty="0" smtClean="0"/>
              <a:t>Solve Sudoku :</a:t>
            </a:r>
          </a:p>
          <a:p>
            <a:r>
              <a:rPr lang="en-US" dirty="0" smtClean="0"/>
              <a:t>Find a cat in a picture :</a:t>
            </a:r>
          </a:p>
          <a:p>
            <a:r>
              <a:rPr lang="en-US" dirty="0" smtClean="0"/>
              <a:t>Describe a picture :</a:t>
            </a:r>
          </a:p>
          <a:p>
            <a:r>
              <a:rPr lang="en-US" dirty="0" smtClean="0"/>
              <a:t>Solve a calculus problem :</a:t>
            </a:r>
          </a:p>
          <a:p>
            <a:r>
              <a:rPr lang="en-US" i="1" dirty="0" smtClean="0"/>
              <a:t>Understand</a:t>
            </a:r>
            <a:r>
              <a:rPr lang="en-US" dirty="0" smtClean="0"/>
              <a:t> a story:</a:t>
            </a:r>
            <a:endParaRPr lang="en-US" dirty="0"/>
          </a:p>
        </p:txBody>
      </p:sp>
    </p:spTree>
    <p:extLst>
      <p:ext uri="{BB962C8B-B14F-4D97-AF65-F5344CB8AC3E}">
        <p14:creationId xmlns:p14="http://schemas.microsoft.com/office/powerpoint/2010/main" val="2866211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Tasks</a:t>
            </a:r>
            <a:endParaRPr lang="en-US" dirty="0"/>
          </a:p>
        </p:txBody>
      </p:sp>
      <p:sp>
        <p:nvSpPr>
          <p:cNvPr id="3" name="Content Placeholder 2"/>
          <p:cNvSpPr>
            <a:spLocks noGrp="1"/>
          </p:cNvSpPr>
          <p:nvPr>
            <p:ph idx="1"/>
          </p:nvPr>
        </p:nvSpPr>
        <p:spPr/>
        <p:txBody>
          <a:bodyPr>
            <a:normAutofit lnSpcReduction="10000"/>
          </a:bodyPr>
          <a:lstStyle/>
          <a:p>
            <a:r>
              <a:rPr lang="en-US" dirty="0" smtClean="0"/>
              <a:t>Playing chess : </a:t>
            </a:r>
            <a:r>
              <a:rPr lang="en-US" dirty="0" smtClean="0">
                <a:solidFill>
                  <a:srgbClr val="FF0000"/>
                </a:solidFill>
              </a:rPr>
              <a:t>relatively easy</a:t>
            </a:r>
          </a:p>
          <a:p>
            <a:r>
              <a:rPr lang="en-US" dirty="0" smtClean="0"/>
              <a:t>Playing strategy games (e.g., </a:t>
            </a:r>
            <a:r>
              <a:rPr lang="en-US" dirty="0" err="1" smtClean="0"/>
              <a:t>Starcraft</a:t>
            </a:r>
            <a:r>
              <a:rPr lang="en-US" dirty="0" smtClean="0"/>
              <a:t>) : </a:t>
            </a:r>
            <a:r>
              <a:rPr lang="en-US" dirty="0" smtClean="0">
                <a:solidFill>
                  <a:srgbClr val="FF0000"/>
                </a:solidFill>
              </a:rPr>
              <a:t>hard</a:t>
            </a:r>
          </a:p>
          <a:p>
            <a:r>
              <a:rPr lang="en-US" dirty="0" smtClean="0"/>
              <a:t>Playing GO : </a:t>
            </a:r>
            <a:r>
              <a:rPr lang="en-US" dirty="0" smtClean="0">
                <a:solidFill>
                  <a:srgbClr val="FF0000"/>
                </a:solidFill>
              </a:rPr>
              <a:t>hard</a:t>
            </a:r>
          </a:p>
          <a:p>
            <a:r>
              <a:rPr lang="en-US" dirty="0" smtClean="0"/>
              <a:t>Solve Sudoku : </a:t>
            </a:r>
            <a:r>
              <a:rPr lang="en-US" dirty="0" smtClean="0">
                <a:solidFill>
                  <a:srgbClr val="FF0000"/>
                </a:solidFill>
              </a:rPr>
              <a:t>easy</a:t>
            </a:r>
          </a:p>
          <a:p>
            <a:r>
              <a:rPr lang="en-US" dirty="0" smtClean="0"/>
              <a:t>Find a cat in a picture : </a:t>
            </a:r>
            <a:r>
              <a:rPr lang="en-US" dirty="0" smtClean="0">
                <a:solidFill>
                  <a:srgbClr val="FF0000"/>
                </a:solidFill>
              </a:rPr>
              <a:t>quite hard if it needs to be perfect</a:t>
            </a:r>
          </a:p>
          <a:p>
            <a:r>
              <a:rPr lang="en-US" dirty="0" smtClean="0"/>
              <a:t>Describe a picture : </a:t>
            </a:r>
            <a:r>
              <a:rPr lang="en-US" dirty="0" smtClean="0">
                <a:solidFill>
                  <a:srgbClr val="FF0000"/>
                </a:solidFill>
              </a:rPr>
              <a:t>hard</a:t>
            </a:r>
          </a:p>
          <a:p>
            <a:r>
              <a:rPr lang="en-US" dirty="0" smtClean="0"/>
              <a:t>Solve a calculus problem : </a:t>
            </a:r>
            <a:r>
              <a:rPr lang="en-US" dirty="0" smtClean="0">
                <a:solidFill>
                  <a:srgbClr val="FF0000"/>
                </a:solidFill>
              </a:rPr>
              <a:t>easy</a:t>
            </a:r>
          </a:p>
          <a:p>
            <a:r>
              <a:rPr lang="en-US" i="1" dirty="0"/>
              <a:t>Understand</a:t>
            </a:r>
            <a:r>
              <a:rPr lang="en-US" dirty="0"/>
              <a:t> a story</a:t>
            </a:r>
            <a:r>
              <a:rPr lang="en-US" dirty="0" smtClean="0"/>
              <a:t>: </a:t>
            </a:r>
            <a:r>
              <a:rPr lang="en-US" dirty="0" smtClean="0">
                <a:solidFill>
                  <a:srgbClr val="FF0000"/>
                </a:solidFill>
              </a:rPr>
              <a:t>very hard</a:t>
            </a: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3965198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4277532" y="1825624"/>
            <a:ext cx="4237818" cy="4466687"/>
          </a:xfrm>
        </p:spPr>
        <p:txBody>
          <a:bodyPr>
            <a:normAutofit fontScale="62500" lnSpcReduction="20000"/>
          </a:bodyPr>
          <a:lstStyle/>
          <a:p>
            <a:pPr marL="285750" indent="-285750"/>
            <a:r>
              <a:rPr lang="en-US" dirty="0"/>
              <a:t>Go was considered one of most difficult broad games</a:t>
            </a:r>
          </a:p>
          <a:p>
            <a:pPr marL="285750" indent="-285750"/>
            <a:r>
              <a:rPr lang="en-US" dirty="0"/>
              <a:t>It was thought that machine wouldn’t be able to beat professional human players for at least another decade</a:t>
            </a:r>
          </a:p>
          <a:p>
            <a:pPr marL="285750" indent="-285750"/>
            <a:r>
              <a:rPr lang="en-US" dirty="0" err="1"/>
              <a:t>AlphaGo</a:t>
            </a:r>
            <a:r>
              <a:rPr lang="en-US" dirty="0"/>
              <a:t> defeated Fan </a:t>
            </a:r>
            <a:r>
              <a:rPr lang="en-US" dirty="0" err="1"/>
              <a:t>Hui</a:t>
            </a:r>
            <a:r>
              <a:rPr lang="en-US" dirty="0"/>
              <a:t> in October 2015, the then European champion</a:t>
            </a:r>
          </a:p>
          <a:p>
            <a:pPr marL="285750" indent="-285750"/>
            <a:r>
              <a:rPr lang="en-US" dirty="0"/>
              <a:t>It then defeated </a:t>
            </a:r>
            <a:r>
              <a:rPr lang="en-US" dirty="0" err="1"/>
              <a:t>Sedol</a:t>
            </a:r>
            <a:r>
              <a:rPr lang="en-US" dirty="0"/>
              <a:t> Lee in April 2016, ranked second in terms of international titles </a:t>
            </a:r>
          </a:p>
          <a:p>
            <a:pPr marL="285750" indent="-285750"/>
            <a:r>
              <a:rPr lang="en-US" dirty="0"/>
              <a:t>Beat </a:t>
            </a:r>
            <a:r>
              <a:rPr lang="en-US" dirty="0" err="1"/>
              <a:t>Ke</a:t>
            </a:r>
            <a:r>
              <a:rPr lang="en-US" dirty="0"/>
              <a:t> </a:t>
            </a:r>
            <a:r>
              <a:rPr lang="en-US" dirty="0" err="1"/>
              <a:t>Jie</a:t>
            </a:r>
            <a:r>
              <a:rPr lang="en-US" dirty="0"/>
              <a:t> in 2017. The world no.1 rank player at the moment. </a:t>
            </a:r>
            <a:r>
              <a:rPr lang="en-US" dirty="0" err="1"/>
              <a:t>AlphaGo</a:t>
            </a:r>
            <a:r>
              <a:rPr lang="en-US" dirty="0"/>
              <a:t> retired</a:t>
            </a:r>
          </a:p>
          <a:p>
            <a:pPr marL="285750" indent="-285750"/>
            <a:r>
              <a:rPr lang="en-US" dirty="0" err="1"/>
              <a:t>DeepMind</a:t>
            </a:r>
            <a:r>
              <a:rPr lang="en-US" dirty="0"/>
              <a:t> published </a:t>
            </a:r>
            <a:r>
              <a:rPr lang="en-US" dirty="0" err="1"/>
              <a:t>AlphaGo</a:t>
            </a:r>
            <a:r>
              <a:rPr lang="en-US" dirty="0"/>
              <a:t> Zero in October 2017, which does not use human data</a:t>
            </a:r>
          </a:p>
          <a:p>
            <a:pPr marL="285750" indent="-285750"/>
            <a:r>
              <a:rPr lang="en-US" dirty="0"/>
              <a:t>Monte-Carlo tree search + </a:t>
            </a:r>
            <a:r>
              <a:rPr lang="en-US" b="1" dirty="0"/>
              <a:t>Deep neural networks</a:t>
            </a:r>
          </a:p>
          <a:p>
            <a:endParaRPr lang="en-US" dirty="0"/>
          </a:p>
        </p:txBody>
      </p:sp>
      <p:pic>
        <p:nvPicPr>
          <p:cNvPr id="7" name="Picture 4" descr="Image result for alphago deepmin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052802"/>
            <a:ext cx="3649663" cy="389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Instructor</a:t>
            </a:r>
          </a:p>
        </p:txBody>
      </p:sp>
      <p:sp>
        <p:nvSpPr>
          <p:cNvPr id="674819" name="Rectangle 3"/>
          <p:cNvSpPr>
            <a:spLocks noGrp="1" noChangeArrowheads="1"/>
          </p:cNvSpPr>
          <p:nvPr>
            <p:ph idx="1"/>
          </p:nvPr>
        </p:nvSpPr>
        <p:spPr>
          <a:xfrm>
            <a:off x="304800" y="1524000"/>
            <a:ext cx="8534400" cy="5181600"/>
          </a:xfrm>
        </p:spPr>
        <p:txBody>
          <a:bodyPr/>
          <a:lstStyle/>
          <a:p>
            <a:r>
              <a:rPr lang="en-US" altLang="en-US" dirty="0" smtClean="0"/>
              <a:t>Samuel Cheng (</a:t>
            </a:r>
            <a:r>
              <a:rPr lang="en-US" altLang="en-US" dirty="0" smtClean="0">
                <a:hlinkClick r:id="rId3"/>
              </a:rPr>
              <a:t>samuel.cheng@ou.edu</a:t>
            </a:r>
            <a:r>
              <a:rPr lang="en-US" altLang="en-US" dirty="0" smtClean="0"/>
              <a:t>)</a:t>
            </a:r>
            <a:br>
              <a:rPr lang="en-US" altLang="en-US" dirty="0" smtClean="0"/>
            </a:br>
            <a:endParaRPr lang="en-US" altLang="en-US" dirty="0" smtClean="0"/>
          </a:p>
          <a:p>
            <a:r>
              <a:rPr lang="en-US" altLang="en-US" dirty="0" smtClean="0"/>
              <a:t>Office hours: </a:t>
            </a:r>
            <a:endParaRPr lang="en-US" altLang="en-US" dirty="0"/>
          </a:p>
          <a:p>
            <a:pPr lvl="1"/>
            <a:r>
              <a:rPr lang="en-US" altLang="en-US" dirty="0" smtClean="0"/>
              <a:t>TBA</a:t>
            </a:r>
            <a:r>
              <a:rPr lang="en-US" altLang="en-US" dirty="0" smtClean="0"/>
              <a:t>(?), catch me after class for the </a:t>
            </a:r>
            <a:r>
              <a:rPr lang="en-US" altLang="en-US" dirty="0" smtClean="0"/>
              <a:t>moment</a:t>
            </a:r>
          </a:p>
          <a:p>
            <a:pPr lvl="1"/>
            <a:r>
              <a:rPr lang="en-US" altLang="en-US" dirty="0" smtClean="0"/>
              <a:t>I’ll be teaching from both Norman and Tulsa</a:t>
            </a:r>
            <a:endParaRPr lang="en-US" altLang="en-US" dirty="0" smtClean="0"/>
          </a:p>
          <a:p>
            <a:pPr>
              <a:buFont typeface="Arial" panose="020B0604020202020204" pitchFamily="34" charset="0"/>
              <a:buNone/>
            </a:pPr>
            <a:endParaRPr lang="en-US" altLang="en-US" dirty="0" smtClean="0"/>
          </a:p>
          <a:p>
            <a:r>
              <a:rPr lang="en-US" altLang="en-US" dirty="0" smtClean="0"/>
              <a:t>Research interests:</a:t>
            </a:r>
          </a:p>
          <a:p>
            <a:pPr lvl="1"/>
            <a:r>
              <a:rPr lang="en-US" altLang="en-US" dirty="0" smtClean="0"/>
              <a:t>Computer vision </a:t>
            </a:r>
          </a:p>
          <a:p>
            <a:pPr lvl="1"/>
            <a:r>
              <a:rPr lang="en-US" altLang="en-US" dirty="0" smtClean="0"/>
              <a:t>Machine learning</a:t>
            </a:r>
          </a:p>
          <a:p>
            <a:pPr lvl="1"/>
            <a:r>
              <a:rPr lang="en-US" altLang="en-US" dirty="0" smtClean="0"/>
              <a:t>Signal processing</a:t>
            </a:r>
          </a:p>
        </p:txBody>
      </p:sp>
    </p:spTree>
    <p:extLst>
      <p:ext uri="{BB962C8B-B14F-4D97-AF65-F5344CB8AC3E}">
        <p14:creationId xmlns:p14="http://schemas.microsoft.com/office/powerpoint/2010/main" val="3599724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4819">
                                            <p:txEl>
                                              <p:pRg st="1" end="1"/>
                                            </p:txEl>
                                          </p:spTgt>
                                        </p:tgtEl>
                                        <p:attrNameLst>
                                          <p:attrName>style.visibility</p:attrName>
                                        </p:attrNameLst>
                                      </p:cBhvr>
                                      <p:to>
                                        <p:strVal val="visible"/>
                                      </p:to>
                                    </p:set>
                                    <p:animEffect transition="in" filter="fade">
                                      <p:cBhvr>
                                        <p:cTn id="7" dur="500"/>
                                        <p:tgtEl>
                                          <p:spTgt spid="67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4819">
                                            <p:txEl>
                                              <p:pRg st="2" end="2"/>
                                            </p:txEl>
                                          </p:spTgt>
                                        </p:tgtEl>
                                        <p:attrNameLst>
                                          <p:attrName>style.visibility</p:attrName>
                                        </p:attrNameLst>
                                      </p:cBhvr>
                                      <p:to>
                                        <p:strVal val="visible"/>
                                      </p:to>
                                    </p:set>
                                    <p:animEffect transition="in" filter="fade">
                                      <p:cBhvr>
                                        <p:cTn id="12" dur="500"/>
                                        <p:tgtEl>
                                          <p:spTgt spid="67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4819">
                                            <p:txEl>
                                              <p:pRg st="3" end="3"/>
                                            </p:txEl>
                                          </p:spTgt>
                                        </p:tgtEl>
                                        <p:attrNameLst>
                                          <p:attrName>style.visibility</p:attrName>
                                        </p:attrNameLst>
                                      </p:cBhvr>
                                      <p:to>
                                        <p:strVal val="visible"/>
                                      </p:to>
                                    </p:set>
                                    <p:animEffect transition="in" filter="fade">
                                      <p:cBhvr>
                                        <p:cTn id="17" dur="500"/>
                                        <p:tgtEl>
                                          <p:spTgt spid="6748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74819">
                                            <p:txEl>
                                              <p:pRg st="5" end="5"/>
                                            </p:txEl>
                                          </p:spTgt>
                                        </p:tgtEl>
                                        <p:attrNameLst>
                                          <p:attrName>style.visibility</p:attrName>
                                        </p:attrNameLst>
                                      </p:cBhvr>
                                      <p:to>
                                        <p:strVal val="visible"/>
                                      </p:to>
                                    </p:set>
                                    <p:animEffect transition="in" filter="fade">
                                      <p:cBhvr>
                                        <p:cTn id="22" dur="500"/>
                                        <p:tgtEl>
                                          <p:spTgt spid="67481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74819">
                                            <p:txEl>
                                              <p:pRg st="6" end="6"/>
                                            </p:txEl>
                                          </p:spTgt>
                                        </p:tgtEl>
                                        <p:attrNameLst>
                                          <p:attrName>style.visibility</p:attrName>
                                        </p:attrNameLst>
                                      </p:cBhvr>
                                      <p:to>
                                        <p:strVal val="visible"/>
                                      </p:to>
                                    </p:set>
                                    <p:animEffect transition="in" filter="fade">
                                      <p:cBhvr>
                                        <p:cTn id="25" dur="500"/>
                                        <p:tgtEl>
                                          <p:spTgt spid="67481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74819">
                                            <p:txEl>
                                              <p:pRg st="7" end="7"/>
                                            </p:txEl>
                                          </p:spTgt>
                                        </p:tgtEl>
                                        <p:attrNameLst>
                                          <p:attrName>style.visibility</p:attrName>
                                        </p:attrNameLst>
                                      </p:cBhvr>
                                      <p:to>
                                        <p:strVal val="visible"/>
                                      </p:to>
                                    </p:set>
                                    <p:animEffect transition="in" filter="fade">
                                      <p:cBhvr>
                                        <p:cTn id="28" dur="500"/>
                                        <p:tgtEl>
                                          <p:spTgt spid="67481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74819">
                                            <p:txEl>
                                              <p:pRg st="8" end="8"/>
                                            </p:txEl>
                                          </p:spTgt>
                                        </p:tgtEl>
                                        <p:attrNameLst>
                                          <p:attrName>style.visibility</p:attrName>
                                        </p:attrNameLst>
                                      </p:cBhvr>
                                      <p:to>
                                        <p:strVal val="visible"/>
                                      </p:to>
                                    </p:set>
                                    <p:animEffect transition="in" filter="fade">
                                      <p:cBhvr>
                                        <p:cTn id="31" dur="500"/>
                                        <p:tgtEl>
                                          <p:spTgt spid="67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26588" y="5680451"/>
            <a:ext cx="10270588" cy="931033"/>
          </a:xfrm>
        </p:spPr>
        <p:txBody>
          <a:bodyPr>
            <a:normAutofit/>
          </a:bodyPr>
          <a:lstStyle/>
          <a:p>
            <a:pPr algn="r"/>
            <a:r>
              <a:rPr lang="en-US" sz="2400" dirty="0"/>
              <a:t>From Hinton’s </a:t>
            </a:r>
            <a:r>
              <a:rPr lang="en-US" sz="2400" dirty="0" err="1"/>
              <a:t>coursera</a:t>
            </a:r>
            <a:r>
              <a:rPr lang="en-US" sz="2400" dirty="0"/>
              <a:t> course</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73" y="635431"/>
            <a:ext cx="7838694" cy="4642064"/>
          </a:xfrm>
        </p:spPr>
      </p:pic>
    </p:spTree>
    <p:extLst>
      <p:ext uri="{BB962C8B-B14F-4D97-AF65-F5344CB8AC3E}">
        <p14:creationId xmlns:p14="http://schemas.microsoft.com/office/powerpoint/2010/main" val="829364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06" y="365126"/>
            <a:ext cx="9400212" cy="5346321"/>
          </a:xfrm>
        </p:spPr>
      </p:pic>
      <p:sp>
        <p:nvSpPr>
          <p:cNvPr id="5" name="Title 9"/>
          <p:cNvSpPr txBox="1">
            <a:spLocks/>
          </p:cNvSpPr>
          <p:nvPr/>
        </p:nvSpPr>
        <p:spPr>
          <a:xfrm>
            <a:off x="-708074" y="5711447"/>
            <a:ext cx="96887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Hinton’s </a:t>
            </a:r>
            <a:r>
              <a:rPr lang="en-US" sz="2400" dirty="0" err="1"/>
              <a:t>coursera</a:t>
            </a:r>
            <a:r>
              <a:rPr lang="en-US" sz="2400" dirty="0"/>
              <a:t> course</a:t>
            </a:r>
            <a:endParaRPr lang="en-US" sz="2400" dirty="0"/>
          </a:p>
        </p:txBody>
      </p:sp>
    </p:spTree>
    <p:extLst>
      <p:ext uri="{BB962C8B-B14F-4D97-AF65-F5344CB8AC3E}">
        <p14:creationId xmlns:p14="http://schemas.microsoft.com/office/powerpoint/2010/main" val="97863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53" y="365126"/>
            <a:ext cx="8263597" cy="5296572"/>
          </a:xfrm>
        </p:spPr>
      </p:pic>
      <p:sp>
        <p:nvSpPr>
          <p:cNvPr id="5" name="Title 9"/>
          <p:cNvSpPr txBox="1">
            <a:spLocks/>
          </p:cNvSpPr>
          <p:nvPr/>
        </p:nvSpPr>
        <p:spPr>
          <a:xfrm>
            <a:off x="-708074" y="5711447"/>
            <a:ext cx="9492845"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Hinton’s </a:t>
            </a:r>
            <a:r>
              <a:rPr lang="en-US" sz="2400" dirty="0" err="1"/>
              <a:t>coursera</a:t>
            </a:r>
            <a:r>
              <a:rPr lang="en-US" sz="2400" dirty="0"/>
              <a:t> course</a:t>
            </a:r>
            <a:endParaRPr lang="en-US" sz="2400" dirty="0"/>
          </a:p>
        </p:txBody>
      </p:sp>
    </p:spTree>
    <p:extLst>
      <p:ext uri="{BB962C8B-B14F-4D97-AF65-F5344CB8AC3E}">
        <p14:creationId xmlns:p14="http://schemas.microsoft.com/office/powerpoint/2010/main" val="2285150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77" y="139484"/>
            <a:ext cx="8593245" cy="5979836"/>
          </a:xfrm>
        </p:spPr>
      </p:pic>
      <p:sp>
        <p:nvSpPr>
          <p:cNvPr id="5" name="Title 9"/>
          <p:cNvSpPr txBox="1">
            <a:spLocks/>
          </p:cNvSpPr>
          <p:nvPr/>
        </p:nvSpPr>
        <p:spPr>
          <a:xfrm>
            <a:off x="-708074" y="5908396"/>
            <a:ext cx="9743586"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2069479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84" y="223802"/>
            <a:ext cx="7851740" cy="5684594"/>
          </a:xfrm>
        </p:spPr>
      </p:pic>
      <p:sp>
        <p:nvSpPr>
          <p:cNvPr id="5" name="Title 9"/>
          <p:cNvSpPr txBox="1">
            <a:spLocks/>
          </p:cNvSpPr>
          <p:nvPr/>
        </p:nvSpPr>
        <p:spPr>
          <a:xfrm>
            <a:off x="-1126588" y="5989429"/>
            <a:ext cx="102705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3762014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847" y="365126"/>
            <a:ext cx="8252306" cy="5811838"/>
          </a:xfrm>
        </p:spPr>
      </p:pic>
      <p:sp>
        <p:nvSpPr>
          <p:cNvPr id="5" name="Title 9"/>
          <p:cNvSpPr txBox="1">
            <a:spLocks/>
          </p:cNvSpPr>
          <p:nvPr/>
        </p:nvSpPr>
        <p:spPr>
          <a:xfrm>
            <a:off x="-1219578" y="5926967"/>
            <a:ext cx="102705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4218830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74" y="418222"/>
            <a:ext cx="10515600" cy="1325563"/>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8222"/>
            <a:ext cx="8011706" cy="5642391"/>
          </a:xfrm>
        </p:spPr>
      </p:pic>
      <p:sp>
        <p:nvSpPr>
          <p:cNvPr id="5" name="Title 9"/>
          <p:cNvSpPr txBox="1">
            <a:spLocks/>
          </p:cNvSpPr>
          <p:nvPr/>
        </p:nvSpPr>
        <p:spPr>
          <a:xfrm>
            <a:off x="-1297010" y="5926967"/>
            <a:ext cx="102705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159362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92" y="661182"/>
            <a:ext cx="8286736" cy="5642391"/>
          </a:xfrm>
        </p:spPr>
      </p:pic>
      <p:sp>
        <p:nvSpPr>
          <p:cNvPr id="5" name="Title 9"/>
          <p:cNvSpPr txBox="1">
            <a:spLocks/>
          </p:cNvSpPr>
          <p:nvPr/>
        </p:nvSpPr>
        <p:spPr>
          <a:xfrm>
            <a:off x="-1420996" y="5926967"/>
            <a:ext cx="102705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3687386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183" y="365126"/>
            <a:ext cx="8235461" cy="5641204"/>
          </a:xfrm>
        </p:spPr>
      </p:pic>
      <p:sp>
        <p:nvSpPr>
          <p:cNvPr id="5" name="Title 9"/>
          <p:cNvSpPr txBox="1">
            <a:spLocks/>
          </p:cNvSpPr>
          <p:nvPr/>
        </p:nvSpPr>
        <p:spPr>
          <a:xfrm>
            <a:off x="-1281511" y="6006330"/>
            <a:ext cx="10270588"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Stanford CS231n</a:t>
            </a:r>
            <a:endParaRPr lang="en-US" sz="2400" dirty="0"/>
          </a:p>
        </p:txBody>
      </p:sp>
    </p:spTree>
    <p:extLst>
      <p:ext uri="{BB962C8B-B14F-4D97-AF65-F5344CB8AC3E}">
        <p14:creationId xmlns:p14="http://schemas.microsoft.com/office/powerpoint/2010/main" val="2527802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 too…</a:t>
            </a:r>
            <a:endParaRPr lang="en-US" dirty="0"/>
          </a:p>
        </p:txBody>
      </p:sp>
      <p:pic>
        <p:nvPicPr>
          <p:cNvPr id="4" name="Content Placeholder 3"/>
          <p:cNvPicPr>
            <a:picLocks noGrp="1" noChangeAspect="1"/>
          </p:cNvPicPr>
          <p:nvPr>
            <p:ph idx="1"/>
          </p:nvPr>
        </p:nvPicPr>
        <p:blipFill>
          <a:blip r:embed="rId2"/>
          <a:stretch>
            <a:fillRect/>
          </a:stretch>
        </p:blipFill>
        <p:spPr>
          <a:xfrm>
            <a:off x="628650" y="2381938"/>
            <a:ext cx="7886700" cy="3238711"/>
          </a:xfrm>
          <a:prstGeom prst="rect">
            <a:avLst/>
          </a:prstGeom>
        </p:spPr>
      </p:pic>
      <p:sp>
        <p:nvSpPr>
          <p:cNvPr id="5" name="Title 9"/>
          <p:cNvSpPr txBox="1">
            <a:spLocks/>
          </p:cNvSpPr>
          <p:nvPr/>
        </p:nvSpPr>
        <p:spPr>
          <a:xfrm>
            <a:off x="-708074" y="5736161"/>
            <a:ext cx="8970331" cy="931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From Hinton’s </a:t>
            </a:r>
            <a:r>
              <a:rPr lang="en-US" sz="2400" dirty="0" err="1"/>
              <a:t>coursera</a:t>
            </a:r>
            <a:r>
              <a:rPr lang="en-US" sz="2400" dirty="0"/>
              <a:t> course</a:t>
            </a:r>
            <a:endParaRPr lang="en-US" sz="2400" dirty="0"/>
          </a:p>
        </p:txBody>
      </p:sp>
    </p:spTree>
    <p:extLst>
      <p:ext uri="{BB962C8B-B14F-4D97-AF65-F5344CB8AC3E}">
        <p14:creationId xmlns:p14="http://schemas.microsoft.com/office/powerpoint/2010/main" val="2968200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course about?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Look into </a:t>
            </a:r>
            <a:r>
              <a:rPr lang="en-US" dirty="0" smtClean="0"/>
              <a:t>some history, techniques, applications of neural networks</a:t>
            </a:r>
          </a:p>
          <a:p>
            <a:r>
              <a:rPr lang="en-US" dirty="0" smtClean="0"/>
              <a:t>Will explore quite a bit on </a:t>
            </a:r>
            <a:r>
              <a:rPr lang="en-US" dirty="0" smtClean="0"/>
              <a:t>so-called ``</a:t>
            </a:r>
            <a:r>
              <a:rPr lang="en-US" dirty="0" smtClean="0"/>
              <a:t>deep learning”. A hyped-word of artificial neural networks</a:t>
            </a:r>
          </a:p>
          <a:p>
            <a:r>
              <a:rPr lang="en-US" dirty="0" smtClean="0"/>
              <a:t>This is offered the second time (course renamed from deep learning to artificial neural networks and applications)</a:t>
            </a:r>
          </a:p>
          <a:p>
            <a:pPr lvl="1"/>
            <a:r>
              <a:rPr lang="en-US" dirty="0" smtClean="0"/>
              <a:t>Things </a:t>
            </a:r>
            <a:r>
              <a:rPr lang="en-US" dirty="0" smtClean="0"/>
              <a:t>advance extremely fast. </a:t>
            </a:r>
            <a:r>
              <a:rPr lang="en-US" dirty="0" smtClean="0"/>
              <a:t>We </a:t>
            </a:r>
            <a:r>
              <a:rPr lang="en-US" dirty="0" smtClean="0"/>
              <a:t>will explore the </a:t>
            </a:r>
            <a:r>
              <a:rPr lang="en-US" dirty="0" smtClean="0"/>
              <a:t>topics </a:t>
            </a:r>
            <a:r>
              <a:rPr lang="en-US" dirty="0" smtClean="0"/>
              <a:t>together </a:t>
            </a:r>
            <a:r>
              <a:rPr lang="en-US" dirty="0" smtClean="0">
                <a:sym typeface="Wingdings" panose="05000000000000000000" pitchFamily="2" charset="2"/>
              </a:rPr>
              <a:t></a:t>
            </a:r>
          </a:p>
          <a:p>
            <a:r>
              <a:rPr lang="en-US" dirty="0" smtClean="0">
                <a:sym typeface="Wingdings" panose="05000000000000000000" pitchFamily="2" charset="2"/>
              </a:rPr>
              <a:t>Many students applied what was learned to their research directly last year</a:t>
            </a:r>
          </a:p>
          <a:p>
            <a:r>
              <a:rPr lang="en-US" dirty="0" smtClean="0">
                <a:sym typeface="Wingdings" panose="05000000000000000000" pitchFamily="2" charset="2"/>
              </a:rPr>
              <a:t>Hope this will help your research!</a:t>
            </a:r>
            <a:endParaRPr lang="en-US" dirty="0"/>
          </a:p>
        </p:txBody>
      </p:sp>
    </p:spTree>
    <p:extLst>
      <p:ext uri="{BB962C8B-B14F-4D97-AF65-F5344CB8AC3E}">
        <p14:creationId xmlns:p14="http://schemas.microsoft.com/office/powerpoint/2010/main" val="33597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overview</a:t>
            </a:r>
            <a:endParaRPr lang="en-US" dirty="0"/>
          </a:p>
        </p:txBody>
      </p:sp>
      <p:sp>
        <p:nvSpPr>
          <p:cNvPr id="3" name="Content Placeholder 2"/>
          <p:cNvSpPr>
            <a:spLocks noGrp="1"/>
          </p:cNvSpPr>
          <p:nvPr>
            <p:ph idx="1"/>
          </p:nvPr>
        </p:nvSpPr>
        <p:spPr/>
        <p:txBody>
          <a:bodyPr/>
          <a:lstStyle/>
          <a:p>
            <a:r>
              <a:rPr lang="en-US" dirty="0" smtClean="0"/>
              <a:t>As the name suggests, have </a:t>
            </a:r>
            <a:r>
              <a:rPr lang="en-US" b="1" dirty="0" smtClean="0"/>
              <a:t>machine learned</a:t>
            </a:r>
            <a:r>
              <a:rPr lang="en-US" dirty="0" smtClean="0"/>
              <a:t> (from data)</a:t>
            </a:r>
          </a:p>
          <a:p>
            <a:r>
              <a:rPr lang="en-US" dirty="0" smtClean="0"/>
              <a:t>Machine learning is only a part of AI </a:t>
            </a:r>
          </a:p>
          <a:p>
            <a:pPr lvl="1"/>
            <a:r>
              <a:rPr lang="en-US" dirty="0" smtClean="0"/>
              <a:t>Other such as planning and search</a:t>
            </a:r>
          </a:p>
          <a:p>
            <a:pPr lvl="1"/>
            <a:r>
              <a:rPr lang="en-US" dirty="0" smtClean="0"/>
              <a:t>But </a:t>
            </a:r>
            <a:r>
              <a:rPr lang="en-US" dirty="0"/>
              <a:t>m</a:t>
            </a:r>
            <a:r>
              <a:rPr lang="en-US" dirty="0" smtClean="0"/>
              <a:t>achine learning is one key component (tool)</a:t>
            </a:r>
            <a:endParaRPr lang="en-US" dirty="0"/>
          </a:p>
        </p:txBody>
      </p:sp>
    </p:spTree>
    <p:extLst>
      <p:ext uri="{BB962C8B-B14F-4D97-AF65-F5344CB8AC3E}">
        <p14:creationId xmlns:p14="http://schemas.microsoft.com/office/powerpoint/2010/main" val="4276868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 when do we need machine learning?</a:t>
            </a:r>
            <a:endParaRPr lang="en-US" dirty="0"/>
          </a:p>
        </p:txBody>
      </p:sp>
      <p:sp>
        <p:nvSpPr>
          <p:cNvPr id="3" name="Content Placeholder 2"/>
          <p:cNvSpPr>
            <a:spLocks noGrp="1"/>
          </p:cNvSpPr>
          <p:nvPr>
            <p:ph idx="1"/>
          </p:nvPr>
        </p:nvSpPr>
        <p:spPr/>
        <p:txBody>
          <a:bodyPr/>
          <a:lstStyle/>
          <a:p>
            <a:r>
              <a:rPr lang="en-US" dirty="0" smtClean="0"/>
              <a:t>Program a machine to recognize a cat</a:t>
            </a:r>
          </a:p>
          <a:p>
            <a:pPr lvl="1"/>
            <a:r>
              <a:rPr lang="en-US" dirty="0" smtClean="0"/>
              <a:t>We don’t know how we manage to do it</a:t>
            </a:r>
          </a:p>
          <a:p>
            <a:pPr lvl="1"/>
            <a:r>
              <a:rPr lang="en-US" dirty="0" smtClean="0"/>
              <a:t>So there is no clue how to program such machine</a:t>
            </a:r>
          </a:p>
          <a:p>
            <a:pPr lvl="1"/>
            <a:r>
              <a:rPr lang="en-US" dirty="0" smtClean="0"/>
              <a:t>Even if we know how to do it, the program is probably extremely complicated</a:t>
            </a:r>
          </a:p>
          <a:p>
            <a:r>
              <a:rPr lang="en-US" dirty="0" smtClean="0"/>
              <a:t>Compute the probability of a credit card fraud</a:t>
            </a:r>
          </a:p>
          <a:p>
            <a:pPr lvl="1"/>
            <a:r>
              <a:rPr lang="en-US" dirty="0" smtClean="0"/>
              <a:t>No one simple rule. Need to combine many weak rules</a:t>
            </a:r>
          </a:p>
          <a:p>
            <a:pPr lvl="1"/>
            <a:r>
              <a:rPr lang="en-US" dirty="0" smtClean="0"/>
              <a:t>It is a moving target</a:t>
            </a:r>
          </a:p>
          <a:p>
            <a:pPr lvl="1"/>
            <a:endParaRPr lang="en-US" dirty="0"/>
          </a:p>
        </p:txBody>
      </p:sp>
    </p:spTree>
    <p:extLst>
      <p:ext uri="{BB962C8B-B14F-4D97-AF65-F5344CB8AC3E}">
        <p14:creationId xmlns:p14="http://schemas.microsoft.com/office/powerpoint/2010/main" val="39942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machine learning</a:t>
            </a:r>
            <a:endParaRPr lang="en-US" dirty="0"/>
          </a:p>
        </p:txBody>
      </p:sp>
      <p:sp>
        <p:nvSpPr>
          <p:cNvPr id="3" name="Content Placeholder 2"/>
          <p:cNvSpPr>
            <a:spLocks noGrp="1"/>
          </p:cNvSpPr>
          <p:nvPr>
            <p:ph idx="1"/>
          </p:nvPr>
        </p:nvSpPr>
        <p:spPr/>
        <p:txBody>
          <a:bodyPr>
            <a:normAutofit fontScale="92500"/>
          </a:bodyPr>
          <a:lstStyle/>
          <a:p>
            <a:r>
              <a:rPr lang="en-US" dirty="0" smtClean="0"/>
              <a:t>Supervised learning</a:t>
            </a:r>
          </a:p>
          <a:p>
            <a:pPr lvl="1"/>
            <a:r>
              <a:rPr lang="en-US" dirty="0" smtClean="0"/>
              <a:t>Learn to predict output when given an input</a:t>
            </a:r>
          </a:p>
          <a:p>
            <a:pPr lvl="1"/>
            <a:r>
              <a:rPr lang="en-US" dirty="0" smtClean="0"/>
              <a:t>Example pairs (desired output for an input) are given </a:t>
            </a:r>
          </a:p>
          <a:p>
            <a:r>
              <a:rPr lang="en-US" dirty="0" smtClean="0"/>
              <a:t>Unsupervised learning</a:t>
            </a:r>
          </a:p>
          <a:p>
            <a:pPr lvl="1"/>
            <a:r>
              <a:rPr lang="en-US" dirty="0" smtClean="0"/>
              <a:t>Learn to discover good internal representation of the input</a:t>
            </a:r>
          </a:p>
          <a:p>
            <a:pPr lvl="1"/>
            <a:r>
              <a:rPr lang="en-US" dirty="0" smtClean="0"/>
              <a:t>No example output is given</a:t>
            </a:r>
          </a:p>
          <a:p>
            <a:r>
              <a:rPr lang="en-US" dirty="0" smtClean="0"/>
              <a:t>Reinforcement learning</a:t>
            </a:r>
          </a:p>
          <a:p>
            <a:pPr lvl="1"/>
            <a:r>
              <a:rPr lang="en-US" dirty="0" smtClean="0"/>
              <a:t>Learn to select an action to maximize payoff</a:t>
            </a:r>
          </a:p>
          <a:p>
            <a:pPr lvl="1"/>
            <a:r>
              <a:rPr lang="en-US" dirty="0" smtClean="0"/>
              <a:t>No example output (desired action) is given for any input</a:t>
            </a:r>
          </a:p>
          <a:p>
            <a:pPr lvl="1"/>
            <a:r>
              <a:rPr lang="en-US" dirty="0" smtClean="0"/>
              <a:t>Some hints if you are doing good or bad are given though</a:t>
            </a:r>
            <a:endParaRPr lang="en-US" dirty="0"/>
          </a:p>
        </p:txBody>
      </p:sp>
    </p:spTree>
    <p:extLst>
      <p:ext uri="{BB962C8B-B14F-4D97-AF65-F5344CB8AC3E}">
        <p14:creationId xmlns:p14="http://schemas.microsoft.com/office/powerpoint/2010/main" val="11981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supervised learning</a:t>
            </a:r>
            <a:endParaRPr lang="en-US" dirty="0"/>
          </a:p>
        </p:txBody>
      </p:sp>
      <p:sp>
        <p:nvSpPr>
          <p:cNvPr id="3" name="Content Placeholder 2"/>
          <p:cNvSpPr>
            <a:spLocks noGrp="1"/>
          </p:cNvSpPr>
          <p:nvPr>
            <p:ph idx="1"/>
          </p:nvPr>
        </p:nvSpPr>
        <p:spPr/>
        <p:txBody>
          <a:bodyPr/>
          <a:lstStyle/>
          <a:p>
            <a:r>
              <a:rPr lang="en-US" dirty="0" smtClean="0"/>
              <a:t>Regression: the desired output is a real number or a real vector</a:t>
            </a:r>
          </a:p>
          <a:p>
            <a:pPr lvl="1"/>
            <a:r>
              <a:rPr lang="en-US" dirty="0" smtClean="0"/>
              <a:t>Price of a stock 6 months later</a:t>
            </a:r>
          </a:p>
          <a:p>
            <a:pPr lvl="1"/>
            <a:r>
              <a:rPr lang="en-US" dirty="0" smtClean="0"/>
              <a:t>Temperature at noon tomorrow</a:t>
            </a:r>
          </a:p>
          <a:p>
            <a:r>
              <a:rPr lang="en-US" dirty="0" smtClean="0"/>
              <a:t>Classification: the output (label) is discrete</a:t>
            </a:r>
          </a:p>
          <a:p>
            <a:pPr lvl="1"/>
            <a:r>
              <a:rPr lang="en-US" dirty="0" smtClean="0"/>
              <a:t>Whether a picture includes a cat</a:t>
            </a:r>
          </a:p>
          <a:p>
            <a:pPr lvl="1"/>
            <a:r>
              <a:rPr lang="en-US" dirty="0" smtClean="0"/>
              <a:t>Types of object in a photo (can be from a set of different labels, a dog, a cat, a raccoon, etc.) </a:t>
            </a:r>
            <a:endParaRPr lang="en-US" dirty="0"/>
          </a:p>
        </p:txBody>
      </p:sp>
    </p:spTree>
    <p:extLst>
      <p:ext uri="{BB962C8B-B14F-4D97-AF65-F5344CB8AC3E}">
        <p14:creationId xmlns:p14="http://schemas.microsoft.com/office/powerpoint/2010/main" val="3233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in action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Pick a model class</a:t>
                </a:r>
              </a:p>
              <a:p>
                <a:pPr lvl="1"/>
                <a:r>
                  <a:rPr lang="en-US" dirty="0" smtClean="0"/>
                  <a:t>A model class is just a set of possible mappings </a:t>
                </a:r>
                <a14:m>
                  <m:oMath xmlns:m="http://schemas.openxmlformats.org/officeDocument/2006/math">
                    <m:r>
                      <a:rPr lang="en-US" b="0" i="1" smtClean="0">
                        <a:latin typeface="Cambria Math" panose="02040503050406030204" pitchFamily="18" charset="0"/>
                      </a:rPr>
                      <m:t>𝑓</m:t>
                    </m:r>
                  </m:oMath>
                </a14:m>
                <a:r>
                  <a:rPr lang="en-US" dirty="0" smtClean="0"/>
                  <a:t> from any valid inputs to any valid outputs</a:t>
                </a:r>
              </a:p>
              <a:p>
                <a:pPr lvl="1"/>
                <a:r>
                  <a:rPr lang="en-US" dirty="0" smtClean="0"/>
                  <a:t>We can modify the mapping </a:t>
                </a:r>
                <a:r>
                  <a:rPr lang="en-US" i="1" dirty="0" smtClean="0"/>
                  <a:t>f</a:t>
                </a:r>
                <a:r>
                  <a:rPr lang="en-US" dirty="0" smtClean="0"/>
                  <a:t> by varying some internal parameters </a:t>
                </a:r>
                <a14:m>
                  <m:oMath xmlns:m="http://schemas.openxmlformats.org/officeDocument/2006/math">
                    <m:r>
                      <a:rPr lang="en-US" b="0" i="1" smtClean="0">
                        <a:latin typeface="Cambria Math" panose="02040503050406030204" pitchFamily="18" charset="0"/>
                      </a:rPr>
                      <m:t>𝑊</m:t>
                    </m:r>
                  </m:oMath>
                </a14:m>
                <a:endParaRPr lang="en-US" dirty="0" smtClean="0"/>
              </a:p>
              <a:p>
                <a:pPr lvl="1"/>
                <a:r>
                  <a:rPr lang="en-US" dirty="0" smtClean="0"/>
                  <a:t>Namely, the predicted output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smtClean="0"/>
                  <a:t> with an input </a:t>
                </a:r>
                <a14:m>
                  <m:oMath xmlns:m="http://schemas.openxmlformats.org/officeDocument/2006/math">
                    <m:r>
                      <a:rPr lang="en-US" b="0" i="1" smtClean="0">
                        <a:latin typeface="Cambria Math" panose="02040503050406030204" pitchFamily="18" charset="0"/>
                      </a:rPr>
                      <m:t>𝑥</m:t>
                    </m:r>
                  </m:oMath>
                </a14:m>
                <a:endParaRPr lang="en-US" i="1" dirty="0" smtClean="0"/>
              </a:p>
              <a:p>
                <a:r>
                  <a:rPr lang="en-US" dirty="0" smtClean="0"/>
                  <a:t>Learn to adjust parameters of the class so as to reduce discrepancy between target output </a:t>
                </a:r>
                <a14:m>
                  <m:oMath xmlns:m="http://schemas.openxmlformats.org/officeDocument/2006/math">
                    <m:r>
                      <a:rPr lang="en-US" b="0" i="1" dirty="0" smtClean="0">
                        <a:latin typeface="Cambria Math" panose="02040503050406030204" pitchFamily="18" charset="0"/>
                      </a:rPr>
                      <m:t>𝑡</m:t>
                    </m:r>
                  </m:oMath>
                </a14:m>
                <a:r>
                  <a:rPr lang="en-US" dirty="0" smtClean="0"/>
                  <a:t> and the produced output </a:t>
                </a:r>
                <a14:m>
                  <m:oMath xmlns:m="http://schemas.openxmlformats.org/officeDocument/2006/math">
                    <m:r>
                      <a:rPr lang="en-US" b="0" i="1" dirty="0" smtClean="0">
                        <a:latin typeface="Cambria Math" panose="02040503050406030204" pitchFamily="18" charset="0"/>
                      </a:rPr>
                      <m:t>𝑦</m:t>
                    </m:r>
                  </m:oMath>
                </a14:m>
                <a:endParaRPr lang="en-US" i="1" dirty="0" smtClean="0"/>
              </a:p>
              <a:p>
                <a:pPr lvl="1"/>
                <a:r>
                  <a:rPr lang="en-US" dirty="0" smtClean="0"/>
                  <a:t>For regression, it is common to use mean square error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𝑡</m:t>
                            </m:r>
                          </m:e>
                        </m:d>
                      </m:e>
                      <m:sup>
                        <m:r>
                          <a:rPr lang="en-US" b="0" i="1" smtClean="0">
                            <a:latin typeface="Cambria Math" panose="02040503050406030204" pitchFamily="18" charset="0"/>
                          </a:rPr>
                          <m:t>2</m:t>
                        </m:r>
                      </m:sup>
                    </m:sSup>
                  </m:oMath>
                </a14:m>
                <a:r>
                  <a:rPr lang="en-US" dirty="0" smtClean="0"/>
                  <a:t>to measure the discrepancy  </a:t>
                </a:r>
              </a:p>
              <a:p>
                <a:pPr lvl="1"/>
                <a:r>
                  <a:rPr lang="en-US" dirty="0" smtClean="0"/>
                  <a:t>For classification, other measures are usually more sensible (TBD)</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59" t="-2801" r="-1159" b="-2521"/>
                </a:stretch>
              </a:blipFill>
            </p:spPr>
            <p:txBody>
              <a:bodyPr/>
              <a:lstStyle/>
              <a:p>
                <a:r>
                  <a:rPr lang="en-US">
                    <a:noFill/>
                  </a:rPr>
                  <a:t> </a:t>
                </a:r>
              </a:p>
            </p:txBody>
          </p:sp>
        </mc:Fallback>
      </mc:AlternateContent>
    </p:spTree>
    <p:extLst>
      <p:ext uri="{BB962C8B-B14F-4D97-AF65-F5344CB8AC3E}">
        <p14:creationId xmlns:p14="http://schemas.microsoft.com/office/powerpoint/2010/main" val="40713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endParaRPr lang="en-US" dirty="0"/>
          </a:p>
        </p:txBody>
      </p:sp>
      <p:sp>
        <p:nvSpPr>
          <p:cNvPr id="3" name="Content Placeholder 2"/>
          <p:cNvSpPr>
            <a:spLocks noGrp="1"/>
          </p:cNvSpPr>
          <p:nvPr>
            <p:ph idx="1"/>
          </p:nvPr>
        </p:nvSpPr>
        <p:spPr/>
        <p:txBody>
          <a:bodyPr/>
          <a:lstStyle/>
          <a:p>
            <a:r>
              <a:rPr lang="en-US" dirty="0" smtClean="0"/>
              <a:t>In reinforcement learning, output is an action or sequences of action but only the desired outcome instead of the actual action would be told</a:t>
            </a:r>
          </a:p>
          <a:p>
            <a:pPr lvl="1"/>
            <a:r>
              <a:rPr lang="en-US" dirty="0" smtClean="0"/>
              <a:t>Desired output is usually given as a reward score</a:t>
            </a:r>
          </a:p>
          <a:p>
            <a:pPr lvl="1"/>
            <a:r>
              <a:rPr lang="en-US" dirty="0" smtClean="0"/>
              <a:t>The learning goal is to select actions respective to inputs to maximize expected sum of future rewards</a:t>
            </a:r>
          </a:p>
          <a:p>
            <a:r>
              <a:rPr lang="en-US" dirty="0" smtClean="0"/>
              <a:t>Reinforcement learning is difficult</a:t>
            </a:r>
          </a:p>
          <a:p>
            <a:pPr lvl="1"/>
            <a:r>
              <a:rPr lang="en-US" dirty="0" smtClean="0"/>
              <a:t>Rewards are typically delayed and so it is hard to know where we went wrong (or right)</a:t>
            </a:r>
          </a:p>
          <a:p>
            <a:pPr lvl="1"/>
            <a:r>
              <a:rPr lang="en-US" dirty="0" smtClean="0"/>
              <a:t>A scalar reward does not supply much information</a:t>
            </a:r>
            <a:endParaRPr lang="en-US" dirty="0"/>
          </a:p>
        </p:txBody>
      </p:sp>
    </p:spTree>
    <p:extLst>
      <p:ext uri="{BB962C8B-B14F-4D97-AF65-F5344CB8AC3E}">
        <p14:creationId xmlns:p14="http://schemas.microsoft.com/office/powerpoint/2010/main" val="6713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t>It has vague definition</a:t>
                </a:r>
              </a:p>
              <a:p>
                <a:pPr lvl="1"/>
                <a:r>
                  <a:rPr lang="en-US" dirty="0" smtClean="0"/>
                  <a:t>Many researchers just restrict it to mean clustering</a:t>
                </a:r>
              </a:p>
              <a:p>
                <a:pPr lvl="1"/>
                <a:r>
                  <a:rPr lang="en-US" dirty="0" smtClean="0"/>
                  <a:t>According to Hinton, its aim is to find good internal representation and can be subsequently used for supervised or reinforcement learning</a:t>
                </a:r>
              </a:p>
              <a:p>
                <a:r>
                  <a:rPr lang="en-US" dirty="0" smtClean="0"/>
                  <a:t>Some examples</a:t>
                </a:r>
              </a:p>
              <a:p>
                <a:pPr lvl="1"/>
                <a:r>
                  <a:rPr lang="en-US" dirty="0" smtClean="0"/>
                  <a:t>Produce a compact, low-dimensional representation </a:t>
                </a:r>
              </a:p>
              <a:p>
                <a:pPr lvl="2"/>
                <a:r>
                  <a:rPr lang="en-US" dirty="0" smtClean="0"/>
                  <a:t>E.g., map a </a:t>
                </a:r>
                <a14:m>
                  <m:oMath xmlns:m="http://schemas.openxmlformats.org/officeDocument/2006/math">
                    <m:r>
                      <a:rPr lang="en-US" b="0" i="0" dirty="0" smtClean="0">
                        <a:latin typeface="Cambria Math" panose="02040503050406030204" pitchFamily="18" charset="0"/>
                        <a:ea typeface="Cambria Math" panose="02040503050406030204" pitchFamily="18" charset="0"/>
                      </a:rPr>
                      <m:t>100</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100</m:t>
                    </m:r>
                  </m:oMath>
                </a14:m>
                <a:r>
                  <a:rPr lang="en-US" dirty="0" smtClean="0"/>
                  <a:t> image patch to just </a:t>
                </a:r>
                <a14:m>
                  <m:oMath xmlns:m="http://schemas.openxmlformats.org/officeDocument/2006/math">
                    <m:r>
                      <a:rPr lang="en-US" b="0" i="1" dirty="0" smtClean="0">
                        <a:latin typeface="Cambria Math" panose="02040503050406030204" pitchFamily="18" charset="0"/>
                      </a:rPr>
                      <m:t>100</m:t>
                    </m:r>
                  </m:oMath>
                </a14:m>
                <a:r>
                  <a:rPr lang="en-US" dirty="0" smtClean="0"/>
                  <a:t> dimensional vector</a:t>
                </a:r>
              </a:p>
              <a:p>
                <a:pPr lvl="2"/>
                <a:r>
                  <a:rPr lang="en-US" dirty="0" smtClean="0"/>
                  <a:t>Principal component analysis (PCA) is a most commonly used technique</a:t>
                </a:r>
              </a:p>
              <a:p>
                <a:pPr lvl="1"/>
                <a:r>
                  <a:rPr lang="en-US" dirty="0"/>
                  <a:t>Clustering</a:t>
                </a:r>
              </a:p>
              <a:p>
                <a:pPr lvl="2"/>
                <a:r>
                  <a:rPr lang="en-US" dirty="0"/>
                  <a:t>Can be considered as the extreme low-dimensional representation (with only </a:t>
                </a:r>
                <a:r>
                  <a:rPr lang="en-US" dirty="0" smtClean="0"/>
                  <a:t>1D output)</a:t>
                </a:r>
              </a:p>
              <a:p>
                <a:pPr lvl="1"/>
                <a:r>
                  <a:rPr lang="en-US" dirty="0" smtClean="0"/>
                  <a:t>Produce a high-dimensional (but economical) representation</a:t>
                </a:r>
              </a:p>
              <a:p>
                <a:pPr lvl="2"/>
                <a:r>
                  <a:rPr lang="en-US" dirty="0" smtClean="0"/>
                  <a:t>A long vector with most components are zero (sparse)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59" t="-3501" r="-850"/>
                </a:stretch>
              </a:blipFill>
            </p:spPr>
            <p:txBody>
              <a:bodyPr/>
              <a:lstStyle/>
              <a:p>
                <a:r>
                  <a:rPr lang="en-US">
                    <a:noFill/>
                  </a:rPr>
                  <a:t> </a:t>
                </a:r>
              </a:p>
            </p:txBody>
          </p:sp>
        </mc:Fallback>
      </mc:AlternateContent>
    </p:spTree>
    <p:extLst>
      <p:ext uri="{BB962C8B-B14F-4D97-AF65-F5344CB8AC3E}">
        <p14:creationId xmlns:p14="http://schemas.microsoft.com/office/powerpoint/2010/main" val="5758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neural networks</a:t>
            </a:r>
            <a:endParaRPr lang="en-US" dirty="0"/>
          </a:p>
        </p:txBody>
      </p:sp>
      <p:sp>
        <p:nvSpPr>
          <p:cNvPr id="3" name="Content Placeholder 2"/>
          <p:cNvSpPr>
            <a:spLocks noGrp="1"/>
          </p:cNvSpPr>
          <p:nvPr>
            <p:ph idx="1"/>
          </p:nvPr>
        </p:nvSpPr>
        <p:spPr/>
        <p:txBody>
          <a:bodyPr/>
          <a:lstStyle/>
          <a:p>
            <a:r>
              <a:rPr lang="en-US" dirty="0" smtClean="0"/>
              <a:t>A computing model inspired by the biological brain</a:t>
            </a:r>
          </a:p>
          <a:p>
            <a:r>
              <a:rPr lang="en-US" dirty="0" smtClean="0"/>
              <a:t>Flexible and very powerful</a:t>
            </a:r>
          </a:p>
          <a:p>
            <a:r>
              <a:rPr lang="en-US" dirty="0" smtClean="0"/>
              <a:t>Can be adjusted for different learning tasks (supervised, unsupervised, etc.)</a:t>
            </a:r>
            <a:endParaRPr lang="en-US" dirty="0"/>
          </a:p>
        </p:txBody>
      </p:sp>
    </p:spTree>
    <p:extLst>
      <p:ext uri="{BB962C8B-B14F-4D97-AF65-F5344CB8AC3E}">
        <p14:creationId xmlns:p14="http://schemas.microsoft.com/office/powerpoint/2010/main" val="2120255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study neural networks</a:t>
            </a:r>
            <a:endParaRPr lang="en-US" dirty="0"/>
          </a:p>
        </p:txBody>
      </p:sp>
      <p:sp>
        <p:nvSpPr>
          <p:cNvPr id="3" name="Content Placeholder 2"/>
          <p:cNvSpPr>
            <a:spLocks noGrp="1"/>
          </p:cNvSpPr>
          <p:nvPr>
            <p:ph idx="1"/>
          </p:nvPr>
        </p:nvSpPr>
        <p:spPr/>
        <p:txBody>
          <a:bodyPr/>
          <a:lstStyle/>
          <a:p>
            <a:r>
              <a:rPr lang="en-US" dirty="0" smtClean="0"/>
              <a:t>We usually cannot directly study brain</a:t>
            </a:r>
          </a:p>
          <a:p>
            <a:pPr lvl="1"/>
            <a:r>
              <a:rPr lang="en-US" dirty="0" smtClean="0"/>
              <a:t>We can with fMRI and EEG but not everyone can afford it</a:t>
            </a:r>
          </a:p>
          <a:p>
            <a:pPr lvl="1"/>
            <a:r>
              <a:rPr lang="en-US" dirty="0" smtClean="0"/>
              <a:t>There are limitations (yet)</a:t>
            </a:r>
          </a:p>
          <a:p>
            <a:r>
              <a:rPr lang="en-US" dirty="0" smtClean="0"/>
              <a:t>To understand what we are likely good (bad) at</a:t>
            </a:r>
          </a:p>
          <a:p>
            <a:pPr lvl="1"/>
            <a:r>
              <a:rPr lang="en-US" dirty="0" smtClean="0"/>
              <a:t>Supposed to be good at things that we are good at: e.g., vision</a:t>
            </a:r>
          </a:p>
          <a:p>
            <a:pPr lvl="1"/>
            <a:r>
              <a:rPr lang="en-US" dirty="0" smtClean="0"/>
              <a:t>And bad at things that we are bad at: e.g., arithmetic</a:t>
            </a:r>
          </a:p>
          <a:p>
            <a:r>
              <a:rPr lang="en-US" dirty="0" smtClean="0"/>
              <a:t>A powerful paradigm to solve real-world problem (this course)</a:t>
            </a:r>
          </a:p>
          <a:p>
            <a:endParaRPr lang="en-US" dirty="0"/>
          </a:p>
        </p:txBody>
      </p:sp>
    </p:spTree>
    <p:extLst>
      <p:ext uri="{BB962C8B-B14F-4D97-AF65-F5344CB8AC3E}">
        <p14:creationId xmlns:p14="http://schemas.microsoft.com/office/powerpoint/2010/main" val="577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brain</a:t>
            </a:r>
            <a:endParaRPr lang="en-US" dirty="0"/>
          </a:p>
        </p:txBody>
      </p:sp>
      <p:sp>
        <p:nvSpPr>
          <p:cNvPr id="3" name="Content Placeholder 2"/>
          <p:cNvSpPr>
            <a:spLocks noGrp="1"/>
          </p:cNvSpPr>
          <p:nvPr>
            <p:ph idx="1"/>
          </p:nvPr>
        </p:nvSpPr>
        <p:spPr/>
        <p:txBody>
          <a:bodyPr/>
          <a:lstStyle/>
          <a:p>
            <a:r>
              <a:rPr lang="en-US" dirty="0" smtClean="0"/>
              <a:t>Average weight 1.4 kg, about 2% of total body weight</a:t>
            </a:r>
          </a:p>
          <a:p>
            <a:r>
              <a:rPr lang="en-US" dirty="0" smtClean="0"/>
              <a:t>Responsible ~20% of our energy consumption!</a:t>
            </a:r>
          </a:p>
          <a:p>
            <a:pPr lvl="1"/>
            <a:r>
              <a:rPr lang="en-US" dirty="0" smtClean="0"/>
              <a:t>~12.6 Watts</a:t>
            </a:r>
          </a:p>
          <a:p>
            <a:pPr lvl="1"/>
            <a:r>
              <a:rPr lang="en-US" dirty="0" smtClean="0"/>
              <a:t>It sounds a like but is extremely efficient. A typical GPU server </a:t>
            </a:r>
            <a:r>
              <a:rPr lang="en-US" dirty="0" smtClean="0"/>
              <a:t>requires  </a:t>
            </a:r>
            <a:r>
              <a:rPr lang="en-US" dirty="0" smtClean="0"/>
              <a:t>~1000 Watts</a:t>
            </a:r>
          </a:p>
          <a:p>
            <a:r>
              <a:rPr lang="en-US" dirty="0" smtClean="0"/>
              <a:t>Composed of neurons interconnected to each other</a:t>
            </a:r>
          </a:p>
        </p:txBody>
      </p:sp>
    </p:spTree>
    <p:extLst>
      <p:ext uri="{BB962C8B-B14F-4D97-AF65-F5344CB8AC3E}">
        <p14:creationId xmlns:p14="http://schemas.microsoft.com/office/powerpoint/2010/main" val="1319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Logistics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“Homework” ~ 30%</a:t>
            </a:r>
          </a:p>
          <a:p>
            <a:r>
              <a:rPr lang="en-US" dirty="0" smtClean="0"/>
              <a:t>Programming assignment ~ 30%</a:t>
            </a:r>
          </a:p>
          <a:p>
            <a:r>
              <a:rPr lang="en-US" dirty="0" smtClean="0"/>
              <a:t>Final Project ~ 40%</a:t>
            </a:r>
          </a:p>
          <a:p>
            <a:r>
              <a:rPr lang="en-US" dirty="0"/>
              <a:t>Textbook: Ian </a:t>
            </a:r>
            <a:r>
              <a:rPr lang="en-US" dirty="0" err="1"/>
              <a:t>Goodfellow</a:t>
            </a:r>
            <a:r>
              <a:rPr lang="en-US" dirty="0"/>
              <a:t>, </a:t>
            </a:r>
            <a:r>
              <a:rPr lang="en-US" dirty="0" err="1"/>
              <a:t>Yoshua</a:t>
            </a:r>
            <a:r>
              <a:rPr lang="en-US" dirty="0"/>
              <a:t> </a:t>
            </a:r>
            <a:r>
              <a:rPr lang="en-US" dirty="0" err="1"/>
              <a:t>Bengio</a:t>
            </a:r>
            <a:r>
              <a:rPr lang="en-US" dirty="0"/>
              <a:t> and Aaron </a:t>
            </a:r>
            <a:r>
              <a:rPr lang="en-US" dirty="0" err="1"/>
              <a:t>Courville</a:t>
            </a:r>
            <a:r>
              <a:rPr lang="en-US" dirty="0"/>
              <a:t>, Deep Learning, MIT </a:t>
            </a:r>
            <a:r>
              <a:rPr lang="en-US" dirty="0" smtClean="0"/>
              <a:t>Press</a:t>
            </a:r>
          </a:p>
          <a:p>
            <a:pPr lvl="1"/>
            <a:r>
              <a:rPr lang="en-US" dirty="0" smtClean="0"/>
              <a:t>I won’t follow it closely but it is a good reference in general</a:t>
            </a:r>
          </a:p>
          <a:p>
            <a:r>
              <a:rPr lang="en-US" dirty="0"/>
              <a:t>Course </a:t>
            </a:r>
            <a:r>
              <a:rPr lang="en-US" dirty="0" smtClean="0"/>
              <a:t>website: </a:t>
            </a:r>
            <a:r>
              <a:rPr lang="en-US" dirty="0" smtClean="0">
                <a:hlinkClick r:id="rId2"/>
              </a:rPr>
              <a:t>http</a:t>
            </a:r>
            <a:r>
              <a:rPr lang="en-US" dirty="0">
                <a:hlinkClick r:id="rId2"/>
              </a:rPr>
              <a:t>://</a:t>
            </a:r>
            <a:r>
              <a:rPr lang="en-US" dirty="0" smtClean="0">
                <a:hlinkClick r:id="rId2"/>
              </a:rPr>
              <a:t>www.samuelcheng.info/deeplearning_2018/index.html</a:t>
            </a:r>
            <a:endParaRPr lang="en-US" dirty="0" smtClean="0"/>
          </a:p>
          <a:p>
            <a:r>
              <a:rPr lang="en-US" dirty="0" smtClean="0"/>
              <a:t>Piazza:</a:t>
            </a:r>
            <a:endParaRPr lang="en-US" dirty="0"/>
          </a:p>
          <a:p>
            <a:pPr marL="0" indent="0">
              <a:buNone/>
            </a:pPr>
            <a:r>
              <a:rPr lang="en-US" dirty="0"/>
              <a:t> </a:t>
            </a:r>
            <a:r>
              <a:rPr lang="en-US" dirty="0" smtClean="0"/>
              <a:t>  </a:t>
            </a:r>
            <a:r>
              <a:rPr lang="en-US" dirty="0" smtClean="0">
                <a:hlinkClick r:id="rId3"/>
              </a:rPr>
              <a:t>https://piazza.com/ou/spring2018/ece5973</a:t>
            </a:r>
            <a:endParaRPr lang="en-US" dirty="0"/>
          </a:p>
        </p:txBody>
      </p:sp>
    </p:spTree>
    <p:extLst>
      <p:ext uri="{BB962C8B-B14F-4D97-AF65-F5344CB8AC3E}">
        <p14:creationId xmlns:p14="http://schemas.microsoft.com/office/powerpoint/2010/main" val="28045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neurons</a:t>
            </a:r>
            <a:endParaRPr lang="en-US" dirty="0"/>
          </a:p>
        </p:txBody>
      </p:sp>
      <p:sp>
        <p:nvSpPr>
          <p:cNvPr id="4" name="Content Placeholder 3"/>
          <p:cNvSpPr>
            <a:spLocks noGrp="1"/>
          </p:cNvSpPr>
          <p:nvPr>
            <p:ph sz="half" idx="1"/>
          </p:nvPr>
        </p:nvSpPr>
        <p:spPr/>
        <p:txBody>
          <a:bodyPr/>
          <a:lstStyle/>
          <a:p>
            <a:r>
              <a:rPr lang="en-US" dirty="0" smtClean="0"/>
              <a:t>Dendrites collect chemicals</a:t>
            </a:r>
          </a:p>
          <a:p>
            <a:r>
              <a:rPr lang="en-US" dirty="0" smtClean="0"/>
              <a:t>Neuron may “fire” based on the chemical input</a:t>
            </a:r>
          </a:p>
          <a:p>
            <a:r>
              <a:rPr lang="en-US" dirty="0" smtClean="0"/>
              <a:t>Axon ending will generate chemicals those will in turn be consumed by other neurons</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2696005"/>
            <a:ext cx="3886200" cy="2610577"/>
          </a:xfrm>
        </p:spPr>
      </p:pic>
    </p:spTree>
    <p:extLst>
      <p:ext uri="{BB962C8B-B14F-4D97-AF65-F5344CB8AC3E}">
        <p14:creationId xmlns:p14="http://schemas.microsoft.com/office/powerpoint/2010/main" val="23309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neurons</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3145648"/>
            <a:ext cx="3886200" cy="171129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696005"/>
            <a:ext cx="3886200" cy="2610577"/>
          </a:xfrm>
        </p:spPr>
      </p:pic>
    </p:spTree>
    <p:extLst>
      <p:ext uri="{BB962C8B-B14F-4D97-AF65-F5344CB8AC3E}">
        <p14:creationId xmlns:p14="http://schemas.microsoft.com/office/powerpoint/2010/main" val="2917395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en-US" dirty="0"/>
          </a:p>
        </p:txBody>
      </p:sp>
      <p:sp>
        <p:nvSpPr>
          <p:cNvPr id="7" name="Text Placeholder 6"/>
          <p:cNvSpPr>
            <a:spLocks noGrp="1"/>
          </p:cNvSpPr>
          <p:nvPr>
            <p:ph type="body" idx="1"/>
          </p:nvPr>
        </p:nvSpPr>
        <p:spPr/>
        <p:txBody>
          <a:bodyPr/>
          <a:lstStyle/>
          <a:p>
            <a:pPr algn="ctr"/>
            <a:r>
              <a:rPr lang="en-US" dirty="0" smtClean="0"/>
              <a:t>Single layer network</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198" y="2505075"/>
            <a:ext cx="3164966" cy="3684588"/>
          </a:xfrm>
        </p:spPr>
      </p:pic>
      <p:sp>
        <p:nvSpPr>
          <p:cNvPr id="8" name="Text Placeholder 7"/>
          <p:cNvSpPr>
            <a:spLocks noGrp="1"/>
          </p:cNvSpPr>
          <p:nvPr>
            <p:ph type="body" sz="quarter" idx="3"/>
          </p:nvPr>
        </p:nvSpPr>
        <p:spPr/>
        <p:txBody>
          <a:bodyPr/>
          <a:lstStyle/>
          <a:p>
            <a:pPr algn="ctr"/>
            <a:r>
              <a:rPr lang="en-US" dirty="0" smtClean="0"/>
              <a:t>Multiple layer (deep) network</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2848232"/>
            <a:ext cx="3887788" cy="2998274"/>
          </a:xfrm>
        </p:spPr>
      </p:pic>
    </p:spTree>
    <p:extLst>
      <p:ext uri="{BB962C8B-B14F-4D97-AF65-F5344CB8AC3E}">
        <p14:creationId xmlns:p14="http://schemas.microsoft.com/office/powerpoint/2010/main" val="1931793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522" y="354888"/>
            <a:ext cx="3952679" cy="6503113"/>
          </a:xfrm>
        </p:spPr>
      </p:pic>
    </p:spTree>
    <p:extLst>
      <p:ext uri="{BB962C8B-B14F-4D97-AF65-F5344CB8AC3E}">
        <p14:creationId xmlns:p14="http://schemas.microsoft.com/office/powerpoint/2010/main" val="286064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brief </a:t>
            </a:r>
            <a:r>
              <a:rPr lang="en-US" dirty="0" smtClean="0">
                <a:hlinkClick r:id="rId2"/>
              </a:rPr>
              <a:t>history</a:t>
            </a:r>
            <a:r>
              <a:rPr lang="en-US" dirty="0" smtClean="0"/>
              <a:t> of ANN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Warren McCulloch and Walter Pitts introduced Threshold Logic Unit as a computational model of neuron in 1943</a:t>
            </a:r>
          </a:p>
          <a:p>
            <a:r>
              <a:rPr lang="en-US" dirty="0" smtClean="0"/>
              <a:t>Donald </a:t>
            </a:r>
            <a:r>
              <a:rPr lang="en-US" dirty="0" err="1" smtClean="0"/>
              <a:t>Hebb</a:t>
            </a:r>
            <a:r>
              <a:rPr lang="en-US" dirty="0" smtClean="0"/>
              <a:t> created a hypothesis of learning (</a:t>
            </a:r>
            <a:r>
              <a:rPr lang="en-US" dirty="0" err="1" smtClean="0"/>
              <a:t>Hebbian</a:t>
            </a:r>
            <a:r>
              <a:rPr lang="en-US" dirty="0" smtClean="0"/>
              <a:t> theory) based on neural plasticity (increase synaptic efficacy by repeated and persistent stimulation) in late 1940’s</a:t>
            </a:r>
          </a:p>
          <a:p>
            <a:r>
              <a:rPr lang="en-US" dirty="0" smtClean="0"/>
              <a:t>Frank Rosenblatt created perceptron in 1958 but no concrete learning method appeared to be described</a:t>
            </a:r>
          </a:p>
          <a:p>
            <a:r>
              <a:rPr lang="en-US" dirty="0" smtClean="0"/>
              <a:t>Bernard </a:t>
            </a:r>
            <a:r>
              <a:rPr lang="en-US" dirty="0" err="1" smtClean="0"/>
              <a:t>Widrow</a:t>
            </a:r>
            <a:r>
              <a:rPr lang="en-US" dirty="0" smtClean="0"/>
              <a:t> and </a:t>
            </a:r>
            <a:r>
              <a:rPr lang="en-US" dirty="0" err="1" smtClean="0"/>
              <a:t>Marcian</a:t>
            </a:r>
            <a:r>
              <a:rPr lang="en-US" dirty="0" smtClean="0"/>
              <a:t> Hoff of Stanford developed “ADALINE” and “MADALINE” (</a:t>
            </a:r>
            <a:r>
              <a:rPr lang="en-US" dirty="0" err="1" smtClean="0"/>
              <a:t>Mulitple</a:t>
            </a:r>
            <a:r>
              <a:rPr lang="en-US" dirty="0" smtClean="0"/>
              <a:t> </a:t>
            </a:r>
            <a:r>
              <a:rPr lang="en-US" dirty="0" err="1" smtClean="0"/>
              <a:t>ADAptive</a:t>
            </a:r>
            <a:r>
              <a:rPr lang="en-US" dirty="0" smtClean="0"/>
              <a:t> </a:t>
            </a:r>
            <a:r>
              <a:rPr lang="en-US" dirty="0" err="1" smtClean="0"/>
              <a:t>LiINear</a:t>
            </a:r>
            <a:r>
              <a:rPr lang="en-US" dirty="0" smtClean="0"/>
              <a:t> Elements) in 1959. First neural network to tackle real world problem. </a:t>
            </a:r>
            <a:r>
              <a:rPr lang="en-US" dirty="0" smtClean="0">
                <a:hlinkClick r:id="rId3"/>
              </a:rPr>
              <a:t>It is still used in air traffic control systems</a:t>
            </a:r>
            <a:r>
              <a:rPr lang="en-US" dirty="0" smtClean="0"/>
              <a:t> (really?)</a:t>
            </a:r>
            <a:endParaRPr lang="en-US" dirty="0"/>
          </a:p>
        </p:txBody>
      </p:sp>
    </p:spTree>
    <p:extLst>
      <p:ext uri="{BB962C8B-B14F-4D97-AF65-F5344CB8AC3E}">
        <p14:creationId xmlns:p14="http://schemas.microsoft.com/office/powerpoint/2010/main" val="2309713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brief history of ANN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Perceptron got high expectation in early year but neural science does not catch up. And the traditional von Neumann and Turing architecture took over the computing scene. Ironically, von Neumann himself suggested to imitate neuron function with telegraph relays or vacuum tubes</a:t>
            </a:r>
          </a:p>
          <a:p>
            <a:r>
              <a:rPr lang="en-US" dirty="0" smtClean="0"/>
              <a:t>Neural network research was hit hard by the introduction of the book </a:t>
            </a:r>
            <a:r>
              <a:rPr lang="en-US" dirty="0" err="1" smtClean="0"/>
              <a:t>Perceptrons</a:t>
            </a:r>
            <a:r>
              <a:rPr lang="en-US" dirty="0" smtClean="0"/>
              <a:t> by Marvin </a:t>
            </a:r>
            <a:r>
              <a:rPr lang="en-US" dirty="0" err="1" smtClean="0"/>
              <a:t>Minsky</a:t>
            </a:r>
            <a:r>
              <a:rPr lang="en-US" dirty="0" smtClean="0"/>
              <a:t> and Seymour </a:t>
            </a:r>
            <a:r>
              <a:rPr lang="en-US" dirty="0" err="1" smtClean="0"/>
              <a:t>Papert</a:t>
            </a:r>
            <a:r>
              <a:rPr lang="en-US" dirty="0" smtClean="0"/>
              <a:t>. It proved the limitation of </a:t>
            </a:r>
            <a:r>
              <a:rPr lang="en-US" dirty="0" err="1" smtClean="0"/>
              <a:t>perceptrons</a:t>
            </a:r>
            <a:r>
              <a:rPr lang="en-US" dirty="0" smtClean="0"/>
              <a:t> but combined with the initial hype, people lost trust of the potential of neural networks and we entered the “first dark age” of neural networks</a:t>
            </a:r>
            <a:endParaRPr lang="en-US" dirty="0"/>
          </a:p>
        </p:txBody>
      </p:sp>
    </p:spTree>
    <p:extLst>
      <p:ext uri="{BB962C8B-B14F-4D97-AF65-F5344CB8AC3E}">
        <p14:creationId xmlns:p14="http://schemas.microsoft.com/office/powerpoint/2010/main" val="3610198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brief history of ANN (</a:t>
            </a:r>
            <a:r>
              <a:rPr lang="en-US" dirty="0" err="1"/>
              <a:t>con’t</a:t>
            </a:r>
            <a:r>
              <a:rPr lang="en-US" dirty="0"/>
              <a:t>)</a:t>
            </a:r>
          </a:p>
        </p:txBody>
      </p:sp>
      <p:sp>
        <p:nvSpPr>
          <p:cNvPr id="3" name="Content Placeholder 2"/>
          <p:cNvSpPr>
            <a:spLocks noGrp="1"/>
          </p:cNvSpPr>
          <p:nvPr>
            <p:ph idx="1"/>
          </p:nvPr>
        </p:nvSpPr>
        <p:spPr/>
        <p:txBody>
          <a:bodyPr>
            <a:normAutofit fontScale="85000" lnSpcReduction="20000"/>
          </a:bodyPr>
          <a:lstStyle/>
          <a:p>
            <a:r>
              <a:rPr lang="en-US" dirty="0" smtClean="0"/>
              <a:t>The interest to neural network slowly revived with the invention of the </a:t>
            </a:r>
            <a:r>
              <a:rPr lang="en-US" dirty="0" err="1" smtClean="0"/>
              <a:t>backpropagation</a:t>
            </a:r>
            <a:r>
              <a:rPr lang="en-US" dirty="0" smtClean="0"/>
              <a:t> algorithm by Paul </a:t>
            </a:r>
            <a:r>
              <a:rPr lang="en-US" dirty="0" err="1" smtClean="0"/>
              <a:t>Webos</a:t>
            </a:r>
            <a:r>
              <a:rPr lang="en-US" dirty="0" smtClean="0"/>
              <a:t> in 1974. The algorithm was reinvented by many other such as Parker (1985) and </a:t>
            </a:r>
            <a:r>
              <a:rPr lang="en-US" dirty="0" err="1" smtClean="0"/>
              <a:t>LeCun</a:t>
            </a:r>
            <a:r>
              <a:rPr lang="en-US" dirty="0"/>
              <a:t> </a:t>
            </a:r>
            <a:r>
              <a:rPr lang="en-US" dirty="0" smtClean="0"/>
              <a:t>(1985)</a:t>
            </a:r>
          </a:p>
          <a:p>
            <a:r>
              <a:rPr lang="en-US" dirty="0" smtClean="0"/>
              <a:t>Hopfield popularizes a form of bi-directional networks (Hopfield networks) in the 1980’s and neural network research was blooming in that decade</a:t>
            </a:r>
          </a:p>
          <a:p>
            <a:r>
              <a:rPr lang="en-US" dirty="0" smtClean="0"/>
              <a:t>But as the support vector machine (SVM) by </a:t>
            </a:r>
            <a:r>
              <a:rPr lang="en-US" dirty="0" err="1" smtClean="0"/>
              <a:t>Vladmir</a:t>
            </a:r>
            <a:r>
              <a:rPr lang="en-US" dirty="0" smtClean="0"/>
              <a:t> </a:t>
            </a:r>
            <a:r>
              <a:rPr lang="en-US" dirty="0" err="1" smtClean="0"/>
              <a:t>Vapnik</a:t>
            </a:r>
            <a:r>
              <a:rPr lang="en-US" dirty="0" smtClean="0"/>
              <a:t> was popularized in late 1980’s and early 1990’s. Neural network slowly lost favors. SVM took hold instead of neural networks because it has more elegant math and worked better at that time</a:t>
            </a:r>
          </a:p>
          <a:p>
            <a:pPr lvl="1"/>
            <a:r>
              <a:rPr lang="en-US" dirty="0" smtClean="0"/>
              <a:t>Less parameters to tune </a:t>
            </a:r>
          </a:p>
          <a:p>
            <a:pPr lvl="1"/>
            <a:r>
              <a:rPr lang="en-US" dirty="0" smtClean="0"/>
              <a:t>Computers were too slow then and labeled datasets were too small</a:t>
            </a:r>
          </a:p>
          <a:p>
            <a:pPr lvl="1"/>
            <a:endParaRPr lang="en-US" dirty="0"/>
          </a:p>
        </p:txBody>
      </p:sp>
    </p:spTree>
    <p:extLst>
      <p:ext uri="{BB962C8B-B14F-4D97-AF65-F5344CB8AC3E}">
        <p14:creationId xmlns:p14="http://schemas.microsoft.com/office/powerpoint/2010/main" val="1021628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brief history of ANN (</a:t>
            </a:r>
            <a:r>
              <a:rPr lang="en-US" dirty="0" err="1"/>
              <a:t>con’t</a:t>
            </a:r>
            <a:r>
              <a:rPr lang="en-US" dirty="0"/>
              <a:t>)</a:t>
            </a:r>
          </a:p>
        </p:txBody>
      </p:sp>
      <p:sp>
        <p:nvSpPr>
          <p:cNvPr id="3" name="Content Placeholder 2"/>
          <p:cNvSpPr>
            <a:spLocks noGrp="1"/>
          </p:cNvSpPr>
          <p:nvPr>
            <p:ph idx="1"/>
          </p:nvPr>
        </p:nvSpPr>
        <p:spPr/>
        <p:txBody>
          <a:bodyPr/>
          <a:lstStyle/>
          <a:p>
            <a:r>
              <a:rPr lang="en-US" dirty="0" smtClean="0"/>
              <a:t>Neural networks got a come-back for the last decade as recurrent neural networks and deep </a:t>
            </a:r>
            <a:r>
              <a:rPr lang="en-US" dirty="0" err="1" smtClean="0"/>
              <a:t>feedforward</a:t>
            </a:r>
            <a:r>
              <a:rPr lang="en-US" dirty="0" smtClean="0"/>
              <a:t> neural networks won numerous competitions in both pattern recognition and machine learning domains</a:t>
            </a:r>
          </a:p>
          <a:p>
            <a:r>
              <a:rPr lang="en-US" dirty="0" smtClean="0"/>
              <a:t>Fast GPUs were a key for the come-back. Relatively cheap and powerful computing resources are now widely available. And the wide spread of large public labeled datasets helped a whole lot too</a:t>
            </a:r>
            <a:endParaRPr lang="en-US" dirty="0"/>
          </a:p>
        </p:txBody>
      </p:sp>
    </p:spTree>
    <p:extLst>
      <p:ext uri="{BB962C8B-B14F-4D97-AF65-F5344CB8AC3E}">
        <p14:creationId xmlns:p14="http://schemas.microsoft.com/office/powerpoint/2010/main" val="1912690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Machine learning allows us to automatically generate programs to solve various tasks by learning from data</a:t>
            </a:r>
          </a:p>
          <a:p>
            <a:r>
              <a:rPr lang="en-US" dirty="0" smtClean="0"/>
              <a:t>Three main machine learning types:</a:t>
            </a:r>
          </a:p>
          <a:p>
            <a:pPr lvl="1"/>
            <a:r>
              <a:rPr lang="en-US" dirty="0" smtClean="0"/>
              <a:t>Supervised learning</a:t>
            </a:r>
          </a:p>
          <a:p>
            <a:pPr lvl="1"/>
            <a:r>
              <a:rPr lang="en-US" dirty="0" smtClean="0"/>
              <a:t>Unsupervised learning</a:t>
            </a:r>
          </a:p>
          <a:p>
            <a:pPr lvl="1"/>
            <a:r>
              <a:rPr lang="en-US" dirty="0" smtClean="0"/>
              <a:t>Reinforcement learning</a:t>
            </a:r>
          </a:p>
          <a:p>
            <a:r>
              <a:rPr lang="en-US" dirty="0" smtClean="0"/>
              <a:t>Deep learning is just neural networks </a:t>
            </a:r>
            <a:r>
              <a:rPr lang="en-US" dirty="0" smtClean="0"/>
              <a:t>with </a:t>
            </a:r>
            <a:r>
              <a:rPr lang="en-US" dirty="0" smtClean="0"/>
              <a:t>many layers (hence deep) </a:t>
            </a:r>
            <a:endParaRPr lang="en-US" dirty="0"/>
          </a:p>
        </p:txBody>
      </p:sp>
    </p:spTree>
    <p:extLst>
      <p:ext uri="{BB962C8B-B14F-4D97-AF65-F5344CB8AC3E}">
        <p14:creationId xmlns:p14="http://schemas.microsoft.com/office/powerpoint/2010/main" val="1154618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image recognition</a:t>
            </a:r>
            <a:endParaRPr lang="en-US" dirty="0"/>
          </a:p>
        </p:txBody>
      </p:sp>
      <p:sp>
        <p:nvSpPr>
          <p:cNvPr id="3" name="Content Placeholder 2"/>
          <p:cNvSpPr>
            <a:spLocks noGrp="1"/>
          </p:cNvSpPr>
          <p:nvPr>
            <p:ph idx="1"/>
          </p:nvPr>
        </p:nvSpPr>
        <p:spPr/>
        <p:txBody>
          <a:bodyPr/>
          <a:lstStyle/>
          <a:p>
            <a:r>
              <a:rPr lang="en-US" dirty="0" smtClean="0">
                <a:hlinkClick r:id="rId2"/>
              </a:rPr>
              <a:t>http://vision.stanford.edu/teaching/cs231n/slides/lecture2.pdf</a:t>
            </a:r>
            <a:endParaRPr lang="en-US" dirty="0"/>
          </a:p>
        </p:txBody>
      </p:sp>
    </p:spTree>
    <p:extLst>
      <p:ext uri="{BB962C8B-B14F-4D97-AF65-F5344CB8AC3E}">
        <p14:creationId xmlns:p14="http://schemas.microsoft.com/office/powerpoint/2010/main" val="3835643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Backgrounds</a:t>
            </a:r>
            <a:endParaRPr lang="en-US" dirty="0"/>
          </a:p>
        </p:txBody>
      </p:sp>
      <p:sp>
        <p:nvSpPr>
          <p:cNvPr id="3" name="Content Placeholder 2"/>
          <p:cNvSpPr>
            <a:spLocks noGrp="1"/>
          </p:cNvSpPr>
          <p:nvPr>
            <p:ph idx="1"/>
          </p:nvPr>
        </p:nvSpPr>
        <p:spPr/>
        <p:txBody>
          <a:bodyPr/>
          <a:lstStyle/>
          <a:p>
            <a:r>
              <a:rPr lang="en-US" dirty="0" smtClean="0"/>
              <a:t>ECE</a:t>
            </a:r>
          </a:p>
          <a:p>
            <a:r>
              <a:rPr lang="en-US" dirty="0" smtClean="0"/>
              <a:t>CS</a:t>
            </a:r>
          </a:p>
          <a:p>
            <a:r>
              <a:rPr lang="en-US" dirty="0" smtClean="0"/>
              <a:t>ME</a:t>
            </a:r>
          </a:p>
          <a:p>
            <a:r>
              <a:rPr lang="en-US" dirty="0" smtClean="0"/>
              <a:t>Others?</a:t>
            </a:r>
            <a:endParaRPr lang="en-US" dirty="0"/>
          </a:p>
        </p:txBody>
      </p:sp>
    </p:spTree>
    <p:extLst>
      <p:ext uri="{BB962C8B-B14F-4D97-AF65-F5344CB8AC3E}">
        <p14:creationId xmlns:p14="http://schemas.microsoft.com/office/powerpoint/2010/main" val="3227278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	</a:t>
            </a:r>
            <a:endParaRPr lang="en-US" dirty="0"/>
          </a:p>
        </p:txBody>
      </p:sp>
      <p:sp>
        <p:nvSpPr>
          <p:cNvPr id="3" name="Content Placeholder 2"/>
          <p:cNvSpPr>
            <a:spLocks noGrp="1"/>
          </p:cNvSpPr>
          <p:nvPr>
            <p:ph idx="1"/>
          </p:nvPr>
        </p:nvSpPr>
        <p:spPr/>
        <p:txBody>
          <a:bodyPr/>
          <a:lstStyle/>
          <a:p>
            <a:r>
              <a:rPr lang="en-US" dirty="0" smtClean="0"/>
              <a:t>More on supervised learning</a:t>
            </a:r>
          </a:p>
          <a:p>
            <a:pPr lvl="1"/>
            <a:r>
              <a:rPr lang="en-US" dirty="0" smtClean="0"/>
              <a:t>Loss functions</a:t>
            </a:r>
          </a:p>
          <a:p>
            <a:pPr lvl="1"/>
            <a:r>
              <a:rPr lang="en-US" dirty="0" smtClean="0"/>
              <a:t>Regularizations</a:t>
            </a:r>
          </a:p>
          <a:p>
            <a:pPr lvl="1"/>
            <a:r>
              <a:rPr lang="en-US" dirty="0" smtClean="0"/>
              <a:t>Examples</a:t>
            </a:r>
          </a:p>
          <a:p>
            <a:r>
              <a:rPr lang="en-US" dirty="0" smtClean="0"/>
              <a:t>Optimization methods (?)</a:t>
            </a:r>
            <a:endParaRPr lang="en-US" dirty="0"/>
          </a:p>
        </p:txBody>
      </p:sp>
    </p:spTree>
    <p:extLst>
      <p:ext uri="{BB962C8B-B14F-4D97-AF65-F5344CB8AC3E}">
        <p14:creationId xmlns:p14="http://schemas.microsoft.com/office/powerpoint/2010/main" val="2145658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5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Research Directions</a:t>
            </a:r>
            <a:endParaRPr lang="en-US" dirty="0"/>
          </a:p>
        </p:txBody>
      </p:sp>
      <p:sp>
        <p:nvSpPr>
          <p:cNvPr id="3" name="Content Placeholder 2"/>
          <p:cNvSpPr>
            <a:spLocks noGrp="1"/>
          </p:cNvSpPr>
          <p:nvPr>
            <p:ph idx="1"/>
          </p:nvPr>
        </p:nvSpPr>
        <p:spPr/>
        <p:txBody>
          <a:bodyPr/>
          <a:lstStyle/>
          <a:p>
            <a:r>
              <a:rPr lang="en-US" dirty="0" smtClean="0"/>
              <a:t>Image Processing/Computer Vision/Imaging</a:t>
            </a:r>
            <a:r>
              <a:rPr lang="en-US" dirty="0" smtClean="0"/>
              <a:t>:</a:t>
            </a:r>
          </a:p>
          <a:p>
            <a:r>
              <a:rPr lang="en-US" dirty="0" smtClean="0"/>
              <a:t>Medical Imaging:</a:t>
            </a:r>
            <a:endParaRPr lang="en-US" dirty="0" smtClean="0"/>
          </a:p>
          <a:p>
            <a:r>
              <a:rPr lang="en-US" dirty="0" smtClean="0"/>
              <a:t>Natural language processing (NLP</a:t>
            </a:r>
            <a:r>
              <a:rPr lang="en-US" dirty="0" smtClean="0"/>
              <a:t>):</a:t>
            </a:r>
            <a:endParaRPr lang="en-US" dirty="0" smtClean="0"/>
          </a:p>
          <a:p>
            <a:r>
              <a:rPr lang="en-US" dirty="0" smtClean="0"/>
              <a:t>Others: ?</a:t>
            </a:r>
            <a:endParaRPr lang="en-US" dirty="0"/>
          </a:p>
        </p:txBody>
      </p:sp>
    </p:spTree>
    <p:extLst>
      <p:ext uri="{BB962C8B-B14F-4D97-AF65-F5344CB8AC3E}">
        <p14:creationId xmlns:p14="http://schemas.microsoft.com/office/powerpoint/2010/main" val="370096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to deep learning courses</a:t>
            </a:r>
            <a:endParaRPr lang="en-US" dirty="0"/>
          </a:p>
        </p:txBody>
      </p:sp>
      <p:sp>
        <p:nvSpPr>
          <p:cNvPr id="3" name="Content Placeholder 2"/>
          <p:cNvSpPr>
            <a:spLocks noGrp="1"/>
          </p:cNvSpPr>
          <p:nvPr>
            <p:ph idx="1"/>
          </p:nvPr>
        </p:nvSpPr>
        <p:spPr/>
        <p:txBody>
          <a:bodyPr/>
          <a:lstStyle/>
          <a:p>
            <a:r>
              <a:rPr lang="en-US" dirty="0" smtClean="0"/>
              <a:t>Hinton’s </a:t>
            </a:r>
            <a:r>
              <a:rPr lang="en-US" dirty="0" err="1" smtClean="0"/>
              <a:t>coursera</a:t>
            </a:r>
            <a:r>
              <a:rPr lang="en-US" dirty="0" smtClean="0"/>
              <a:t> course</a:t>
            </a:r>
          </a:p>
          <a:p>
            <a:r>
              <a:rPr lang="en-US" dirty="0" smtClean="0"/>
              <a:t>Stanford CS 231n</a:t>
            </a:r>
          </a:p>
          <a:p>
            <a:r>
              <a:rPr lang="en-US" dirty="0" smtClean="0"/>
              <a:t>Oxford’s course</a:t>
            </a:r>
            <a:endParaRPr lang="en-US" dirty="0" smtClean="0"/>
          </a:p>
          <a:p>
            <a:r>
              <a:rPr lang="en-US" dirty="0" smtClean="0"/>
              <a:t>U Toronto’s </a:t>
            </a:r>
            <a:r>
              <a:rPr lang="en-US" dirty="0"/>
              <a:t>course</a:t>
            </a:r>
          </a:p>
          <a:p>
            <a:r>
              <a:rPr lang="en-US" dirty="0" err="1" smtClean="0"/>
              <a:t>Larochelle’s</a:t>
            </a:r>
            <a:r>
              <a:rPr lang="en-US" dirty="0" smtClean="0"/>
              <a:t> course</a:t>
            </a:r>
          </a:p>
          <a:p>
            <a:r>
              <a:rPr lang="en-US" dirty="0" smtClean="0"/>
              <a:t>Others</a:t>
            </a:r>
            <a:r>
              <a:rPr lang="en-US" dirty="0" smtClean="0"/>
              <a:t>?</a:t>
            </a:r>
          </a:p>
          <a:p>
            <a:endParaRPr lang="en-US" dirty="0"/>
          </a:p>
        </p:txBody>
      </p:sp>
    </p:spTree>
    <p:extLst>
      <p:ext uri="{BB962C8B-B14F-4D97-AF65-F5344CB8AC3E}">
        <p14:creationId xmlns:p14="http://schemas.microsoft.com/office/powerpoint/2010/main" val="1985722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to deep learning packages?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Caffe</a:t>
            </a:r>
            <a:r>
              <a:rPr lang="en-US" dirty="0" smtClean="0"/>
              <a:t>:</a:t>
            </a:r>
          </a:p>
          <a:p>
            <a:r>
              <a:rPr lang="en-US" dirty="0" smtClean="0"/>
              <a:t>Torch:</a:t>
            </a:r>
          </a:p>
          <a:p>
            <a:r>
              <a:rPr lang="en-US" dirty="0" err="1" smtClean="0"/>
              <a:t>Tensorflow</a:t>
            </a:r>
            <a:r>
              <a:rPr lang="en-US" dirty="0" smtClean="0"/>
              <a:t>:</a:t>
            </a:r>
          </a:p>
          <a:p>
            <a:r>
              <a:rPr lang="en-US" dirty="0" err="1" smtClean="0"/>
              <a:t>Theano</a:t>
            </a:r>
            <a:r>
              <a:rPr lang="en-US" dirty="0" smtClean="0"/>
              <a:t>:</a:t>
            </a:r>
          </a:p>
          <a:p>
            <a:r>
              <a:rPr lang="en-US" dirty="0" err="1" smtClean="0"/>
              <a:t>Keras</a:t>
            </a:r>
            <a:r>
              <a:rPr lang="en-US" dirty="0" smtClean="0"/>
              <a:t>:</a:t>
            </a:r>
          </a:p>
          <a:p>
            <a:r>
              <a:rPr lang="en-US" dirty="0" err="1" smtClean="0"/>
              <a:t>Lasagne</a:t>
            </a:r>
            <a:r>
              <a:rPr lang="en-US" dirty="0" smtClean="0"/>
              <a:t>:</a:t>
            </a:r>
          </a:p>
          <a:p>
            <a:r>
              <a:rPr lang="en-US" dirty="0" err="1" smtClean="0"/>
              <a:t>Matconvnet</a:t>
            </a:r>
            <a:r>
              <a:rPr lang="en-US" dirty="0" smtClean="0"/>
              <a:t>:</a:t>
            </a:r>
          </a:p>
          <a:p>
            <a:r>
              <a:rPr lang="en-US" dirty="0" err="1" smtClean="0"/>
              <a:t>Mxnet</a:t>
            </a:r>
            <a:r>
              <a:rPr lang="en-US" dirty="0" smtClean="0"/>
              <a:t>:</a:t>
            </a:r>
          </a:p>
          <a:p>
            <a:r>
              <a:rPr lang="en-US" dirty="0"/>
              <a:t>O</a:t>
            </a:r>
            <a:r>
              <a:rPr lang="en-US" dirty="0" smtClean="0"/>
              <a:t>thers: </a:t>
            </a:r>
            <a:endParaRPr lang="en-US" dirty="0"/>
          </a:p>
        </p:txBody>
      </p:sp>
    </p:spTree>
    <p:extLst>
      <p:ext uri="{BB962C8B-B14F-4D97-AF65-F5344CB8AC3E}">
        <p14:creationId xmlns:p14="http://schemas.microsoft.com/office/powerpoint/2010/main" val="2804102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Languages?</a:t>
            </a:r>
            <a:endParaRPr lang="en-US" dirty="0"/>
          </a:p>
        </p:txBody>
      </p:sp>
      <p:sp>
        <p:nvSpPr>
          <p:cNvPr id="3" name="Content Placeholder 2"/>
          <p:cNvSpPr>
            <a:spLocks noGrp="1"/>
          </p:cNvSpPr>
          <p:nvPr>
            <p:ph idx="1"/>
          </p:nvPr>
        </p:nvSpPr>
        <p:spPr/>
        <p:txBody>
          <a:bodyPr/>
          <a:lstStyle/>
          <a:p>
            <a:r>
              <a:rPr lang="en-US" dirty="0" smtClean="0"/>
              <a:t>Python/</a:t>
            </a:r>
            <a:r>
              <a:rPr lang="en-US" dirty="0" err="1" smtClean="0"/>
              <a:t>Numpy</a:t>
            </a:r>
            <a:r>
              <a:rPr lang="en-US" dirty="0" smtClean="0"/>
              <a:t> (required but quite easy)</a:t>
            </a:r>
          </a:p>
          <a:p>
            <a:r>
              <a:rPr lang="en-US" dirty="0" smtClean="0"/>
              <a:t>C/C++</a:t>
            </a:r>
          </a:p>
          <a:p>
            <a:r>
              <a:rPr lang="en-US" dirty="0" err="1" smtClean="0"/>
              <a:t>Lua</a:t>
            </a:r>
            <a:endParaRPr lang="en-US" dirty="0" smtClean="0"/>
          </a:p>
          <a:p>
            <a:r>
              <a:rPr lang="en-US" dirty="0" err="1" smtClean="0"/>
              <a:t>Matlab</a:t>
            </a:r>
            <a:endParaRPr lang="en-US" dirty="0" smtClean="0"/>
          </a:p>
          <a:p>
            <a:r>
              <a:rPr lang="en-US" dirty="0" smtClean="0"/>
              <a:t>Java</a:t>
            </a:r>
          </a:p>
          <a:p>
            <a:r>
              <a:rPr lang="en-US" dirty="0" smtClean="0"/>
              <a:t>Others</a:t>
            </a:r>
          </a:p>
          <a:p>
            <a:r>
              <a:rPr lang="en-US" dirty="0" smtClean="0"/>
              <a:t>None at all </a:t>
            </a:r>
            <a:endParaRPr lang="en-US" dirty="0"/>
          </a:p>
        </p:txBody>
      </p:sp>
    </p:spTree>
    <p:extLst>
      <p:ext uri="{BB962C8B-B14F-4D97-AF65-F5344CB8AC3E}">
        <p14:creationId xmlns:p14="http://schemas.microsoft.com/office/powerpoint/2010/main" val="334029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1945</TotalTime>
  <Words>1999</Words>
  <Application>Microsoft Office PowerPoint</Application>
  <PresentationFormat>On-screen Show (4:3)</PresentationFormat>
  <Paragraphs>276</Paragraphs>
  <Slides>51</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Cambria Math</vt:lpstr>
      <vt:lpstr>Wingdings</vt:lpstr>
      <vt:lpstr>Office Theme</vt:lpstr>
      <vt:lpstr>Artificial Neural Networks Deep Learning Overview</vt:lpstr>
      <vt:lpstr>Instructor</vt:lpstr>
      <vt:lpstr>What is this course about?</vt:lpstr>
      <vt:lpstr>Quick Logistics</vt:lpstr>
      <vt:lpstr>Backgrounds</vt:lpstr>
      <vt:lpstr>Your Research Directions</vt:lpstr>
      <vt:lpstr>Exposure to deep learning courses</vt:lpstr>
      <vt:lpstr>Exposure to deep learning packages?</vt:lpstr>
      <vt:lpstr>Programming Languages?</vt:lpstr>
      <vt:lpstr>Platforms?</vt:lpstr>
      <vt:lpstr>Grading</vt:lpstr>
      <vt:lpstr>Coverage (tentative)</vt:lpstr>
      <vt:lpstr>Prerequisite</vt:lpstr>
      <vt:lpstr>Deep learning in 1 slide</vt:lpstr>
      <vt:lpstr>AI/Machine Learning/Deep Learning</vt:lpstr>
      <vt:lpstr>AI</vt:lpstr>
      <vt:lpstr>AI Tasks</vt:lpstr>
      <vt:lpstr>AI Tasks</vt:lpstr>
      <vt:lpstr>PowerPoint Presentation</vt:lpstr>
      <vt:lpstr>From Hinton’s coursera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Natural language processing too…</vt:lpstr>
      <vt:lpstr>Machine learning overview</vt:lpstr>
      <vt:lpstr>Why and when do we need machine learning?</vt:lpstr>
      <vt:lpstr>Three types of machine learning</vt:lpstr>
      <vt:lpstr>Two types of supervised learning</vt:lpstr>
      <vt:lpstr>Supervised learning in action</vt:lpstr>
      <vt:lpstr>Reinforcement learning </vt:lpstr>
      <vt:lpstr>Unsupervised learning</vt:lpstr>
      <vt:lpstr>(Artificial) neural networks</vt:lpstr>
      <vt:lpstr>Reasons to study neural networks</vt:lpstr>
      <vt:lpstr>Our brain</vt:lpstr>
      <vt:lpstr>Biological neurons</vt:lpstr>
      <vt:lpstr>Biological neurons</vt:lpstr>
      <vt:lpstr>Neural networks</vt:lpstr>
      <vt:lpstr>PowerPoint Presentation</vt:lpstr>
      <vt:lpstr>A very brief history of ANN</vt:lpstr>
      <vt:lpstr>A very brief history of ANN (con’t)</vt:lpstr>
      <vt:lpstr>A very brief history of ANN (con’t)</vt:lpstr>
      <vt:lpstr>A very brief history of ANN (con’t)</vt:lpstr>
      <vt:lpstr>Conclusions</vt:lpstr>
      <vt:lpstr>Example: image recognition</vt:lpstr>
      <vt:lpstr>Next time…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dc:title>
  <dc:creator>Samuel cheng</dc:creator>
  <cp:lastModifiedBy>Samuel cheng</cp:lastModifiedBy>
  <cp:revision>72</cp:revision>
  <dcterms:created xsi:type="dcterms:W3CDTF">2017-01-19T14:12:05Z</dcterms:created>
  <dcterms:modified xsi:type="dcterms:W3CDTF">2018-01-14T17:17:08Z</dcterms:modified>
</cp:coreProperties>
</file>