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_rels/slide11.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8.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18.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5.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media/image6.png" ContentType="image/png"/>
  <Override PartName="/ppt/media/image5.png" ContentType="image/png"/>
  <Override PartName="/ppt/media/image7.png" ContentType="image/png"/>
  <Override PartName="/ppt/media/image4.png" ContentType="image/png"/>
  <Override PartName="/ppt/media/image3.png" ContentType="image/png"/>
  <Override PartName="/ppt/media/image2.png" ContentType="image/png"/>
  <Override PartName="/ppt/media/image1.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24"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25"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27"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8"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9"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30"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32"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33"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34" name="" descr=""/>
          <p:cNvPicPr/>
          <p:nvPr/>
        </p:nvPicPr>
        <p:blipFill>
          <a:blip r:embed="rId2"/>
          <a:stretch>
            <a:fillRect/>
          </a:stretch>
        </p:blipFill>
        <p:spPr>
          <a:xfrm>
            <a:off x="2292480" y="1768680"/>
            <a:ext cx="5494680" cy="4384080"/>
          </a:xfrm>
          <a:prstGeom prst="rect">
            <a:avLst/>
          </a:prstGeom>
          <a:ln>
            <a:noFill/>
          </a:ln>
        </p:spPr>
      </p:pic>
      <p:pic>
        <p:nvPicPr>
          <p:cNvPr id="35" name="" descr=""/>
          <p:cNvPicPr/>
          <p:nvPr/>
        </p:nvPicPr>
        <p:blipFill>
          <a:blip r:embed="rId3"/>
          <a:stretch>
            <a:fillRect/>
          </a:stretch>
        </p:blipFill>
        <p:spPr>
          <a:xfrm>
            <a:off x="2292480" y="1768680"/>
            <a:ext cx="5494680" cy="43840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39" name="PlaceHolder 2"/>
          <p:cNvSpPr>
            <a:spLocks noGrp="1"/>
          </p:cNvSpPr>
          <p:nvPr>
            <p:ph type="subTitle"/>
          </p:nvPr>
        </p:nvSpPr>
        <p:spPr>
          <a:xfrm>
            <a:off x="504000" y="1768680"/>
            <a:ext cx="9072000" cy="438444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41"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43"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44"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301320"/>
            <a:ext cx="9072000" cy="585072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48"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49"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50"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3" name="PlaceHolder 2"/>
          <p:cNvSpPr>
            <a:spLocks noGrp="1"/>
          </p:cNvSpPr>
          <p:nvPr>
            <p:ph type="subTitle"/>
          </p:nvPr>
        </p:nvSpPr>
        <p:spPr>
          <a:xfrm>
            <a:off x="504000" y="1768680"/>
            <a:ext cx="9072000" cy="438444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52"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53"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54"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56"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57"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58"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60"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61"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63"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64"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65"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66"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68"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69"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70" name="" descr=""/>
          <p:cNvPicPr/>
          <p:nvPr/>
        </p:nvPicPr>
        <p:blipFill>
          <a:blip r:embed="rId2"/>
          <a:stretch>
            <a:fillRect/>
          </a:stretch>
        </p:blipFill>
        <p:spPr>
          <a:xfrm>
            <a:off x="2292480" y="1768680"/>
            <a:ext cx="5494680" cy="4384080"/>
          </a:xfrm>
          <a:prstGeom prst="rect">
            <a:avLst/>
          </a:prstGeom>
          <a:ln>
            <a:noFill/>
          </a:ln>
        </p:spPr>
      </p:pic>
      <p:pic>
        <p:nvPicPr>
          <p:cNvPr id="71" name="" descr=""/>
          <p:cNvPicPr/>
          <p:nvPr/>
        </p:nvPicPr>
        <p:blipFill>
          <a:blip r:embed="rId3"/>
          <a:stretch>
            <a:fillRect/>
          </a:stretch>
        </p:blipFill>
        <p:spPr>
          <a:xfrm>
            <a:off x="2292480" y="1768680"/>
            <a:ext cx="5494680" cy="43840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5"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7"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8"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72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12"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3"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14"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16"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7"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8"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20"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1"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2"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2000" cy="1261800"/>
          </a:xfrm>
          <a:prstGeom prst="rect">
            <a:avLst/>
          </a:prstGeom>
        </p:spPr>
        <p:txBody>
          <a:bodyPr lIns="0" rIns="0" tIns="0" bIns="0" anchor="ctr"/>
          <a:p>
            <a:pPr algn="ctr"/>
            <a:r>
              <a:rPr lang="en-US" sz="4400">
                <a:latin typeface="Arial"/>
              </a:rPr>
              <a:t>Click to edit the title text format</a:t>
            </a:r>
            <a:endParaRPr/>
          </a:p>
        </p:txBody>
      </p:sp>
      <p:sp>
        <p:nvSpPr>
          <p:cNvPr id="1" name="PlaceHolder 2"/>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2000" cy="1261800"/>
          </a:xfrm>
          <a:prstGeom prst="rect">
            <a:avLst/>
          </a:prstGeom>
        </p:spPr>
        <p:txBody>
          <a:bodyPr lIns="0" rIns="0" tIns="0" bIns="0" anchor="ctr"/>
          <a:p>
            <a:pPr algn="ctr"/>
            <a:r>
              <a:rPr lang="en-US" sz="4400">
                <a:latin typeface="Arial"/>
              </a:rPr>
              <a:t>Click to edit the title text format</a:t>
            </a:r>
            <a:endParaRPr/>
          </a:p>
        </p:txBody>
      </p:sp>
      <p:sp>
        <p:nvSpPr>
          <p:cNvPr id="37" name="PlaceHolder 2"/>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CustomShape 1"/>
          <p:cNvSpPr/>
          <p:nvPr/>
        </p:nvSpPr>
        <p:spPr>
          <a:xfrm>
            <a:off x="504000" y="301320"/>
            <a:ext cx="9068760" cy="1259280"/>
          </a:xfrm>
          <a:prstGeom prst="rect">
            <a:avLst/>
          </a:prstGeom>
          <a:noFill/>
          <a:ln>
            <a:noFill/>
          </a:ln>
        </p:spPr>
      </p:sp>
      <p:sp>
        <p:nvSpPr>
          <p:cNvPr id="73" name="CustomShape 2"/>
          <p:cNvSpPr/>
          <p:nvPr/>
        </p:nvSpPr>
        <p:spPr>
          <a:xfrm>
            <a:off x="504000" y="1769040"/>
            <a:ext cx="9068760" cy="4381560"/>
          </a:xfrm>
          <a:prstGeom prst="rect">
            <a:avLst/>
          </a:prstGeom>
          <a:noFill/>
          <a:ln>
            <a:noFill/>
          </a:ln>
        </p:spPr>
        <p:txBody>
          <a:bodyPr lIns="0" rIns="0" tIns="0" bIns="0" anchor="ctr"/>
          <a:p>
            <a:pPr algn="ctr">
              <a:lnSpc>
                <a:spcPct val="100000"/>
              </a:lnSpc>
            </a:pPr>
            <a:r>
              <a:rPr lang="en-US" sz="4800">
                <a:solidFill>
                  <a:srgbClr val="000000"/>
                </a:solidFill>
                <a:latin typeface="Calibri Light"/>
                <a:ea typeface="DejaVu Sans"/>
              </a:rPr>
              <a:t>APACHE MXNET</a:t>
            </a:r>
            <a:endParaRPr/>
          </a:p>
          <a:p>
            <a:pPr algn="ctr">
              <a:lnSpc>
                <a:spcPct val="100000"/>
              </a:lnSpc>
            </a:pPr>
            <a:endParaRPr/>
          </a:p>
          <a:p>
            <a:pPr algn="ctr">
              <a:lnSpc>
                <a:spcPct val="100000"/>
              </a:lnSpc>
            </a:pPr>
            <a:r>
              <a:rPr i="1" lang="en-US" sz="2400">
                <a:solidFill>
                  <a:srgbClr val="000000"/>
                </a:solidFill>
                <a:latin typeface="Calibri"/>
                <a:ea typeface="DejaVu Sans"/>
              </a:rPr>
              <a:t>By</a:t>
            </a:r>
            <a:endParaRPr/>
          </a:p>
          <a:p>
            <a:pPr algn="ctr">
              <a:lnSpc>
                <a:spcPct val="100000"/>
              </a:lnSpc>
            </a:pPr>
            <a:r>
              <a:rPr i="1" lang="en-US" sz="2400">
                <a:solidFill>
                  <a:srgbClr val="000000"/>
                </a:solidFill>
                <a:latin typeface="Calibri"/>
                <a:ea typeface="DejaVu Sans"/>
              </a:rPr>
              <a:t>Beni Mulyana</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CustomShape 1"/>
          <p:cNvSpPr/>
          <p:nvPr/>
        </p:nvSpPr>
        <p:spPr>
          <a:xfrm>
            <a:off x="504000" y="0"/>
            <a:ext cx="9068760" cy="1259280"/>
          </a:xfrm>
          <a:prstGeom prst="rect">
            <a:avLst/>
          </a:prstGeom>
          <a:noFill/>
          <a:ln>
            <a:noFill/>
          </a:ln>
        </p:spPr>
        <p:txBody>
          <a:bodyPr lIns="0" rIns="0" tIns="0" bIns="0" anchor="ctr"/>
          <a:p>
            <a:pPr>
              <a:lnSpc>
                <a:spcPct val="100000"/>
              </a:lnSpc>
            </a:pPr>
            <a:r>
              <a:rPr lang="en-US" sz="3600">
                <a:solidFill>
                  <a:srgbClr val="000000"/>
                </a:solidFill>
                <a:latin typeface="Arial"/>
                <a:ea typeface="Droid Sans Fallback"/>
              </a:rPr>
              <a:t>Symbolic Basic Neural Networks in MXNET</a:t>
            </a:r>
            <a:endParaRPr/>
          </a:p>
        </p:txBody>
      </p:sp>
      <p:sp>
        <p:nvSpPr>
          <p:cNvPr id="100" name="CustomShape 2"/>
          <p:cNvSpPr/>
          <p:nvPr/>
        </p:nvSpPr>
        <p:spPr>
          <a:xfrm>
            <a:off x="822960" y="1097280"/>
            <a:ext cx="9068760" cy="4381560"/>
          </a:xfrm>
          <a:prstGeom prst="rect">
            <a:avLst/>
          </a:prstGeom>
          <a:noFill/>
          <a:ln>
            <a:noFill/>
          </a:ln>
        </p:spPr>
        <p:txBody>
          <a:bodyPr lIns="0" rIns="0" tIns="0" bIns="0"/>
          <a:p>
            <a:pPr>
              <a:lnSpc>
                <a:spcPct val="100000"/>
              </a:lnSpc>
            </a:pPr>
            <a:r>
              <a:rPr lang="en-US" sz="2200">
                <a:solidFill>
                  <a:srgbClr val="000000"/>
                </a:solidFill>
                <a:latin typeface="Arial"/>
                <a:ea typeface="Arial"/>
              </a:rPr>
              <a:t>It will automatically create symbolic graph :</a:t>
            </a:r>
            <a:endParaRPr/>
          </a:p>
          <a:p>
            <a:pPr>
              <a:lnSpc>
                <a:spcPct val="100000"/>
              </a:lnSpc>
            </a:pPr>
            <a:endParaRPr/>
          </a:p>
          <a:p>
            <a:pPr>
              <a:lnSpc>
                <a:spcPct val="100000"/>
              </a:lnSpc>
            </a:pPr>
            <a:endParaRPr/>
          </a:p>
        </p:txBody>
      </p:sp>
      <p:pic>
        <p:nvPicPr>
          <p:cNvPr id="101" name="Picture 100" descr=""/>
          <p:cNvPicPr/>
          <p:nvPr/>
        </p:nvPicPr>
        <p:blipFill>
          <a:blip r:embed="rId1"/>
          <a:stretch>
            <a:fillRect/>
          </a:stretch>
        </p:blipFill>
        <p:spPr>
          <a:xfrm>
            <a:off x="822960" y="1474560"/>
            <a:ext cx="2923560" cy="5746680"/>
          </a:xfrm>
          <a:prstGeom prst="rect">
            <a:avLst/>
          </a:prstGeom>
          <a:ln>
            <a:noFill/>
          </a:ln>
        </p:spPr>
      </p:pic>
      <p:sp>
        <p:nvSpPr>
          <p:cNvPr id="102" name="CustomShape 3"/>
          <p:cNvSpPr/>
          <p:nvPr/>
        </p:nvSpPr>
        <p:spPr>
          <a:xfrm>
            <a:off x="3931920" y="1737360"/>
            <a:ext cx="5666760" cy="4431240"/>
          </a:xfrm>
          <a:prstGeom prst="rect">
            <a:avLst/>
          </a:prstGeom>
          <a:noFill/>
          <a:ln>
            <a:noFill/>
          </a:ln>
        </p:spPr>
        <p:txBody>
          <a:bodyPr lIns="90000" rIns="90000" tIns="45000" bIns="45000"/>
          <a:p>
            <a:pPr>
              <a:lnSpc>
                <a:spcPct val="100000"/>
              </a:lnSpc>
            </a:pPr>
            <a:r>
              <a:rPr lang="en-US" sz="1600">
                <a:solidFill>
                  <a:srgbClr val="000000"/>
                </a:solidFill>
                <a:latin typeface="Arial"/>
                <a:ea typeface="DejaVu Sans"/>
              </a:rPr>
              <a:t>Each symbol takes a (unique) string name. Operators take symbol (or NDArray) as inputs and might also additionally accept other hyperparameters such as the number of hidden neurons (</a:t>
            </a:r>
            <a:r>
              <a:rPr i="1" lang="en-US" sz="1600">
                <a:solidFill>
                  <a:srgbClr val="000000"/>
                </a:solidFill>
                <a:latin typeface="Arial"/>
                <a:ea typeface="DejaVu Sans"/>
              </a:rPr>
              <a:t>num_hidden</a:t>
            </a:r>
            <a:r>
              <a:rPr lang="en-US" sz="1600">
                <a:solidFill>
                  <a:srgbClr val="000000"/>
                </a:solidFill>
                <a:latin typeface="Arial"/>
                <a:ea typeface="DejaVu Sans"/>
              </a:rPr>
              <a:t>) or the activation type (</a:t>
            </a:r>
            <a:r>
              <a:rPr i="1" lang="en-US" sz="1600">
                <a:solidFill>
                  <a:srgbClr val="000000"/>
                </a:solidFill>
                <a:latin typeface="Arial"/>
                <a:ea typeface="DejaVu Sans"/>
              </a:rPr>
              <a:t>act_type</a:t>
            </a:r>
            <a:r>
              <a:rPr lang="en-US" sz="1600">
                <a:solidFill>
                  <a:srgbClr val="000000"/>
                </a:solidFill>
                <a:latin typeface="Arial"/>
                <a:ea typeface="DejaVu Sans"/>
              </a:rPr>
              <a:t>) and produce the output.</a:t>
            </a:r>
            <a:endParaRPr/>
          </a:p>
          <a:p>
            <a:pPr>
              <a:lnSpc>
                <a:spcPct val="100000"/>
              </a:lnSpc>
            </a:pPr>
            <a:endParaRPr/>
          </a:p>
          <a:p>
            <a:pPr>
              <a:lnSpc>
                <a:spcPct val="100000"/>
              </a:lnSpc>
            </a:pPr>
            <a:r>
              <a:rPr lang="en-US" sz="1600">
                <a:solidFill>
                  <a:srgbClr val="000000"/>
                </a:solidFill>
                <a:latin typeface="Arial"/>
                <a:ea typeface="DejaVu Sans"/>
              </a:rPr>
              <a:t>We can view a symbol simply as a function taking several arguments. And we can retrieve those arguments with the following method call:</a:t>
            </a:r>
            <a:endParaRPr/>
          </a:p>
          <a:p>
            <a:pPr>
              <a:lnSpc>
                <a:spcPct val="100000"/>
              </a:lnSpc>
            </a:pPr>
            <a:endParaRPr/>
          </a:p>
          <a:p>
            <a:pPr>
              <a:lnSpc>
                <a:spcPct val="100000"/>
              </a:lnSpc>
            </a:pPr>
            <a:r>
              <a:rPr lang="en-US" sz="1600">
                <a:solidFill>
                  <a:srgbClr val="000000"/>
                </a:solidFill>
                <a:latin typeface="Arial"/>
                <a:ea typeface="DejaVu Sans"/>
              </a:rPr>
              <a:t>	</a:t>
            </a:r>
            <a:r>
              <a:rPr lang="en-US" sz="1600">
                <a:solidFill>
                  <a:srgbClr val="000000"/>
                </a:solidFill>
                <a:latin typeface="Arial"/>
                <a:ea typeface="DejaVu Sans"/>
              </a:rPr>
              <a:t>net.list_arguments()</a:t>
            </a:r>
            <a:endParaRPr/>
          </a:p>
          <a:p>
            <a:pPr>
              <a:lnSpc>
                <a:spcPct val="100000"/>
              </a:lnSpc>
            </a:pPr>
            <a:endParaRPr/>
          </a:p>
          <a:p>
            <a:pPr>
              <a:lnSpc>
                <a:spcPct val="100000"/>
              </a:lnSpc>
            </a:pPr>
            <a:endParaRPr/>
          </a:p>
          <a:p>
            <a:pPr>
              <a:lnSpc>
                <a:spcPct val="100000"/>
              </a:lnSpc>
            </a:pPr>
            <a:r>
              <a:rPr lang="en-US" sz="1600">
                <a:solidFill>
                  <a:srgbClr val="000000"/>
                </a:solidFill>
                <a:latin typeface="Arial"/>
                <a:ea typeface="DejaVu Sans"/>
              </a:rPr>
              <a:t>['data', 'fc1_weight', 'fc1_bias', 'fc2_weight', 'fc2_bias', 'out_label']</a:t>
            </a:r>
            <a:endParaRPr/>
          </a:p>
          <a:p>
            <a:pPr>
              <a:lnSpc>
                <a:spcPct val="100000"/>
              </a:lnSpc>
            </a:pPr>
            <a:endParaRPr/>
          </a:p>
          <a:p>
            <a:pPr>
              <a:lnSpc>
                <a:spcPct val="100000"/>
              </a:lnSpc>
            </a:pPr>
            <a:r>
              <a:rPr lang="en-US" sz="1600">
                <a:solidFill>
                  <a:srgbClr val="000000"/>
                </a:solidFill>
                <a:latin typeface="Arial"/>
                <a:ea typeface="DejaVu Sans"/>
              </a:rPr>
              <a:t>These arguments are the parameters and inputs needed by each symbol</a:t>
            </a:r>
            <a:endParaRPr/>
          </a:p>
          <a:p>
            <a:pPr>
              <a:lnSpc>
                <a:spcPct val="100000"/>
              </a:lnSpc>
            </a:pP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3" name="CustomShape 1"/>
          <p:cNvSpPr/>
          <p:nvPr/>
        </p:nvSpPr>
        <p:spPr>
          <a:xfrm>
            <a:off x="3050640" y="3296520"/>
            <a:ext cx="9068760" cy="4381560"/>
          </a:xfrm>
          <a:prstGeom prst="rect">
            <a:avLst/>
          </a:prstGeom>
          <a:noFill/>
          <a:ln>
            <a:noFill/>
          </a:ln>
        </p:spPr>
        <p:txBody>
          <a:bodyPr lIns="0" rIns="0" tIns="0" bIns="0"/>
          <a:p>
            <a:pPr>
              <a:lnSpc>
                <a:spcPct val="100000"/>
              </a:lnSpc>
              <a:buSzPct val="45000"/>
              <a:buFont typeface="StarSymbol"/>
              <a:buChar char="l"/>
            </a:pPr>
            <a:r>
              <a:rPr lang="en-US" sz="3200">
                <a:solidFill>
                  <a:srgbClr val="000000"/>
                </a:solidFill>
                <a:latin typeface="Arial"/>
                <a:ea typeface="DejaVu Sans"/>
              </a:rPr>
              <a:t>THANK YOU!.</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CustomShape 1"/>
          <p:cNvSpPr/>
          <p:nvPr/>
        </p:nvSpPr>
        <p:spPr>
          <a:xfrm>
            <a:off x="504000" y="301320"/>
            <a:ext cx="9068760" cy="1259280"/>
          </a:xfrm>
          <a:prstGeom prst="rect">
            <a:avLst/>
          </a:prstGeom>
          <a:noFill/>
          <a:ln>
            <a:noFill/>
          </a:ln>
        </p:spPr>
        <p:txBody>
          <a:bodyPr lIns="0" rIns="0" tIns="0" bIns="0" anchor="ctr"/>
          <a:p>
            <a:pPr algn="ctr">
              <a:lnSpc>
                <a:spcPct val="90000"/>
              </a:lnSpc>
            </a:pPr>
            <a:r>
              <a:rPr lang="en-US" sz="4400">
                <a:solidFill>
                  <a:srgbClr val="000000"/>
                </a:solidFill>
                <a:latin typeface="Calibri Light"/>
                <a:ea typeface="DejaVu Sans"/>
              </a:rPr>
              <a:t>Introduction</a:t>
            </a:r>
            <a:endParaRPr/>
          </a:p>
        </p:txBody>
      </p:sp>
      <p:sp>
        <p:nvSpPr>
          <p:cNvPr id="75" name="CustomShape 2"/>
          <p:cNvSpPr/>
          <p:nvPr/>
        </p:nvSpPr>
        <p:spPr>
          <a:xfrm>
            <a:off x="504000" y="1769040"/>
            <a:ext cx="9068760" cy="4381560"/>
          </a:xfrm>
          <a:prstGeom prst="rect">
            <a:avLst/>
          </a:prstGeom>
          <a:noFill/>
          <a:ln>
            <a:noFill/>
          </a:ln>
        </p:spPr>
        <p:txBody>
          <a:bodyPr lIns="0" rIns="0" tIns="0" bIns="0" anchor="ctr"/>
          <a:p>
            <a:pPr>
              <a:lnSpc>
                <a:spcPct val="100000"/>
              </a:lnSpc>
            </a:pPr>
            <a:endParaRPr/>
          </a:p>
          <a:p>
            <a:pPr>
              <a:lnSpc>
                <a:spcPct val="100000"/>
              </a:lnSpc>
            </a:pPr>
            <a:endParaRPr/>
          </a:p>
          <a:p>
            <a:pPr>
              <a:lnSpc>
                <a:spcPct val="100000"/>
              </a:lnSpc>
            </a:pPr>
            <a:endParaRPr/>
          </a:p>
        </p:txBody>
      </p:sp>
      <p:sp>
        <p:nvSpPr>
          <p:cNvPr id="76" name="CustomShape 3"/>
          <p:cNvSpPr/>
          <p:nvPr/>
        </p:nvSpPr>
        <p:spPr>
          <a:xfrm>
            <a:off x="640080" y="1645920"/>
            <a:ext cx="9068760" cy="3495600"/>
          </a:xfrm>
          <a:prstGeom prst="rect">
            <a:avLst/>
          </a:prstGeom>
          <a:noFill/>
          <a:ln>
            <a:noFill/>
          </a:ln>
        </p:spPr>
        <p:txBody>
          <a:bodyPr lIns="0" rIns="0" tIns="0" bIns="0" anchor="ctr"/>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r>
              <a:rPr lang="en-US" sz="2200">
                <a:solidFill>
                  <a:srgbClr val="000000"/>
                </a:solidFill>
                <a:latin typeface="Arial"/>
                <a:ea typeface="DejaVu Sans"/>
              </a:rPr>
              <a:t>Apache MXNet is a modern open-source deep learning framework used to train, and deploy deep neural networks. It is scalable, allowing for fast model training, and supports a flexible programming model and multiple languages. Currently, MXNet is supported by Intel, Dato, Baidu,Microsoft, Wolfram Research, and research institutions such as Carnegie Mellon, MIT, the University of Washington, and the Hong Kong University of Science and Technology. </a:t>
            </a:r>
            <a:endParaRPr/>
          </a:p>
          <a:p>
            <a:pPr>
              <a:lnSpc>
                <a:spcPct val="100000"/>
              </a:lnSpc>
            </a:pPr>
            <a:endParaRPr/>
          </a:p>
          <a:p>
            <a:pPr>
              <a:lnSpc>
                <a:spcPct val="100000"/>
              </a:lnSpc>
            </a:pPr>
            <a:endParaRPr/>
          </a:p>
          <a:p>
            <a:pPr>
              <a:lnSpc>
                <a:spcPct val="100000"/>
              </a:lnSpc>
              <a:buFont typeface="Wingdings" charset="2"/>
              <a:buChar char=""/>
            </a:pPr>
            <a:r>
              <a:rPr lang="en-US" sz="2200">
                <a:solidFill>
                  <a:srgbClr val="000000"/>
                </a:solidFill>
                <a:latin typeface="Arial"/>
                <a:ea typeface="DejaVu Sans"/>
              </a:rPr>
              <a:t>Developed by Apache Software Foundation</a:t>
            </a:r>
            <a:endParaRPr/>
          </a:p>
          <a:p>
            <a:pPr>
              <a:lnSpc>
                <a:spcPct val="100000"/>
              </a:lnSpc>
              <a:buFont typeface="Wingdings" charset="2"/>
              <a:buChar char=""/>
            </a:pPr>
            <a:r>
              <a:rPr lang="en-US" sz="2200">
                <a:solidFill>
                  <a:srgbClr val="000000"/>
                </a:solidFill>
                <a:latin typeface="Arial"/>
                <a:ea typeface="DejaVu Sans"/>
              </a:rPr>
              <a:t>Written in : C++, Python, R, Julia, JavaScript</a:t>
            </a:r>
            <a:endParaRPr/>
          </a:p>
          <a:p>
            <a:pPr>
              <a:lnSpc>
                <a:spcPct val="100000"/>
              </a:lnSpc>
              <a:buFont typeface="Wingdings" charset="2"/>
              <a:buChar char=""/>
            </a:pPr>
            <a:r>
              <a:rPr lang="en-US" sz="2200">
                <a:solidFill>
                  <a:srgbClr val="000000"/>
                </a:solidFill>
                <a:latin typeface="Arial"/>
                <a:ea typeface="DejaVu Sans"/>
              </a:rPr>
              <a:t>Operating system :  Linux, Windows, macOS</a:t>
            </a:r>
            <a:endParaRPr/>
          </a:p>
          <a:p>
            <a:pPr>
              <a:lnSpc>
                <a:spcPct val="100000"/>
              </a:lnSpc>
              <a:buFont typeface="Wingdings" charset="2"/>
              <a:buChar char=""/>
            </a:pPr>
            <a:r>
              <a:rPr lang="en-US" sz="2200">
                <a:solidFill>
                  <a:srgbClr val="000000"/>
                </a:solidFill>
                <a:latin typeface="Arial"/>
                <a:ea typeface="DejaVu Sans"/>
              </a:rPr>
              <a:t>Website : mxnet.apache.org</a:t>
            </a:r>
            <a:endParaRPr/>
          </a:p>
          <a:p>
            <a:pPr>
              <a:lnSpc>
                <a:spcPct val="100000"/>
              </a:lnSpc>
            </a:pP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CustomShape 1"/>
          <p:cNvSpPr/>
          <p:nvPr/>
        </p:nvSpPr>
        <p:spPr>
          <a:xfrm>
            <a:off x="504000" y="301320"/>
            <a:ext cx="9068760" cy="1259280"/>
          </a:xfrm>
          <a:prstGeom prst="rect">
            <a:avLst/>
          </a:prstGeom>
          <a:noFill/>
          <a:ln>
            <a:noFill/>
          </a:ln>
        </p:spPr>
        <p:txBody>
          <a:bodyPr lIns="0" rIns="0" tIns="0" bIns="0" anchor="ctr"/>
          <a:p>
            <a:pPr algn="ctr">
              <a:lnSpc>
                <a:spcPct val="90000"/>
              </a:lnSpc>
            </a:pPr>
            <a:r>
              <a:rPr lang="en-US" sz="4400">
                <a:solidFill>
                  <a:srgbClr val="000000"/>
                </a:solidFill>
                <a:latin typeface="Calibri Light"/>
                <a:ea typeface="DejaVu Sans"/>
              </a:rPr>
              <a:t>MXNET Features</a:t>
            </a:r>
            <a:endParaRPr/>
          </a:p>
        </p:txBody>
      </p:sp>
      <p:sp>
        <p:nvSpPr>
          <p:cNvPr id="78" name="CustomShape 2"/>
          <p:cNvSpPr/>
          <p:nvPr/>
        </p:nvSpPr>
        <p:spPr>
          <a:xfrm>
            <a:off x="504000" y="1769040"/>
            <a:ext cx="9068760" cy="4381560"/>
          </a:xfrm>
          <a:prstGeom prst="rect">
            <a:avLst/>
          </a:prstGeom>
          <a:noFill/>
          <a:ln>
            <a:noFill/>
          </a:ln>
        </p:spPr>
        <p:txBody>
          <a:bodyPr lIns="0" rIns="0" tIns="0" bIns="0" anchor="ctr"/>
          <a:p>
            <a:pPr>
              <a:lnSpc>
                <a:spcPct val="100000"/>
              </a:lnSpc>
            </a:pPr>
            <a:endParaRPr/>
          </a:p>
          <a:p>
            <a:pPr>
              <a:lnSpc>
                <a:spcPct val="100000"/>
              </a:lnSpc>
            </a:pPr>
            <a:endParaRPr/>
          </a:p>
        </p:txBody>
      </p:sp>
      <p:sp>
        <p:nvSpPr>
          <p:cNvPr id="79" name="CustomShape 3"/>
          <p:cNvSpPr/>
          <p:nvPr/>
        </p:nvSpPr>
        <p:spPr>
          <a:xfrm>
            <a:off x="365760" y="4114800"/>
            <a:ext cx="9068760" cy="4381560"/>
          </a:xfrm>
          <a:prstGeom prst="rect">
            <a:avLst/>
          </a:prstGeom>
          <a:noFill/>
          <a:ln>
            <a:noFill/>
          </a:ln>
        </p:spPr>
        <p:txBody>
          <a:bodyPr lIns="0" rIns="0" tIns="0" bIns="0" anchor="ctr"/>
          <a:p>
            <a:pPr>
              <a:lnSpc>
                <a:spcPct val="100000"/>
              </a:lnSpc>
            </a:pPr>
            <a:endParaRPr/>
          </a:p>
          <a:p>
            <a:pPr>
              <a:lnSpc>
                <a:spcPct val="100000"/>
              </a:lnSpc>
            </a:pPr>
            <a:endParaRPr/>
          </a:p>
        </p:txBody>
      </p:sp>
      <p:sp>
        <p:nvSpPr>
          <p:cNvPr id="80" name="CustomShape 4"/>
          <p:cNvSpPr/>
          <p:nvPr/>
        </p:nvSpPr>
        <p:spPr>
          <a:xfrm>
            <a:off x="548640" y="1611360"/>
            <a:ext cx="9068760" cy="5309640"/>
          </a:xfrm>
          <a:prstGeom prst="rect">
            <a:avLst/>
          </a:prstGeom>
          <a:noFill/>
          <a:ln>
            <a:noFill/>
          </a:ln>
        </p:spPr>
        <p:txBody>
          <a:bodyPr lIns="0" rIns="0" tIns="0" bIns="0" anchor="ctr"/>
          <a:p>
            <a:pPr>
              <a:lnSpc>
                <a:spcPct val="100000"/>
              </a:lnSpc>
              <a:buFont typeface="Wingdings" charset="2"/>
              <a:buChar char=""/>
            </a:pPr>
            <a:r>
              <a:rPr b="1" lang="en-US" sz="2200">
                <a:solidFill>
                  <a:srgbClr val="000000"/>
                </a:solidFill>
                <a:latin typeface="Arial"/>
                <a:ea typeface="DejaVu Sans"/>
              </a:rPr>
              <a:t>Scalable</a:t>
            </a:r>
            <a:r>
              <a:rPr lang="en-US" sz="2200">
                <a:solidFill>
                  <a:srgbClr val="000000"/>
                </a:solidFill>
                <a:latin typeface="Arial"/>
                <a:ea typeface="DejaVu Sans"/>
              </a:rPr>
              <a:t> : can achieve almost linear scale with multiple GPU/CPU</a:t>
            </a:r>
            <a:endParaRPr/>
          </a:p>
          <a:p>
            <a:pPr>
              <a:lnSpc>
                <a:spcPct val="100000"/>
              </a:lnSpc>
              <a:buFont typeface="Wingdings" charset="2"/>
              <a:buChar char=""/>
            </a:pPr>
            <a:r>
              <a:rPr b="1" lang="en-US" sz="2200">
                <a:solidFill>
                  <a:srgbClr val="000000"/>
                </a:solidFill>
                <a:latin typeface="Arial"/>
                <a:ea typeface="DejaVu Sans"/>
              </a:rPr>
              <a:t>Flexible</a:t>
            </a:r>
            <a:r>
              <a:rPr lang="en-US" sz="2200">
                <a:solidFill>
                  <a:srgbClr val="000000"/>
                </a:solidFill>
                <a:latin typeface="Arial"/>
                <a:ea typeface="DejaVu Sans"/>
              </a:rPr>
              <a:t> : MXNet supports both imperative and symbolic programming, symbolic programming makes it easier for developers that have plan in chart, afterward implement it using symbolic programming to get started with deep learning</a:t>
            </a:r>
            <a:endParaRPr/>
          </a:p>
          <a:p>
            <a:pPr>
              <a:lnSpc>
                <a:spcPct val="100000"/>
              </a:lnSpc>
              <a:buFont typeface="Wingdings" charset="2"/>
              <a:buChar char=""/>
            </a:pPr>
            <a:r>
              <a:rPr b="1" lang="en-US" sz="2200">
                <a:solidFill>
                  <a:srgbClr val="000000"/>
                </a:solidFill>
                <a:latin typeface="Arial"/>
                <a:ea typeface="DejaVu Sans"/>
              </a:rPr>
              <a:t>Multiple Languages</a:t>
            </a:r>
            <a:r>
              <a:rPr lang="en-US" sz="2200">
                <a:solidFill>
                  <a:srgbClr val="000000"/>
                </a:solidFill>
                <a:latin typeface="Arial"/>
                <a:ea typeface="DejaVu Sans"/>
              </a:rPr>
              <a:t> : Supports C++ for the optimized backend to get the most of the GPU or CPU available, also support for Python, R, Scala, Julia, Perl, Matlab and Javascript for the simple to use frontend for the developers</a:t>
            </a:r>
            <a:endParaRPr/>
          </a:p>
          <a:p>
            <a:pPr>
              <a:lnSpc>
                <a:spcPct val="100000"/>
              </a:lnSpc>
              <a:buFont typeface="Wingdings" charset="2"/>
              <a:buChar char=""/>
            </a:pPr>
            <a:r>
              <a:rPr b="1" lang="en-US" sz="2200">
                <a:solidFill>
                  <a:srgbClr val="000000"/>
                </a:solidFill>
                <a:latin typeface="Arial"/>
                <a:ea typeface="DejaVu Sans"/>
              </a:rPr>
              <a:t>Portable</a:t>
            </a:r>
            <a:r>
              <a:rPr lang="en-US" sz="2200">
                <a:solidFill>
                  <a:srgbClr val="000000"/>
                </a:solidFill>
                <a:latin typeface="Arial"/>
                <a:ea typeface="DejaVu Sans"/>
              </a:rPr>
              <a:t> : Supports an efficient deployment of a trained model to low-end devices for inference, such as mobile devices (using Amalgamation), IoT devices (using AWS Greengrass), Serverless (Using AWS Lambda) or containers. These low-end environments can have only weaker CPU or limited memory (RAM), and should be able to use the models that were trained on a higher-level environment (GPU based cluster, for example).</a:t>
            </a:r>
            <a:endParaRPr/>
          </a:p>
          <a:p>
            <a:pPr>
              <a:lnSpc>
                <a:spcPct val="100000"/>
              </a:lnSpc>
            </a:pP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CustomShape 1"/>
          <p:cNvSpPr/>
          <p:nvPr/>
        </p:nvSpPr>
        <p:spPr>
          <a:xfrm>
            <a:off x="457200" y="383760"/>
            <a:ext cx="9068760" cy="1259280"/>
          </a:xfrm>
          <a:prstGeom prst="rect">
            <a:avLst/>
          </a:prstGeom>
          <a:noFill/>
          <a:ln>
            <a:noFill/>
          </a:ln>
        </p:spPr>
        <p:txBody>
          <a:bodyPr lIns="0" rIns="0" tIns="0" bIns="0" anchor="ctr"/>
          <a:p>
            <a:pPr>
              <a:lnSpc>
                <a:spcPct val="100000"/>
              </a:lnSpc>
            </a:pPr>
            <a:r>
              <a:rPr lang="en-US" sz="4400">
                <a:solidFill>
                  <a:srgbClr val="000000"/>
                </a:solidFill>
                <a:latin typeface="Arial"/>
                <a:ea typeface="DejaVu Sans"/>
              </a:rPr>
              <a:t>Installation</a:t>
            </a:r>
            <a:endParaRPr/>
          </a:p>
          <a:p>
            <a:pPr algn="ctr">
              <a:lnSpc>
                <a:spcPct val="100000"/>
              </a:lnSpc>
            </a:pPr>
            <a:endParaRPr/>
          </a:p>
        </p:txBody>
      </p:sp>
      <p:sp>
        <p:nvSpPr>
          <p:cNvPr id="82" name="CustomShape 2"/>
          <p:cNvSpPr/>
          <p:nvPr/>
        </p:nvSpPr>
        <p:spPr>
          <a:xfrm>
            <a:off x="548640" y="1280160"/>
            <a:ext cx="9068760" cy="5622120"/>
          </a:xfrm>
          <a:prstGeom prst="rect">
            <a:avLst/>
          </a:prstGeom>
          <a:noFill/>
          <a:ln>
            <a:noFill/>
          </a:ln>
        </p:spPr>
        <p:txBody>
          <a:bodyPr lIns="0" rIns="0" tIns="0" bIns="0" anchor="ctr"/>
          <a:p>
            <a:pPr>
              <a:lnSpc>
                <a:spcPct val="100000"/>
              </a:lnSpc>
            </a:pPr>
            <a:r>
              <a:rPr b="1" lang="en-US" sz="2200">
                <a:solidFill>
                  <a:srgbClr val="000000"/>
                </a:solidFill>
                <a:latin typeface="Arial"/>
                <a:ea typeface="DejaVu Sans"/>
              </a:rPr>
              <a:t>For installation explained  completly in : https://mxnet.apache.org/install/index.html</a:t>
            </a:r>
            <a:endParaRPr/>
          </a:p>
          <a:p>
            <a:pPr>
              <a:lnSpc>
                <a:spcPct val="100000"/>
              </a:lnSpc>
            </a:pPr>
            <a:endParaRPr/>
          </a:p>
          <a:p>
            <a:pPr>
              <a:lnSpc>
                <a:spcPct val="100000"/>
              </a:lnSpc>
              <a:buSzPct val="45000"/>
              <a:buFont typeface="Wingdings" charset="2"/>
              <a:buChar char=""/>
            </a:pPr>
            <a:r>
              <a:rPr b="1" lang="en-US" sz="2200">
                <a:solidFill>
                  <a:srgbClr val="000000"/>
                </a:solidFill>
                <a:latin typeface="Arial"/>
                <a:ea typeface="DejaVu Sans"/>
              </a:rPr>
              <a:t>Install CUDA 8.0 following the NVIDIA’s</a:t>
            </a:r>
            <a:endParaRPr/>
          </a:p>
          <a:p>
            <a:pPr>
              <a:lnSpc>
                <a:spcPct val="100000"/>
              </a:lnSpc>
              <a:buSzPct val="45000"/>
              <a:buFont typeface="Wingdings" charset="2"/>
              <a:buChar char=""/>
            </a:pPr>
            <a:r>
              <a:rPr b="1" lang="en-US" sz="2200">
                <a:solidFill>
                  <a:srgbClr val="000000"/>
                </a:solidFill>
                <a:latin typeface="Arial"/>
                <a:ea typeface="DejaVu Sans"/>
              </a:rPr>
              <a:t>Install cuDNN 7 for CUDA 8.0</a:t>
            </a:r>
            <a:endParaRPr/>
          </a:p>
          <a:p>
            <a:pPr>
              <a:lnSpc>
                <a:spcPct val="100000"/>
              </a:lnSpc>
              <a:buSzPct val="45000"/>
              <a:buFont typeface="Wingdings" charset="2"/>
              <a:buChar char=""/>
            </a:pPr>
            <a:r>
              <a:rPr b="1" lang="en-US" sz="2200">
                <a:solidFill>
                  <a:srgbClr val="000000"/>
                </a:solidFill>
                <a:latin typeface="Arial"/>
                <a:ea typeface="DejaVu Sans"/>
              </a:rPr>
              <a:t>Install virtualenv for Ubuntu by this command :</a:t>
            </a:r>
            <a:endParaRPr/>
          </a:p>
          <a:p>
            <a:pPr lvl="1">
              <a:lnSpc>
                <a:spcPct val="100000"/>
              </a:lnSpc>
              <a:buSzPct val="45000"/>
              <a:buFont typeface="Wingdings" charset="2"/>
              <a:buChar char=""/>
            </a:pPr>
            <a:r>
              <a:rPr b="1" lang="en-US" sz="2200">
                <a:solidFill>
                  <a:srgbClr val="000000"/>
                </a:solidFill>
                <a:latin typeface="Arial"/>
                <a:ea typeface="DejaVu Sans"/>
              </a:rPr>
              <a:t>sudo apt-get update</a:t>
            </a:r>
            <a:endParaRPr/>
          </a:p>
          <a:p>
            <a:pPr lvl="1">
              <a:lnSpc>
                <a:spcPct val="100000"/>
              </a:lnSpc>
              <a:buSzPct val="45000"/>
              <a:buFont typeface="Wingdings" charset="2"/>
              <a:buChar char=""/>
            </a:pPr>
            <a:r>
              <a:rPr b="1" lang="en-US" sz="2200">
                <a:solidFill>
                  <a:srgbClr val="000000"/>
                </a:solidFill>
                <a:latin typeface="Arial"/>
                <a:ea typeface="DejaVu Sans"/>
              </a:rPr>
              <a:t>sudo apt-get install -y python-dev python-virtualenv</a:t>
            </a:r>
            <a:endParaRPr/>
          </a:p>
          <a:p>
            <a:pPr>
              <a:lnSpc>
                <a:spcPct val="100000"/>
              </a:lnSpc>
              <a:buSzPct val="45000"/>
              <a:buFont typeface="Wingdings" charset="2"/>
              <a:buChar char=""/>
            </a:pPr>
            <a:r>
              <a:rPr b="1" lang="en-US" sz="2200">
                <a:solidFill>
                  <a:srgbClr val="000000"/>
                </a:solidFill>
                <a:latin typeface="Arial"/>
                <a:ea typeface="DejaVu Sans"/>
              </a:rPr>
              <a:t>Create and activate virtualenv environment for MXNet :</a:t>
            </a:r>
            <a:endParaRPr/>
          </a:p>
          <a:p>
            <a:pPr lvl="1">
              <a:lnSpc>
                <a:spcPct val="100000"/>
              </a:lnSpc>
              <a:buSzPct val="45000"/>
              <a:buFont typeface="Wingdings" charset="2"/>
              <a:buChar char=""/>
            </a:pPr>
            <a:r>
              <a:rPr b="1" lang="en-US" sz="2200">
                <a:solidFill>
                  <a:srgbClr val="000000"/>
                </a:solidFill>
                <a:latin typeface="Arial"/>
                <a:ea typeface="DejaVu Sans"/>
              </a:rPr>
              <a:t>virtualenv --system-site-packages ~/mxnet</a:t>
            </a:r>
            <a:endParaRPr/>
          </a:p>
          <a:p>
            <a:pPr lvl="1">
              <a:lnSpc>
                <a:spcPct val="100000"/>
              </a:lnSpc>
              <a:buSzPct val="45000"/>
              <a:buFont typeface="Wingdings" charset="2"/>
              <a:buChar char=""/>
            </a:pPr>
            <a:r>
              <a:rPr b="1" lang="en-US" sz="2200">
                <a:solidFill>
                  <a:srgbClr val="000000"/>
                </a:solidFill>
                <a:latin typeface="Arial"/>
                <a:ea typeface="DejaVu Sans"/>
              </a:rPr>
              <a:t>source ~/mxnet/bin/activate --&gt; will appears : (mxnet)$</a:t>
            </a:r>
            <a:endParaRPr/>
          </a:p>
          <a:p>
            <a:pPr>
              <a:lnSpc>
                <a:spcPct val="100000"/>
              </a:lnSpc>
              <a:buSzPct val="45000"/>
              <a:buFont typeface="Wingdings" charset="2"/>
              <a:buChar char=""/>
            </a:pPr>
            <a:r>
              <a:rPr b="1" lang="en-US" sz="2200">
                <a:solidFill>
                  <a:srgbClr val="000000"/>
                </a:solidFill>
                <a:latin typeface="Arial"/>
                <a:ea typeface="DejaVu Sans"/>
              </a:rPr>
              <a:t>Install MXNet in the active virtualenv environment :</a:t>
            </a:r>
            <a:endParaRPr/>
          </a:p>
          <a:p>
            <a:pPr lvl="1">
              <a:lnSpc>
                <a:spcPct val="100000"/>
              </a:lnSpc>
              <a:buSzPct val="45000"/>
              <a:buFont typeface="Wingdings" charset="2"/>
              <a:buChar char=""/>
            </a:pPr>
            <a:r>
              <a:rPr b="1" lang="en-US" sz="2200">
                <a:solidFill>
                  <a:srgbClr val="000000"/>
                </a:solidFill>
                <a:latin typeface="Arial"/>
                <a:ea typeface="DejaVu Sans"/>
              </a:rPr>
              <a:t>pip install --upgrade pip (Installing MXNet with pip requires a latest version of pip)</a:t>
            </a:r>
            <a:endParaRPr/>
          </a:p>
          <a:p>
            <a:pPr lvl="1">
              <a:lnSpc>
                <a:spcPct val="100000"/>
              </a:lnSpc>
              <a:buSzPct val="45000"/>
              <a:buFont typeface="Wingdings" charset="2"/>
              <a:buChar char=""/>
            </a:pPr>
            <a:r>
              <a:rPr b="1" lang="en-US" sz="2200">
                <a:solidFill>
                  <a:srgbClr val="000000"/>
                </a:solidFill>
                <a:latin typeface="Arial"/>
                <a:ea typeface="DejaVu Sans"/>
              </a:rPr>
              <a:t>pip install mxnet-cu80==1.0.0 (Install MXNet with GPU support using CUDA 8.0)</a:t>
            </a:r>
            <a:endParaRPr/>
          </a:p>
          <a:p>
            <a:pPr algn="ctr">
              <a:lnSpc>
                <a:spcPct val="100000"/>
              </a:lnSpc>
            </a:pPr>
            <a:endParaRPr/>
          </a:p>
          <a:p>
            <a:pPr>
              <a:lnSpc>
                <a:spcPct val="100000"/>
              </a:lnSpc>
            </a:pP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CustomShape 1"/>
          <p:cNvSpPr/>
          <p:nvPr/>
        </p:nvSpPr>
        <p:spPr>
          <a:xfrm>
            <a:off x="504000" y="301320"/>
            <a:ext cx="9068760" cy="1259280"/>
          </a:xfrm>
          <a:prstGeom prst="rect">
            <a:avLst/>
          </a:prstGeom>
          <a:noFill/>
          <a:ln>
            <a:noFill/>
          </a:ln>
        </p:spPr>
        <p:txBody>
          <a:bodyPr lIns="0" rIns="0" tIns="0" bIns="0" anchor="ctr"/>
          <a:p>
            <a:pPr>
              <a:lnSpc>
                <a:spcPct val="100000"/>
              </a:lnSpc>
            </a:pPr>
            <a:r>
              <a:rPr lang="en-US" sz="4400">
                <a:solidFill>
                  <a:srgbClr val="000000"/>
                </a:solidFill>
                <a:latin typeface="Arial"/>
                <a:ea typeface="Droid Sans Fallback"/>
              </a:rPr>
              <a:t>How to validate installation</a:t>
            </a:r>
            <a:endParaRPr/>
          </a:p>
        </p:txBody>
      </p:sp>
      <p:sp>
        <p:nvSpPr>
          <p:cNvPr id="84" name="CustomShape 2"/>
          <p:cNvSpPr/>
          <p:nvPr/>
        </p:nvSpPr>
        <p:spPr>
          <a:xfrm>
            <a:off x="457200" y="1650240"/>
            <a:ext cx="9068760" cy="4381560"/>
          </a:xfrm>
          <a:prstGeom prst="rect">
            <a:avLst/>
          </a:prstGeom>
          <a:noFill/>
          <a:ln>
            <a:noFill/>
          </a:ln>
        </p:spPr>
        <p:txBody>
          <a:bodyPr lIns="0" rIns="0" tIns="0" bIns="0"/>
          <a:p>
            <a:pPr>
              <a:lnSpc>
                <a:spcPct val="100000"/>
              </a:lnSpc>
              <a:buFont typeface="Wingdings" charset="2"/>
              <a:buChar char=""/>
            </a:pPr>
            <a:r>
              <a:rPr lang="en-US" sz="2200">
                <a:solidFill>
                  <a:srgbClr val="000000"/>
                </a:solidFill>
                <a:latin typeface="Arial"/>
                <a:ea typeface="Arial"/>
              </a:rPr>
              <a:t>Activate the virtualenv environment created for MXNet</a:t>
            </a:r>
            <a:endParaRPr/>
          </a:p>
          <a:p>
            <a:pPr>
              <a:lnSpc>
                <a:spcPct val="100000"/>
              </a:lnSpc>
              <a:buFont typeface="Wingdings" charset="2"/>
              <a:buChar char=""/>
            </a:pPr>
            <a:r>
              <a:rPr lang="en-US" sz="2200">
                <a:solidFill>
                  <a:srgbClr val="000000"/>
                </a:solidFill>
                <a:latin typeface="Arial"/>
                <a:ea typeface="Arial"/>
              </a:rPr>
              <a:t>Start the python terminal</a:t>
            </a:r>
            <a:endParaRPr/>
          </a:p>
          <a:p>
            <a:pPr>
              <a:lnSpc>
                <a:spcPct val="100000"/>
              </a:lnSpc>
              <a:buFont typeface="Wingdings" charset="2"/>
              <a:buChar char=""/>
            </a:pPr>
            <a:r>
              <a:rPr lang="en-US" sz="2200">
                <a:solidFill>
                  <a:srgbClr val="000000"/>
                </a:solidFill>
                <a:latin typeface="Arial"/>
                <a:ea typeface="Arial"/>
              </a:rPr>
              <a:t>Run a short MXNet python program to create a 2X3 matrix of ones a on a GPU, multiply each element in the matrix by 2 followed by adding 1. We expect the output to be a 2X3 matrix with all elements being 3. We use mx.gpu(), to set MXNet context to be GPUs.</a:t>
            </a:r>
            <a:endParaRPr/>
          </a:p>
          <a:p>
            <a:pPr>
              <a:lnSpc>
                <a:spcPct val="100000"/>
              </a:lnSpc>
            </a:pPr>
            <a:endParaRPr/>
          </a:p>
          <a:p>
            <a:pPr>
              <a:lnSpc>
                <a:spcPct val="100000"/>
              </a:lnSpc>
            </a:pPr>
            <a:r>
              <a:rPr lang="en-US" sz="2200">
                <a:solidFill>
                  <a:srgbClr val="000000"/>
                </a:solidFill>
                <a:latin typeface="Arial"/>
                <a:ea typeface="Arial"/>
              </a:rPr>
              <a:t>&gt;&gt;&gt; import mxnet as mx</a:t>
            </a:r>
            <a:endParaRPr/>
          </a:p>
          <a:p>
            <a:pPr>
              <a:lnSpc>
                <a:spcPct val="100000"/>
              </a:lnSpc>
            </a:pPr>
            <a:r>
              <a:rPr lang="en-US" sz="2200">
                <a:solidFill>
                  <a:srgbClr val="000000"/>
                </a:solidFill>
                <a:latin typeface="Arial"/>
                <a:ea typeface="Arial"/>
              </a:rPr>
              <a:t>&gt;&gt;&gt; a = mx.nd.ones((2, 3), mx.gpu())</a:t>
            </a:r>
            <a:endParaRPr/>
          </a:p>
          <a:p>
            <a:pPr>
              <a:lnSpc>
                <a:spcPct val="100000"/>
              </a:lnSpc>
            </a:pPr>
            <a:r>
              <a:rPr lang="en-US" sz="2200">
                <a:solidFill>
                  <a:srgbClr val="000000"/>
                </a:solidFill>
                <a:latin typeface="Arial"/>
                <a:ea typeface="Arial"/>
              </a:rPr>
              <a:t>&gt;&gt;&gt; b = a * 2 + 1</a:t>
            </a:r>
            <a:endParaRPr/>
          </a:p>
          <a:p>
            <a:pPr>
              <a:lnSpc>
                <a:spcPct val="100000"/>
              </a:lnSpc>
            </a:pPr>
            <a:r>
              <a:rPr lang="en-US" sz="2200">
                <a:solidFill>
                  <a:srgbClr val="000000"/>
                </a:solidFill>
                <a:latin typeface="Arial"/>
                <a:ea typeface="Arial"/>
              </a:rPr>
              <a:t>&gt;&gt;&gt; b.asnumpy()</a:t>
            </a:r>
            <a:endParaRPr/>
          </a:p>
          <a:p>
            <a:pPr>
              <a:lnSpc>
                <a:spcPct val="100000"/>
              </a:lnSpc>
            </a:pPr>
            <a:r>
              <a:rPr lang="en-US" sz="2200">
                <a:solidFill>
                  <a:srgbClr val="000000"/>
                </a:solidFill>
                <a:latin typeface="Arial"/>
                <a:ea typeface="Arial"/>
              </a:rPr>
              <a:t>array([[ 3.,  3.,  3.],</a:t>
            </a:r>
            <a:endParaRPr/>
          </a:p>
          <a:p>
            <a:pPr>
              <a:lnSpc>
                <a:spcPct val="100000"/>
              </a:lnSpc>
            </a:pPr>
            <a:r>
              <a:rPr lang="en-US" sz="2200">
                <a:solidFill>
                  <a:srgbClr val="000000"/>
                </a:solidFill>
                <a:latin typeface="Arial"/>
                <a:ea typeface="Arial"/>
              </a:rPr>
              <a:t>       </a:t>
            </a:r>
            <a:r>
              <a:rPr lang="en-US" sz="2200">
                <a:solidFill>
                  <a:srgbClr val="000000"/>
                </a:solidFill>
                <a:latin typeface="Arial"/>
                <a:ea typeface="Arial"/>
              </a:rPr>
              <a:t>[ 3.,  3.,  3.]], dtype=float32)  </a:t>
            </a:r>
            <a:endParaRPr/>
          </a:p>
        </p:txBody>
      </p:sp>
      <p:sp>
        <p:nvSpPr>
          <p:cNvPr id="85" name="CustomShape 3"/>
          <p:cNvSpPr/>
          <p:nvPr/>
        </p:nvSpPr>
        <p:spPr>
          <a:xfrm>
            <a:off x="497880" y="3497040"/>
            <a:ext cx="178200" cy="344160"/>
          </a:xfrm>
          <a:prstGeom prst="rect">
            <a:avLst/>
          </a:prstGeom>
          <a:noFill/>
          <a:ln>
            <a:noFill/>
          </a:ln>
        </p:spPr>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CustomShape 1"/>
          <p:cNvSpPr/>
          <p:nvPr/>
        </p:nvSpPr>
        <p:spPr>
          <a:xfrm>
            <a:off x="504000" y="301320"/>
            <a:ext cx="9068760" cy="1259280"/>
          </a:xfrm>
          <a:prstGeom prst="rect">
            <a:avLst/>
          </a:prstGeom>
          <a:noFill/>
          <a:ln>
            <a:noFill/>
          </a:ln>
        </p:spPr>
        <p:txBody>
          <a:bodyPr lIns="0" rIns="0" tIns="0" bIns="0" anchor="ctr"/>
          <a:p>
            <a:pPr>
              <a:lnSpc>
                <a:spcPct val="100000"/>
              </a:lnSpc>
            </a:pPr>
            <a:r>
              <a:rPr lang="en-US" sz="4400">
                <a:solidFill>
                  <a:srgbClr val="000000"/>
                </a:solidFill>
                <a:latin typeface="Arial"/>
                <a:ea typeface="Droid Sans Fallback"/>
              </a:rPr>
              <a:t>Imperative and Symbolic Programs</a:t>
            </a:r>
            <a:endParaRPr/>
          </a:p>
        </p:txBody>
      </p:sp>
      <p:sp>
        <p:nvSpPr>
          <p:cNvPr id="87" name="CustomShape 2"/>
          <p:cNvSpPr/>
          <p:nvPr/>
        </p:nvSpPr>
        <p:spPr>
          <a:xfrm>
            <a:off x="457200" y="1722240"/>
            <a:ext cx="9068760" cy="4381560"/>
          </a:xfrm>
          <a:prstGeom prst="rect">
            <a:avLst/>
          </a:prstGeom>
          <a:noFill/>
          <a:ln>
            <a:noFill/>
          </a:ln>
        </p:spPr>
        <p:txBody>
          <a:bodyPr lIns="0" rIns="0" tIns="0" bIns="0"/>
          <a:p>
            <a:pPr>
              <a:lnSpc>
                <a:spcPct val="100000"/>
              </a:lnSpc>
            </a:pPr>
            <a:r>
              <a:rPr lang="en-US" sz="2200">
                <a:solidFill>
                  <a:srgbClr val="000000"/>
                </a:solidFill>
                <a:latin typeface="Arial"/>
                <a:ea typeface="Arial"/>
              </a:rPr>
              <a:t>   </a:t>
            </a:r>
            <a:r>
              <a:rPr lang="en-US" sz="2200">
                <a:solidFill>
                  <a:srgbClr val="000000"/>
                </a:solidFill>
                <a:latin typeface="Arial"/>
                <a:ea typeface="Arial"/>
              </a:rPr>
              <a:t>MXNET can support Imperative and Symbolic Programs. </a:t>
            </a:r>
            <a:endParaRPr/>
          </a:p>
          <a:p>
            <a:pPr>
              <a:lnSpc>
                <a:spcPct val="100000"/>
              </a:lnSpc>
            </a:pPr>
            <a:r>
              <a:rPr lang="en-US" sz="2200">
                <a:solidFill>
                  <a:srgbClr val="000000"/>
                </a:solidFill>
                <a:latin typeface="Arial"/>
                <a:ea typeface="Arial"/>
              </a:rPr>
              <a:t> </a:t>
            </a:r>
            <a:endParaRPr/>
          </a:p>
          <a:p>
            <a:pPr>
              <a:lnSpc>
                <a:spcPct val="100000"/>
              </a:lnSpc>
            </a:pPr>
            <a:r>
              <a:rPr lang="en-US" sz="2200">
                <a:solidFill>
                  <a:srgbClr val="000000"/>
                </a:solidFill>
                <a:latin typeface="Arial"/>
                <a:ea typeface="Arial"/>
              </a:rPr>
              <a:t>                              </a:t>
            </a:r>
            <a:endParaRPr/>
          </a:p>
        </p:txBody>
      </p:sp>
      <p:sp>
        <p:nvSpPr>
          <p:cNvPr id="88" name="CustomShape 3"/>
          <p:cNvSpPr/>
          <p:nvPr/>
        </p:nvSpPr>
        <p:spPr>
          <a:xfrm>
            <a:off x="640440" y="2149560"/>
            <a:ext cx="7123320" cy="1936080"/>
          </a:xfrm>
          <a:prstGeom prst="rect">
            <a:avLst/>
          </a:prstGeom>
          <a:noFill/>
          <a:ln>
            <a:noFill/>
          </a:ln>
        </p:spPr>
        <p:txBody>
          <a:bodyPr lIns="90000" rIns="90000" tIns="45000" bIns="45000"/>
          <a:p>
            <a:pPr>
              <a:lnSpc>
                <a:spcPct val="100000"/>
              </a:lnSpc>
            </a:pPr>
            <a:r>
              <a:rPr lang="en-US" sz="2200">
                <a:solidFill>
                  <a:srgbClr val="000000"/>
                </a:solidFill>
                <a:latin typeface="Arial"/>
                <a:ea typeface="Arial"/>
              </a:rPr>
              <a:t>For example Imperative and Symbolic program :</a:t>
            </a:r>
            <a:endParaRPr/>
          </a:p>
          <a:p>
            <a:pPr>
              <a:lnSpc>
                <a:spcPct val="100000"/>
              </a:lnSpc>
            </a:pPr>
            <a:endParaRPr/>
          </a:p>
          <a:p>
            <a:pPr>
              <a:lnSpc>
                <a:spcPct val="100000"/>
              </a:lnSpc>
            </a:pPr>
            <a:r>
              <a:rPr lang="en-US" sz="2200">
                <a:solidFill>
                  <a:srgbClr val="000000"/>
                </a:solidFill>
                <a:latin typeface="Arial"/>
                <a:ea typeface="Arial"/>
              </a:rPr>
              <a:t>import numpy as np</a:t>
            </a:r>
            <a:endParaRPr/>
          </a:p>
          <a:p>
            <a:pPr>
              <a:lnSpc>
                <a:spcPct val="100000"/>
              </a:lnSpc>
            </a:pPr>
            <a:r>
              <a:rPr lang="en-US" sz="2200">
                <a:solidFill>
                  <a:srgbClr val="000000"/>
                </a:solidFill>
                <a:latin typeface="Arial"/>
                <a:ea typeface="Arial"/>
              </a:rPr>
              <a:t>a = np.ones(10)</a:t>
            </a:r>
            <a:endParaRPr/>
          </a:p>
          <a:p>
            <a:pPr>
              <a:lnSpc>
                <a:spcPct val="100000"/>
              </a:lnSpc>
            </a:pPr>
            <a:r>
              <a:rPr lang="en-US" sz="2200">
                <a:solidFill>
                  <a:srgbClr val="000000"/>
                </a:solidFill>
                <a:latin typeface="Arial"/>
                <a:ea typeface="Arial"/>
              </a:rPr>
              <a:t>b = np.ones(10) * 2</a:t>
            </a:r>
            <a:endParaRPr/>
          </a:p>
          <a:p>
            <a:pPr>
              <a:lnSpc>
                <a:spcPct val="100000"/>
              </a:lnSpc>
            </a:pPr>
            <a:r>
              <a:rPr lang="en-US" sz="2200">
                <a:solidFill>
                  <a:srgbClr val="000000"/>
                </a:solidFill>
                <a:latin typeface="Arial"/>
                <a:ea typeface="Arial"/>
              </a:rPr>
              <a:t>c = b * a</a:t>
            </a:r>
            <a:endParaRPr/>
          </a:p>
          <a:p>
            <a:pPr>
              <a:lnSpc>
                <a:spcPct val="100000"/>
              </a:lnSpc>
            </a:pPr>
            <a:r>
              <a:rPr lang="en-US" sz="2200">
                <a:solidFill>
                  <a:srgbClr val="000000"/>
                </a:solidFill>
                <a:latin typeface="Arial"/>
                <a:ea typeface="Arial"/>
              </a:rPr>
              <a:t>d = c + 1  </a:t>
            </a:r>
            <a:endParaRPr/>
          </a:p>
        </p:txBody>
      </p:sp>
      <p:sp>
        <p:nvSpPr>
          <p:cNvPr id="89" name="CustomShape 4"/>
          <p:cNvSpPr/>
          <p:nvPr/>
        </p:nvSpPr>
        <p:spPr>
          <a:xfrm>
            <a:off x="5120640" y="2156400"/>
            <a:ext cx="4131360" cy="2504520"/>
          </a:xfrm>
          <a:prstGeom prst="rect">
            <a:avLst/>
          </a:prstGeom>
          <a:noFill/>
          <a:ln>
            <a:noFill/>
          </a:ln>
        </p:spPr>
        <p:txBody>
          <a:bodyPr lIns="90000" rIns="90000" tIns="45000" bIns="45000"/>
          <a:p>
            <a:pPr>
              <a:lnSpc>
                <a:spcPct val="100000"/>
              </a:lnSpc>
            </a:pPr>
            <a:endParaRPr/>
          </a:p>
          <a:p>
            <a:pPr>
              <a:lnSpc>
                <a:spcPct val="100000"/>
              </a:lnSpc>
            </a:pPr>
            <a:endParaRPr/>
          </a:p>
          <a:p>
            <a:pPr>
              <a:lnSpc>
                <a:spcPct val="100000"/>
              </a:lnSpc>
            </a:pPr>
            <a:r>
              <a:rPr lang="en-US">
                <a:solidFill>
                  <a:srgbClr val="000000"/>
                </a:solidFill>
                <a:latin typeface="Arial"/>
                <a:ea typeface="Arial"/>
              </a:rPr>
              <a:t>A = Variable('A')</a:t>
            </a:r>
            <a:endParaRPr/>
          </a:p>
          <a:p>
            <a:pPr>
              <a:lnSpc>
                <a:spcPct val="100000"/>
              </a:lnSpc>
            </a:pPr>
            <a:r>
              <a:rPr lang="en-US">
                <a:solidFill>
                  <a:srgbClr val="000000"/>
                </a:solidFill>
                <a:latin typeface="Arial"/>
                <a:ea typeface="Arial"/>
              </a:rPr>
              <a:t>B = Variable('B')</a:t>
            </a:r>
            <a:endParaRPr/>
          </a:p>
          <a:p>
            <a:pPr>
              <a:lnSpc>
                <a:spcPct val="100000"/>
              </a:lnSpc>
            </a:pPr>
            <a:r>
              <a:rPr lang="en-US">
                <a:solidFill>
                  <a:srgbClr val="000000"/>
                </a:solidFill>
                <a:latin typeface="Arial"/>
                <a:ea typeface="Arial"/>
              </a:rPr>
              <a:t>C = B * A</a:t>
            </a:r>
            <a:endParaRPr/>
          </a:p>
          <a:p>
            <a:pPr>
              <a:lnSpc>
                <a:spcPct val="100000"/>
              </a:lnSpc>
            </a:pPr>
            <a:r>
              <a:rPr lang="en-US">
                <a:solidFill>
                  <a:srgbClr val="000000"/>
                </a:solidFill>
                <a:latin typeface="Arial"/>
                <a:ea typeface="Arial"/>
              </a:rPr>
              <a:t>D = C + Constant(1)</a:t>
            </a:r>
            <a:endParaRPr/>
          </a:p>
          <a:p>
            <a:pPr>
              <a:lnSpc>
                <a:spcPct val="100000"/>
              </a:lnSpc>
            </a:pPr>
            <a:r>
              <a:rPr lang="en-US">
                <a:solidFill>
                  <a:srgbClr val="000000"/>
                </a:solidFill>
                <a:latin typeface="Arial"/>
                <a:ea typeface="Arial"/>
              </a:rPr>
              <a:t># compiles the function</a:t>
            </a:r>
            <a:endParaRPr/>
          </a:p>
          <a:p>
            <a:pPr>
              <a:lnSpc>
                <a:spcPct val="100000"/>
              </a:lnSpc>
            </a:pPr>
            <a:r>
              <a:rPr lang="en-US">
                <a:solidFill>
                  <a:srgbClr val="000000"/>
                </a:solidFill>
                <a:latin typeface="Arial"/>
                <a:ea typeface="Arial"/>
              </a:rPr>
              <a:t>f = compile(D)</a:t>
            </a:r>
            <a:endParaRPr/>
          </a:p>
          <a:p>
            <a:pPr>
              <a:lnSpc>
                <a:spcPct val="100000"/>
              </a:lnSpc>
            </a:pPr>
            <a:r>
              <a:rPr lang="en-US">
                <a:solidFill>
                  <a:srgbClr val="000000"/>
                </a:solidFill>
                <a:latin typeface="Arial"/>
                <a:ea typeface="Arial"/>
              </a:rPr>
              <a:t>d = f(A=np.ones(10), B=np.ones(10)*2)</a:t>
            </a:r>
            <a:endParaRPr/>
          </a:p>
        </p:txBody>
      </p:sp>
      <p:sp>
        <p:nvSpPr>
          <p:cNvPr id="90" name="CustomShape 5"/>
          <p:cNvSpPr/>
          <p:nvPr/>
        </p:nvSpPr>
        <p:spPr>
          <a:xfrm>
            <a:off x="731520" y="5120640"/>
            <a:ext cx="8501400" cy="1367640"/>
          </a:xfrm>
          <a:prstGeom prst="rect">
            <a:avLst/>
          </a:prstGeom>
          <a:noFill/>
          <a:ln>
            <a:noFill/>
          </a:ln>
        </p:spPr>
        <p:txBody>
          <a:bodyPr lIns="90000" rIns="90000" tIns="45000" bIns="45000"/>
          <a:p>
            <a:pPr>
              <a:lnSpc>
                <a:spcPct val="100000"/>
              </a:lnSpc>
            </a:pPr>
            <a:r>
              <a:rPr lang="en-US">
                <a:solidFill>
                  <a:srgbClr val="000000"/>
                </a:solidFill>
                <a:latin typeface="Arial"/>
                <a:ea typeface="DejaVu Sans"/>
              </a:rPr>
              <a:t>As you can see, in the symbolic version, when C = B * A is executed, no computation occurs. Instead, this operation generates a computation graph (also called a symbolic graph) that represents the computation. The following figure shows a computation graph to compute D.</a:t>
            </a:r>
            <a:endParaRPr/>
          </a:p>
          <a:p>
            <a:pPr>
              <a:lnSpc>
                <a:spcPct val="100000"/>
              </a:lnSpc>
            </a:pP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CustomShape 1"/>
          <p:cNvSpPr/>
          <p:nvPr/>
        </p:nvSpPr>
        <p:spPr>
          <a:xfrm>
            <a:off x="504000" y="301320"/>
            <a:ext cx="9068760" cy="1259280"/>
          </a:xfrm>
          <a:prstGeom prst="rect">
            <a:avLst/>
          </a:prstGeom>
          <a:noFill/>
          <a:ln>
            <a:noFill/>
          </a:ln>
        </p:spPr>
        <p:txBody>
          <a:bodyPr lIns="0" rIns="0" tIns="0" bIns="0" anchor="ctr"/>
          <a:p>
            <a:pPr>
              <a:lnSpc>
                <a:spcPct val="100000"/>
              </a:lnSpc>
            </a:pPr>
            <a:r>
              <a:rPr lang="en-US" sz="4400">
                <a:solidFill>
                  <a:srgbClr val="000000"/>
                </a:solidFill>
                <a:latin typeface="Arial"/>
                <a:ea typeface="Droid Sans Fallback"/>
              </a:rPr>
              <a:t>Imperative and Symbolic Programs</a:t>
            </a:r>
            <a:endParaRPr/>
          </a:p>
        </p:txBody>
      </p:sp>
      <p:sp>
        <p:nvSpPr>
          <p:cNvPr id="92" name="CustomShape 2"/>
          <p:cNvSpPr/>
          <p:nvPr/>
        </p:nvSpPr>
        <p:spPr>
          <a:xfrm>
            <a:off x="640080" y="4493880"/>
            <a:ext cx="9068760" cy="4381560"/>
          </a:xfrm>
          <a:prstGeom prst="rect">
            <a:avLst/>
          </a:prstGeom>
          <a:noFill/>
          <a:ln>
            <a:noFill/>
          </a:ln>
        </p:spPr>
        <p:txBody>
          <a:bodyPr lIns="0" rIns="0" tIns="0" bIns="0"/>
          <a:p>
            <a:pPr>
              <a:lnSpc>
                <a:spcPct val="100000"/>
              </a:lnSpc>
            </a:pPr>
            <a:r>
              <a:rPr lang="en-US" sz="2200">
                <a:solidFill>
                  <a:srgbClr val="000000"/>
                </a:solidFill>
                <a:latin typeface="Arial"/>
                <a:ea typeface="Arial"/>
              </a:rPr>
              <a:t>Most symbolic-style programs contain, either explicitly or implicitly, a </a:t>
            </a:r>
            <a:r>
              <a:rPr i="1" lang="en-US" sz="2200">
                <a:solidFill>
                  <a:srgbClr val="000000"/>
                </a:solidFill>
                <a:latin typeface="Arial"/>
                <a:ea typeface="Arial"/>
              </a:rPr>
              <a:t>compile</a:t>
            </a:r>
            <a:r>
              <a:rPr lang="en-US" sz="2200">
                <a:solidFill>
                  <a:srgbClr val="000000"/>
                </a:solidFill>
                <a:latin typeface="Arial"/>
                <a:ea typeface="Arial"/>
              </a:rPr>
              <a:t> step. This converts the computation graph into a function that we can call later. In the above example, numerical computation only occurs in the last line of code. The defining characteristic of symbolic programs is their clear separation between building the computation graph and executing it. For neural networks, we typically define the entire model as a single compute graph. </a:t>
            </a:r>
            <a:endParaRPr/>
          </a:p>
        </p:txBody>
      </p:sp>
      <p:pic>
        <p:nvPicPr>
          <p:cNvPr id="93" name="Picture 92" descr=""/>
          <p:cNvPicPr/>
          <p:nvPr/>
        </p:nvPicPr>
        <p:blipFill>
          <a:blip r:embed="rId1"/>
          <a:stretch>
            <a:fillRect/>
          </a:stretch>
        </p:blipFill>
        <p:spPr>
          <a:xfrm>
            <a:off x="3054240" y="2194560"/>
            <a:ext cx="3161160" cy="1917720"/>
          </a:xfrm>
          <a:prstGeom prst="rect">
            <a:avLst/>
          </a:prstGeom>
          <a:ln>
            <a:noFill/>
          </a:ln>
        </p:spPr>
      </p:pic>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CustomShape 1"/>
          <p:cNvSpPr/>
          <p:nvPr/>
        </p:nvSpPr>
        <p:spPr>
          <a:xfrm>
            <a:off x="504000" y="0"/>
            <a:ext cx="9068760" cy="1259280"/>
          </a:xfrm>
          <a:prstGeom prst="rect">
            <a:avLst/>
          </a:prstGeom>
          <a:noFill/>
          <a:ln>
            <a:noFill/>
          </a:ln>
        </p:spPr>
        <p:txBody>
          <a:bodyPr lIns="0" rIns="0" tIns="0" bIns="0" anchor="ctr"/>
          <a:p>
            <a:pPr>
              <a:lnSpc>
                <a:spcPct val="100000"/>
              </a:lnSpc>
            </a:pPr>
            <a:r>
              <a:rPr lang="en-US" sz="4400">
                <a:solidFill>
                  <a:srgbClr val="000000"/>
                </a:solidFill>
                <a:latin typeface="Arial"/>
                <a:ea typeface="Droid Sans Fallback"/>
              </a:rPr>
              <a:t>Advantages of Symbolic Program</a:t>
            </a:r>
            <a:endParaRPr/>
          </a:p>
        </p:txBody>
      </p:sp>
      <p:sp>
        <p:nvSpPr>
          <p:cNvPr id="95" name="CustomShape 2"/>
          <p:cNvSpPr/>
          <p:nvPr/>
        </p:nvSpPr>
        <p:spPr>
          <a:xfrm>
            <a:off x="529560" y="1168560"/>
            <a:ext cx="9068760" cy="4381560"/>
          </a:xfrm>
          <a:prstGeom prst="rect">
            <a:avLst/>
          </a:prstGeom>
          <a:noFill/>
          <a:ln>
            <a:noFill/>
          </a:ln>
        </p:spPr>
        <p:txBody>
          <a:bodyPr lIns="0" rIns="0" tIns="0" bIns="0"/>
          <a:p>
            <a:pPr>
              <a:lnSpc>
                <a:spcPct val="100000"/>
              </a:lnSpc>
              <a:buFont typeface="Wingdings" charset="2"/>
              <a:buChar char=""/>
            </a:pPr>
            <a:r>
              <a:rPr lang="en-US" sz="1600">
                <a:solidFill>
                  <a:srgbClr val="000000"/>
                </a:solidFill>
                <a:latin typeface="Calibri"/>
                <a:ea typeface="Droid Sans Fallback"/>
              </a:rPr>
              <a:t>Symbolic Programs more Memory efficient :</a:t>
            </a:r>
            <a:endParaRPr/>
          </a:p>
          <a:p>
            <a:pPr>
              <a:lnSpc>
                <a:spcPct val="100000"/>
              </a:lnSpc>
            </a:pPr>
            <a:r>
              <a:rPr lang="en-US" sz="1600">
                <a:solidFill>
                  <a:srgbClr val="000000"/>
                </a:solidFill>
                <a:latin typeface="Calibri"/>
                <a:ea typeface="Droid Sans Fallback"/>
              </a:rPr>
              <a:t>For example : from previous imperative program, Assume that each cell in the array occupies 8 bytes of memory. As an imperative program we need to allocate memory at each line. That leaves us allocating 4 arrays of size 10. So we’ll need 4 * 10 * 8 = 320 bytes.  On the other hand, if we built a computation graph, and knew in advance that we only needed d, we could reuse the memory originally allocated for intermediate values. For example, by performing computations in-place, we might recycle the bits allocated for b to store c. And we might recycle the bits allocated for c to store d. In the end we could cut our memory requirement in half, requiring just 2 * 10 * 8 = 160 bytes.</a:t>
            </a:r>
            <a:endParaRPr/>
          </a:p>
          <a:p>
            <a:pPr>
              <a:lnSpc>
                <a:spcPct val="100000"/>
              </a:lnSpc>
            </a:pPr>
            <a:endParaRPr/>
          </a:p>
          <a:p>
            <a:pPr>
              <a:lnSpc>
                <a:spcPct val="100000"/>
              </a:lnSpc>
              <a:buFont typeface="Wingdings" charset="2"/>
              <a:buChar char=""/>
            </a:pPr>
            <a:r>
              <a:rPr lang="en-US" sz="1600">
                <a:solidFill>
                  <a:srgbClr val="000000"/>
                </a:solidFill>
                <a:latin typeface="Calibri"/>
                <a:ea typeface="Droid Sans Fallback"/>
              </a:rPr>
              <a:t>Symbolic programs can perform operation folding :</a:t>
            </a:r>
            <a:endParaRPr/>
          </a:p>
          <a:p>
            <a:pPr>
              <a:lnSpc>
                <a:spcPct val="100000"/>
              </a:lnSpc>
            </a:pPr>
            <a:r>
              <a:rPr lang="en-US" sz="1600">
                <a:solidFill>
                  <a:srgbClr val="000000"/>
                </a:solidFill>
                <a:latin typeface="Calibri"/>
                <a:ea typeface="Droid Sans Fallback"/>
              </a:rPr>
              <a:t>Returning to our example, the multiplication and addition operations can be folded into one operation, as shown in the following graph. If the computation runs on a GPU processor, one GPU kernel will be executed, instead of two. In fact, this is one way we hand-craft operations in optimized libraries. Operation folding improves computation efficiency. </a:t>
            </a:r>
            <a:endParaRPr/>
          </a:p>
        </p:txBody>
      </p:sp>
      <p:pic>
        <p:nvPicPr>
          <p:cNvPr id="96" name="Picture 95" descr=""/>
          <p:cNvPicPr/>
          <p:nvPr/>
        </p:nvPicPr>
        <p:blipFill>
          <a:blip r:embed="rId1"/>
          <a:stretch>
            <a:fillRect/>
          </a:stretch>
        </p:blipFill>
        <p:spPr>
          <a:xfrm>
            <a:off x="1828800" y="5067720"/>
            <a:ext cx="6672600" cy="1879200"/>
          </a:xfrm>
          <a:prstGeom prst="rect">
            <a:avLst/>
          </a:prstGeom>
          <a:ln>
            <a:noFill/>
          </a:ln>
        </p:spPr>
      </p:pic>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CustomShape 1"/>
          <p:cNvSpPr/>
          <p:nvPr/>
        </p:nvSpPr>
        <p:spPr>
          <a:xfrm>
            <a:off x="504000" y="0"/>
            <a:ext cx="9068760" cy="1259280"/>
          </a:xfrm>
          <a:prstGeom prst="rect">
            <a:avLst/>
          </a:prstGeom>
          <a:noFill/>
          <a:ln>
            <a:noFill/>
          </a:ln>
        </p:spPr>
        <p:txBody>
          <a:bodyPr lIns="0" rIns="0" tIns="0" bIns="0" anchor="ctr"/>
          <a:p>
            <a:pPr>
              <a:lnSpc>
                <a:spcPct val="100000"/>
              </a:lnSpc>
            </a:pPr>
            <a:r>
              <a:rPr lang="en-US" sz="3600">
                <a:solidFill>
                  <a:srgbClr val="000000"/>
                </a:solidFill>
                <a:latin typeface="Arial"/>
                <a:ea typeface="Droid Sans Fallback"/>
              </a:rPr>
              <a:t>Symbolic Basic Neural Networks in MXNET</a:t>
            </a:r>
            <a:endParaRPr/>
          </a:p>
        </p:txBody>
      </p:sp>
      <p:sp>
        <p:nvSpPr>
          <p:cNvPr id="98" name="CustomShape 2"/>
          <p:cNvSpPr/>
          <p:nvPr/>
        </p:nvSpPr>
        <p:spPr>
          <a:xfrm>
            <a:off x="565200" y="1350000"/>
            <a:ext cx="9068760" cy="4381560"/>
          </a:xfrm>
          <a:prstGeom prst="rect">
            <a:avLst/>
          </a:prstGeom>
          <a:noFill/>
          <a:ln>
            <a:noFill/>
          </a:ln>
        </p:spPr>
        <p:txBody>
          <a:bodyPr lIns="0" rIns="0" tIns="0" bIns="0"/>
          <a:p>
            <a:pPr>
              <a:lnSpc>
                <a:spcPct val="100000"/>
              </a:lnSpc>
            </a:pPr>
            <a:r>
              <a:rPr lang="en-US" sz="2000">
                <a:solidFill>
                  <a:srgbClr val="000000"/>
                </a:solidFill>
                <a:latin typeface="Arial"/>
                <a:ea typeface="DejaVu Sans"/>
              </a:rPr>
              <a:t>Symbol also supports a rich set of neural network layers. For the complete lists of Mxnet-Python API, could see in the link :</a:t>
            </a:r>
            <a:endParaRPr/>
          </a:p>
          <a:p>
            <a:pPr>
              <a:lnSpc>
                <a:spcPct val="100000"/>
              </a:lnSpc>
            </a:pPr>
            <a:endParaRPr/>
          </a:p>
          <a:p>
            <a:pPr>
              <a:lnSpc>
                <a:spcPct val="100000"/>
              </a:lnSpc>
            </a:pPr>
            <a:r>
              <a:rPr lang="en-US" sz="2000">
                <a:solidFill>
                  <a:srgbClr val="000000"/>
                </a:solidFill>
                <a:latin typeface="Arial"/>
                <a:ea typeface="DejaVu Sans"/>
              </a:rPr>
              <a:t>https://mxnet.incubator.apache.org/api/python/index.html</a:t>
            </a:r>
            <a:endParaRPr/>
          </a:p>
          <a:p>
            <a:pPr>
              <a:lnSpc>
                <a:spcPct val="100000"/>
              </a:lnSpc>
            </a:pPr>
            <a:endParaRPr/>
          </a:p>
          <a:p>
            <a:pPr>
              <a:lnSpc>
                <a:spcPct val="100000"/>
              </a:lnSpc>
            </a:pPr>
            <a:r>
              <a:rPr lang="en-US" sz="2000">
                <a:solidFill>
                  <a:srgbClr val="000000"/>
                </a:solidFill>
                <a:latin typeface="Arial"/>
                <a:ea typeface="DejaVu Sans"/>
              </a:rPr>
              <a:t>The following example constructs a two layer fully connected neural network and then visualizes the structure of that network given the input data shape :</a:t>
            </a:r>
            <a:endParaRPr/>
          </a:p>
          <a:p>
            <a:pPr>
              <a:lnSpc>
                <a:spcPct val="100000"/>
              </a:lnSpc>
            </a:pPr>
            <a:r>
              <a:rPr lang="en-US" sz="2000">
                <a:solidFill>
                  <a:srgbClr val="000000"/>
                </a:solidFill>
                <a:latin typeface="Arial"/>
                <a:ea typeface="DejaVu Sans"/>
              </a:rPr>
              <a:t>	</a:t>
            </a:r>
            <a:endParaRPr/>
          </a:p>
          <a:p>
            <a:pPr>
              <a:lnSpc>
                <a:spcPct val="100000"/>
              </a:lnSpc>
            </a:pPr>
            <a:r>
              <a:rPr lang="en-US" sz="2200">
                <a:solidFill>
                  <a:srgbClr val="000000"/>
                </a:solidFill>
                <a:latin typeface="Arial"/>
                <a:ea typeface="Arial"/>
              </a:rPr>
              <a:t>	</a:t>
            </a:r>
            <a:r>
              <a:rPr lang="en-US" sz="2200">
                <a:solidFill>
                  <a:srgbClr val="000000"/>
                </a:solidFill>
                <a:latin typeface="Arial"/>
                <a:ea typeface="Arial"/>
              </a:rPr>
              <a:t>import mxnet as mx</a:t>
            </a:r>
            <a:endParaRPr/>
          </a:p>
          <a:p>
            <a:pPr>
              <a:lnSpc>
                <a:spcPct val="100000"/>
              </a:lnSpc>
            </a:pPr>
            <a:r>
              <a:rPr lang="en-US" sz="2000">
                <a:solidFill>
                  <a:srgbClr val="000000"/>
                </a:solidFill>
                <a:latin typeface="Arial"/>
                <a:ea typeface="Arial"/>
              </a:rPr>
              <a:t>	</a:t>
            </a:r>
            <a:r>
              <a:rPr lang="en-US" sz="2000">
                <a:solidFill>
                  <a:srgbClr val="000000"/>
                </a:solidFill>
                <a:latin typeface="Arial"/>
                <a:ea typeface="Arial"/>
              </a:rPr>
              <a:t>net = mx.sym.Variable('data')</a:t>
            </a:r>
            <a:endParaRPr/>
          </a:p>
          <a:p>
            <a:pPr>
              <a:lnSpc>
                <a:spcPct val="100000"/>
              </a:lnSpc>
            </a:pPr>
            <a:r>
              <a:rPr lang="en-US" sz="2000">
                <a:solidFill>
                  <a:srgbClr val="000000"/>
                </a:solidFill>
                <a:latin typeface="Arial"/>
                <a:ea typeface="Arial"/>
              </a:rPr>
              <a:t>	</a:t>
            </a:r>
            <a:r>
              <a:rPr lang="en-US" sz="2000">
                <a:solidFill>
                  <a:srgbClr val="000000"/>
                </a:solidFill>
                <a:latin typeface="Arial"/>
                <a:ea typeface="Arial"/>
              </a:rPr>
              <a:t>net = mx.sym.FullyConnected(data=net, name='fc1', num_hidden=128)</a:t>
            </a:r>
            <a:endParaRPr/>
          </a:p>
          <a:p>
            <a:pPr>
              <a:lnSpc>
                <a:spcPct val="100000"/>
              </a:lnSpc>
            </a:pPr>
            <a:r>
              <a:rPr lang="en-US" sz="2000">
                <a:solidFill>
                  <a:srgbClr val="000000"/>
                </a:solidFill>
                <a:latin typeface="Arial"/>
                <a:ea typeface="Arial"/>
              </a:rPr>
              <a:t>	</a:t>
            </a:r>
            <a:r>
              <a:rPr lang="en-US" sz="2000">
                <a:solidFill>
                  <a:srgbClr val="000000"/>
                </a:solidFill>
                <a:latin typeface="Arial"/>
                <a:ea typeface="Arial"/>
              </a:rPr>
              <a:t>net = mx.sym.Activation(data=net, name='relu1', act_type="relu")</a:t>
            </a:r>
            <a:endParaRPr/>
          </a:p>
          <a:p>
            <a:pPr>
              <a:lnSpc>
                <a:spcPct val="100000"/>
              </a:lnSpc>
            </a:pPr>
            <a:r>
              <a:rPr lang="en-US" sz="2000">
                <a:solidFill>
                  <a:srgbClr val="000000"/>
                </a:solidFill>
                <a:latin typeface="Arial"/>
                <a:ea typeface="Arial"/>
              </a:rPr>
              <a:t>	</a:t>
            </a:r>
            <a:r>
              <a:rPr lang="en-US" sz="2000">
                <a:solidFill>
                  <a:srgbClr val="000000"/>
                </a:solidFill>
                <a:latin typeface="Arial"/>
                <a:ea typeface="Arial"/>
              </a:rPr>
              <a:t>net = mx.sym.FullyConnected(data=net, name='fc2', num_hidden=10)</a:t>
            </a:r>
            <a:endParaRPr/>
          </a:p>
          <a:p>
            <a:pPr>
              <a:lnSpc>
                <a:spcPct val="100000"/>
              </a:lnSpc>
            </a:pPr>
            <a:r>
              <a:rPr lang="en-US" sz="2000">
                <a:solidFill>
                  <a:srgbClr val="000000"/>
                </a:solidFill>
                <a:latin typeface="Arial"/>
                <a:ea typeface="Arial"/>
              </a:rPr>
              <a:t>	</a:t>
            </a:r>
            <a:r>
              <a:rPr lang="en-US" sz="2000">
                <a:solidFill>
                  <a:srgbClr val="000000"/>
                </a:solidFill>
                <a:latin typeface="Arial"/>
                <a:ea typeface="Arial"/>
              </a:rPr>
              <a:t>net = mx.sym.SoftmaxOutput(data=net, name='out')</a:t>
            </a:r>
            <a:endParaRPr/>
          </a:p>
          <a:p>
            <a:pPr>
              <a:lnSpc>
                <a:spcPct val="100000"/>
              </a:lnSpc>
            </a:pPr>
            <a:r>
              <a:rPr lang="en-US" sz="2000">
                <a:solidFill>
                  <a:srgbClr val="000000"/>
                </a:solidFill>
                <a:latin typeface="Arial"/>
                <a:ea typeface="Arial"/>
              </a:rPr>
              <a:t>	</a:t>
            </a:r>
            <a:r>
              <a:rPr lang="en-US" sz="2000">
                <a:solidFill>
                  <a:srgbClr val="000000"/>
                </a:solidFill>
                <a:latin typeface="Arial"/>
                <a:ea typeface="Arial"/>
              </a:rPr>
              <a:t>mx.viz.plot_network(net, shape={'data':(100,200)})</a:t>
            </a:r>
            <a:endParaRPr/>
          </a:p>
          <a:p>
            <a:pPr>
              <a:lnSpc>
                <a:spcPct val="100000"/>
              </a:lnSpc>
            </a:pPr>
            <a:endParaRPr/>
          </a:p>
          <a:p>
            <a:pPr>
              <a:lnSpc>
                <a:spcPct val="100000"/>
              </a:lnSpc>
            </a:pP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