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5" r:id="rId3"/>
    <p:sldId id="259" r:id="rId4"/>
    <p:sldId id="263" r:id="rId5"/>
    <p:sldId id="283" r:id="rId6"/>
    <p:sldId id="276" r:id="rId7"/>
    <p:sldId id="271" r:id="rId8"/>
    <p:sldId id="287" r:id="rId9"/>
    <p:sldId id="280" r:id="rId10"/>
    <p:sldId id="269" r:id="rId11"/>
    <p:sldId id="261" r:id="rId12"/>
    <p:sldId id="281" r:id="rId13"/>
    <p:sldId id="279" r:id="rId14"/>
    <p:sldId id="257" r:id="rId15"/>
    <p:sldId id="260" r:id="rId16"/>
    <p:sldId id="282" r:id="rId17"/>
    <p:sldId id="262" r:id="rId18"/>
    <p:sldId id="258" r:id="rId19"/>
    <p:sldId id="273" r:id="rId20"/>
    <p:sldId id="278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74"/>
    <p:restoredTop sz="66933"/>
  </p:normalViewPr>
  <p:slideViewPr>
    <p:cSldViewPr snapToGrid="0" snapToObjects="1">
      <p:cViewPr varScale="1">
        <p:scale>
          <a:sx n="93" d="100"/>
          <a:sy n="93" d="100"/>
        </p:scale>
        <p:origin x="1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ABA81-F424-F84D-86AC-C70C970B2D83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BAB77-7729-3A4B-95CC-C7920969E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9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afternoon, everyone. I’m Hyeri. Today, I’m </a:t>
            </a:r>
            <a:r>
              <a:rPr lang="en-US" baseline="0" dirty="0" err="1" smtClean="0"/>
              <a:t>gonna</a:t>
            </a:r>
            <a:r>
              <a:rPr lang="en-US" baseline="0" dirty="0" smtClean="0"/>
              <a:t> talk about Torch.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40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Torch is direct ancestor of </a:t>
            </a:r>
            <a:r>
              <a:rPr lang="en-US" dirty="0" err="1" smtClean="0"/>
              <a:t>PyTorch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Torch is based on </a:t>
            </a:r>
            <a:r>
              <a:rPr lang="en-US" dirty="0" err="1" smtClean="0"/>
              <a:t>Lua</a:t>
            </a:r>
            <a:r>
              <a:rPr lang="en-US" dirty="0" smtClean="0"/>
              <a:t>, but, </a:t>
            </a:r>
            <a:r>
              <a:rPr lang="en-US" dirty="0" err="1" smtClean="0"/>
              <a:t>PyTorch</a:t>
            </a:r>
            <a:r>
              <a:rPr lang="en-US" dirty="0" smtClean="0"/>
              <a:t> is based</a:t>
            </a:r>
            <a:r>
              <a:rPr lang="en-US" baseline="0" dirty="0" smtClean="0"/>
              <a:t> on python. </a:t>
            </a:r>
          </a:p>
          <a:p>
            <a:r>
              <a:rPr lang="en-US" baseline="0" dirty="0" smtClean="0"/>
              <a:t>These days, many people use the python, so, </a:t>
            </a:r>
            <a:r>
              <a:rPr lang="en-US" baseline="0" dirty="0" err="1" smtClean="0"/>
              <a:t>PyTorch</a:t>
            </a:r>
            <a:r>
              <a:rPr lang="en-US" baseline="0" dirty="0" smtClean="0"/>
              <a:t> is getting </a:t>
            </a:r>
            <a:r>
              <a:rPr lang="en-US" baseline="0" smtClean="0"/>
              <a:t>more popular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PyTorch</a:t>
            </a:r>
            <a:r>
              <a:rPr lang="en-US" baseline="0" dirty="0" smtClean="0"/>
              <a:t> variable is a node in a computational graph</a:t>
            </a:r>
          </a:p>
          <a:p>
            <a:r>
              <a:rPr lang="en-US" baseline="0" dirty="0" smtClean="0"/>
              <a:t>For example, in this code, </a:t>
            </a:r>
            <a:r>
              <a:rPr lang="en-US" baseline="0" dirty="0" err="1" smtClean="0"/>
              <a:t>x.data</a:t>
            </a:r>
            <a:r>
              <a:rPr lang="en-US" baseline="0" dirty="0" smtClean="0"/>
              <a:t> is is a Tensor</a:t>
            </a:r>
          </a:p>
          <a:p>
            <a:r>
              <a:rPr lang="en-US" baseline="0" dirty="0" err="1" smtClean="0"/>
              <a:t>x.Grad</a:t>
            </a:r>
            <a:r>
              <a:rPr lang="en-US" baseline="0" dirty="0" smtClean="0"/>
              <a:t> is a variable of gradients</a:t>
            </a:r>
          </a:p>
          <a:p>
            <a:r>
              <a:rPr lang="en-US" baseline="0" dirty="0" err="1" smtClean="0"/>
              <a:t>x.grad.data</a:t>
            </a:r>
            <a:r>
              <a:rPr lang="en-US" baseline="0" dirty="0" smtClean="0"/>
              <a:t> is a tensor of gradients</a:t>
            </a:r>
          </a:p>
          <a:p>
            <a:endParaRPr lang="en-US" dirty="0" smtClean="0"/>
          </a:p>
          <a:p>
            <a:r>
              <a:rPr lang="en-US" dirty="0" smtClean="0"/>
              <a:t>========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will not want gradients of loss with respect to data, and we want gradients with respect to weights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Compute gradient of loss with respect to w1 and w2(zero out grads first)</a:t>
            </a:r>
          </a:p>
          <a:p>
            <a:endParaRPr lang="en-US" dirty="0" smtClean="0"/>
          </a:p>
          <a:p>
            <a:r>
              <a:rPr lang="en-US" dirty="0" smtClean="0"/>
              <a:t>Make gradient step on weights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3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Torch is direct ancestor of </a:t>
            </a:r>
            <a:r>
              <a:rPr lang="en-US" dirty="0" err="1" smtClean="0"/>
              <a:t>PyTorch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Torch is based on </a:t>
            </a:r>
            <a:r>
              <a:rPr lang="en-US" dirty="0" err="1" smtClean="0"/>
              <a:t>Lua</a:t>
            </a:r>
            <a:r>
              <a:rPr lang="en-US" dirty="0" smtClean="0"/>
              <a:t>, but, </a:t>
            </a:r>
            <a:r>
              <a:rPr lang="en-US" dirty="0" err="1" smtClean="0"/>
              <a:t>PyTorch</a:t>
            </a:r>
            <a:r>
              <a:rPr lang="en-US" dirty="0" smtClean="0"/>
              <a:t> is based</a:t>
            </a:r>
            <a:r>
              <a:rPr lang="en-US" baseline="0" dirty="0" smtClean="0"/>
              <a:t> on python. </a:t>
            </a:r>
          </a:p>
          <a:p>
            <a:r>
              <a:rPr lang="en-US" baseline="0" dirty="0" smtClean="0"/>
              <a:t>These days, many people use the python, so, </a:t>
            </a:r>
            <a:r>
              <a:rPr lang="en-US" baseline="0" dirty="0" err="1" smtClean="0"/>
              <a:t>PyTorch</a:t>
            </a:r>
            <a:r>
              <a:rPr lang="en-US" baseline="0" dirty="0" smtClean="0"/>
              <a:t> is getting more popular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85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PyTorch</a:t>
            </a:r>
            <a:r>
              <a:rPr lang="en-US" dirty="0" smtClean="0"/>
              <a:t>,</a:t>
            </a:r>
            <a:r>
              <a:rPr lang="en-US" baseline="0" dirty="0" smtClean="0"/>
              <a:t> we can define our own </a:t>
            </a:r>
            <a:r>
              <a:rPr lang="en-US" baseline="0" dirty="0" err="1" smtClean="0"/>
              <a:t>autograd</a:t>
            </a:r>
            <a:r>
              <a:rPr lang="en-US" baseline="0" dirty="0" smtClean="0"/>
              <a:t> function by writing forward and backward for Tensors</a:t>
            </a:r>
          </a:p>
          <a:p>
            <a:r>
              <a:rPr lang="en-US" dirty="0" smtClean="0"/>
              <a:t>We can define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93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Torch is 1</a:t>
            </a:r>
            <a:r>
              <a:rPr lang="en-US" baseline="30000" dirty="0" smtClean="0"/>
              <a:t>st</a:t>
            </a:r>
            <a:r>
              <a:rPr lang="en-US" dirty="0" smtClean="0"/>
              <a:t> generation deep learning</a:t>
            </a:r>
            <a:r>
              <a:rPr lang="en-US" baseline="0" dirty="0" smtClean="0"/>
              <a:t> framework,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Torch: NYC/Facebook(Academia), </a:t>
            </a:r>
            <a:r>
              <a:rPr lang="en-US" baseline="0" dirty="0" err="1" smtClean="0"/>
              <a:t>PyTorch</a:t>
            </a:r>
            <a:r>
              <a:rPr lang="en-US" baseline="0" dirty="0" smtClean="0"/>
              <a:t>: Facebook(industry)</a:t>
            </a:r>
          </a:p>
          <a:p>
            <a:r>
              <a:rPr lang="en-US" baseline="0" dirty="0" smtClean="0"/>
              <a:t>Usually, 1st generation of the framework was developed by academia, but, next generation of the framework was all </a:t>
            </a:r>
            <a:r>
              <a:rPr lang="en-US" baseline="0" dirty="0" err="1" smtClean="0"/>
              <a:t>ariginated</a:t>
            </a:r>
            <a:r>
              <a:rPr lang="en-US" baseline="0" dirty="0" smtClean="0"/>
              <a:t> from industry. </a:t>
            </a:r>
          </a:p>
          <a:p>
            <a:r>
              <a:rPr lang="en-US" baseline="0" dirty="0" smtClean="0"/>
              <a:t>Now, industry is giving us powerful framework to work with. So, it probably use for new project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Torch is in </a:t>
            </a:r>
            <a:r>
              <a:rPr lang="en-US" baseline="0" dirty="0" err="1" smtClean="0"/>
              <a:t>Lua</a:t>
            </a:r>
            <a:r>
              <a:rPr lang="en-US" baseline="0" dirty="0" smtClean="0"/>
              <a:t>, so, learning </a:t>
            </a:r>
            <a:r>
              <a:rPr lang="en-US" baseline="0" dirty="0" err="1" smtClean="0"/>
              <a:t>Lua</a:t>
            </a:r>
            <a:r>
              <a:rPr lang="en-US" baseline="0" dirty="0" smtClean="0"/>
              <a:t>(programming language) is a bit of a turn off for some people. It’s older, so, it’s more stable. That means it’s less susceptible to bugs, there’s more example codes for Torch.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PyTorch</a:t>
            </a:r>
            <a:r>
              <a:rPr lang="en-US" baseline="0" dirty="0" smtClean="0"/>
              <a:t> is in Python,  you’ve got </a:t>
            </a:r>
            <a:r>
              <a:rPr lang="en-US" baseline="0" dirty="0" err="1" smtClean="0"/>
              <a:t>autograd</a:t>
            </a:r>
            <a:r>
              <a:rPr lang="en-US" baseline="0" dirty="0" smtClean="0"/>
              <a:t> which makes it a lot simpler to write complex models. In </a:t>
            </a:r>
            <a:r>
              <a:rPr lang="en-US" baseline="0" dirty="0" err="1" smtClean="0"/>
              <a:t>Lua</a:t>
            </a:r>
            <a:r>
              <a:rPr lang="en-US" baseline="0" dirty="0" smtClean="0"/>
              <a:t> Torch, you end up writing a lot of your own back propagation code. </a:t>
            </a:r>
          </a:p>
          <a:p>
            <a:r>
              <a:rPr lang="en-US" baseline="0" dirty="0" smtClean="0"/>
              <a:t>But, it’s newer, there is less existing codes. And, it’s still subject to change.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5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presentation is organized with this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Torch is an open</a:t>
            </a:r>
            <a:r>
              <a:rPr lang="en-US" baseline="0" dirty="0" smtClean="0"/>
              <a:t> source machine learning library, it’s a scientific computing framework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6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Torch has 2 levels: Tensor, Module</a:t>
            </a:r>
          </a:p>
          <a:p>
            <a:pPr lvl="1"/>
            <a:r>
              <a:rPr lang="en-US" dirty="0" smtClean="0"/>
              <a:t>Modules are classes written in </a:t>
            </a:r>
            <a:r>
              <a:rPr lang="en-US" dirty="0" err="1" smtClean="0"/>
              <a:t>Lua</a:t>
            </a:r>
            <a:r>
              <a:rPr lang="en-US" dirty="0" smtClean="0"/>
              <a:t>; easy to read and write</a:t>
            </a:r>
          </a:p>
          <a:p>
            <a:pPr lvl="1"/>
            <a:r>
              <a:rPr lang="en-US" dirty="0" smtClean="0"/>
              <a:t>Forward/backward written in </a:t>
            </a:r>
            <a:r>
              <a:rPr lang="en-US" dirty="0" err="1" smtClean="0"/>
              <a:t>Lua</a:t>
            </a:r>
            <a:r>
              <a:rPr lang="en-US" dirty="0" smtClean="0"/>
              <a:t> using Tensor methods</a:t>
            </a:r>
          </a:p>
          <a:p>
            <a:pPr lvl="1"/>
            <a:r>
              <a:rPr lang="en-US" dirty="0" smtClean="0"/>
              <a:t>It has tons of built-in modules and loss functions</a:t>
            </a:r>
          </a:p>
          <a:p>
            <a:pPr lvl="1"/>
            <a:r>
              <a:rPr lang="en-US" dirty="0" smtClean="0"/>
              <a:t>It’s easy to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60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Torch has 2</a:t>
            </a:r>
            <a:r>
              <a:rPr lang="en-US" baseline="0" dirty="0" smtClean="0"/>
              <a:t> levels.</a:t>
            </a:r>
          </a:p>
          <a:p>
            <a:endParaRPr lang="en-US" dirty="0" smtClean="0"/>
          </a:p>
          <a:p>
            <a:r>
              <a:rPr lang="en-US" dirty="0" smtClean="0"/>
              <a:t>It has tons of built-in modules and</a:t>
            </a:r>
            <a:r>
              <a:rPr lang="en-US" baseline="0" dirty="0" smtClean="0"/>
              <a:t> loss functions</a:t>
            </a:r>
          </a:p>
          <a:p>
            <a:endParaRPr lang="en-US" dirty="0" smtClean="0"/>
          </a:p>
          <a:p>
            <a:r>
              <a:rPr lang="en-US" dirty="0" smtClean="0"/>
              <a:t>Direct ancestor of </a:t>
            </a:r>
            <a:r>
              <a:rPr lang="en-US" dirty="0" err="1" smtClean="0"/>
              <a:t>PyTorch</a:t>
            </a:r>
            <a:endParaRPr lang="en-US" dirty="0" smtClean="0"/>
          </a:p>
          <a:p>
            <a:r>
              <a:rPr lang="en-US" dirty="0" smtClean="0"/>
              <a:t>Written in </a:t>
            </a:r>
            <a:r>
              <a:rPr lang="en-US" dirty="0" err="1" smtClean="0"/>
              <a:t>Lua</a:t>
            </a:r>
            <a:r>
              <a:rPr lang="en-US" dirty="0" smtClean="0"/>
              <a:t>, not Python</a:t>
            </a:r>
          </a:p>
          <a:p>
            <a:r>
              <a:rPr lang="en-US" dirty="0" smtClean="0"/>
              <a:t>Torch has 2 levels: Tensor, Module</a:t>
            </a:r>
          </a:p>
          <a:p>
            <a:pPr lvl="1"/>
            <a:r>
              <a:rPr lang="en-US" dirty="0" smtClean="0"/>
              <a:t>Modules are classes written in </a:t>
            </a:r>
            <a:r>
              <a:rPr lang="en-US" dirty="0" err="1" smtClean="0"/>
              <a:t>Lua</a:t>
            </a:r>
            <a:r>
              <a:rPr lang="en-US" dirty="0" smtClean="0"/>
              <a:t>; easy to read and write</a:t>
            </a:r>
          </a:p>
          <a:p>
            <a:pPr lvl="1"/>
            <a:r>
              <a:rPr lang="en-US" dirty="0" smtClean="0"/>
              <a:t>Forward/backward written in </a:t>
            </a:r>
            <a:r>
              <a:rPr lang="en-US" dirty="0" err="1" smtClean="0"/>
              <a:t>Lua</a:t>
            </a:r>
            <a:r>
              <a:rPr lang="en-US" dirty="0" smtClean="0"/>
              <a:t> using Tensor methods</a:t>
            </a:r>
          </a:p>
          <a:p>
            <a:pPr lvl="1"/>
            <a:r>
              <a:rPr lang="en-US" dirty="0" smtClean="0"/>
              <a:t>It has tons of built-in modules and loss functions</a:t>
            </a:r>
          </a:p>
          <a:p>
            <a:pPr lvl="1"/>
            <a:r>
              <a:rPr lang="en-US" dirty="0" smtClean="0"/>
              <a:t>It’s easy to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</a:t>
            </a:r>
            <a:r>
              <a:rPr lang="en-US" baseline="0" dirty="0" smtClean="0"/>
              <a:t> </a:t>
            </a:r>
            <a:r>
              <a:rPr lang="en-US" dirty="0" smtClean="0"/>
              <a:t>example of the module</a:t>
            </a:r>
            <a:r>
              <a:rPr lang="en-US" baseline="0" dirty="0" smtClean="0"/>
              <a:t> called “</a:t>
            </a:r>
            <a:r>
              <a:rPr lang="en-US" baseline="0" dirty="0" err="1" smtClean="0"/>
              <a:t>nn</a:t>
            </a:r>
            <a:r>
              <a:rPr lang="en-US" baseline="0" dirty="0" smtClean="0"/>
              <a:t>”</a:t>
            </a:r>
          </a:p>
          <a:p>
            <a:r>
              <a:rPr lang="en-US" baseline="0" dirty="0" smtClean="0"/>
              <a:t>It lets you easily build and train </a:t>
            </a:r>
            <a:r>
              <a:rPr lang="en-US" baseline="0" dirty="0" err="1" smtClean="0"/>
              <a:t>neu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98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Torch is direct ancestor of </a:t>
            </a:r>
            <a:r>
              <a:rPr lang="en-US" dirty="0" err="1" smtClean="0"/>
              <a:t>PyTorch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Torch is based on </a:t>
            </a:r>
            <a:r>
              <a:rPr lang="en-US" dirty="0" err="1" smtClean="0"/>
              <a:t>Lua</a:t>
            </a:r>
            <a:r>
              <a:rPr lang="en-US" dirty="0" smtClean="0"/>
              <a:t>, but, </a:t>
            </a:r>
            <a:r>
              <a:rPr lang="en-US" dirty="0" err="1" smtClean="0"/>
              <a:t>PyTorch</a:t>
            </a:r>
            <a:r>
              <a:rPr lang="en-US" dirty="0" smtClean="0"/>
              <a:t> is based</a:t>
            </a:r>
            <a:r>
              <a:rPr lang="en-US" baseline="0" dirty="0" smtClean="0"/>
              <a:t> on python. </a:t>
            </a:r>
          </a:p>
          <a:p>
            <a:r>
              <a:rPr lang="en-US" baseline="0" dirty="0" smtClean="0"/>
              <a:t>These days, many people use the python, so, </a:t>
            </a:r>
            <a:r>
              <a:rPr lang="en-US" baseline="0" dirty="0" err="1" smtClean="0"/>
              <a:t>PyTorch</a:t>
            </a:r>
            <a:r>
              <a:rPr lang="en-US" baseline="0" dirty="0" smtClean="0"/>
              <a:t> is getting more popular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BAB77-7729-3A4B-95CC-C7920969ED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9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FF4E7-D5E5-ED4B-AC23-227B330CE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C5A6C5-C847-1547-9BAA-AFD785957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0ADE2-2793-3246-A15F-3B2F5885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00398B-5CCF-FB4F-8452-1008BB36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E7358-864D-7246-8EF3-9909E341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6B1BB-82D4-2646-8A32-A56BE9D1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0836104-9F8C-7449-B0EB-2B0B62A2F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41668F-DA13-B348-A810-56B1D417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6978BF-A5C3-3440-AAFC-D01878F4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0C3982-2C5C-6D4A-BB3D-F9B68ED5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6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B75F732-6D8D-B748-960B-1238859E3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06FD6F-5CED-FD42-ABD1-4D71773D9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C07B9-FE04-044A-823A-7853FF9E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EAA645-5FCA-3C48-A068-68F2335F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CA2603-536D-4449-B137-6D7AF8B42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3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65286-9A8F-5442-8126-238C4D7C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A14F7A-3221-BB43-9C37-1A8E240DC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602128-CDEE-0443-94DC-4C208CB8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6B92EA-0C94-334C-8D37-68DF6B669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E6E8B-BB46-FF44-9DF8-1B2D459D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8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C41B0-82BE-9945-B2C4-F4E32838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2EC25-0FC0-CC41-98EB-C63F617F0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367CCC-D6AE-564A-A597-EDFAA505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0337B5-FEC2-9845-BCE2-9A80AE5B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5AF178-103E-7C49-AC21-566E4242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27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2388DE-9B77-554B-8233-7C2CF005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88B3D3-176B-5F4E-B3B5-A2A6CA6B9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64D3227-DE91-6049-AE1E-E98960CC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3A5B61-2413-C846-B22E-B60752F4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A7152C-19AE-094E-A2C9-5DD3FEC2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F27357-8D5F-FD43-A325-11CC4F2A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4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3FE6E-A5A4-4945-BF0E-750C3FA37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61A642-D4C9-D346-91C6-CF27EF4E5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2B83B1-0F80-8140-8D1D-C9DB41B6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BFDD41-794C-814F-AF11-816376B85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F0D485-1C7B-F248-B401-DA06A78AB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77D570-38C0-9948-9231-66065727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639782-2452-DE4F-9231-F5846F89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1B8519-8536-D548-9BD6-63574D43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0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DC21B-B615-E043-84B7-6F1FEBCE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FD32ED-82AB-D64C-89E8-D274F64F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7E1440-6DA0-7C46-9D62-4C7FBC66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673C0A7-91EB-D54F-823B-6AE5C545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7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0847B53-BC3E-674F-A233-D6500C9A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16D48DE-5EA4-364F-AE76-11D71DD6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6D60EE-D6B9-354C-B693-1FEEB2CD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16A555-CF88-644B-8891-FEE28558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24EC45-1AAD-7E47-90FB-1994CA93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2A86BB-A8BA-284B-B030-8EB5513AE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D014515-8EE4-9D43-8EFD-F18D2132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20504A-1B7B-D649-A687-DB818F6B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6CBA1B-DFC7-F34B-87F5-FC29C3747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4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B37BA-70FE-1945-B37B-592BEDD6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142C43A-37D7-0549-AB3C-0DD26D89B7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B8EF2B-22E0-1249-9320-F4494E51D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7F3000-8C8B-FE4C-B9B6-E7F936304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3520CF-0D7F-E946-8ED9-7A7FEEA7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F39288-62CA-954C-8BCE-047DFC1C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E73C6DB-7CC7-7943-A648-E8066C17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3E28E6-0C72-B647-98A7-2FF928469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2D62F8-5442-7840-B984-7C2DE57E0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6A64-9EFE-FA4F-A4DD-4AF1C1DE23BC}" type="datetimeFigureOut">
              <a:rPr lang="en-US" smtClean="0"/>
              <a:t>2/26/18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9FA8CD-FC9E-424C-94D5-4BF2BAD55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194EBD-A9D0-CB4F-91E3-62066FFD2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BC82-9742-B348-9D05-43FC9DE4C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4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rch.ch/" TargetMode="External"/><Relationship Id="rId3" Type="http://schemas.openxmlformats.org/officeDocument/2006/relationships/hyperlink" Target="https://en.wikipedia.org/wiki/Torch_(machine_learning)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C1D70D-58D0-3546-89D7-8BC2DF3ED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Torch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961D91-8695-A543-9F4A-16B7618CB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02/27/2018</a:t>
            </a:r>
          </a:p>
          <a:p>
            <a:r>
              <a:rPr lang="en-US" dirty="0" smtClean="0"/>
              <a:t>Hyeri </a:t>
            </a:r>
            <a:r>
              <a:rPr lang="en-US" dirty="0"/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30198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</a:t>
            </a:r>
            <a:r>
              <a:rPr lang="en-US" b="1" dirty="0" smtClean="0"/>
              <a:t>x) </a:t>
            </a:r>
            <a:r>
              <a:rPr lang="en-US" b="1" dirty="0" err="1"/>
              <a:t>n</a:t>
            </a:r>
            <a:r>
              <a:rPr lang="en-US" b="1" dirty="0" err="1" smtClean="0"/>
              <a:t>n</a:t>
            </a:r>
            <a:r>
              <a:rPr lang="en-US" b="1" dirty="0" smtClean="0"/>
              <a:t> modules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6782" cy="4351338"/>
          </a:xfrm>
        </p:spPr>
        <p:txBody>
          <a:bodyPr/>
          <a:lstStyle/>
          <a:p>
            <a:r>
              <a:rPr lang="en-US" dirty="0" smtClean="0"/>
              <a:t>Let you easily build and train neural networks</a:t>
            </a:r>
          </a:p>
          <a:p>
            <a:r>
              <a:rPr lang="en-US" dirty="0" smtClean="0"/>
              <a:t>You can easily compute scores and losses in forward pass</a:t>
            </a:r>
          </a:p>
          <a:p>
            <a:r>
              <a:rPr lang="en-US" dirty="0" smtClean="0"/>
              <a:t>In backward pass, you can compute gradients.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982" y="637308"/>
            <a:ext cx="4861349" cy="5721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4982" y="6324895"/>
            <a:ext cx="4873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Extracted image from cs231n, Winter 2016: Lecture 12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6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26F83-E44A-F044-92AF-6B370DB7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PyTorch</a:t>
            </a:r>
            <a:r>
              <a:rPr lang="en-US" b="1" dirty="0"/>
              <a:t>: Three levels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F6131-9917-3746-BC6B-88570643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03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[1] Tensor</a:t>
            </a:r>
          </a:p>
          <a:p>
            <a:pPr>
              <a:buFontTx/>
              <a:buChar char="-"/>
            </a:pPr>
            <a:r>
              <a:rPr lang="en-US" dirty="0"/>
              <a:t>Imperative </a:t>
            </a:r>
            <a:r>
              <a:rPr lang="en-US" dirty="0" smtClean="0"/>
              <a:t>N-dimensional array like </a:t>
            </a:r>
            <a:r>
              <a:rPr lang="en-US" dirty="0" err="1" smtClean="0"/>
              <a:t>numpy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But </a:t>
            </a:r>
            <a:r>
              <a:rPr lang="en-US" dirty="0"/>
              <a:t>it runs on </a:t>
            </a:r>
            <a:r>
              <a:rPr lang="en-US" dirty="0" smtClean="0"/>
              <a:t>GPU unlike </a:t>
            </a:r>
            <a:r>
              <a:rPr lang="en-US" dirty="0" err="1" smtClean="0"/>
              <a:t>numpy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[2] Variable</a:t>
            </a:r>
          </a:p>
          <a:p>
            <a:pPr>
              <a:buFontTx/>
              <a:buChar char="-"/>
            </a:pPr>
            <a:r>
              <a:rPr lang="en-US" dirty="0"/>
              <a:t>Node in a computational graph</a:t>
            </a:r>
          </a:p>
          <a:p>
            <a:pPr>
              <a:buFontTx/>
              <a:buChar char="-"/>
            </a:pPr>
            <a:r>
              <a:rPr lang="en-US" dirty="0"/>
              <a:t>It stores data and gradient</a:t>
            </a:r>
          </a:p>
          <a:p>
            <a:pPr marL="0" indent="0">
              <a:buNone/>
            </a:pPr>
            <a:r>
              <a:rPr lang="en-US" b="1" dirty="0"/>
              <a:t>[3] Module</a:t>
            </a:r>
          </a:p>
          <a:p>
            <a:pPr marL="0" indent="0">
              <a:buNone/>
            </a:pPr>
            <a:r>
              <a:rPr lang="en-US" dirty="0"/>
              <a:t>- A neural network layer</a:t>
            </a:r>
          </a:p>
          <a:p>
            <a:pPr marL="0" indent="0">
              <a:buNone/>
            </a:pPr>
            <a:r>
              <a:rPr lang="en-US" dirty="0"/>
              <a:t>- It may store state or learnable weights</a:t>
            </a:r>
          </a:p>
        </p:txBody>
      </p:sp>
    </p:spTree>
    <p:extLst>
      <p:ext uri="{BB962C8B-B14F-4D97-AF65-F5344CB8AC3E}">
        <p14:creationId xmlns:p14="http://schemas.microsoft.com/office/powerpoint/2010/main" val="37417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26F83-E44A-F044-92AF-6B370DB7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PyTorch</a:t>
            </a:r>
            <a:r>
              <a:rPr lang="en-US" b="1" dirty="0"/>
              <a:t>: Three levels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F6131-9917-3746-BC6B-88570643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03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D41ED"/>
                </a:solidFill>
              </a:rPr>
              <a:t>[1] Tensor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1D41ED"/>
                </a:solidFill>
              </a:rPr>
              <a:t>Imperative </a:t>
            </a:r>
            <a:r>
              <a:rPr lang="en-US" dirty="0" smtClean="0">
                <a:solidFill>
                  <a:srgbClr val="1D41ED"/>
                </a:solidFill>
              </a:rPr>
              <a:t>N-dimensional array like </a:t>
            </a:r>
            <a:r>
              <a:rPr lang="en-US" dirty="0" err="1" smtClean="0">
                <a:solidFill>
                  <a:srgbClr val="1D41ED"/>
                </a:solidFill>
              </a:rPr>
              <a:t>numpy</a:t>
            </a:r>
            <a:endParaRPr lang="en-US" dirty="0" smtClean="0">
              <a:solidFill>
                <a:srgbClr val="1D41ED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1D41ED"/>
                </a:solidFill>
              </a:rPr>
              <a:t>But </a:t>
            </a:r>
            <a:r>
              <a:rPr lang="en-US" dirty="0">
                <a:solidFill>
                  <a:srgbClr val="1D41ED"/>
                </a:solidFill>
              </a:rPr>
              <a:t>it runs on </a:t>
            </a:r>
            <a:r>
              <a:rPr lang="en-US" dirty="0" smtClean="0">
                <a:solidFill>
                  <a:srgbClr val="1D41ED"/>
                </a:solidFill>
              </a:rPr>
              <a:t>GPU unlike </a:t>
            </a:r>
            <a:r>
              <a:rPr lang="en-US" dirty="0" err="1" smtClean="0">
                <a:solidFill>
                  <a:srgbClr val="1D41ED"/>
                </a:solidFill>
              </a:rPr>
              <a:t>numpy</a:t>
            </a:r>
            <a:endParaRPr lang="en-US" dirty="0">
              <a:solidFill>
                <a:srgbClr val="1D41ED"/>
              </a:solidFill>
            </a:endParaRPr>
          </a:p>
          <a:p>
            <a:pPr marL="0" indent="0">
              <a:buNone/>
            </a:pPr>
            <a:r>
              <a:rPr lang="en-US" b="1" dirty="0"/>
              <a:t>[2] Variable</a:t>
            </a:r>
          </a:p>
          <a:p>
            <a:pPr>
              <a:buFontTx/>
              <a:buChar char="-"/>
            </a:pPr>
            <a:r>
              <a:rPr lang="en-US" dirty="0"/>
              <a:t>Node in a computational graph</a:t>
            </a:r>
          </a:p>
          <a:p>
            <a:pPr>
              <a:buFontTx/>
              <a:buChar char="-"/>
            </a:pPr>
            <a:r>
              <a:rPr lang="en-US" dirty="0"/>
              <a:t>It stores data and gradient</a:t>
            </a:r>
          </a:p>
          <a:p>
            <a:pPr marL="0" indent="0">
              <a:buNone/>
            </a:pPr>
            <a:r>
              <a:rPr lang="en-US" b="1" dirty="0"/>
              <a:t>[3] Module</a:t>
            </a:r>
          </a:p>
          <a:p>
            <a:pPr marL="0" indent="0">
              <a:buNone/>
            </a:pPr>
            <a:r>
              <a:rPr lang="en-US" dirty="0"/>
              <a:t>- A neural network layer</a:t>
            </a:r>
          </a:p>
          <a:p>
            <a:pPr marL="0" indent="0">
              <a:buNone/>
            </a:pPr>
            <a:r>
              <a:rPr lang="en-US" dirty="0"/>
              <a:t>- It may store state or learnable weights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812FDA-23D4-CD48-B16C-8E7105AE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427" y="1825625"/>
            <a:ext cx="3430983" cy="4397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209CF8-ABD7-0447-9B51-4C0AC113CE8E}"/>
              </a:ext>
            </a:extLst>
          </p:cNvPr>
          <p:cNvSpPr txBox="1"/>
          <p:nvPr/>
        </p:nvSpPr>
        <p:spPr>
          <a:xfrm>
            <a:off x="10095657" y="2079675"/>
            <a:ext cx="20963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/>
              <a:t>dtype</a:t>
            </a:r>
            <a:r>
              <a:rPr lang="en-US" sz="1200" b="1" dirty="0"/>
              <a:t>=</a:t>
            </a:r>
            <a:r>
              <a:rPr lang="en-US" sz="1200" b="1" dirty="0" err="1"/>
              <a:t>torch</a:t>
            </a:r>
            <a:r>
              <a:rPr lang="en-US" sz="1200" b="1" dirty="0" err="1">
                <a:solidFill>
                  <a:srgbClr val="FF0000"/>
                </a:solidFill>
              </a:rPr>
              <a:t>.cuda</a:t>
            </a:r>
            <a:r>
              <a:rPr lang="en-US" sz="1200" b="1" dirty="0" err="1"/>
              <a:t>.FloatTensor</a:t>
            </a:r>
            <a:endParaRPr 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7285B16-09DF-F04E-900D-77E79F459110}"/>
              </a:ext>
            </a:extLst>
          </p:cNvPr>
          <p:cNvSpPr txBox="1"/>
          <p:nvPr/>
        </p:nvSpPr>
        <p:spPr>
          <a:xfrm>
            <a:off x="10405693" y="1845543"/>
            <a:ext cx="12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To run on GPU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54F87B82-FB8C-6C40-A844-76ABC8F8D6E3}"/>
              </a:ext>
            </a:extLst>
          </p:cNvPr>
          <p:cNvCxnSpPr/>
          <p:nvPr/>
        </p:nvCxnSpPr>
        <p:spPr>
          <a:xfrm>
            <a:off x="9914883" y="2234451"/>
            <a:ext cx="25037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21717" y="6227963"/>
            <a:ext cx="3589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* Extracted image from </a:t>
            </a:r>
            <a:r>
              <a:rPr lang="en-US" sz="1200" dirty="0" smtClean="0"/>
              <a:t>cs231n</a:t>
            </a:r>
            <a:r>
              <a:rPr lang="en-US" sz="1200" smtClean="0"/>
              <a:t>, Spring 2017: Lecture 8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899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26F83-E44A-F044-92AF-6B370DB7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PyTorch</a:t>
            </a:r>
            <a:r>
              <a:rPr lang="en-US" b="1" dirty="0"/>
              <a:t>: Three levels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F6131-9917-3746-BC6B-88570643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03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[1] Tensor</a:t>
            </a:r>
          </a:p>
          <a:p>
            <a:pPr>
              <a:buFontTx/>
              <a:buChar char="-"/>
            </a:pPr>
            <a:r>
              <a:rPr lang="en-US" dirty="0"/>
              <a:t>Imperative </a:t>
            </a:r>
            <a:r>
              <a:rPr lang="en-US" dirty="0" err="1" smtClean="0"/>
              <a:t>ndarray</a:t>
            </a:r>
            <a:r>
              <a:rPr lang="en-US" dirty="0" smtClean="0"/>
              <a:t> like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en-US" dirty="0" smtClean="0"/>
              <a:t>arrays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But it runs on </a:t>
            </a:r>
            <a:r>
              <a:rPr lang="en-US" dirty="0" smtClean="0"/>
              <a:t>GPU unlike </a:t>
            </a:r>
            <a:r>
              <a:rPr lang="en-US" dirty="0" err="1" smtClean="0"/>
              <a:t>numpy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1D41ED"/>
                </a:solidFill>
              </a:rPr>
              <a:t>[2] Variable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1D41ED"/>
                </a:solidFill>
              </a:rPr>
              <a:t>Node in a computational graph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1D41ED"/>
                </a:solidFill>
              </a:rPr>
              <a:t>It stores data and gradient</a:t>
            </a:r>
          </a:p>
          <a:p>
            <a:pPr marL="0" indent="0">
              <a:buNone/>
            </a:pPr>
            <a:r>
              <a:rPr lang="en-US" b="1" dirty="0"/>
              <a:t>[3] Module</a:t>
            </a:r>
          </a:p>
          <a:p>
            <a:pPr marL="0" indent="0">
              <a:buNone/>
            </a:pPr>
            <a:r>
              <a:rPr lang="en-US" dirty="0"/>
              <a:t>- A neural network layer</a:t>
            </a:r>
          </a:p>
          <a:p>
            <a:pPr marL="0" indent="0">
              <a:buNone/>
            </a:pPr>
            <a:r>
              <a:rPr lang="en-US" dirty="0"/>
              <a:t>- It may store state or learnable weights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A440A5-DAAC-E042-BA03-A1E19B1E2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4" y="1825625"/>
            <a:ext cx="5109341" cy="36776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19781" y="5503322"/>
            <a:ext cx="3589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* Extracted image from </a:t>
            </a:r>
            <a:r>
              <a:rPr lang="en-US" sz="1200" dirty="0" smtClean="0"/>
              <a:t>cs231n</a:t>
            </a:r>
            <a:r>
              <a:rPr lang="en-US" sz="1200" smtClean="0"/>
              <a:t>, Spring 2017: Lecture 8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14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575FD-F64E-D644-88C7-C03CB39D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❖ </a:t>
            </a:r>
            <a:r>
              <a:rPr lang="en-US" b="1" dirty="0" smtClean="0"/>
              <a:t>Compare </a:t>
            </a:r>
            <a:r>
              <a:rPr lang="en-US" b="1" dirty="0"/>
              <a:t>to </a:t>
            </a:r>
            <a:r>
              <a:rPr lang="en-US" b="1" dirty="0" err="1"/>
              <a:t>numpy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1391610-6698-4643-827F-C5F6A292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85" y="2077230"/>
            <a:ext cx="3360993" cy="372411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5DC356-98E6-F748-B0CD-93D194A4807C}"/>
              </a:ext>
            </a:extLst>
          </p:cNvPr>
          <p:cNvSpPr txBox="1"/>
          <p:nvPr/>
        </p:nvSpPr>
        <p:spPr>
          <a:xfrm>
            <a:off x="3472328" y="4059604"/>
            <a:ext cx="179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1ED"/>
                </a:solidFill>
              </a:rPr>
              <a:t>Forward pass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848808-C858-8546-8DBA-97867D9D1E6D}"/>
              </a:ext>
            </a:extLst>
          </p:cNvPr>
          <p:cNvSpPr txBox="1"/>
          <p:nvPr/>
        </p:nvSpPr>
        <p:spPr>
          <a:xfrm>
            <a:off x="3493815" y="4705136"/>
            <a:ext cx="17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1ED"/>
                </a:solidFill>
              </a:rPr>
              <a:t>Compute the gradients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E78058-58E6-2C4F-89EF-FAAC271043CB}"/>
              </a:ext>
            </a:extLst>
          </p:cNvPr>
          <p:cNvSpPr txBox="1"/>
          <p:nvPr/>
        </p:nvSpPr>
        <p:spPr>
          <a:xfrm>
            <a:off x="3472327" y="3198429"/>
            <a:ext cx="179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1ED"/>
                </a:solidFill>
              </a:rPr>
              <a:t>Define variable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A322E5-5357-3F44-9212-6585F08E0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" y="2164082"/>
            <a:ext cx="2147304" cy="3888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BB8C8A-2912-FD4B-8C74-3753A7A2E41A}"/>
              </a:ext>
            </a:extLst>
          </p:cNvPr>
          <p:cNvSpPr txBox="1"/>
          <p:nvPr/>
        </p:nvSpPr>
        <p:spPr>
          <a:xfrm>
            <a:off x="1030619" y="6052687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Computational graphs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3F231F6-85F8-2348-A961-2D6489F7A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58" y="2077230"/>
            <a:ext cx="3228888" cy="37241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A80D85-A725-1C43-B6F1-5C182EBBF099}"/>
              </a:ext>
            </a:extLst>
          </p:cNvPr>
          <p:cNvSpPr txBox="1"/>
          <p:nvPr/>
        </p:nvSpPr>
        <p:spPr>
          <a:xfrm>
            <a:off x="9514111" y="1558053"/>
            <a:ext cx="93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PyTorch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AD6096-6B64-064F-A265-037F152BBC34}"/>
              </a:ext>
            </a:extLst>
          </p:cNvPr>
          <p:cNvSpPr txBox="1"/>
          <p:nvPr/>
        </p:nvSpPr>
        <p:spPr>
          <a:xfrm>
            <a:off x="6447502" y="1558053"/>
            <a:ext cx="87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Numpy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74354" y="5812691"/>
            <a:ext cx="3589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* Extracted image from </a:t>
            </a:r>
            <a:r>
              <a:rPr lang="en-US" sz="1200" dirty="0" smtClean="0"/>
              <a:t>cs231n</a:t>
            </a:r>
            <a:r>
              <a:rPr lang="en-US" sz="1200" smtClean="0"/>
              <a:t>, Spring 2017: Lecture 8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9636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575FD-F64E-D644-88C7-C03CB39D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❖ Compare to </a:t>
            </a:r>
            <a:r>
              <a:rPr lang="en-US" b="1" dirty="0" err="1"/>
              <a:t>numpy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1391610-6698-4643-827F-C5F6A29294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85" y="2077230"/>
            <a:ext cx="3360993" cy="372411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9848808-C858-8546-8DBA-97867D9D1E6D}"/>
              </a:ext>
            </a:extLst>
          </p:cNvPr>
          <p:cNvSpPr txBox="1"/>
          <p:nvPr/>
        </p:nvSpPr>
        <p:spPr>
          <a:xfrm>
            <a:off x="3493815" y="4705136"/>
            <a:ext cx="171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1ED"/>
                </a:solidFill>
              </a:rPr>
              <a:t>Compute the gradients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E78058-58E6-2C4F-89EF-FAAC271043CB}"/>
              </a:ext>
            </a:extLst>
          </p:cNvPr>
          <p:cNvSpPr txBox="1"/>
          <p:nvPr/>
        </p:nvSpPr>
        <p:spPr>
          <a:xfrm>
            <a:off x="3472327" y="3198429"/>
            <a:ext cx="179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1ED"/>
                </a:solidFill>
              </a:rPr>
              <a:t>Define variable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A322E5-5357-3F44-9212-6585F08E0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" y="2164082"/>
            <a:ext cx="2147304" cy="38886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BB8C8A-2912-FD4B-8C74-3753A7A2E41A}"/>
              </a:ext>
            </a:extLst>
          </p:cNvPr>
          <p:cNvSpPr txBox="1"/>
          <p:nvPr/>
        </p:nvSpPr>
        <p:spPr>
          <a:xfrm>
            <a:off x="1030619" y="6052687"/>
            <a:ext cx="2297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Computational graphs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EE6B60-7E9B-6B4C-814E-4CD6165BF1ED}"/>
              </a:ext>
            </a:extLst>
          </p:cNvPr>
          <p:cNvSpPr txBox="1"/>
          <p:nvPr/>
        </p:nvSpPr>
        <p:spPr>
          <a:xfrm>
            <a:off x="9514111" y="1558053"/>
            <a:ext cx="934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PyTorch</a:t>
            </a:r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3F231F6-85F8-2348-A961-2D6489F7A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58" y="2077230"/>
            <a:ext cx="3228888" cy="37241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5EFE27E-1154-B140-8E4D-CABF4D14B27D}"/>
              </a:ext>
            </a:extLst>
          </p:cNvPr>
          <p:cNvSpPr txBox="1"/>
          <p:nvPr/>
        </p:nvSpPr>
        <p:spPr>
          <a:xfrm>
            <a:off x="6447502" y="1558053"/>
            <a:ext cx="87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Numpy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6D7CD9-50D8-4747-8D5C-5B50D227BEFE}"/>
              </a:ext>
            </a:extLst>
          </p:cNvPr>
          <p:cNvSpPr txBox="1"/>
          <p:nvPr/>
        </p:nvSpPr>
        <p:spPr>
          <a:xfrm>
            <a:off x="8675658" y="2894306"/>
            <a:ext cx="3152057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x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=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Variable(</a:t>
            </a:r>
            <a:r>
              <a:rPr lang="en-US" altLang="ko-KR" sz="1200" b="1" dirty="0" err="1"/>
              <a:t>torch.randn</a:t>
            </a:r>
            <a:r>
              <a:rPr lang="en-US" altLang="ko-KR" sz="1200" b="1" dirty="0"/>
              <a:t>(N,D)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r>
              <a:rPr lang="en-US" altLang="ko-KR" sz="1200" b="1" dirty="0" err="1">
                <a:solidFill>
                  <a:srgbClr val="FF0000"/>
                </a:solidFill>
              </a:rPr>
              <a:t>cuda</a:t>
            </a:r>
            <a:r>
              <a:rPr lang="en-US" altLang="ko-KR" sz="1200" b="1" dirty="0">
                <a:solidFill>
                  <a:srgbClr val="FF0000"/>
                </a:solidFill>
              </a:rPr>
              <a:t>(), </a:t>
            </a:r>
            <a:r>
              <a:rPr lang="en-US" altLang="ko-KR" sz="1200" b="1" dirty="0" err="1"/>
              <a:t>requires_grad</a:t>
            </a:r>
            <a:r>
              <a:rPr lang="en-US" altLang="ko-KR" sz="1200" b="1" dirty="0"/>
              <a:t>=True)</a:t>
            </a:r>
          </a:p>
          <a:p>
            <a:r>
              <a:rPr lang="en-US" sz="1200" b="1" dirty="0"/>
              <a:t>y= </a:t>
            </a:r>
            <a:r>
              <a:rPr lang="en-US" altLang="ko-KR" sz="1200" b="1" dirty="0"/>
              <a:t>Variable(</a:t>
            </a:r>
            <a:r>
              <a:rPr lang="en-US" altLang="ko-KR" sz="1200" b="1" dirty="0" err="1"/>
              <a:t>torch.randn</a:t>
            </a:r>
            <a:r>
              <a:rPr lang="en-US" altLang="ko-KR" sz="1200" b="1" dirty="0"/>
              <a:t>(N,D)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r>
              <a:rPr lang="en-US" altLang="ko-KR" sz="1200" b="1" dirty="0" err="1">
                <a:solidFill>
                  <a:srgbClr val="FF0000"/>
                </a:solidFill>
              </a:rPr>
              <a:t>cuda</a:t>
            </a:r>
            <a:r>
              <a:rPr lang="en-US" altLang="ko-KR" sz="1200" b="1" dirty="0">
                <a:solidFill>
                  <a:srgbClr val="FF0000"/>
                </a:solidFill>
              </a:rPr>
              <a:t>(),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requires_grad</a:t>
            </a:r>
            <a:r>
              <a:rPr lang="en-US" altLang="ko-KR" sz="1200" b="1" dirty="0"/>
              <a:t>=True)</a:t>
            </a:r>
          </a:p>
          <a:p>
            <a:r>
              <a:rPr lang="en-US" sz="1200" b="1" dirty="0"/>
              <a:t>z = </a:t>
            </a:r>
            <a:r>
              <a:rPr lang="en-US" altLang="ko-KR" sz="1200" b="1" dirty="0"/>
              <a:t>Variable(</a:t>
            </a:r>
            <a:r>
              <a:rPr lang="en-US" altLang="ko-KR" sz="1200" b="1" dirty="0" err="1"/>
              <a:t>torch.randn</a:t>
            </a:r>
            <a:r>
              <a:rPr lang="en-US" altLang="ko-KR" sz="1200" b="1" dirty="0"/>
              <a:t>(N,D)</a:t>
            </a:r>
            <a:r>
              <a:rPr lang="en-US" altLang="ko-KR" sz="1200" b="1" dirty="0">
                <a:solidFill>
                  <a:srgbClr val="FF0000"/>
                </a:solidFill>
              </a:rPr>
              <a:t>.</a:t>
            </a:r>
            <a:r>
              <a:rPr lang="en-US" altLang="ko-KR" sz="1200" b="1" dirty="0" err="1">
                <a:solidFill>
                  <a:srgbClr val="FF0000"/>
                </a:solidFill>
              </a:rPr>
              <a:t>cuda</a:t>
            </a:r>
            <a:r>
              <a:rPr lang="en-US" altLang="ko-KR" sz="1200" b="1" dirty="0">
                <a:solidFill>
                  <a:srgbClr val="FF0000"/>
                </a:solidFill>
              </a:rPr>
              <a:t>(), </a:t>
            </a:r>
            <a:r>
              <a:rPr lang="en-US" altLang="ko-KR" sz="1200" b="1" dirty="0" err="1"/>
              <a:t>requires_grad</a:t>
            </a:r>
            <a:r>
              <a:rPr lang="en-US" altLang="ko-KR" sz="1200" b="1" dirty="0"/>
              <a:t>=True)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A314E0-49C0-714B-9D69-FF319DD5AB62}"/>
              </a:ext>
            </a:extLst>
          </p:cNvPr>
          <p:cNvSpPr txBox="1"/>
          <p:nvPr/>
        </p:nvSpPr>
        <p:spPr>
          <a:xfrm>
            <a:off x="9372296" y="2427921"/>
            <a:ext cx="171553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D41ED"/>
                </a:solidFill>
              </a:rPr>
              <a:t>Run on GPU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5DC356-98E6-F748-B0CD-93D194A4807C}"/>
              </a:ext>
            </a:extLst>
          </p:cNvPr>
          <p:cNvSpPr txBox="1"/>
          <p:nvPr/>
        </p:nvSpPr>
        <p:spPr>
          <a:xfrm>
            <a:off x="3472328" y="4059604"/>
            <a:ext cx="179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D41ED"/>
                </a:solidFill>
              </a:rPr>
              <a:t>Forward pass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74354" y="5812691"/>
            <a:ext cx="3589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* Extracted image from </a:t>
            </a:r>
            <a:r>
              <a:rPr lang="en-US" sz="1200" dirty="0" smtClean="0"/>
              <a:t>cs231n</a:t>
            </a:r>
            <a:r>
              <a:rPr lang="en-US" sz="1200" smtClean="0"/>
              <a:t>, Spring 2017: Lecture 8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45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26F83-E44A-F044-92AF-6B370DB7D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PyTorch</a:t>
            </a:r>
            <a:r>
              <a:rPr lang="en-US" b="1" dirty="0"/>
              <a:t>: Three levels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CF6131-9917-3746-BC6B-88570643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7037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[1] Tensor</a:t>
            </a:r>
          </a:p>
          <a:p>
            <a:pPr>
              <a:buFontTx/>
              <a:buChar char="-"/>
            </a:pPr>
            <a:r>
              <a:rPr lang="en-US" dirty="0"/>
              <a:t>Imperative </a:t>
            </a:r>
            <a:r>
              <a:rPr lang="en-US" dirty="0" smtClean="0"/>
              <a:t>n-dimensional array like </a:t>
            </a:r>
            <a:r>
              <a:rPr lang="en-US" dirty="0" err="1" smtClean="0"/>
              <a:t>numpy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But </a:t>
            </a:r>
            <a:r>
              <a:rPr lang="en-US" dirty="0"/>
              <a:t>it runs on </a:t>
            </a:r>
            <a:r>
              <a:rPr lang="en-US" dirty="0" smtClean="0"/>
              <a:t>GPU unlike </a:t>
            </a:r>
            <a:r>
              <a:rPr lang="en-US" dirty="0" err="1" smtClean="0"/>
              <a:t>numpy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[2] Variable</a:t>
            </a:r>
          </a:p>
          <a:p>
            <a:pPr>
              <a:buFontTx/>
              <a:buChar char="-"/>
            </a:pPr>
            <a:r>
              <a:rPr lang="en-US" dirty="0"/>
              <a:t>Node in a computational graph</a:t>
            </a:r>
          </a:p>
          <a:p>
            <a:pPr>
              <a:buFontTx/>
              <a:buChar char="-"/>
            </a:pPr>
            <a:r>
              <a:rPr lang="en-US" dirty="0"/>
              <a:t>It stores data and gradient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D41ED"/>
                </a:solidFill>
              </a:rPr>
              <a:t>[3] Module</a:t>
            </a:r>
          </a:p>
          <a:p>
            <a:pPr marL="0" indent="0">
              <a:buNone/>
            </a:pPr>
            <a:r>
              <a:rPr lang="en-US" dirty="0">
                <a:solidFill>
                  <a:srgbClr val="1D41ED"/>
                </a:solidFill>
              </a:rPr>
              <a:t>- A neural network layer</a:t>
            </a:r>
          </a:p>
          <a:p>
            <a:pPr marL="0" indent="0">
              <a:buNone/>
            </a:pPr>
            <a:r>
              <a:rPr lang="en-US" dirty="0">
                <a:solidFill>
                  <a:srgbClr val="1D41ED"/>
                </a:solidFill>
              </a:rPr>
              <a:t>- It may store state or learnable weights</a:t>
            </a:r>
          </a:p>
        </p:txBody>
      </p:sp>
    </p:spTree>
    <p:extLst>
      <p:ext uri="{BB962C8B-B14F-4D97-AF65-F5344CB8AC3E}">
        <p14:creationId xmlns:p14="http://schemas.microsoft.com/office/powerpoint/2010/main" val="4922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6A4589-799D-5B4A-9EA5-1EED7EF0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Module example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4983" y="1399741"/>
            <a:ext cx="4610104" cy="494716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4"/>
            <a:ext cx="5257800" cy="4672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Define new modules</a:t>
            </a:r>
          </a:p>
          <a:p>
            <a:r>
              <a:rPr lang="en-US" dirty="0" smtClean="0"/>
              <a:t>Initializer sets up two children</a:t>
            </a:r>
          </a:p>
          <a:p>
            <a:r>
              <a:rPr lang="en-US" dirty="0" smtClean="0"/>
              <a:t>Define forward pass using child modules and </a:t>
            </a:r>
            <a:r>
              <a:rPr lang="en-US" dirty="0" err="1" smtClean="0"/>
              <a:t>autograd</a:t>
            </a:r>
            <a:r>
              <a:rPr lang="en-US" dirty="0" smtClean="0"/>
              <a:t> operations on variables</a:t>
            </a:r>
          </a:p>
          <a:p>
            <a:r>
              <a:rPr lang="en-US" dirty="0" smtClean="0"/>
              <a:t>No need to define backward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autograd</a:t>
            </a:r>
            <a:r>
              <a:rPr lang="en-US" dirty="0" smtClean="0"/>
              <a:t> will handle it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75963" y="6290054"/>
            <a:ext cx="3589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* Extracted image from </a:t>
            </a:r>
            <a:r>
              <a:rPr lang="en-US" sz="1200" dirty="0" smtClean="0"/>
              <a:t>cs231n</a:t>
            </a:r>
            <a:r>
              <a:rPr lang="en-US" sz="1200" smtClean="0"/>
              <a:t>, Spring 2017: Lecture 8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15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21AE4-FB18-C741-89EE-074B3408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Torch vs </a:t>
            </a:r>
            <a:r>
              <a:rPr lang="en-US" b="1" dirty="0" err="1" smtClean="0"/>
              <a:t>PyTorch</a:t>
            </a: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45F4DD9-FC6D-A34D-B2A8-C61F1A140C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65920"/>
              </p:ext>
            </p:extLst>
          </p:nvPr>
        </p:nvGraphicFramePr>
        <p:xfrm>
          <a:off x="1792514" y="1830008"/>
          <a:ext cx="8128000" cy="341400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14229708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087965618"/>
                    </a:ext>
                  </a:extLst>
                </a:gridCol>
              </a:tblGrid>
              <a:tr h="5690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Torch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</a:rPr>
                        <a:t>PyTorch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636344"/>
                  </a:ext>
                </a:extLst>
              </a:tr>
              <a:tr h="5690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Lua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1D41ED"/>
                          </a:solidFill>
                        </a:rPr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98258231"/>
                  </a:ext>
                </a:extLst>
              </a:tr>
              <a:tr h="5690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autograd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1D41ED"/>
                          </a:solidFill>
                        </a:rPr>
                        <a:t>Autograd</a:t>
                      </a:r>
                      <a:endParaRPr lang="en-US" sz="2400" dirty="0">
                        <a:solidFill>
                          <a:srgbClr val="1D41ED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571920408"/>
                  </a:ext>
                </a:extLst>
              </a:tr>
              <a:tr h="5690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1D41ED"/>
                          </a:solidFill>
                        </a:rPr>
                        <a:t>More stable</a:t>
                      </a:r>
                      <a:endParaRPr lang="en-US" sz="2400" dirty="0">
                        <a:solidFill>
                          <a:srgbClr val="1D41ED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Newer, still changing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811127901"/>
                  </a:ext>
                </a:extLst>
              </a:tr>
              <a:tr h="5690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1D41ED"/>
                          </a:solidFill>
                        </a:rPr>
                        <a:t>Lots of existing code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Less existing code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08569446"/>
                  </a:ext>
                </a:extLst>
              </a:tr>
              <a:tr h="5690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Fast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86660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796463-C6BD-784A-B5D5-9EB06D233B97}"/>
              </a:ext>
            </a:extLst>
          </p:cNvPr>
          <p:cNvSpPr txBox="1"/>
          <p:nvPr/>
        </p:nvSpPr>
        <p:spPr>
          <a:xfrm>
            <a:off x="6954830" y="5767232"/>
            <a:ext cx="296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(-): red, (+): blue, (0): black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3592" y="6139632"/>
            <a:ext cx="5848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Probably </a:t>
            </a:r>
            <a:r>
              <a:rPr lang="en-US" sz="2800" b="1" dirty="0" err="1" smtClean="0"/>
              <a:t>PyTorch</a:t>
            </a:r>
            <a:r>
              <a:rPr lang="en-US" sz="2800" b="1" dirty="0" smtClean="0"/>
              <a:t> use for new project!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70352" y="5224696"/>
            <a:ext cx="384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generation(developed by academia)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0127" y="5244012"/>
            <a:ext cx="409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generation(originated from industry)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Torch is an open source machine learning library, a scientific computing framework based on the </a:t>
            </a:r>
            <a:r>
              <a:rPr lang="en-US" dirty="0" err="1"/>
              <a:t>Lua</a:t>
            </a:r>
            <a:r>
              <a:rPr lang="en-US" dirty="0"/>
              <a:t> programming language</a:t>
            </a:r>
          </a:p>
          <a:p>
            <a:r>
              <a:rPr lang="en-US" dirty="0"/>
              <a:t>It provides a wide range of algorithms(modules) for deep M.L.</a:t>
            </a:r>
          </a:p>
          <a:p>
            <a:r>
              <a:rPr lang="en-US" dirty="0"/>
              <a:t>It can easily change data type like </a:t>
            </a:r>
            <a:r>
              <a:rPr lang="en-US" dirty="0" err="1"/>
              <a:t>numpy</a:t>
            </a:r>
            <a:r>
              <a:rPr lang="en-US" dirty="0"/>
              <a:t>.</a:t>
            </a:r>
          </a:p>
          <a:p>
            <a:r>
              <a:rPr lang="en-US" dirty="0"/>
              <a:t>It’s easy to use GPU unlike </a:t>
            </a:r>
            <a:r>
              <a:rPr lang="en-US" dirty="0" err="1"/>
              <a:t>numpy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PyTorch</a:t>
            </a:r>
            <a:r>
              <a:rPr lang="en-US" dirty="0"/>
              <a:t> is the next generation of the Torch based on the python. </a:t>
            </a:r>
          </a:p>
          <a:p>
            <a:r>
              <a:rPr lang="en-US" dirty="0"/>
              <a:t>It has 3 levels: Tensor, variable, and </a:t>
            </a:r>
            <a:r>
              <a:rPr lang="en-US" dirty="0" smtClean="0"/>
              <a:t>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Torch</a:t>
            </a:r>
          </a:p>
          <a:p>
            <a:r>
              <a:rPr lang="en-US" dirty="0" smtClean="0"/>
              <a:t>Strong points of Torch</a:t>
            </a:r>
          </a:p>
          <a:p>
            <a:r>
              <a:rPr lang="en-US" dirty="0" smtClean="0"/>
              <a:t>Core features</a:t>
            </a:r>
          </a:p>
          <a:p>
            <a:r>
              <a:rPr lang="en-US" dirty="0" smtClean="0"/>
              <a:t>Torch structures</a:t>
            </a:r>
          </a:p>
          <a:p>
            <a:r>
              <a:rPr lang="en-US" dirty="0" err="1" smtClean="0"/>
              <a:t>PyTorch</a:t>
            </a:r>
            <a:r>
              <a:rPr lang="en-US" dirty="0" smtClean="0"/>
              <a:t> structures</a:t>
            </a:r>
          </a:p>
          <a:p>
            <a:r>
              <a:rPr lang="en-US" dirty="0" smtClean="0"/>
              <a:t>Compare Torch and </a:t>
            </a:r>
            <a:r>
              <a:rPr lang="en-US" dirty="0" err="1" smtClean="0"/>
              <a:t>PyTorch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Cs231n Winter 2016: Lecture 12</a:t>
            </a:r>
          </a:p>
          <a:p>
            <a:r>
              <a:rPr lang="en-US" dirty="0" smtClean="0"/>
              <a:t>Cs231n Spring 2017: Lecture 8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torch.ch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https://en.wikipedia.org/wiki/Torch_(machine_learning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4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mtClean="0"/>
              <a:t>Thank you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smtClean="0"/>
              <a:t>Do you have any question?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061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80243-AAC0-A34F-9D9B-75D85363B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 to Torch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38DA6-30E8-604E-AB6B-2990B9519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944"/>
            <a:ext cx="10515600" cy="48418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open source machine learning library, a scientific computing framework based on the </a:t>
            </a:r>
            <a:r>
              <a:rPr lang="en-US" i="1" dirty="0" err="1">
                <a:solidFill>
                  <a:srgbClr val="1D41ED"/>
                </a:solidFill>
              </a:rPr>
              <a:t>Lua</a:t>
            </a:r>
            <a:r>
              <a:rPr lang="en-US" i="1" dirty="0">
                <a:solidFill>
                  <a:srgbClr val="1D41ED"/>
                </a:solidFill>
              </a:rPr>
              <a:t> programming </a:t>
            </a:r>
            <a:r>
              <a:rPr lang="en-US" i="1" dirty="0" smtClean="0">
                <a:solidFill>
                  <a:srgbClr val="1D41ED"/>
                </a:solidFill>
              </a:rPr>
              <a:t>language</a:t>
            </a:r>
            <a:r>
              <a:rPr lang="en-US" dirty="0" smtClean="0"/>
              <a:t>(similar </a:t>
            </a:r>
            <a:r>
              <a:rPr lang="en-US" dirty="0"/>
              <a:t>to </a:t>
            </a:r>
            <a:r>
              <a:rPr lang="en-US" dirty="0" err="1"/>
              <a:t>javascript</a:t>
            </a:r>
            <a:r>
              <a:rPr lang="en-US" dirty="0"/>
              <a:t>) with strong CPU and CUDA </a:t>
            </a:r>
            <a:r>
              <a:rPr lang="en-US" dirty="0" err="1"/>
              <a:t>backends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u="sng" dirty="0"/>
              <a:t>Goal</a:t>
            </a:r>
            <a:r>
              <a:rPr lang="en-US" u="sng" dirty="0"/>
              <a:t>: to have maximum flexibility and speed in building your scientific algorithms while making the process extremely simple</a:t>
            </a:r>
            <a:r>
              <a:rPr lang="en-US" u="sng" dirty="0" smtClean="0"/>
              <a:t>.</a:t>
            </a:r>
            <a:endParaRPr lang="en-US" b="1" u="sng" dirty="0" smtClean="0"/>
          </a:p>
          <a:p>
            <a:r>
              <a:rPr lang="en-US" b="1" dirty="0" smtClean="0"/>
              <a:t>Original author</a:t>
            </a:r>
            <a:r>
              <a:rPr lang="en-US" dirty="0" smtClean="0"/>
              <a:t>: Ronan </a:t>
            </a:r>
            <a:r>
              <a:rPr lang="en-US" dirty="0" err="1" smtClean="0"/>
              <a:t>Collobert</a:t>
            </a:r>
            <a:r>
              <a:rPr lang="en-US" dirty="0" smtClean="0"/>
              <a:t>, </a:t>
            </a:r>
            <a:r>
              <a:rPr lang="en-US" dirty="0" err="1" smtClean="0"/>
              <a:t>Koray</a:t>
            </a:r>
            <a:r>
              <a:rPr lang="en-US" dirty="0" smtClean="0"/>
              <a:t> </a:t>
            </a:r>
            <a:r>
              <a:rPr lang="en-US" dirty="0" err="1" smtClean="0"/>
              <a:t>Kavukcuoglu</a:t>
            </a:r>
            <a:r>
              <a:rPr lang="en-US" dirty="0" smtClean="0"/>
              <a:t>, Clement </a:t>
            </a:r>
            <a:r>
              <a:rPr lang="en-US" dirty="0" err="1" smtClean="0"/>
              <a:t>Farabet</a:t>
            </a:r>
            <a:endParaRPr lang="en-US" dirty="0" smtClean="0"/>
          </a:p>
          <a:p>
            <a:r>
              <a:rPr lang="en-US" b="1" dirty="0" smtClean="0"/>
              <a:t>Initial release</a:t>
            </a:r>
            <a:r>
              <a:rPr lang="en-US" dirty="0" smtClean="0"/>
              <a:t>: October 2002(</a:t>
            </a:r>
            <a:r>
              <a:rPr lang="en-US" b="1" dirty="0" smtClean="0">
                <a:solidFill>
                  <a:srgbClr val="1D41ED"/>
                </a:solidFill>
              </a:rPr>
              <a:t>NYU/Facebook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Operating </a:t>
            </a:r>
            <a:r>
              <a:rPr lang="en-US" b="1" dirty="0"/>
              <a:t>system</a:t>
            </a:r>
            <a:r>
              <a:rPr lang="en-US" dirty="0"/>
              <a:t>: Linux, Android, Mac OS X, iOS</a:t>
            </a:r>
          </a:p>
          <a:p>
            <a:r>
              <a:rPr lang="en-US" b="1" dirty="0"/>
              <a:t>Applications</a:t>
            </a:r>
          </a:p>
          <a:p>
            <a:pPr lvl="1"/>
            <a:r>
              <a:rPr lang="en-US" dirty="0"/>
              <a:t>It is used by the </a:t>
            </a:r>
            <a:r>
              <a:rPr lang="en-US" b="1" dirty="0">
                <a:solidFill>
                  <a:srgbClr val="1D41ED"/>
                </a:solidFill>
              </a:rPr>
              <a:t>Facebook</a:t>
            </a:r>
            <a:r>
              <a:rPr lang="en-US" dirty="0"/>
              <a:t> AI research group, IBM, </a:t>
            </a:r>
            <a:r>
              <a:rPr lang="en-US" dirty="0" err="1"/>
              <a:t>Yandex</a:t>
            </a:r>
            <a:r>
              <a:rPr lang="en-US" dirty="0"/>
              <a:t>, and the </a:t>
            </a:r>
            <a:r>
              <a:rPr lang="en-US" dirty="0" err="1"/>
              <a:t>Idiap</a:t>
            </a:r>
            <a:r>
              <a:rPr lang="en-US" dirty="0"/>
              <a:t> Research Institutes.</a:t>
            </a:r>
          </a:p>
        </p:txBody>
      </p:sp>
    </p:spTree>
    <p:extLst>
      <p:ext uri="{BB962C8B-B14F-4D97-AF65-F5344CB8AC3E}">
        <p14:creationId xmlns:p14="http://schemas.microsoft.com/office/powerpoint/2010/main" val="39189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79B7FE-A99E-0845-838B-5E34C8AC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Strong points of Torch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945FA3-58C1-414E-8C95-5546F4390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It’s simple to use, while having maximum flexibility in implementing complex neural network topologies</a:t>
            </a:r>
            <a:r>
              <a:rPr lang="en-US" i="1" u="sng" dirty="0" smtClean="0"/>
              <a:t>.</a:t>
            </a:r>
            <a:endParaRPr lang="en-US" u="sng" dirty="0" smtClean="0"/>
          </a:p>
          <a:p>
            <a:r>
              <a:rPr lang="en-US" dirty="0" smtClean="0"/>
              <a:t>Efficient </a:t>
            </a:r>
            <a:r>
              <a:rPr lang="en-US" dirty="0"/>
              <a:t>Tensor </a:t>
            </a:r>
            <a:r>
              <a:rPr lang="en-US" dirty="0" smtClean="0"/>
              <a:t>library </a:t>
            </a:r>
            <a:r>
              <a:rPr lang="en-US" dirty="0"/>
              <a:t>with an efficient CUDA backend</a:t>
            </a:r>
          </a:p>
          <a:p>
            <a:r>
              <a:rPr lang="en-US" dirty="0" smtClean="0"/>
              <a:t>Good </a:t>
            </a:r>
            <a:r>
              <a:rPr lang="en-US" dirty="0"/>
              <a:t>community and industry support(several hundred community) built and maintained packages</a:t>
            </a:r>
          </a:p>
          <a:p>
            <a:r>
              <a:rPr lang="en-US" dirty="0"/>
              <a:t>We can make arbitrary graphs of neural networks, and parallelize them over CPUs and GPUs in an efficient manner</a:t>
            </a:r>
            <a:r>
              <a:rPr lang="en-US" dirty="0" smtClean="0"/>
              <a:t>.</a:t>
            </a:r>
          </a:p>
          <a:p>
            <a:r>
              <a:rPr lang="en-US" dirty="0"/>
              <a:t>It has tons of built-in modules and loss </a:t>
            </a:r>
            <a:r>
              <a:rPr lang="en-US" dirty="0" smtClean="0"/>
              <a:t>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67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❖ CPU vs GPU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64" y="1920013"/>
            <a:ext cx="9552900" cy="43752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3457" y="6295272"/>
            <a:ext cx="471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mtClean="0"/>
              <a:t>* Extracted image from </a:t>
            </a:r>
            <a:r>
              <a:rPr lang="en-US" sz="1600" dirty="0" smtClean="0"/>
              <a:t>cs231n</a:t>
            </a:r>
            <a:r>
              <a:rPr lang="en-US" sz="1600" smtClean="0"/>
              <a:t>, Spring 2017: Lecture 8</a:t>
            </a:r>
            <a:endParaRPr lang="en-US" sz="160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61463" y="1581509"/>
            <a:ext cx="9067991" cy="463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CPU(Central </a:t>
            </a:r>
            <a:r>
              <a:rPr lang="en-US" sz="2000" smtClean="0"/>
              <a:t>Processing Unit), GPU(Graphics </a:t>
            </a:r>
            <a:r>
              <a:rPr lang="en-US" sz="2000" dirty="0" smtClean="0"/>
              <a:t>Processing Unit)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78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Core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powerful N-dimensional array</a:t>
            </a:r>
          </a:p>
          <a:p>
            <a:r>
              <a:rPr lang="en-US" dirty="0" smtClean="0"/>
              <a:t>Lots of routines for indexing, slicing, and transposing</a:t>
            </a:r>
          </a:p>
          <a:p>
            <a:r>
              <a:rPr lang="en-US" dirty="0" smtClean="0"/>
              <a:t>Amazing interface to C, via </a:t>
            </a:r>
            <a:r>
              <a:rPr lang="en-US" dirty="0" err="1" smtClean="0"/>
              <a:t>LuaJIT</a:t>
            </a:r>
            <a:endParaRPr lang="en-US" dirty="0" smtClean="0"/>
          </a:p>
          <a:p>
            <a:r>
              <a:rPr lang="en-US" dirty="0" smtClean="0"/>
              <a:t>Neural network, and energy-based models</a:t>
            </a:r>
          </a:p>
          <a:p>
            <a:r>
              <a:rPr lang="en-US" dirty="0" smtClean="0"/>
              <a:t>Numeric optimization routines</a:t>
            </a:r>
          </a:p>
          <a:p>
            <a:r>
              <a:rPr lang="en-US" dirty="0" smtClean="0"/>
              <a:t>Fast and efficient GPU support</a:t>
            </a:r>
          </a:p>
          <a:p>
            <a:r>
              <a:rPr lang="en-US" dirty="0" smtClean="0"/>
              <a:t>Embeddable, with ports to iOS and Android </a:t>
            </a:r>
            <a:r>
              <a:rPr lang="en-US" dirty="0" err="1" smtClean="0"/>
              <a:t>backends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Torch 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85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D41ED"/>
                </a:solidFill>
              </a:rPr>
              <a:t>[1] Tensors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1D41ED"/>
                </a:solidFill>
              </a:rPr>
              <a:t>Tensor is a general name of multi-way array data </a:t>
            </a:r>
            <a:endParaRPr lang="en-US" dirty="0" smtClean="0">
              <a:solidFill>
                <a:srgbClr val="1D41ED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1D41ED"/>
                </a:solidFill>
              </a:rPr>
              <a:t>It can easily change data type like </a:t>
            </a:r>
            <a:r>
              <a:rPr lang="en-US" dirty="0" err="1" smtClean="0">
                <a:solidFill>
                  <a:srgbClr val="1D41ED"/>
                </a:solidFill>
              </a:rPr>
              <a:t>numpy</a:t>
            </a:r>
            <a:endParaRPr lang="en-US" dirty="0" smtClean="0">
              <a:solidFill>
                <a:srgbClr val="1D41ED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1D41ED"/>
                </a:solidFill>
              </a:rPr>
              <a:t>It’s easy to use GPU unlike </a:t>
            </a:r>
            <a:r>
              <a:rPr lang="en-US" dirty="0" err="1" smtClean="0">
                <a:solidFill>
                  <a:srgbClr val="1D41ED"/>
                </a:solidFill>
              </a:rPr>
              <a:t>numpy</a:t>
            </a:r>
            <a:endParaRPr lang="en-US" dirty="0">
              <a:solidFill>
                <a:srgbClr val="1D41ED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[2] Modules</a:t>
            </a:r>
          </a:p>
          <a:p>
            <a:pPr>
              <a:buFontTx/>
              <a:buChar char="-"/>
            </a:pPr>
            <a:r>
              <a:rPr lang="en-US" dirty="0" smtClean="0"/>
              <a:t>Modules are classes written in </a:t>
            </a:r>
            <a:r>
              <a:rPr lang="en-US" dirty="0" err="1" smtClean="0"/>
              <a:t>Lua</a:t>
            </a:r>
            <a:r>
              <a:rPr lang="en-US" dirty="0" smtClean="0"/>
              <a:t> using tensor methods</a:t>
            </a:r>
          </a:p>
          <a:p>
            <a:pPr>
              <a:buFontTx/>
              <a:buChar char="-"/>
            </a:pPr>
            <a:r>
              <a:rPr lang="en-US" dirty="0"/>
              <a:t>I</a:t>
            </a:r>
            <a:r>
              <a:rPr lang="en-US" dirty="0" smtClean="0"/>
              <a:t>t’s easy to read and write</a:t>
            </a:r>
          </a:p>
          <a:p>
            <a:pPr>
              <a:buFont typeface="Arial" charset="0"/>
              <a:buChar char="•"/>
            </a:pPr>
            <a:r>
              <a:rPr lang="en-US" b="1" dirty="0" smtClean="0"/>
              <a:t>Lots of package</a:t>
            </a:r>
            <a:endParaRPr lang="en-US" b="1" dirty="0"/>
          </a:p>
          <a:p>
            <a:pPr>
              <a:buFontTx/>
              <a:buChar char="-"/>
            </a:pPr>
            <a:r>
              <a:rPr lang="en-US" dirty="0" err="1"/>
              <a:t>n</a:t>
            </a:r>
            <a:r>
              <a:rPr lang="en-US" dirty="0" err="1" smtClean="0"/>
              <a:t>n</a:t>
            </a:r>
            <a:r>
              <a:rPr lang="en-US" dirty="0" smtClean="0"/>
              <a:t>: It lets you easily build and train neural networks</a:t>
            </a:r>
          </a:p>
          <a:p>
            <a:pPr>
              <a:buFontTx/>
              <a:buChar char="-"/>
            </a:pPr>
            <a:r>
              <a:rPr lang="en-US" dirty="0" err="1" smtClean="0"/>
              <a:t>cunn</a:t>
            </a:r>
            <a:r>
              <a:rPr lang="en-US" dirty="0" smtClean="0"/>
              <a:t>: Running on GPU is easy</a:t>
            </a:r>
          </a:p>
          <a:p>
            <a:pPr>
              <a:buFontTx/>
              <a:buChar char="-"/>
            </a:pPr>
            <a:r>
              <a:rPr lang="en-US" dirty="0" err="1"/>
              <a:t>o</a:t>
            </a:r>
            <a:r>
              <a:rPr lang="en-US" dirty="0" err="1" smtClean="0"/>
              <a:t>ptim</a:t>
            </a:r>
            <a:r>
              <a:rPr lang="en-US" dirty="0" smtClean="0"/>
              <a:t>: It implements different update rules to optimize the algorithm</a:t>
            </a:r>
          </a:p>
        </p:txBody>
      </p:sp>
    </p:spTree>
    <p:extLst>
      <p:ext uri="{BB962C8B-B14F-4D97-AF65-F5344CB8AC3E}">
        <p14:creationId xmlns:p14="http://schemas.microsoft.com/office/powerpoint/2010/main" val="2596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❖ </a:t>
            </a:r>
            <a:r>
              <a:rPr lang="en-US" b="1" dirty="0" smtClean="0"/>
              <a:t>What is tensors?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45514"/>
            <a:ext cx="10515600" cy="12500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Tensor is a general name of multi-way array data </a:t>
            </a:r>
            <a:endParaRPr lang="en-US" dirty="0" smtClean="0"/>
          </a:p>
          <a:p>
            <a:r>
              <a:rPr lang="en-US" dirty="0" smtClean="0"/>
              <a:t>It is defined </a:t>
            </a:r>
            <a:r>
              <a:rPr lang="en-US" dirty="0"/>
              <a:t>mathematically, are simply arrays of numbers, or functions, that transform according to certain rules under a change of coordinates</a:t>
            </a:r>
            <a:r>
              <a:rPr lang="en-US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23315" r="12567" b="36106"/>
          <a:stretch/>
        </p:blipFill>
        <p:spPr>
          <a:xfrm>
            <a:off x="3283525" y="2864280"/>
            <a:ext cx="5056909" cy="17595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3526" y="4516578"/>
            <a:ext cx="77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5557" y="4536124"/>
            <a:ext cx="78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87465" y="4516578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cube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5" t="63019" r="12567"/>
          <a:stretch/>
        </p:blipFill>
        <p:spPr>
          <a:xfrm>
            <a:off x="2990034" y="4830489"/>
            <a:ext cx="5334000" cy="16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Torch structures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85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[1] Tensors</a:t>
            </a:r>
          </a:p>
          <a:p>
            <a:pPr>
              <a:buFontTx/>
              <a:buChar char="-"/>
            </a:pPr>
            <a:r>
              <a:rPr lang="en-US" dirty="0" smtClean="0"/>
              <a:t>It can easily change data type like </a:t>
            </a:r>
            <a:r>
              <a:rPr lang="en-US" dirty="0" err="1" smtClean="0"/>
              <a:t>numpy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It’s easy to use GPU unlike </a:t>
            </a:r>
            <a:r>
              <a:rPr lang="en-US" dirty="0" err="1" smtClean="0"/>
              <a:t>numpy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1D41ED"/>
                </a:solidFill>
              </a:rPr>
              <a:t>[2] Modules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1D41ED"/>
                </a:solidFill>
              </a:rPr>
              <a:t>Modules are classes written in </a:t>
            </a:r>
            <a:r>
              <a:rPr lang="en-US" dirty="0" err="1" smtClean="0">
                <a:solidFill>
                  <a:srgbClr val="1D41ED"/>
                </a:solidFill>
              </a:rPr>
              <a:t>Lua</a:t>
            </a:r>
            <a:r>
              <a:rPr lang="en-US" dirty="0" smtClean="0">
                <a:solidFill>
                  <a:srgbClr val="1D41ED"/>
                </a:solidFill>
              </a:rPr>
              <a:t> using tensor methods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1D41ED"/>
                </a:solidFill>
              </a:rPr>
              <a:t>I</a:t>
            </a:r>
            <a:r>
              <a:rPr lang="en-US" dirty="0" smtClean="0">
                <a:solidFill>
                  <a:srgbClr val="1D41ED"/>
                </a:solidFill>
              </a:rPr>
              <a:t>t’s easy to read and write</a:t>
            </a:r>
          </a:p>
          <a:p>
            <a:pPr>
              <a:buFont typeface="Arial" charset="0"/>
              <a:buChar char="•"/>
            </a:pPr>
            <a:r>
              <a:rPr lang="en-US" b="1" dirty="0" smtClean="0">
                <a:solidFill>
                  <a:srgbClr val="1D41ED"/>
                </a:solidFill>
              </a:rPr>
              <a:t>Lots of package</a:t>
            </a:r>
            <a:endParaRPr lang="en-US" b="1" dirty="0">
              <a:solidFill>
                <a:srgbClr val="1D41ED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1D41ED"/>
                </a:solidFill>
              </a:rPr>
              <a:t>n</a:t>
            </a:r>
            <a:r>
              <a:rPr lang="en-US" dirty="0" err="1" smtClean="0">
                <a:solidFill>
                  <a:srgbClr val="1D41ED"/>
                </a:solidFill>
              </a:rPr>
              <a:t>n</a:t>
            </a:r>
            <a:r>
              <a:rPr lang="en-US" dirty="0" smtClean="0">
                <a:solidFill>
                  <a:srgbClr val="1D41ED"/>
                </a:solidFill>
              </a:rPr>
              <a:t>: It lets you easily build and train neural networks</a:t>
            </a:r>
          </a:p>
          <a:p>
            <a:pPr>
              <a:buFontTx/>
              <a:buChar char="-"/>
            </a:pPr>
            <a:r>
              <a:rPr lang="en-US" dirty="0" err="1" smtClean="0">
                <a:solidFill>
                  <a:srgbClr val="1D41ED"/>
                </a:solidFill>
              </a:rPr>
              <a:t>cunn</a:t>
            </a:r>
            <a:r>
              <a:rPr lang="en-US" dirty="0" smtClean="0">
                <a:solidFill>
                  <a:srgbClr val="1D41ED"/>
                </a:solidFill>
              </a:rPr>
              <a:t>: Running on GPU is easy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1D41ED"/>
                </a:solidFill>
              </a:rPr>
              <a:t>o</a:t>
            </a:r>
            <a:r>
              <a:rPr lang="en-US" dirty="0" err="1" smtClean="0">
                <a:solidFill>
                  <a:srgbClr val="1D41ED"/>
                </a:solidFill>
              </a:rPr>
              <a:t>ptim</a:t>
            </a:r>
            <a:r>
              <a:rPr lang="en-US" dirty="0" smtClean="0">
                <a:solidFill>
                  <a:srgbClr val="1D41ED"/>
                </a:solidFill>
              </a:rPr>
              <a:t>: It implements different update rules to optimize the algorithm</a:t>
            </a:r>
          </a:p>
        </p:txBody>
      </p:sp>
    </p:spTree>
    <p:extLst>
      <p:ext uri="{BB962C8B-B14F-4D97-AF65-F5344CB8AC3E}">
        <p14:creationId xmlns:p14="http://schemas.microsoft.com/office/powerpoint/2010/main" val="18422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1557</Words>
  <Application>Microsoft Macintosh PowerPoint</Application>
  <PresentationFormat>Widescreen</PresentationFormat>
  <Paragraphs>241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Calibri Light</vt:lpstr>
      <vt:lpstr>Mangal</vt:lpstr>
      <vt:lpstr>맑은 고딕</vt:lpstr>
      <vt:lpstr>Arial</vt:lpstr>
      <vt:lpstr>Office Theme</vt:lpstr>
      <vt:lpstr>Torch</vt:lpstr>
      <vt:lpstr>Contents</vt:lpstr>
      <vt:lpstr>Introduction to Torch</vt:lpstr>
      <vt:lpstr>Strong points of Torch</vt:lpstr>
      <vt:lpstr>❖ CPU vs GPU</vt:lpstr>
      <vt:lpstr>Core features</vt:lpstr>
      <vt:lpstr>Torch structures</vt:lpstr>
      <vt:lpstr>❖ What is tensors?</vt:lpstr>
      <vt:lpstr>Torch structures</vt:lpstr>
      <vt:lpstr>ex) nn modules</vt:lpstr>
      <vt:lpstr>PyTorch: Three levels of abstraction</vt:lpstr>
      <vt:lpstr>PyTorch: Three levels of abstraction</vt:lpstr>
      <vt:lpstr>PyTorch: Three levels of abstraction</vt:lpstr>
      <vt:lpstr>❖ Compare to numpy</vt:lpstr>
      <vt:lpstr>❖ Compare to numpy</vt:lpstr>
      <vt:lpstr>PyTorch: Three levels of abstraction</vt:lpstr>
      <vt:lpstr>Module example</vt:lpstr>
      <vt:lpstr>Torch vs PyTorch</vt:lpstr>
      <vt:lpstr>Conclusion</vt:lpstr>
      <vt:lpstr>Reference</vt:lpstr>
      <vt:lpstr>Thank you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Torch</dc:title>
  <dc:creator>Kim, Hyeri</dc:creator>
  <cp:lastModifiedBy>Kim, Hyeri</cp:lastModifiedBy>
  <cp:revision>36</cp:revision>
  <dcterms:created xsi:type="dcterms:W3CDTF">2018-02-26T19:07:51Z</dcterms:created>
  <dcterms:modified xsi:type="dcterms:W3CDTF">2018-02-27T22:36:30Z</dcterms:modified>
</cp:coreProperties>
</file>