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79" r:id="rId3"/>
    <p:sldId id="257" r:id="rId4"/>
    <p:sldId id="298" r:id="rId5"/>
    <p:sldId id="259" r:id="rId6"/>
    <p:sldId id="260" r:id="rId7"/>
    <p:sldId id="261" r:id="rId8"/>
    <p:sldId id="262" r:id="rId9"/>
    <p:sldId id="297" r:id="rId10"/>
    <p:sldId id="284" r:id="rId11"/>
    <p:sldId id="265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2" r:id="rId29"/>
    <p:sldId id="273" r:id="rId30"/>
    <p:sldId id="274" r:id="rId31"/>
    <p:sldId id="275" r:id="rId32"/>
    <p:sldId id="276" r:id="rId33"/>
    <p:sldId id="266" r:id="rId34"/>
    <p:sldId id="263" r:id="rId35"/>
    <p:sldId id="264" r:id="rId36"/>
    <p:sldId id="29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5:52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53,'3'-3,"0"0,0 0,0 1,0-1,1 1,-1-1,1 1,0 0,0 1,0-1,0 1,0-1,0 1,0 0,1 1,71-5,-65 6,0-1,0-1,0 1,1-2,-1 1,0-2,-1 1,1-2,3-1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5:54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0,'327'0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7:50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7:53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7:54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431.8703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7:55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7T06:08:00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80C7-2D85-4A0E-AC5E-43209D0B2D1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90BE-6225-4D1C-B057-471B2A301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C6B-7A97-4084-9A55-4960DB328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Torch</a:t>
            </a:r>
            <a:br>
              <a:rPr lang="en-US" dirty="0"/>
            </a:br>
            <a:r>
              <a:rPr lang="en-US" dirty="0"/>
              <a:t> – Deep Learning Package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DB1D4-F6D5-4C63-8593-EE13AA5EF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10467202" cy="1398133"/>
          </a:xfrm>
        </p:spPr>
        <p:txBody>
          <a:bodyPr>
            <a:normAutofit fontScale="70000" lnSpcReduction="20000"/>
          </a:bodyPr>
          <a:lstStyle/>
          <a:p>
            <a:pPr algn="r"/>
            <a:endParaRPr lang="en-US" sz="2400" b="1" dirty="0">
              <a:solidFill>
                <a:schemeClr val="tx1"/>
              </a:solidFill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Betsy V. Paul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ECE 5973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02/27/2018</a:t>
            </a:r>
          </a:p>
        </p:txBody>
      </p:sp>
    </p:spTree>
    <p:extLst>
      <p:ext uri="{BB962C8B-B14F-4D97-AF65-F5344CB8AC3E}">
        <p14:creationId xmlns:p14="http://schemas.microsoft.com/office/powerpoint/2010/main" val="275661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144A11D1-6963-485E-86DE-760B074343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F8486D32-0A56-4407-A9D1-7AFC169465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B73FE0C2-11C7-466D-B4BA-0330484CD5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803FAD5-2D9D-4B8E-9B2F-D0712D5A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4267831"/>
            <a:ext cx="4983413" cy="1955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E4DDD-8D09-47BB-9446-A28CD14A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EBEBEB"/>
                </a:solidFill>
              </a:rPr>
              <a:t>Arbitrary models that can be constructed using </a:t>
            </a:r>
            <a:r>
              <a:rPr lang="en-US" sz="3700" dirty="0" err="1">
                <a:solidFill>
                  <a:srgbClr val="EBEBEB"/>
                </a:solidFill>
              </a:rPr>
              <a:t>lego</a:t>
            </a:r>
            <a:r>
              <a:rPr lang="en-US" sz="3700" dirty="0">
                <a:solidFill>
                  <a:srgbClr val="EBEBEB"/>
                </a:solidFill>
              </a:rPr>
              <a:t> like containers.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6C6E-2458-4D48-A7B7-F2ACCE10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8"/>
            <a:ext cx="6495847" cy="25899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nn.Sequential</a:t>
            </a:r>
            <a:r>
              <a:rPr lang="en-US" dirty="0"/>
              <a:t>() –sequential module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ParallelTable</a:t>
            </a:r>
            <a:r>
              <a:rPr lang="en-US" dirty="0"/>
              <a:t>()    --parallel module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ConcatTable</a:t>
            </a:r>
            <a:r>
              <a:rPr lang="en-US" dirty="0"/>
              <a:t>()   --shared module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SplitTable</a:t>
            </a:r>
            <a:r>
              <a:rPr lang="en-US" dirty="0"/>
              <a:t>()          --(N) dim Tensor -&gt; Table of N- 1 dim Tensors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joinTable</a:t>
            </a:r>
            <a:r>
              <a:rPr lang="en-US" dirty="0"/>
              <a:t>(-1)        -- Table of N- 1 dim Tensors  -&gt; (N) dim  Tensor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9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F9DD-DBB2-4FC4-9867-49DA6A41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nn</a:t>
            </a:r>
            <a:r>
              <a:rPr lang="en-US" dirty="0"/>
              <a:t>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4DD8-BFE1-4E35-B0A7-96E198DB1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training neural nets, autoencoders, linear regressions, convolution of any of these models, we are interested in gradients and loss functions.</a:t>
            </a:r>
          </a:p>
          <a:p>
            <a:r>
              <a:rPr lang="en-US" dirty="0"/>
              <a:t>The </a:t>
            </a:r>
            <a:r>
              <a:rPr lang="en-US" dirty="0" err="1"/>
              <a:t>nn</a:t>
            </a:r>
            <a:r>
              <a:rPr lang="en-US" dirty="0"/>
              <a:t> package provides a large set of transfer functions such as </a:t>
            </a:r>
          </a:p>
          <a:p>
            <a:pPr lvl="1"/>
            <a:r>
              <a:rPr lang="en-US" dirty="0" err="1"/>
              <a:t>upgradeOutput</a:t>
            </a:r>
            <a:r>
              <a:rPr lang="en-US" dirty="0"/>
              <a:t>() – compute the output given the input</a:t>
            </a:r>
          </a:p>
          <a:p>
            <a:pPr lvl="1"/>
            <a:r>
              <a:rPr lang="en-US" dirty="0" err="1"/>
              <a:t>upgradeGradInput</a:t>
            </a:r>
            <a:r>
              <a:rPr lang="en-US" dirty="0"/>
              <a:t>() – compute the derivative of loss w.r.t input</a:t>
            </a:r>
          </a:p>
          <a:p>
            <a:pPr lvl="1"/>
            <a:r>
              <a:rPr lang="en-US" dirty="0" err="1"/>
              <a:t>accGradParameters</a:t>
            </a:r>
            <a:r>
              <a:rPr lang="en-US" dirty="0"/>
              <a:t>() –compute the derivative of the loss function w.r.to weights.</a:t>
            </a:r>
          </a:p>
          <a:p>
            <a:r>
              <a:rPr lang="en-US" dirty="0"/>
              <a:t>The </a:t>
            </a:r>
            <a:r>
              <a:rPr lang="en-US" dirty="0" err="1"/>
              <a:t>nn</a:t>
            </a:r>
            <a:r>
              <a:rPr lang="en-US" dirty="0"/>
              <a:t> package provides a set of common loss functions using</a:t>
            </a:r>
          </a:p>
          <a:p>
            <a:pPr lvl="1"/>
            <a:r>
              <a:rPr lang="en-US" dirty="0" err="1"/>
              <a:t>upgradeOutput</a:t>
            </a:r>
            <a:r>
              <a:rPr lang="en-US" dirty="0"/>
              <a:t>() – compute the output given the input</a:t>
            </a:r>
          </a:p>
          <a:p>
            <a:pPr lvl="1"/>
            <a:r>
              <a:rPr lang="en-US" dirty="0" err="1"/>
              <a:t>upgradeGradInput</a:t>
            </a:r>
            <a:r>
              <a:rPr lang="en-US" dirty="0"/>
              <a:t>() – compute the derivative of loss w.r.t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63A0-626F-481F-9FEF-6C7DFA00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6201-AB73-4B08-8DCB-D2301A53C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allows us to do forward and backward propagation using simple commands.</a:t>
            </a:r>
          </a:p>
          <a:p>
            <a:pPr lvl="1"/>
            <a:r>
              <a:rPr lang="en-US" dirty="0" err="1"/>
              <a:t>nn.Sequential.add</a:t>
            </a:r>
            <a:r>
              <a:rPr lang="en-US" dirty="0"/>
              <a:t>()   </a:t>
            </a:r>
          </a:p>
          <a:p>
            <a:pPr lvl="1"/>
            <a:r>
              <a:rPr lang="en-US" dirty="0" err="1"/>
              <a:t>nn.Sequential:forward</a:t>
            </a:r>
            <a:r>
              <a:rPr lang="en-US" dirty="0"/>
              <a:t>(input)</a:t>
            </a:r>
          </a:p>
          <a:p>
            <a:pPr lvl="1"/>
            <a:r>
              <a:rPr lang="en-US" dirty="0" err="1"/>
              <a:t>nn.Criterion</a:t>
            </a:r>
            <a:r>
              <a:rPr lang="en-US" dirty="0"/>
              <a:t>():forward(</a:t>
            </a:r>
            <a:r>
              <a:rPr lang="en-US" dirty="0" err="1"/>
              <a:t>input,target</a:t>
            </a:r>
            <a:r>
              <a:rPr lang="en-US" dirty="0"/>
              <a:t>) – </a:t>
            </a:r>
            <a:r>
              <a:rPr lang="en-US" dirty="0" err="1"/>
              <a:t>fwd</a:t>
            </a:r>
            <a:r>
              <a:rPr lang="en-US" dirty="0"/>
              <a:t> o/p of the sequential within our loss function</a:t>
            </a:r>
          </a:p>
          <a:p>
            <a:pPr lvl="1"/>
            <a:r>
              <a:rPr lang="en-US" dirty="0" err="1"/>
              <a:t>nn.Criterion</a:t>
            </a:r>
            <a:r>
              <a:rPr lang="en-US" dirty="0"/>
              <a:t>():</a:t>
            </a:r>
            <a:r>
              <a:rPr lang="en-US" dirty="0" err="1"/>
              <a:t>backard</a:t>
            </a:r>
            <a:r>
              <a:rPr lang="en-US" dirty="0"/>
              <a:t>(</a:t>
            </a:r>
            <a:r>
              <a:rPr lang="en-US" dirty="0" err="1"/>
              <a:t>input,target</a:t>
            </a:r>
            <a:r>
              <a:rPr lang="en-US" dirty="0"/>
              <a:t>) –used to update the input and to calculate the grad parameters</a:t>
            </a:r>
          </a:p>
          <a:p>
            <a:pPr lvl="1"/>
            <a:r>
              <a:rPr lang="en-US" dirty="0" err="1"/>
              <a:t>nn.Sequential</a:t>
            </a:r>
            <a:r>
              <a:rPr lang="en-US" dirty="0"/>
              <a:t>():</a:t>
            </a:r>
            <a:r>
              <a:rPr lang="en-US" dirty="0" err="1"/>
              <a:t>zeroAccParameters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nn.Sequential</a:t>
            </a:r>
            <a:r>
              <a:rPr lang="en-US" dirty="0"/>
              <a:t>():backward(</a:t>
            </a:r>
            <a:r>
              <a:rPr lang="en-US" dirty="0" err="1"/>
              <a:t>input,gradCriterion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nn.Sequential</a:t>
            </a:r>
            <a:r>
              <a:rPr lang="en-US" dirty="0"/>
              <a:t>():</a:t>
            </a:r>
            <a:r>
              <a:rPr lang="en-US" dirty="0" err="1"/>
              <a:t>updateParameter</a:t>
            </a:r>
            <a:r>
              <a:rPr lang="en-US" dirty="0"/>
              <a:t>(</a:t>
            </a:r>
            <a:r>
              <a:rPr lang="en-US" dirty="0" err="1"/>
              <a:t>etha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190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BB08-E25E-44C9-A1EA-57658B71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1769"/>
          </a:xfrm>
        </p:spPr>
        <p:txBody>
          <a:bodyPr/>
          <a:lstStyle/>
          <a:p>
            <a:r>
              <a:rPr lang="en-US" dirty="0"/>
              <a:t>Training a network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1AF3-CD8F-4CF4-A89C-73BE048A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Gradient Descent(SGD)</a:t>
            </a:r>
          </a:p>
          <a:p>
            <a:r>
              <a:rPr lang="en-US" dirty="0"/>
              <a:t>Mini – Batch Gradient Descent (BGD)</a:t>
            </a:r>
          </a:p>
          <a:p>
            <a:r>
              <a:rPr lang="en-US" dirty="0"/>
              <a:t>We an do this by </a:t>
            </a:r>
            <a:r>
              <a:rPr lang="en-US" dirty="0" err="1"/>
              <a:t>fwd</a:t>
            </a:r>
            <a:r>
              <a:rPr lang="en-US" dirty="0"/>
              <a:t>, </a:t>
            </a:r>
            <a:r>
              <a:rPr lang="en-US" dirty="0" err="1"/>
              <a:t>bwd</a:t>
            </a:r>
            <a:r>
              <a:rPr lang="en-US" dirty="0"/>
              <a:t>, </a:t>
            </a:r>
            <a:r>
              <a:rPr lang="en-US" dirty="0" err="1"/>
              <a:t>updateGradParameters</a:t>
            </a:r>
            <a:r>
              <a:rPr lang="en-US" dirty="0"/>
              <a:t> to zero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nn.StochasticGradient</a:t>
            </a:r>
            <a:r>
              <a:rPr lang="en-US" dirty="0"/>
              <a:t>(</a:t>
            </a:r>
            <a:r>
              <a:rPr lang="en-US" dirty="0" err="1"/>
              <a:t>net,loss</a:t>
            </a:r>
            <a:r>
              <a:rPr lang="en-US" dirty="0"/>
              <a:t>)</a:t>
            </a:r>
          </a:p>
          <a:p>
            <a:r>
              <a:rPr lang="en-US" dirty="0"/>
              <a:t>All we need to do is to ask stochastic gradient to train our network.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nn.StochasticGradient</a:t>
            </a:r>
            <a:r>
              <a:rPr lang="en-US" dirty="0"/>
              <a:t>():train(dataset)</a:t>
            </a:r>
          </a:p>
        </p:txBody>
      </p:sp>
    </p:spTree>
    <p:extLst>
      <p:ext uri="{BB962C8B-B14F-4D97-AF65-F5344CB8AC3E}">
        <p14:creationId xmlns:p14="http://schemas.microsoft.com/office/powerpoint/2010/main" val="354035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564F-3670-4F23-9F1F-65381FEF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formulation and Hessian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F8CF10-1505-408B-9984-EE04121B5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590260"/>
                <a:ext cx="8946541" cy="47111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…..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𝑐𝑜𝑚𝑏𝑖𝑛𝑎𝑡𝑖𝑜𝑛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𝑎𝑏𝑜𝑣𝑒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𝑚𝑎𝑡𝑟𝑖𝑥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𝐽𝑎𝑐𝑜𝑏𝑎𝑖𝑛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groupCh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= a(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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lim>
                    </m:limUpp>
                  </m:oMath>
                </a14:m>
                <a:r>
                  <a:rPr lang="en-US" dirty="0"/>
                  <a:t>)Transpose</a:t>
                </a:r>
              </a:p>
              <a:p>
                <a:r>
                  <a:rPr lang="en-US" dirty="0"/>
                  <a:t>We use Hessian formulation in torch to avoid this transpose</a:t>
                </a:r>
              </a:p>
              <a:p>
                <a:r>
                  <a:rPr lang="en-US" dirty="0"/>
                  <a:t>The weight gets updated by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F8CF10-1505-408B-9984-EE04121B5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590260"/>
                <a:ext cx="8946541" cy="4711147"/>
              </a:xfrm>
              <a:blipFill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08090C-2901-4970-BAC5-F0932B636B79}"/>
                  </a:ext>
                </a:extLst>
              </p14:cNvPr>
              <p14:cNvContentPartPr/>
              <p14:nvPr/>
            </p14:nvContentPartPr>
            <p14:xfrm>
              <a:off x="5645197" y="4168466"/>
              <a:ext cx="8964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08090C-2901-4970-BAC5-F0932B636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6557" y="4159466"/>
                <a:ext cx="107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79454F-E890-4023-828C-2AA3E5A820F7}"/>
                  </a:ext>
                </a:extLst>
              </p14:cNvPr>
              <p14:cNvContentPartPr/>
              <p14:nvPr/>
            </p14:nvContentPartPr>
            <p14:xfrm>
              <a:off x="5618917" y="4333346"/>
              <a:ext cx="118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79454F-E890-4023-828C-2AA3E5A820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9917" y="4324346"/>
                <a:ext cx="135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73279B6-4BEE-4655-A522-D9B2DB9158FB}"/>
                  </a:ext>
                </a:extLst>
              </p14:cNvPr>
              <p14:cNvContentPartPr/>
              <p14:nvPr/>
            </p14:nvContentPartPr>
            <p14:xfrm>
              <a:off x="8587117" y="4081346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73279B6-4BEE-4655-A522-D9B2DB9158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78477" y="40727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C23665-2EF7-49BB-8AF1-37C452F3905B}"/>
                  </a:ext>
                </a:extLst>
              </p14:cNvPr>
              <p14:cNvContentPartPr/>
              <p14:nvPr/>
            </p14:nvContentPartPr>
            <p14:xfrm>
              <a:off x="5141557" y="396218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C23665-2EF7-49BB-8AF1-37C452F390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2917" y="39535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975980D-424D-4A4C-94B5-B1104060E93A}"/>
                  </a:ext>
                </a:extLst>
              </p14:cNvPr>
              <p14:cNvContentPartPr/>
              <p14:nvPr/>
            </p14:nvContentPartPr>
            <p14:xfrm>
              <a:off x="5141557" y="4253786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975980D-424D-4A4C-94B5-B1104060E9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2917" y="42447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1AF5AF-BB5F-4AEC-8227-30C2CA6D9505}"/>
                  </a:ext>
                </a:extLst>
              </p14:cNvPr>
              <p14:cNvContentPartPr/>
              <p14:nvPr/>
            </p14:nvContentPartPr>
            <p14:xfrm>
              <a:off x="8362117" y="4134626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1AF5AF-BB5F-4AEC-8227-30C2CA6D95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53117" y="41256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34900D5-1CC3-48D8-BAEA-D8A54A109BB7}"/>
                  </a:ext>
                </a:extLst>
              </p14:cNvPr>
              <p14:cNvContentPartPr/>
              <p14:nvPr/>
            </p14:nvContentPartPr>
            <p14:xfrm>
              <a:off x="8719597" y="4121306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34900D5-1CC3-48D8-BAEA-D8A54A109B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10957" y="41123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99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A794D-E624-497A-8AE8-D5F1D02253AF}"/>
              </a:ext>
            </a:extLst>
          </p:cNvPr>
          <p:cNvSpPr txBox="1"/>
          <p:nvPr/>
        </p:nvSpPr>
        <p:spPr>
          <a:xfrm>
            <a:off x="1086678" y="516835"/>
            <a:ext cx="103234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th</a:t>
            </a:r>
            <a:r>
              <a:rPr lang="en-US" sz="1600" dirty="0"/>
              <a:t>&gt; --Sigmoid unit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 require </a:t>
            </a:r>
            <a:r>
              <a:rPr lang="en-US" sz="1600" dirty="0" err="1"/>
              <a:t>nn</a:t>
            </a:r>
            <a:r>
              <a:rPr lang="en-US" sz="1600" dirty="0"/>
              <a:t>;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 n=5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 k=3 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 </a:t>
            </a:r>
            <a:r>
              <a:rPr lang="en-US" sz="1600" dirty="0" err="1"/>
              <a:t>lin</a:t>
            </a:r>
            <a:r>
              <a:rPr lang="en-US" sz="1600" dirty="0"/>
              <a:t> = </a:t>
            </a:r>
            <a:r>
              <a:rPr lang="en-US" sz="1600" dirty="0" err="1"/>
              <a:t>nn.linear</a:t>
            </a:r>
            <a:r>
              <a:rPr lang="en-US" sz="1600" dirty="0"/>
              <a:t>(</a:t>
            </a:r>
            <a:r>
              <a:rPr lang="en-US" sz="1600" dirty="0" err="1"/>
              <a:t>n,k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 -- to see </a:t>
            </a:r>
            <a:r>
              <a:rPr lang="en-US" sz="1600" dirty="0" err="1"/>
              <a:t>whats</a:t>
            </a:r>
            <a:r>
              <a:rPr lang="en-US" sz="1600" dirty="0"/>
              <a:t> inside the linear 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 {</a:t>
            </a:r>
            <a:r>
              <a:rPr lang="en-US" sz="1600" dirty="0" err="1"/>
              <a:t>lin</a:t>
            </a:r>
            <a:r>
              <a:rPr lang="en-US" sz="1600" dirty="0"/>
              <a:t>}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	1:</a:t>
            </a:r>
          </a:p>
          <a:p>
            <a:r>
              <a:rPr lang="en-US" sz="1600" dirty="0"/>
              <a:t>	  {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gradBias:DoubleTensor</a:t>
            </a:r>
            <a:r>
              <a:rPr lang="en-US" sz="1600" dirty="0"/>
              <a:t> – size3</a:t>
            </a:r>
          </a:p>
          <a:p>
            <a:r>
              <a:rPr lang="en-US" sz="1600" dirty="0"/>
              <a:t>		weight: </a:t>
            </a:r>
            <a:r>
              <a:rPr lang="en-US" sz="1600" dirty="0" err="1"/>
              <a:t>DoubleTensor</a:t>
            </a:r>
            <a:r>
              <a:rPr lang="en-US" sz="1600" dirty="0"/>
              <a:t> – size 3x5</a:t>
            </a:r>
          </a:p>
          <a:p>
            <a:r>
              <a:rPr lang="en-US" sz="1600" dirty="0"/>
              <a:t>		_type: “</a:t>
            </a:r>
            <a:r>
              <a:rPr lang="en-US" sz="1600" dirty="0" err="1"/>
              <a:t>torchDoubleTensor</a:t>
            </a:r>
            <a:r>
              <a:rPr lang="en-US" sz="1600" dirty="0"/>
              <a:t>” – type of module</a:t>
            </a:r>
          </a:p>
          <a:p>
            <a:r>
              <a:rPr lang="en-US" sz="1600" dirty="0"/>
              <a:t>		output: </a:t>
            </a:r>
            <a:r>
              <a:rPr lang="en-US" sz="1600" dirty="0" err="1"/>
              <a:t>DoubleTensor</a:t>
            </a:r>
            <a:r>
              <a:rPr lang="en-US" sz="1600" dirty="0"/>
              <a:t> – empty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gradInput:DoubleTensor</a:t>
            </a:r>
            <a:r>
              <a:rPr lang="en-US" sz="1600" dirty="0"/>
              <a:t> – size 3x5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gradWeight:DoubleTensor</a:t>
            </a:r>
            <a:r>
              <a:rPr lang="en-US" sz="1600" dirty="0"/>
              <a:t> – size 3x5</a:t>
            </a:r>
          </a:p>
          <a:p>
            <a:r>
              <a:rPr lang="en-US" sz="1600" dirty="0"/>
              <a:t>	  }</a:t>
            </a:r>
          </a:p>
          <a:p>
            <a:r>
              <a:rPr lang="en-US" sz="1600" dirty="0"/>
              <a:t>}</a:t>
            </a:r>
          </a:p>
          <a:p>
            <a:r>
              <a:rPr lang="en-US" sz="1600" dirty="0" err="1"/>
              <a:t>th</a:t>
            </a:r>
            <a:r>
              <a:rPr lang="en-US" sz="1600" dirty="0"/>
              <a:t>&gt;</a:t>
            </a:r>
            <a:r>
              <a:rPr lang="en-US" sz="1600" dirty="0" err="1"/>
              <a:t>lin.weight</a:t>
            </a:r>
            <a:endParaRPr lang="en-US" sz="1600" dirty="0"/>
          </a:p>
          <a:p>
            <a:r>
              <a:rPr lang="en-US" sz="1600" dirty="0"/>
              <a:t>-0.2607	-0.4467	-0.0150	-0.2823	-0.3858</a:t>
            </a:r>
          </a:p>
          <a:p>
            <a:r>
              <a:rPr lang="en-US" sz="1600" dirty="0"/>
              <a:t>-0.3918	-0.3297	0.2481	-0.2631	0.3477	</a:t>
            </a:r>
          </a:p>
          <a:p>
            <a:r>
              <a:rPr lang="en-US" sz="1600" dirty="0"/>
              <a:t>0.4386	-0.3514	-0.3062	-0.1706	-0.1231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A27FC-DA49-40F4-A2AA-C4D0A1550CAF}"/>
              </a:ext>
            </a:extLst>
          </p:cNvPr>
          <p:cNvSpPr/>
          <p:nvPr/>
        </p:nvSpPr>
        <p:spPr>
          <a:xfrm>
            <a:off x="1086678" y="277967"/>
            <a:ext cx="379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Lets do an example…</a:t>
            </a:r>
          </a:p>
        </p:txBody>
      </p:sp>
    </p:spTree>
    <p:extLst>
      <p:ext uri="{BB962C8B-B14F-4D97-AF65-F5344CB8AC3E}">
        <p14:creationId xmlns:p14="http://schemas.microsoft.com/office/powerpoint/2010/main" val="189885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5C1C5B-A0EF-4B3B-B692-FFC3F38302ED}"/>
                  </a:ext>
                </a:extLst>
              </p:cNvPr>
              <p:cNvSpPr txBox="1"/>
              <p:nvPr/>
            </p:nvSpPr>
            <p:spPr>
              <a:xfrm>
                <a:off x="410817" y="410816"/>
                <a:ext cx="11370366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dirty="0" err="1"/>
                  <a:t>h</a:t>
                </a:r>
                <a:r>
                  <a:rPr lang="en-US" dirty="0"/>
                  <a:t>&gt;</a:t>
                </a:r>
                <a:r>
                  <a:rPr lang="en-US" dirty="0" err="1"/>
                  <a:t>lin.bias</a:t>
                </a:r>
                <a:endParaRPr lang="en-US" dirty="0"/>
              </a:p>
              <a:p>
                <a:r>
                  <a:rPr lang="en-US" dirty="0"/>
                  <a:t>0.4370</a:t>
                </a:r>
              </a:p>
              <a:p>
                <a:r>
                  <a:rPr lang="en-US" dirty="0"/>
                  <a:t>-0.2159</a:t>
                </a:r>
              </a:p>
              <a:p>
                <a:r>
                  <a:rPr lang="en-US" dirty="0"/>
                  <a:t>-0.2801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torch.DoubleTensor</a:t>
                </a:r>
                <a:r>
                  <a:rPr lang="en-US" dirty="0"/>
                  <a:t> of size 3]</a:t>
                </a:r>
              </a:p>
              <a:p>
                <a:endParaRPr lang="en-US" dirty="0"/>
              </a:p>
              <a:p>
                <a:r>
                  <a:rPr lang="en-US" dirty="0"/>
                  <a:t>--Now we’ve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</m:t>
                        </m:r>
                        <m:r>
                          <m:rPr>
                            <m:nor/>
                          </m:rPr>
                          <a:rPr lang="en-US" b="0" i="1" dirty="0" smtClean="0"/>
                          <m:t>l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by</a:t>
                </a:r>
              </a:p>
              <a:p>
                <a:r>
                  <a:rPr lang="en-US" dirty="0" err="1"/>
                  <a:t>th</a:t>
                </a:r>
                <a:r>
                  <a:rPr lang="en-US" dirty="0"/>
                  <a:t>&gt;Theta_1 = torch.cat(lin.bias,lin.weight,2)</a:t>
                </a:r>
              </a:p>
              <a:p>
                <a:r>
                  <a:rPr lang="en-US" dirty="0"/>
                  <a:t>0.4370	-0.2607	-0.4467	-0.0150	-0.2823	-0.3859</a:t>
                </a:r>
              </a:p>
              <a:p>
                <a:r>
                  <a:rPr lang="en-US" dirty="0"/>
                  <a:t>-0.2159	-0.3918	-0.3297	0.2481	-0.2631	0.3477	</a:t>
                </a:r>
              </a:p>
              <a:p>
                <a:r>
                  <a:rPr lang="en-US" dirty="0"/>
                  <a:t>-0.2801	0.4386	-0.3514	-0.3062	-0.1706	-0.1231</a:t>
                </a:r>
              </a:p>
              <a:p>
                <a:endParaRPr lang="en-US" dirty="0"/>
              </a:p>
              <a:p>
                <a:r>
                  <a:rPr lang="en-US" dirty="0"/>
                  <a:t>--And the output will be having 6 columns</a:t>
                </a:r>
              </a:p>
              <a:p>
                <a:r>
                  <a:rPr lang="en-US" dirty="0"/>
                  <a:t>--we can double check our change in torch by checking </a:t>
                </a:r>
                <a:r>
                  <a:rPr lang="en-US" dirty="0" err="1"/>
                  <a:t>th</a:t>
                </a:r>
                <a:r>
                  <a:rPr lang="en-US" dirty="0"/>
                  <a:t> contents by {</a:t>
                </a:r>
                <a:r>
                  <a:rPr lang="en-US" dirty="0" err="1"/>
                  <a:t>lin</a:t>
                </a:r>
                <a:r>
                  <a:rPr lang="en-US" dirty="0"/>
                  <a:t>}</a:t>
                </a:r>
              </a:p>
              <a:p>
                <a:endParaRPr lang="en-US" dirty="0"/>
              </a:p>
              <a:p>
                <a:r>
                  <a:rPr lang="en-US" dirty="0" err="1"/>
                  <a:t>th</a:t>
                </a:r>
                <a:r>
                  <a:rPr lang="en-US" dirty="0"/>
                  <a:t>&gt;gradTheta_1 = torch.cat(lin.gradBias,lin.gradWeight,2)</a:t>
                </a:r>
              </a:p>
              <a:p>
                <a:r>
                  <a:rPr lang="en-US" dirty="0"/>
                  <a:t>--the output will be 3x6 zero matrix. If not we need to change it to zero because we need a clean network before we accumulate the parameters to train the network.</a:t>
                </a:r>
              </a:p>
              <a:p>
                <a:endParaRPr lang="en-US" dirty="0"/>
              </a:p>
              <a:p>
                <a:r>
                  <a:rPr lang="en-US" dirty="0"/>
                  <a:t>--Starting a sigmoid</a:t>
                </a:r>
              </a:p>
              <a:p>
                <a:r>
                  <a:rPr lang="en-US" dirty="0" err="1"/>
                  <a:t>th</a:t>
                </a:r>
                <a:r>
                  <a:rPr lang="en-US" dirty="0"/>
                  <a:t>&gt;sig = </a:t>
                </a:r>
                <a:r>
                  <a:rPr lang="en-US" dirty="0" err="1"/>
                  <a:t>nn.Sigmoid</a:t>
                </a:r>
                <a:r>
                  <a:rPr lang="en-US" dirty="0"/>
                  <a:t>()</a:t>
                </a:r>
              </a:p>
              <a:p>
                <a:r>
                  <a:rPr lang="en-US" dirty="0" err="1"/>
                  <a:t>th</a:t>
                </a:r>
                <a:r>
                  <a:rPr lang="en-US" dirty="0"/>
                  <a:t>&gt;sig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5C1C5B-A0EF-4B3B-B692-FFC3F383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7" y="410816"/>
                <a:ext cx="11370366" cy="6740307"/>
              </a:xfrm>
              <a:prstGeom prst="rect">
                <a:avLst/>
              </a:prstGeom>
              <a:blipFill>
                <a:blip r:embed="rId2"/>
                <a:stretch>
                  <a:fillRect l="-429" t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2A1C29C-5804-40A2-A249-110E2CDA3DDE}"/>
              </a:ext>
            </a:extLst>
          </p:cNvPr>
          <p:cNvSpPr/>
          <p:nvPr/>
        </p:nvSpPr>
        <p:spPr>
          <a:xfrm>
            <a:off x="463827" y="2305878"/>
            <a:ext cx="6188764" cy="3114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492D6-BE72-4AA9-A4F3-2EB7258EC63A}"/>
              </a:ext>
            </a:extLst>
          </p:cNvPr>
          <p:cNvSpPr/>
          <p:nvPr/>
        </p:nvSpPr>
        <p:spPr>
          <a:xfrm>
            <a:off x="463827" y="4465983"/>
            <a:ext cx="7036903" cy="4240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8094D-EF3F-40AA-9DB5-489EEAB143CE}"/>
              </a:ext>
            </a:extLst>
          </p:cNvPr>
          <p:cNvSpPr txBox="1"/>
          <p:nvPr/>
        </p:nvSpPr>
        <p:spPr>
          <a:xfrm>
            <a:off x="384313" y="304800"/>
            <a:ext cx="109860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</a:t>
            </a:r>
            <a:r>
              <a:rPr lang="en-US" dirty="0"/>
              <a:t>&gt;{sig}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1: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 </a:t>
            </a:r>
            <a:r>
              <a:rPr lang="en-US" dirty="0" err="1"/>
              <a:t>gradInput</a:t>
            </a:r>
            <a:r>
              <a:rPr lang="en-US" dirty="0"/>
              <a:t>: </a:t>
            </a:r>
            <a:r>
              <a:rPr lang="en-US" dirty="0" err="1"/>
              <a:t>DoubleTensor</a:t>
            </a:r>
            <a:r>
              <a:rPr lang="en-US" dirty="0"/>
              <a:t> – empty</a:t>
            </a:r>
          </a:p>
          <a:p>
            <a:r>
              <a:rPr lang="en-US" dirty="0"/>
              <a:t>	 _type: “</a:t>
            </a:r>
            <a:r>
              <a:rPr lang="en-US" dirty="0" err="1"/>
              <a:t>torchDoubleTensor</a:t>
            </a:r>
            <a:r>
              <a:rPr lang="en-US" dirty="0"/>
              <a:t>”</a:t>
            </a:r>
          </a:p>
          <a:p>
            <a:r>
              <a:rPr lang="en-US" dirty="0"/>
              <a:t>	output: </a:t>
            </a:r>
            <a:r>
              <a:rPr lang="en-US" dirty="0" err="1"/>
              <a:t>DoubleTensor</a:t>
            </a:r>
            <a:r>
              <a:rPr lang="en-US" dirty="0"/>
              <a:t> – empty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th</a:t>
            </a:r>
            <a:r>
              <a:rPr lang="en-US" dirty="0"/>
              <a:t>&gt;require </a:t>
            </a:r>
            <a:r>
              <a:rPr lang="en-US" dirty="0" err="1"/>
              <a:t>gnuplot</a:t>
            </a:r>
            <a:r>
              <a:rPr lang="en-US" dirty="0"/>
              <a:t>;</a:t>
            </a:r>
          </a:p>
          <a:p>
            <a:r>
              <a:rPr lang="en-US" dirty="0" err="1"/>
              <a:t>th</a:t>
            </a:r>
            <a:r>
              <a:rPr lang="en-US" dirty="0"/>
              <a:t>&gt; z=</a:t>
            </a:r>
            <a:r>
              <a:rPr lang="en-US" dirty="0" err="1"/>
              <a:t>torch.linspace</a:t>
            </a:r>
            <a:r>
              <a:rPr lang="en-US" dirty="0"/>
              <a:t>(-10,10,21)</a:t>
            </a:r>
          </a:p>
          <a:p>
            <a:r>
              <a:rPr lang="en-US" dirty="0"/>
              <a:t>--display the plot here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gnuplot</a:t>
            </a:r>
            <a:r>
              <a:rPr lang="en-US" dirty="0"/>
              <a:t>(</a:t>
            </a:r>
            <a:r>
              <a:rPr lang="en-US" dirty="0" err="1"/>
              <a:t>z,sig:forward</a:t>
            </a:r>
            <a:r>
              <a:rPr lang="en-US" dirty="0"/>
              <a:t>(z))</a:t>
            </a:r>
          </a:p>
          <a:p>
            <a:endParaRPr lang="en-US" dirty="0"/>
          </a:p>
          <a:p>
            <a:r>
              <a:rPr lang="en-US" dirty="0"/>
              <a:t>Th&gt;a1=x</a:t>
            </a:r>
          </a:p>
          <a:p>
            <a:r>
              <a:rPr lang="en-US" dirty="0" err="1"/>
              <a:t>th</a:t>
            </a:r>
            <a:r>
              <a:rPr lang="en-US" dirty="0"/>
              <a:t>&gt; </a:t>
            </a:r>
            <a:r>
              <a:rPr lang="en-US" dirty="0" err="1"/>
              <a:t>h_Theta</a:t>
            </a:r>
            <a:r>
              <a:rPr lang="en-US" dirty="0"/>
              <a:t> = </a:t>
            </a:r>
            <a:r>
              <a:rPr lang="en-US" dirty="0" err="1"/>
              <a:t>sig:forward</a:t>
            </a:r>
            <a:r>
              <a:rPr lang="en-US" dirty="0"/>
              <a:t>(</a:t>
            </a:r>
            <a:r>
              <a:rPr lang="en-US" dirty="0" err="1"/>
              <a:t>lin:forward</a:t>
            </a:r>
            <a:r>
              <a:rPr lang="en-US" dirty="0"/>
              <a:t>(x))</a:t>
            </a:r>
          </a:p>
          <a:p>
            <a:r>
              <a:rPr lang="en-US" dirty="0"/>
              <a:t>0.3613</a:t>
            </a:r>
          </a:p>
          <a:p>
            <a:r>
              <a:rPr lang="en-US" dirty="0"/>
              <a:t>0.5510</a:t>
            </a:r>
          </a:p>
          <a:p>
            <a:r>
              <a:rPr lang="en-US" dirty="0"/>
              <a:t>0.2924</a:t>
            </a:r>
          </a:p>
          <a:p>
            <a:endParaRPr lang="en-US" dirty="0"/>
          </a:p>
          <a:p>
            <a:r>
              <a:rPr lang="en-US" dirty="0"/>
              <a:t>--lets try to replace these values’</a:t>
            </a:r>
          </a:p>
          <a:p>
            <a:r>
              <a:rPr lang="en-US" dirty="0"/>
              <a:t>Z2 = </a:t>
            </a:r>
            <a:r>
              <a:rPr lang="en-US" dirty="0">
                <a:latin typeface="Century Gothic" panose="020B0502020202020204" pitchFamily="34" charset="0"/>
              </a:rPr>
              <a:t>(1) </a:t>
            </a:r>
            <a:r>
              <a:rPr lang="el-GR" dirty="0">
                <a:latin typeface="Century Gothic" panose="020B0502020202020204" pitchFamily="34" charset="0"/>
              </a:rPr>
              <a:t>ά</a:t>
            </a:r>
            <a:r>
              <a:rPr lang="en-US" dirty="0">
                <a:latin typeface="Century Gothic" panose="020B0502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588FA1-B2DB-42DD-A789-8AB019B10258}"/>
              </a:ext>
            </a:extLst>
          </p:cNvPr>
          <p:cNvSpPr/>
          <p:nvPr/>
        </p:nvSpPr>
        <p:spPr>
          <a:xfrm>
            <a:off x="251791" y="4439478"/>
            <a:ext cx="4850296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B8B0F-E190-4FDD-98E8-BAD8EC2DC6E7}"/>
              </a:ext>
            </a:extLst>
          </p:cNvPr>
          <p:cNvSpPr txBox="1"/>
          <p:nvPr/>
        </p:nvSpPr>
        <p:spPr>
          <a:xfrm>
            <a:off x="622852" y="410817"/>
            <a:ext cx="10866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</a:t>
            </a:r>
            <a:r>
              <a:rPr lang="en-US" dirty="0"/>
              <a:t>&gt; z2 = Theta_1 *torch.cat(</a:t>
            </a:r>
            <a:r>
              <a:rPr lang="en-US" dirty="0" err="1"/>
              <a:t>torch.ones</a:t>
            </a:r>
            <a:r>
              <a:rPr lang="en-US" dirty="0"/>
              <a:t>(1),a1,1)</a:t>
            </a:r>
          </a:p>
          <a:p>
            <a:r>
              <a:rPr lang="en-US" dirty="0"/>
              <a:t>--we need to apply sigmoid to z2. i.e., a2= </a:t>
            </a:r>
            <a:r>
              <a:rPr lang="el-GR" dirty="0">
                <a:latin typeface="Century Gothic" panose="020B0502020202020204" pitchFamily="34" charset="0"/>
              </a:rPr>
              <a:t>σ</a:t>
            </a:r>
            <a:r>
              <a:rPr lang="en-US" dirty="0">
                <a:latin typeface="Century Gothic" panose="020B0502020202020204" pitchFamily="34" charset="0"/>
              </a:rPr>
              <a:t>(z2)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&gt; a2 = z2:clone():apply(</a:t>
            </a:r>
          </a:p>
          <a:p>
            <a:r>
              <a:rPr lang="en-US" dirty="0">
                <a:latin typeface="Century Gothic" panose="020B0502020202020204" pitchFamily="34" charset="0"/>
              </a:rPr>
              <a:t>..&gt;function(z)</a:t>
            </a:r>
          </a:p>
          <a:p>
            <a:r>
              <a:rPr lang="en-US" dirty="0">
                <a:latin typeface="Century Gothic" panose="020B0502020202020204" pitchFamily="34" charset="0"/>
              </a:rPr>
              <a:t>..&gt;	return 1/(1+math.exp(-z))</a:t>
            </a:r>
          </a:p>
          <a:p>
            <a:r>
              <a:rPr lang="en-US" dirty="0">
                <a:latin typeface="Century Gothic" panose="020B0502020202020204" pitchFamily="34" charset="0"/>
              </a:rPr>
              <a:t>..&gt; end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&gt;a2</a:t>
            </a:r>
          </a:p>
          <a:p>
            <a:r>
              <a:rPr lang="en-US" dirty="0">
                <a:latin typeface="Century Gothic" panose="020B0502020202020204" pitchFamily="34" charset="0"/>
              </a:rPr>
              <a:t>-0.3613</a:t>
            </a:r>
          </a:p>
          <a:p>
            <a:r>
              <a:rPr lang="en-US" dirty="0">
                <a:latin typeface="Century Gothic" panose="020B0502020202020204" pitchFamily="34" charset="0"/>
              </a:rPr>
              <a:t>0.5510</a:t>
            </a:r>
          </a:p>
          <a:p>
            <a:r>
              <a:rPr lang="en-US" dirty="0">
                <a:latin typeface="Century Gothic" panose="020B0502020202020204" pitchFamily="34" charset="0"/>
              </a:rPr>
              <a:t>0.2924</a:t>
            </a:r>
          </a:p>
          <a:p>
            <a:r>
              <a:rPr lang="en-US" dirty="0">
                <a:latin typeface="Century Gothic" panose="020B0502020202020204" pitchFamily="34" charset="0"/>
              </a:rPr>
              <a:t>--this is same as the number that we obtained above. </a:t>
            </a:r>
            <a:r>
              <a:rPr lang="en-US" dirty="0" err="1">
                <a:latin typeface="Century Gothic" panose="020B0502020202020204" pitchFamily="34" charset="0"/>
              </a:rPr>
              <a:t>i.e</a:t>
            </a:r>
            <a:r>
              <a:rPr lang="en-US" dirty="0">
                <a:latin typeface="Century Gothic" panose="020B0502020202020204" pitchFamily="34" charset="0"/>
              </a:rPr>
              <a:t>, our network computes what we’ve seen in theory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12052-7BAE-47B7-AE26-11D6C8E0C41F}"/>
              </a:ext>
            </a:extLst>
          </p:cNvPr>
          <p:cNvSpPr/>
          <p:nvPr/>
        </p:nvSpPr>
        <p:spPr>
          <a:xfrm>
            <a:off x="384313" y="410817"/>
            <a:ext cx="5711687" cy="2915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2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427F-9AF3-4C24-8517-55F9D5A0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Pass/ Back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30E4-4EEE-497C-A155-B945474A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7740"/>
            <a:ext cx="8946541" cy="479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--To define loss function we can use MSE criterion </a:t>
            </a:r>
          </a:p>
          <a:p>
            <a:pPr marL="0" indent="0">
              <a:buNone/>
            </a:pPr>
            <a:r>
              <a:rPr lang="en-US" dirty="0" err="1"/>
              <a:t>th</a:t>
            </a:r>
            <a:r>
              <a:rPr lang="en-US" dirty="0"/>
              <a:t>&gt; loss =</a:t>
            </a:r>
            <a:r>
              <a:rPr lang="en-US" dirty="0" err="1"/>
              <a:t>nn.MSECriterion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th</a:t>
            </a:r>
            <a:r>
              <a:rPr lang="en-US" dirty="0"/>
              <a:t>&gt;{loss}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1:</a:t>
            </a:r>
          </a:p>
          <a:p>
            <a:pPr marL="0" indent="0">
              <a:buNone/>
            </a:pPr>
            <a:r>
              <a:rPr lang="en-US" dirty="0"/>
              <a:t>	{</a:t>
            </a:r>
          </a:p>
          <a:p>
            <a:pPr marL="457200" lvl="1" indent="0">
              <a:buNone/>
            </a:pPr>
            <a:r>
              <a:rPr lang="en-US" dirty="0" err="1"/>
              <a:t>gradInput</a:t>
            </a:r>
            <a:r>
              <a:rPr lang="en-US" dirty="0"/>
              <a:t>: </a:t>
            </a:r>
            <a:r>
              <a:rPr lang="en-US" dirty="0" err="1"/>
              <a:t>DoubleTensor</a:t>
            </a:r>
            <a:r>
              <a:rPr lang="en-US" dirty="0"/>
              <a:t> – empty</a:t>
            </a:r>
          </a:p>
          <a:p>
            <a:pPr marL="457200" lvl="1" indent="0">
              <a:buNone/>
            </a:pPr>
            <a:r>
              <a:rPr lang="en-US" dirty="0" err="1"/>
              <a:t>sizeAverage</a:t>
            </a:r>
            <a:r>
              <a:rPr lang="en-US" dirty="0"/>
              <a:t>: true</a:t>
            </a:r>
          </a:p>
          <a:p>
            <a:pPr marL="457200" lvl="1" indent="0">
              <a:buNone/>
            </a:pPr>
            <a:r>
              <a:rPr lang="en-US" dirty="0"/>
              <a:t>Output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pPr marL="457200" lvl="1" indent="0">
              <a:buNone/>
            </a:pPr>
            <a:r>
              <a:rPr lang="en-US" dirty="0" err="1"/>
              <a:t>th</a:t>
            </a:r>
            <a:r>
              <a:rPr lang="en-US" dirty="0"/>
              <a:t>&gt; </a:t>
            </a:r>
            <a:r>
              <a:rPr lang="en-US" dirty="0" err="1"/>
              <a:t>loss.sizeAverage</a:t>
            </a:r>
            <a:r>
              <a:rPr lang="en-US" dirty="0"/>
              <a:t> = false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9089-EC19-4A9A-991A-E8E39186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E740-BC02-41E7-8522-06C828DF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Ronan </a:t>
            </a:r>
            <a:r>
              <a:rPr lang="en-US" dirty="0" err="1"/>
              <a:t>Collobert</a:t>
            </a:r>
            <a:r>
              <a:rPr lang="en-US" dirty="0"/>
              <a:t> has been the main developer</a:t>
            </a:r>
          </a:p>
          <a:p>
            <a:r>
              <a:rPr lang="en-US" dirty="0"/>
              <a:t>4 versions(old numbers)</a:t>
            </a:r>
          </a:p>
          <a:p>
            <a:r>
              <a:rPr lang="en-US" dirty="0"/>
              <a:t>Various languages (C,C++, now Lua + C)</a:t>
            </a:r>
          </a:p>
          <a:p>
            <a:r>
              <a:rPr lang="en-US" dirty="0"/>
              <a:t>Includes lots of packages for neural networks, optimization for graphical models, image processing.</a:t>
            </a:r>
          </a:p>
          <a:p>
            <a:r>
              <a:rPr lang="en-US" dirty="0"/>
              <a:t>Used in Universities and major research labs(Google, Facebook, Twitter)</a:t>
            </a:r>
          </a:p>
          <a:p>
            <a:r>
              <a:rPr lang="en-US" dirty="0"/>
              <a:t>Always aimed at large scale learning</a:t>
            </a:r>
          </a:p>
          <a:p>
            <a:pPr lvl="1"/>
            <a:r>
              <a:rPr lang="en-US" dirty="0"/>
              <a:t>Speech, Image and Video Applications</a:t>
            </a:r>
          </a:p>
          <a:p>
            <a:pPr lvl="1"/>
            <a:r>
              <a:rPr lang="en-US" dirty="0"/>
              <a:t>Large-scale machine learning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66168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CDBC68-108E-4E8F-B536-CEDF2E2CEE21}"/>
              </a:ext>
            </a:extLst>
          </p:cNvPr>
          <p:cNvSpPr txBox="1"/>
          <p:nvPr/>
        </p:nvSpPr>
        <p:spPr>
          <a:xfrm>
            <a:off x="967409" y="424070"/>
            <a:ext cx="104957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</a:t>
            </a:r>
            <a:r>
              <a:rPr lang="en-US" dirty="0"/>
              <a:t>&gt; y = </a:t>
            </a:r>
            <a:r>
              <a:rPr lang="en-US" dirty="0" err="1"/>
              <a:t>torch.rand</a:t>
            </a:r>
            <a:r>
              <a:rPr lang="en-US" dirty="0"/>
              <a:t>(K)</a:t>
            </a:r>
          </a:p>
          <a:p>
            <a:r>
              <a:rPr lang="en-US" dirty="0"/>
              <a:t>0.5437</a:t>
            </a:r>
          </a:p>
          <a:p>
            <a:r>
              <a:rPr lang="en-US" dirty="0"/>
              <a:t>0.4579</a:t>
            </a:r>
          </a:p>
          <a:p>
            <a:r>
              <a:rPr lang="en-US" dirty="0"/>
              <a:t>0.8444</a:t>
            </a:r>
          </a:p>
          <a:p>
            <a:r>
              <a:rPr lang="en-US" dirty="0"/>
              <a:t>--to see the size of API </a:t>
            </a:r>
            <a:r>
              <a:rPr lang="en-US" dirty="0" err="1"/>
              <a:t>fn</a:t>
            </a:r>
            <a:endParaRPr lang="en-US" dirty="0"/>
          </a:p>
          <a:p>
            <a:r>
              <a:rPr lang="en-US" dirty="0" err="1"/>
              <a:t>th</a:t>
            </a:r>
            <a:r>
              <a:rPr lang="en-US" dirty="0"/>
              <a:t>&gt; -- forward(</a:t>
            </a:r>
            <a:r>
              <a:rPr lang="en-US" dirty="0" err="1"/>
              <a:t>input,target</a:t>
            </a:r>
            <a:r>
              <a:rPr lang="en-US" dirty="0"/>
              <a:t>)</a:t>
            </a:r>
          </a:p>
          <a:p>
            <a:r>
              <a:rPr lang="en-US" dirty="0" err="1"/>
              <a:t>th</a:t>
            </a:r>
            <a:r>
              <a:rPr lang="en-US" dirty="0"/>
              <a:t>&gt; E = </a:t>
            </a:r>
            <a:r>
              <a:rPr lang="en-US" dirty="0" err="1"/>
              <a:t>loss:forward</a:t>
            </a:r>
            <a:r>
              <a:rPr lang="en-US" dirty="0"/>
              <a:t>(</a:t>
            </a:r>
            <a:r>
              <a:rPr lang="en-US" dirty="0" err="1"/>
              <a:t>h_Theta,y</a:t>
            </a:r>
            <a:r>
              <a:rPr lang="en-US" dirty="0"/>
              <a:t>)</a:t>
            </a:r>
          </a:p>
          <a:p>
            <a:r>
              <a:rPr lang="en-US" dirty="0" err="1"/>
              <a:t>th</a:t>
            </a:r>
            <a:r>
              <a:rPr lang="en-US" dirty="0"/>
              <a:t>&gt; E</a:t>
            </a:r>
          </a:p>
          <a:p>
            <a:r>
              <a:rPr lang="en-US" dirty="0"/>
              <a:t>0.34808619152059</a:t>
            </a:r>
          </a:p>
          <a:p>
            <a:r>
              <a:rPr lang="en-US" dirty="0"/>
              <a:t>--we can verify the result</a:t>
            </a:r>
          </a:p>
          <a:p>
            <a:r>
              <a:rPr lang="en-US" dirty="0" err="1"/>
              <a:t>th</a:t>
            </a:r>
            <a:r>
              <a:rPr lang="en-US" dirty="0"/>
              <a:t>&gt;(</a:t>
            </a:r>
            <a:r>
              <a:rPr lang="en-US" dirty="0" err="1"/>
              <a:t>h_Theta</a:t>
            </a:r>
            <a:r>
              <a:rPr lang="en-US" dirty="0"/>
              <a:t> – y):pow(2) :sum()</a:t>
            </a:r>
          </a:p>
          <a:p>
            <a:r>
              <a:rPr lang="en-US" dirty="0"/>
              <a:t>0.34808619152059</a:t>
            </a:r>
          </a:p>
          <a:p>
            <a:r>
              <a:rPr lang="en-US" dirty="0"/>
              <a:t>--now we want to compute the P.D w.r.to input</a:t>
            </a:r>
          </a:p>
          <a:p>
            <a:r>
              <a:rPr lang="en-US" dirty="0" err="1"/>
              <a:t>th</a:t>
            </a:r>
            <a:r>
              <a:rPr lang="en-US" dirty="0"/>
              <a:t>&gt; </a:t>
            </a:r>
            <a:r>
              <a:rPr lang="en-US" dirty="0" err="1"/>
              <a:t>dE_dH</a:t>
            </a:r>
            <a:r>
              <a:rPr lang="en-US" dirty="0"/>
              <a:t> = </a:t>
            </a:r>
            <a:r>
              <a:rPr lang="en-US" dirty="0" err="1"/>
              <a:t>loss:updateGradInput</a:t>
            </a:r>
            <a:r>
              <a:rPr lang="en-US" dirty="0"/>
              <a:t>(</a:t>
            </a:r>
            <a:r>
              <a:rPr lang="en-US" dirty="0" err="1"/>
              <a:t>h_Theta,y</a:t>
            </a:r>
            <a:r>
              <a:rPr lang="en-US" dirty="0"/>
              <a:t>)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dE_dh</a:t>
            </a:r>
            <a:endParaRPr lang="en-US" dirty="0"/>
          </a:p>
          <a:p>
            <a:r>
              <a:rPr lang="en-US" dirty="0"/>
              <a:t>-0.3727</a:t>
            </a:r>
          </a:p>
          <a:p>
            <a:r>
              <a:rPr lang="en-US" dirty="0"/>
              <a:t>0.1862</a:t>
            </a:r>
          </a:p>
          <a:p>
            <a:r>
              <a:rPr lang="en-US" dirty="0"/>
              <a:t>-1.1040</a:t>
            </a:r>
          </a:p>
          <a:p>
            <a:r>
              <a:rPr lang="en-US" dirty="0"/>
              <a:t>-- we can verify by 2*(</a:t>
            </a:r>
            <a:r>
              <a:rPr lang="en-US" dirty="0" err="1"/>
              <a:t>h_Theta</a:t>
            </a:r>
            <a:r>
              <a:rPr lang="en-US" dirty="0"/>
              <a:t> – y)</a:t>
            </a:r>
          </a:p>
          <a:p>
            <a:r>
              <a:rPr lang="en-US" dirty="0"/>
              <a:t>-0.3727</a:t>
            </a:r>
          </a:p>
          <a:p>
            <a:r>
              <a:rPr lang="en-US" dirty="0"/>
              <a:t>0.0461</a:t>
            </a:r>
          </a:p>
          <a:p>
            <a:r>
              <a:rPr lang="en-US" dirty="0"/>
              <a:t>-0.2284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5F6C04-988A-4CA2-8FAA-1621F77D2FFF}"/>
              </a:ext>
            </a:extLst>
          </p:cNvPr>
          <p:cNvSpPr/>
          <p:nvPr/>
        </p:nvSpPr>
        <p:spPr>
          <a:xfrm>
            <a:off x="861391" y="2093843"/>
            <a:ext cx="3843131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00CE5-907A-4912-9529-AF5486C31260}"/>
              </a:ext>
            </a:extLst>
          </p:cNvPr>
          <p:cNvSpPr/>
          <p:nvPr/>
        </p:nvSpPr>
        <p:spPr>
          <a:xfrm>
            <a:off x="967409" y="3207026"/>
            <a:ext cx="4108174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91C2F-3D85-4503-A84B-6F6E8AA8D014}"/>
              </a:ext>
            </a:extLst>
          </p:cNvPr>
          <p:cNvSpPr/>
          <p:nvPr/>
        </p:nvSpPr>
        <p:spPr>
          <a:xfrm>
            <a:off x="861391" y="4068416"/>
            <a:ext cx="5671931" cy="25179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D55F9-136A-471B-A63E-539B2ED41C88}"/>
              </a:ext>
            </a:extLst>
          </p:cNvPr>
          <p:cNvSpPr/>
          <p:nvPr/>
        </p:nvSpPr>
        <p:spPr>
          <a:xfrm>
            <a:off x="1126435" y="5367130"/>
            <a:ext cx="3949148" cy="3578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572AC0-FCDF-4FE5-8E6C-4D352840E048}"/>
              </a:ext>
            </a:extLst>
          </p:cNvPr>
          <p:cNvSpPr txBox="1"/>
          <p:nvPr/>
        </p:nvSpPr>
        <p:spPr>
          <a:xfrm>
            <a:off x="503583" y="437322"/>
            <a:ext cx="107872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--Computing error at the output</a:t>
            </a:r>
          </a:p>
          <a:p>
            <a:r>
              <a:rPr lang="en-US" sz="1400" dirty="0" err="1"/>
              <a:t>th</a:t>
            </a:r>
            <a:r>
              <a:rPr lang="en-US" sz="1400" dirty="0"/>
              <a:t>&gt;delta_2 = </a:t>
            </a:r>
            <a:r>
              <a:rPr lang="en-US" sz="1400" dirty="0" err="1"/>
              <a:t>sig:updateGradInput</a:t>
            </a:r>
            <a:r>
              <a:rPr lang="en-US" sz="1400" dirty="0"/>
              <a:t>(z2, </a:t>
            </a:r>
            <a:r>
              <a:rPr lang="en-US" sz="1400" dirty="0" err="1"/>
              <a:t>dE_dh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th</a:t>
            </a:r>
            <a:r>
              <a:rPr lang="en-US" sz="1400" dirty="0"/>
              <a:t>&gt;delta_2</a:t>
            </a:r>
          </a:p>
          <a:p>
            <a:r>
              <a:rPr lang="en-US" sz="1400" dirty="0"/>
              <a:t>-0.0860</a:t>
            </a:r>
          </a:p>
          <a:p>
            <a:r>
              <a:rPr lang="en-US" sz="1400" dirty="0"/>
              <a:t>0.0461</a:t>
            </a:r>
          </a:p>
          <a:p>
            <a:r>
              <a:rPr lang="en-US" sz="1400" dirty="0"/>
              <a:t>-0.2284</a:t>
            </a:r>
          </a:p>
          <a:p>
            <a:endParaRPr lang="en-US" sz="1400" dirty="0"/>
          </a:p>
          <a:p>
            <a:r>
              <a:rPr lang="en-US" sz="1400" dirty="0"/>
              <a:t>--Now we’ve to calculate the partial derivative of the parameters w.r.to the linear module</a:t>
            </a:r>
          </a:p>
          <a:p>
            <a:r>
              <a:rPr lang="en-US" sz="1400" dirty="0" err="1"/>
              <a:t>th</a:t>
            </a:r>
            <a:r>
              <a:rPr lang="en-US" sz="1400" dirty="0"/>
              <a:t>&gt;</a:t>
            </a:r>
            <a:r>
              <a:rPr lang="en-US" sz="1400" dirty="0" err="1"/>
              <a:t>lin:accGradParameters</a:t>
            </a:r>
            <a:r>
              <a:rPr lang="en-US" sz="1400" dirty="0"/>
              <a:t>(x, delta_2)</a:t>
            </a:r>
          </a:p>
          <a:p>
            <a:r>
              <a:rPr lang="en-US" sz="1400" dirty="0"/>
              <a:t>--we can see the input in torch by </a:t>
            </a:r>
            <a:r>
              <a:rPr lang="en-US" sz="1400" dirty="0" err="1"/>
              <a:t>th</a:t>
            </a:r>
            <a:r>
              <a:rPr lang="en-US" sz="1400" dirty="0"/>
              <a:t>&gt;{</a:t>
            </a:r>
            <a:r>
              <a:rPr lang="en-US" sz="1400" dirty="0" err="1"/>
              <a:t>lin</a:t>
            </a:r>
            <a:r>
              <a:rPr lang="en-US" sz="1400" dirty="0"/>
              <a:t>}</a:t>
            </a:r>
          </a:p>
          <a:p>
            <a:r>
              <a:rPr lang="en-US" sz="1400" dirty="0"/>
              <a:t>-- to look at the desired partial derivative</a:t>
            </a:r>
          </a:p>
          <a:p>
            <a:r>
              <a:rPr lang="en-US" sz="1400" dirty="0" err="1"/>
              <a:t>th</a:t>
            </a:r>
            <a:r>
              <a:rPr lang="en-US" sz="1400" dirty="0"/>
              <a:t>&gt;gradTheta_1 = torch.cat(lin.gradBias,lin.gradWeight,2)</a:t>
            </a:r>
          </a:p>
          <a:p>
            <a:r>
              <a:rPr lang="en-US" sz="1400" dirty="0" err="1"/>
              <a:t>th</a:t>
            </a:r>
            <a:r>
              <a:rPr lang="en-US" sz="1400" dirty="0"/>
              <a:t>&gt;gradTheta_1</a:t>
            </a:r>
          </a:p>
          <a:p>
            <a:r>
              <a:rPr lang="en-US" sz="1400" dirty="0"/>
              <a:t>-0.0860	-0.0615	-0.0706	-0.1241	-0.0527	-0.577</a:t>
            </a:r>
          </a:p>
          <a:p>
            <a:r>
              <a:rPr lang="en-US" sz="1400" dirty="0"/>
              <a:t>0.0461	0.0329	0.0378	0.0664	0.0282	0.0309	</a:t>
            </a:r>
          </a:p>
          <a:p>
            <a:r>
              <a:rPr lang="en-US" sz="1400" dirty="0"/>
              <a:t>-0.2284	-0.1632	-0.1875	-0.3295	-0.1400	-0.1533</a:t>
            </a:r>
          </a:p>
          <a:p>
            <a:endParaRPr lang="en-US" sz="1400" dirty="0"/>
          </a:p>
          <a:p>
            <a:r>
              <a:rPr lang="en-US" sz="1400" dirty="0"/>
              <a:t>--we can verify our results by</a:t>
            </a:r>
          </a:p>
          <a:p>
            <a:r>
              <a:rPr lang="en-US" sz="1400" dirty="0"/>
              <a:t>th_delta2: view(-1,1)*torch.cat(</a:t>
            </a:r>
            <a:r>
              <a:rPr lang="en-US" sz="1400" dirty="0" err="1"/>
              <a:t>torch.ones</a:t>
            </a:r>
            <a:r>
              <a:rPr lang="en-US" sz="1400" dirty="0"/>
              <a:t>(1),x,1):view(1,-1)</a:t>
            </a:r>
          </a:p>
          <a:p>
            <a:endParaRPr lang="en-US" sz="1400" dirty="0"/>
          </a:p>
          <a:p>
            <a:r>
              <a:rPr lang="en-US" sz="1400" dirty="0"/>
              <a:t>--Now we’ve to compute the P.D w.r.to the module</a:t>
            </a:r>
          </a:p>
          <a:p>
            <a:r>
              <a:rPr lang="en-US" sz="1400" dirty="0" err="1"/>
              <a:t>th</a:t>
            </a:r>
            <a:r>
              <a:rPr lang="en-US" sz="1400" dirty="0"/>
              <a:t>&gt;</a:t>
            </a:r>
            <a:r>
              <a:rPr lang="en-US" sz="1400" dirty="0" err="1"/>
              <a:t>lin_gradInput</a:t>
            </a:r>
            <a:r>
              <a:rPr lang="en-US" sz="1400" dirty="0"/>
              <a:t> = </a:t>
            </a:r>
            <a:r>
              <a:rPr lang="en-US" sz="1400" dirty="0" err="1"/>
              <a:t>lin:updateGradInput</a:t>
            </a:r>
            <a:r>
              <a:rPr lang="en-US" sz="1400" dirty="0"/>
              <a:t>(x,delta_2)</a:t>
            </a:r>
          </a:p>
          <a:p>
            <a:r>
              <a:rPr lang="en-US" sz="1400" dirty="0"/>
              <a:t>-0.0958</a:t>
            </a:r>
          </a:p>
          <a:p>
            <a:r>
              <a:rPr lang="en-US" sz="1400" dirty="0"/>
              <a:t>0.1339</a:t>
            </a:r>
          </a:p>
          <a:p>
            <a:r>
              <a:rPr lang="en-US" sz="1400" dirty="0"/>
              <a:t>0.0826</a:t>
            </a:r>
          </a:p>
          <a:p>
            <a:r>
              <a:rPr lang="en-US" sz="1400" dirty="0"/>
              <a:t>0.0511</a:t>
            </a:r>
          </a:p>
          <a:p>
            <a:r>
              <a:rPr lang="en-US" sz="1400" dirty="0"/>
              <a:t>0.0773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A069D-18BA-4E35-AC08-C0F8C8A828DF}"/>
              </a:ext>
            </a:extLst>
          </p:cNvPr>
          <p:cNvSpPr/>
          <p:nvPr/>
        </p:nvSpPr>
        <p:spPr>
          <a:xfrm>
            <a:off x="503583" y="702365"/>
            <a:ext cx="4373217" cy="2385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7FFAC-7BDE-4926-88CF-B32346FAA34F}"/>
              </a:ext>
            </a:extLst>
          </p:cNvPr>
          <p:cNvSpPr/>
          <p:nvPr/>
        </p:nvSpPr>
        <p:spPr>
          <a:xfrm>
            <a:off x="503583" y="2160104"/>
            <a:ext cx="4015408" cy="2385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27CD-D641-4583-B7B2-3F43E336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train the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B225-B0F1-4D4E-93CD-9E257175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--Creating a neural network</a:t>
            </a:r>
          </a:p>
          <a:p>
            <a:pPr marL="0" indent="0">
              <a:buNone/>
            </a:pPr>
            <a:r>
              <a:rPr lang="en-US" dirty="0" err="1"/>
              <a:t>th</a:t>
            </a:r>
            <a:r>
              <a:rPr lang="en-US" dirty="0"/>
              <a:t>&gt;net = </a:t>
            </a:r>
            <a:r>
              <a:rPr lang="en-US" dirty="0" err="1"/>
              <a:t>nn.Sequential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net:add</a:t>
            </a:r>
            <a:r>
              <a:rPr lang="en-US" dirty="0"/>
              <a:t>(</a:t>
            </a:r>
            <a:r>
              <a:rPr lang="en-US" dirty="0" err="1"/>
              <a:t>lin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net:add</a:t>
            </a:r>
            <a:r>
              <a:rPr lang="en-US" dirty="0"/>
              <a:t>(sig)</a:t>
            </a:r>
          </a:p>
          <a:p>
            <a:pPr marL="0" indent="0">
              <a:buNone/>
            </a:pPr>
            <a:r>
              <a:rPr lang="en-US" dirty="0" err="1"/>
              <a:t>th</a:t>
            </a:r>
            <a:r>
              <a:rPr lang="en-US" dirty="0"/>
              <a:t>&gt;net</a:t>
            </a:r>
          </a:p>
          <a:p>
            <a:pPr marL="0" indent="0">
              <a:buNone/>
            </a:pPr>
            <a:r>
              <a:rPr lang="en-US" dirty="0" err="1"/>
              <a:t>nn.Sequential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[input -&gt;(1) -&gt; (2) -&gt;output]</a:t>
            </a:r>
          </a:p>
          <a:p>
            <a:pPr marL="0" indent="0">
              <a:buNone/>
            </a:pPr>
            <a:r>
              <a:rPr lang="en-US" dirty="0"/>
              <a:t>(1):</a:t>
            </a:r>
            <a:r>
              <a:rPr lang="en-US" dirty="0" err="1"/>
              <a:t>nn.Linear</a:t>
            </a:r>
            <a:r>
              <a:rPr lang="en-US" dirty="0"/>
              <a:t>(5-&gt;3)</a:t>
            </a:r>
          </a:p>
          <a:p>
            <a:pPr marL="0" indent="0">
              <a:buNone/>
            </a:pPr>
            <a:r>
              <a:rPr lang="en-US" dirty="0"/>
              <a:t>(2):</a:t>
            </a:r>
            <a:r>
              <a:rPr lang="en-US" dirty="0" err="1"/>
              <a:t>nn.Sigmoid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7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04726-D4BE-4B0C-B6C4-29C38168FE37}"/>
              </a:ext>
            </a:extLst>
          </p:cNvPr>
          <p:cNvSpPr txBox="1"/>
          <p:nvPr/>
        </p:nvSpPr>
        <p:spPr>
          <a:xfrm>
            <a:off x="795130" y="503583"/>
            <a:ext cx="108667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--To perform a forward pass</a:t>
            </a:r>
          </a:p>
          <a:p>
            <a:r>
              <a:rPr lang="en-US" dirty="0" err="1"/>
              <a:t>th</a:t>
            </a:r>
            <a:r>
              <a:rPr lang="en-US" dirty="0"/>
              <a:t>&gt; </a:t>
            </a:r>
            <a:r>
              <a:rPr lang="en-US" dirty="0" err="1"/>
              <a:t>pred</a:t>
            </a:r>
            <a:r>
              <a:rPr lang="en-US" dirty="0"/>
              <a:t> = </a:t>
            </a:r>
            <a:r>
              <a:rPr lang="en-US" dirty="0" err="1"/>
              <a:t>net:forward</a:t>
            </a:r>
            <a:r>
              <a:rPr lang="en-US" dirty="0"/>
              <a:t>(x)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pred</a:t>
            </a:r>
            <a:endParaRPr lang="en-US" dirty="0"/>
          </a:p>
          <a:p>
            <a:r>
              <a:rPr lang="en-US" dirty="0"/>
              <a:t>0.3613</a:t>
            </a:r>
          </a:p>
          <a:p>
            <a:r>
              <a:rPr lang="en-US" dirty="0"/>
              <a:t>0.5510</a:t>
            </a:r>
          </a:p>
          <a:p>
            <a:r>
              <a:rPr lang="en-US" dirty="0"/>
              <a:t>0.2924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h_Theta</a:t>
            </a:r>
            <a:endParaRPr lang="en-US" dirty="0"/>
          </a:p>
          <a:p>
            <a:r>
              <a:rPr lang="en-US" dirty="0"/>
              <a:t>0.3613</a:t>
            </a:r>
          </a:p>
          <a:p>
            <a:r>
              <a:rPr lang="en-US" dirty="0"/>
              <a:t>0.5510</a:t>
            </a:r>
          </a:p>
          <a:p>
            <a:r>
              <a:rPr lang="en-US" dirty="0"/>
              <a:t>0.2924</a:t>
            </a:r>
          </a:p>
          <a:p>
            <a:r>
              <a:rPr lang="en-US" dirty="0"/>
              <a:t>--To compute the error</a:t>
            </a:r>
          </a:p>
          <a:p>
            <a:r>
              <a:rPr lang="en-US" dirty="0"/>
              <a:t>err = </a:t>
            </a:r>
            <a:r>
              <a:rPr lang="en-US" dirty="0" err="1"/>
              <a:t>loss:forward</a:t>
            </a:r>
            <a:r>
              <a:rPr lang="en-US" dirty="0"/>
              <a:t>(</a:t>
            </a:r>
            <a:r>
              <a:rPr lang="en-US" dirty="0" err="1"/>
              <a:t>pred,y</a:t>
            </a:r>
            <a:r>
              <a:rPr lang="en-US" dirty="0"/>
              <a:t>)</a:t>
            </a:r>
          </a:p>
          <a:p>
            <a:r>
              <a:rPr lang="en-US" dirty="0" err="1"/>
              <a:t>th</a:t>
            </a:r>
            <a:r>
              <a:rPr lang="en-US" dirty="0"/>
              <a:t>&gt;err</a:t>
            </a:r>
          </a:p>
          <a:p>
            <a:r>
              <a:rPr lang="en-US" dirty="0"/>
              <a:t>0.34808619152059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gradCriterion</a:t>
            </a:r>
            <a:r>
              <a:rPr lang="en-US" dirty="0"/>
              <a:t> = </a:t>
            </a:r>
            <a:r>
              <a:rPr lang="en-US" dirty="0" err="1"/>
              <a:t>loss:backward</a:t>
            </a:r>
            <a:r>
              <a:rPr lang="en-US" dirty="0"/>
              <a:t>(</a:t>
            </a:r>
            <a:r>
              <a:rPr lang="en-US" dirty="0" err="1"/>
              <a:t>pred,y</a:t>
            </a:r>
            <a:r>
              <a:rPr lang="en-US" dirty="0"/>
              <a:t>)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gradCriterion</a:t>
            </a:r>
            <a:endParaRPr lang="en-US" dirty="0"/>
          </a:p>
          <a:p>
            <a:r>
              <a:rPr lang="en-US" dirty="0"/>
              <a:t>-0.3727</a:t>
            </a:r>
          </a:p>
          <a:p>
            <a:r>
              <a:rPr lang="en-US" dirty="0"/>
              <a:t>0.1862</a:t>
            </a:r>
          </a:p>
          <a:p>
            <a:r>
              <a:rPr lang="en-US" dirty="0"/>
              <a:t>-1.1040</a:t>
            </a:r>
          </a:p>
          <a:p>
            <a:r>
              <a:rPr lang="en-US" dirty="0"/>
              <a:t>--this is equivalent to </a:t>
            </a:r>
            <a:r>
              <a:rPr lang="en-US" dirty="0" err="1"/>
              <a:t>dE_dh</a:t>
            </a:r>
            <a:r>
              <a:rPr lang="en-US" dirty="0"/>
              <a:t> that we calculated earlier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D3C08-8114-42DA-B339-ECBCA731F410}"/>
              </a:ext>
            </a:extLst>
          </p:cNvPr>
          <p:cNvSpPr/>
          <p:nvPr/>
        </p:nvSpPr>
        <p:spPr>
          <a:xfrm>
            <a:off x="795130" y="821635"/>
            <a:ext cx="3975653" cy="3048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F91CF-B80C-4C47-8F13-38A878BFACAD}"/>
              </a:ext>
            </a:extLst>
          </p:cNvPr>
          <p:cNvSpPr/>
          <p:nvPr/>
        </p:nvSpPr>
        <p:spPr>
          <a:xfrm>
            <a:off x="795130" y="2133600"/>
            <a:ext cx="1590261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BB7FC-A021-432E-BDCF-10069B436CA3}"/>
              </a:ext>
            </a:extLst>
          </p:cNvPr>
          <p:cNvSpPr/>
          <p:nvPr/>
        </p:nvSpPr>
        <p:spPr>
          <a:xfrm>
            <a:off x="795130" y="3578087"/>
            <a:ext cx="2968487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3FE6A-B478-42F0-B0BB-F73701056EA3}"/>
              </a:ext>
            </a:extLst>
          </p:cNvPr>
          <p:cNvSpPr/>
          <p:nvPr/>
        </p:nvSpPr>
        <p:spPr>
          <a:xfrm>
            <a:off x="795130" y="4373217"/>
            <a:ext cx="5141844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5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D32A6-F2BF-4B49-BAE1-150ABADB779F}"/>
              </a:ext>
            </a:extLst>
          </p:cNvPr>
          <p:cNvSpPr txBox="1"/>
          <p:nvPr/>
        </p:nvSpPr>
        <p:spPr>
          <a:xfrm>
            <a:off x="556591" y="583096"/>
            <a:ext cx="110523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--Before we do backward pass we need to clear the backward bias and weight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net:get</a:t>
            </a:r>
            <a:r>
              <a:rPr lang="en-US" dirty="0"/>
              <a:t>(1) – </a:t>
            </a:r>
            <a:r>
              <a:rPr lang="en-US" dirty="0" err="1"/>
              <a:t>nn.Linear</a:t>
            </a:r>
            <a:r>
              <a:rPr lang="en-US" dirty="0"/>
              <a:t>(5-&gt;3)</a:t>
            </a:r>
          </a:p>
          <a:p>
            <a:r>
              <a:rPr lang="en-US" dirty="0"/>
              <a:t>--to know </a:t>
            </a:r>
            <a:r>
              <a:rPr lang="en-US" dirty="0" err="1"/>
              <a:t>whats</a:t>
            </a:r>
            <a:r>
              <a:rPr lang="en-US" dirty="0"/>
              <a:t> the P.D of the error w.r.to the weight</a:t>
            </a:r>
          </a:p>
          <a:p>
            <a:r>
              <a:rPr lang="en-US" dirty="0" err="1"/>
              <a:t>th</a:t>
            </a:r>
            <a:r>
              <a:rPr lang="en-US" dirty="0"/>
              <a:t>&gt;torch.cat(</a:t>
            </a:r>
            <a:r>
              <a:rPr lang="en-US" dirty="0" err="1"/>
              <a:t>net:get</a:t>
            </a:r>
            <a:r>
              <a:rPr lang="en-US" dirty="0"/>
              <a:t>(1).</a:t>
            </a:r>
            <a:r>
              <a:rPr lang="en-US" dirty="0" err="1"/>
              <a:t>gradBias</a:t>
            </a:r>
            <a:r>
              <a:rPr lang="en-US" dirty="0"/>
              <a:t>, </a:t>
            </a:r>
            <a:r>
              <a:rPr lang="en-US" dirty="0" err="1"/>
              <a:t>net:get</a:t>
            </a:r>
            <a:r>
              <a:rPr lang="en-US" dirty="0"/>
              <a:t>(1).gradWeight,2)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net:zeroGradParameters</a:t>
            </a:r>
            <a:r>
              <a:rPr lang="en-US" dirty="0"/>
              <a:t>()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net:backward</a:t>
            </a:r>
            <a:r>
              <a:rPr lang="en-US" dirty="0"/>
              <a:t>(</a:t>
            </a:r>
            <a:r>
              <a:rPr lang="en-US" dirty="0" err="1"/>
              <a:t>x,gradCriterion</a:t>
            </a:r>
            <a:r>
              <a:rPr lang="en-US" dirty="0"/>
              <a:t>) = </a:t>
            </a:r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lin_gradInput</a:t>
            </a:r>
            <a:endParaRPr lang="en-US" dirty="0"/>
          </a:p>
          <a:p>
            <a:r>
              <a:rPr lang="en-US" dirty="0"/>
              <a:t>-0.0958</a:t>
            </a:r>
          </a:p>
          <a:p>
            <a:r>
              <a:rPr lang="en-US" dirty="0"/>
              <a:t>0.1339</a:t>
            </a:r>
          </a:p>
          <a:p>
            <a:r>
              <a:rPr lang="en-US" dirty="0"/>
              <a:t>0.0826</a:t>
            </a:r>
          </a:p>
          <a:p>
            <a:r>
              <a:rPr lang="en-US" dirty="0"/>
              <a:t>0.0511</a:t>
            </a:r>
          </a:p>
          <a:p>
            <a:r>
              <a:rPr lang="en-US" dirty="0"/>
              <a:t>0.0773</a:t>
            </a:r>
          </a:p>
          <a:p>
            <a:r>
              <a:rPr lang="en-US" dirty="0"/>
              <a:t>--so we can perform backward step return as </a:t>
            </a:r>
            <a:r>
              <a:rPr lang="en-US" dirty="0" err="1"/>
              <a:t>i</a:t>
            </a:r>
            <a:r>
              <a:rPr lang="en-US" dirty="0"/>
              <a:t>/p gradient to the current </a:t>
            </a:r>
            <a:r>
              <a:rPr lang="en-US" dirty="0" err="1"/>
              <a:t>nw</a:t>
            </a:r>
            <a:r>
              <a:rPr lang="en-US" dirty="0"/>
              <a:t> module</a:t>
            </a:r>
          </a:p>
          <a:p>
            <a:endParaRPr lang="en-US" dirty="0"/>
          </a:p>
          <a:p>
            <a:r>
              <a:rPr lang="en-US" dirty="0" err="1"/>
              <a:t>th</a:t>
            </a:r>
            <a:r>
              <a:rPr lang="en-US" dirty="0"/>
              <a:t>&gt; torch.cat(</a:t>
            </a:r>
            <a:r>
              <a:rPr lang="en-US" dirty="0" err="1"/>
              <a:t>net:get</a:t>
            </a:r>
            <a:r>
              <a:rPr lang="en-US" dirty="0"/>
              <a:t>(1).</a:t>
            </a:r>
            <a:r>
              <a:rPr lang="en-US" dirty="0" err="1"/>
              <a:t>gradBias</a:t>
            </a:r>
            <a:r>
              <a:rPr lang="en-US" dirty="0"/>
              <a:t>, </a:t>
            </a:r>
            <a:r>
              <a:rPr lang="en-US" dirty="0" err="1"/>
              <a:t>net:get</a:t>
            </a:r>
            <a:r>
              <a:rPr lang="en-US" dirty="0"/>
              <a:t>(1).gradWeight,2) </a:t>
            </a:r>
          </a:p>
          <a:p>
            <a:r>
              <a:rPr lang="en-US" dirty="0"/>
              <a:t>-0.0860	-0.0615	-0.0706	-0.1241	-0.0527	-0.0577</a:t>
            </a:r>
          </a:p>
          <a:p>
            <a:r>
              <a:rPr lang="en-US" dirty="0"/>
              <a:t>0.0461	0.0329	0.0378	0.0664	0.0282	0.0309</a:t>
            </a:r>
          </a:p>
          <a:p>
            <a:r>
              <a:rPr lang="en-US" dirty="0"/>
              <a:t>-0.2284	-0.1632	-0.1875	-0.3295	-0.1400	-0.1533</a:t>
            </a:r>
          </a:p>
          <a:p>
            <a:endParaRPr lang="en-US" dirty="0"/>
          </a:p>
          <a:p>
            <a:r>
              <a:rPr lang="en-US" dirty="0"/>
              <a:t>--to update the parameters</a:t>
            </a:r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etha</a:t>
            </a:r>
            <a:r>
              <a:rPr lang="en-US" dirty="0"/>
              <a:t> = 0.01</a:t>
            </a:r>
          </a:p>
          <a:p>
            <a:r>
              <a:rPr lang="en-US" dirty="0" err="1"/>
              <a:t>th</a:t>
            </a:r>
            <a:r>
              <a:rPr lang="en-US" dirty="0"/>
              <a:t>&gt;dE_dTheta_1 = torch.cat(</a:t>
            </a:r>
            <a:r>
              <a:rPr lang="en-US" dirty="0" err="1"/>
              <a:t>net:get</a:t>
            </a:r>
            <a:r>
              <a:rPr lang="en-US" dirty="0"/>
              <a:t>(1).</a:t>
            </a:r>
            <a:r>
              <a:rPr lang="en-US" dirty="0" err="1"/>
              <a:t>gradBias</a:t>
            </a:r>
            <a:r>
              <a:rPr lang="en-US" dirty="0"/>
              <a:t>, </a:t>
            </a:r>
            <a:r>
              <a:rPr lang="en-US" dirty="0" err="1"/>
              <a:t>net:get</a:t>
            </a:r>
            <a:r>
              <a:rPr lang="en-US" dirty="0"/>
              <a:t>(1).gradWeight,2);</a:t>
            </a:r>
          </a:p>
          <a:p>
            <a:r>
              <a:rPr lang="en-US" dirty="0" err="1"/>
              <a:t>th</a:t>
            </a:r>
            <a:r>
              <a:rPr lang="en-US" dirty="0"/>
              <a:t>&gt;Theta_1 – </a:t>
            </a:r>
            <a:r>
              <a:rPr lang="en-US" dirty="0" err="1"/>
              <a:t>etha</a:t>
            </a:r>
            <a:r>
              <a:rPr lang="en-US" dirty="0"/>
              <a:t>*dE_dTheta_1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5DB30-ABCB-4974-A58E-FE2484B4FF65}"/>
              </a:ext>
            </a:extLst>
          </p:cNvPr>
          <p:cNvSpPr/>
          <p:nvPr/>
        </p:nvSpPr>
        <p:spPr>
          <a:xfrm>
            <a:off x="556591" y="583096"/>
            <a:ext cx="9197009" cy="384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0615F3-F188-42E0-BAAF-C3C0C23DE60E}"/>
              </a:ext>
            </a:extLst>
          </p:cNvPr>
          <p:cNvSpPr/>
          <p:nvPr/>
        </p:nvSpPr>
        <p:spPr>
          <a:xfrm>
            <a:off x="583096" y="4174435"/>
            <a:ext cx="6904382" cy="2782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C25C9-BA4C-423F-A730-7D640BD69DDB}"/>
              </a:ext>
            </a:extLst>
          </p:cNvPr>
          <p:cNvSpPr/>
          <p:nvPr/>
        </p:nvSpPr>
        <p:spPr>
          <a:xfrm>
            <a:off x="583096" y="6135757"/>
            <a:ext cx="8441634" cy="2782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9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44032-7A44-4EEC-9B31-4E16B255727C}"/>
              </a:ext>
            </a:extLst>
          </p:cNvPr>
          <p:cNvSpPr txBox="1"/>
          <p:nvPr/>
        </p:nvSpPr>
        <p:spPr>
          <a:xfrm>
            <a:off x="980661" y="503583"/>
            <a:ext cx="10416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0.4379	-0.2601	0.4460	-0.0138	-0.2817	-0.3854</a:t>
            </a:r>
          </a:p>
          <a:p>
            <a:r>
              <a:rPr lang="en-US" dirty="0"/>
              <a:t>-0.2164	-0.3922	0.3294	0.2474	-0.2634	0.3474</a:t>
            </a:r>
          </a:p>
          <a:p>
            <a:r>
              <a:rPr lang="en-US" dirty="0"/>
              <a:t>-0.2778	0.4403	-0.3495	-0.3029	-0.1692	-0.1216</a:t>
            </a:r>
          </a:p>
          <a:p>
            <a:endParaRPr lang="en-US" dirty="0"/>
          </a:p>
          <a:p>
            <a:r>
              <a:rPr lang="en-US" dirty="0"/>
              <a:t>--can be verified by torch functions</a:t>
            </a:r>
          </a:p>
          <a:p>
            <a:r>
              <a:rPr lang="en-US" dirty="0" err="1"/>
              <a:t>th</a:t>
            </a:r>
            <a:r>
              <a:rPr lang="en-US" dirty="0"/>
              <a:t>&gt;Theta_1_new = torch.cat(</a:t>
            </a:r>
            <a:r>
              <a:rPr lang="en-US" dirty="0" err="1"/>
              <a:t>lin.Bias</a:t>
            </a:r>
            <a:r>
              <a:rPr lang="en-US" dirty="0"/>
              <a:t>, lin.Weight,2)</a:t>
            </a:r>
          </a:p>
          <a:p>
            <a:endParaRPr lang="en-US" dirty="0"/>
          </a:p>
          <a:p>
            <a:r>
              <a:rPr lang="en-US" dirty="0"/>
              <a:t>--the output is same as the above table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0745F-D279-4C7A-AF44-0E2BC128C31C}"/>
              </a:ext>
            </a:extLst>
          </p:cNvPr>
          <p:cNvSpPr/>
          <p:nvPr/>
        </p:nvSpPr>
        <p:spPr>
          <a:xfrm>
            <a:off x="980661" y="1948070"/>
            <a:ext cx="6175513" cy="3975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4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CE53-CEC3-4B2F-93C3-6683AB6E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1039"/>
          </a:xfrm>
        </p:spPr>
        <p:txBody>
          <a:bodyPr/>
          <a:lstStyle/>
          <a:p>
            <a:r>
              <a:rPr lang="en-US" dirty="0"/>
              <a:t>How to train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04AF-5A6C-4562-9E35-6F65AFACA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--X be the Design matrix </a:t>
            </a:r>
            <a:r>
              <a:rPr lang="en-US" dirty="0" err="1"/>
              <a:t>mxn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--Y be the labels/targets/matrix </a:t>
            </a:r>
            <a:r>
              <a:rPr lang="en-US" dirty="0" err="1"/>
              <a:t>mxk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--Here we use SGD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=1,m do</a:t>
            </a:r>
          </a:p>
          <a:p>
            <a:pPr marL="0" indent="0">
              <a:buNone/>
            </a:pPr>
            <a:r>
              <a:rPr lang="en-US" dirty="0"/>
              <a:t>Local </a:t>
            </a:r>
            <a:r>
              <a:rPr lang="en-US" dirty="0" err="1"/>
              <a:t>pred</a:t>
            </a:r>
            <a:r>
              <a:rPr lang="en-US" dirty="0"/>
              <a:t> = </a:t>
            </a:r>
            <a:r>
              <a:rPr lang="en-US" dirty="0" err="1"/>
              <a:t>net:forward</a:t>
            </a:r>
            <a:r>
              <a:rPr lang="en-US" dirty="0"/>
              <a:t>(X[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buNone/>
            </a:pPr>
            <a:r>
              <a:rPr lang="en-US" dirty="0"/>
              <a:t>Local err = </a:t>
            </a:r>
            <a:r>
              <a:rPr lang="en-US" dirty="0" err="1"/>
              <a:t>loss:forward</a:t>
            </a:r>
            <a:r>
              <a:rPr lang="en-US" dirty="0"/>
              <a:t>(Y[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buNone/>
            </a:pPr>
            <a:r>
              <a:rPr lang="en-US" dirty="0" err="1"/>
              <a:t>Net:zeroGradParameters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 err="1"/>
              <a:t>net:backward</a:t>
            </a:r>
            <a:r>
              <a:rPr lang="en-US" dirty="0"/>
              <a:t>(X[</a:t>
            </a:r>
            <a:r>
              <a:rPr lang="en-US" dirty="0" err="1"/>
              <a:t>i</a:t>
            </a:r>
            <a:r>
              <a:rPr lang="en-US" dirty="0"/>
              <a:t>], </a:t>
            </a:r>
            <a:r>
              <a:rPr lang="en-US" dirty="0" err="1"/>
              <a:t>gradLoss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Net:updateParameters</a:t>
            </a:r>
            <a:r>
              <a:rPr lang="en-US" dirty="0"/>
              <a:t>(</a:t>
            </a:r>
            <a:r>
              <a:rPr lang="en-US" dirty="0" err="1"/>
              <a:t>etha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1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0B827-F434-4F7C-965D-19940BE7B87D}"/>
              </a:ext>
            </a:extLst>
          </p:cNvPr>
          <p:cNvSpPr txBox="1"/>
          <p:nvPr/>
        </p:nvSpPr>
        <p:spPr>
          <a:xfrm>
            <a:off x="503583" y="503582"/>
            <a:ext cx="112908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Similarly we can train mini-Batch GD</a:t>
            </a:r>
          </a:p>
          <a:p>
            <a:r>
              <a:rPr lang="en-US" dirty="0"/>
              <a:t>--better in terms of convergence and speeds up, optimization</a:t>
            </a:r>
          </a:p>
          <a:p>
            <a:r>
              <a:rPr lang="en-US" dirty="0"/>
              <a:t>--computational complexity is high for multi-dimensional </a:t>
            </a:r>
            <a:r>
              <a:rPr lang="en-US" dirty="0" err="1"/>
              <a:t>i</a:t>
            </a:r>
            <a:r>
              <a:rPr lang="en-US" dirty="0"/>
              <a:t>/p</a:t>
            </a:r>
          </a:p>
          <a:p>
            <a:r>
              <a:rPr lang="en-US" dirty="0"/>
              <a:t>--steps are same expect that we use a batches for input data</a:t>
            </a:r>
          </a:p>
          <a:p>
            <a:r>
              <a:rPr lang="en-US" dirty="0"/>
              <a:t>Local dataset = {}</a:t>
            </a:r>
          </a:p>
          <a:p>
            <a:r>
              <a:rPr lang="en-US" dirty="0"/>
              <a:t>Function </a:t>
            </a:r>
            <a:r>
              <a:rPr lang="en-US" dirty="0" err="1"/>
              <a:t>dataset.size</a:t>
            </a:r>
            <a:r>
              <a:rPr lang="en-US" dirty="0"/>
              <a:t> return m end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=1,m do</a:t>
            </a:r>
          </a:p>
          <a:p>
            <a:r>
              <a:rPr lang="en-US" dirty="0"/>
              <a:t>	dataset[</a:t>
            </a:r>
            <a:r>
              <a:rPr lang="en-US" dirty="0" err="1"/>
              <a:t>i</a:t>
            </a:r>
            <a:r>
              <a:rPr lang="en-US" dirty="0"/>
              <a:t>] ={X[</a:t>
            </a:r>
            <a:r>
              <a:rPr lang="en-US" dirty="0" err="1"/>
              <a:t>i</a:t>
            </a:r>
            <a:r>
              <a:rPr lang="en-US" dirty="0"/>
              <a:t>],Y[</a:t>
            </a:r>
            <a:r>
              <a:rPr lang="en-US" dirty="0" err="1"/>
              <a:t>i</a:t>
            </a:r>
            <a:r>
              <a:rPr lang="en-US" dirty="0"/>
              <a:t>]}</a:t>
            </a:r>
          </a:p>
          <a:p>
            <a:r>
              <a:rPr lang="en-US" dirty="0"/>
              <a:t>End</a:t>
            </a:r>
          </a:p>
          <a:p>
            <a:endParaRPr lang="en-US" dirty="0"/>
          </a:p>
          <a:p>
            <a:r>
              <a:rPr lang="en-US" dirty="0"/>
              <a:t>Local trainer = </a:t>
            </a:r>
            <a:r>
              <a:rPr lang="en-US" dirty="0" err="1"/>
              <a:t>nn.StochasticGradient</a:t>
            </a:r>
            <a:r>
              <a:rPr lang="en-US" dirty="0"/>
              <a:t>(</a:t>
            </a:r>
            <a:r>
              <a:rPr lang="en-US" dirty="0" err="1"/>
              <a:t>net,Loss</a:t>
            </a:r>
            <a:r>
              <a:rPr lang="en-US" dirty="0"/>
              <a:t>)</a:t>
            </a:r>
          </a:p>
          <a:p>
            <a:r>
              <a:rPr lang="en-US" dirty="0"/>
              <a:t>trainer: train(dataset)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1FB65-9EAC-4332-A977-102C3DCAAEAF}"/>
              </a:ext>
            </a:extLst>
          </p:cNvPr>
          <p:cNvSpPr/>
          <p:nvPr/>
        </p:nvSpPr>
        <p:spPr>
          <a:xfrm>
            <a:off x="397565" y="3193774"/>
            <a:ext cx="6374296" cy="834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9E58-6438-4E28-95E2-3464FB1F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4082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9877-A9FA-43A6-B3FB-7D36D41D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219200"/>
            <a:ext cx="9404722" cy="5029199"/>
          </a:xfrm>
        </p:spPr>
        <p:txBody>
          <a:bodyPr/>
          <a:lstStyle/>
          <a:p>
            <a:r>
              <a:rPr lang="en-US" dirty="0"/>
              <a:t>Pre-process the train and test data to facilitate learning</a:t>
            </a:r>
          </a:p>
          <a:p>
            <a:r>
              <a:rPr lang="en-US" dirty="0"/>
              <a:t>Describe a model to solve a classification task</a:t>
            </a:r>
          </a:p>
          <a:p>
            <a:r>
              <a:rPr lang="en-US" dirty="0"/>
              <a:t>Choose a loss function to minimize</a:t>
            </a:r>
          </a:p>
          <a:p>
            <a:r>
              <a:rPr lang="en-US" dirty="0"/>
              <a:t>Defining a sampling procedure (stochastic, mini-batches) and apply one of several optimization technique to train and modify parameters.</a:t>
            </a:r>
          </a:p>
          <a:p>
            <a:r>
              <a:rPr lang="en-US" dirty="0"/>
              <a:t>Estimate the models performance on test data.</a:t>
            </a:r>
          </a:p>
        </p:txBody>
      </p:sp>
    </p:spTree>
    <p:extLst>
      <p:ext uri="{BB962C8B-B14F-4D97-AF65-F5344CB8AC3E}">
        <p14:creationId xmlns:p14="http://schemas.microsoft.com/office/powerpoint/2010/main" val="288835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>
            <a:extLst>
              <a:ext uri="{FF2B5EF4-FFF2-40B4-BE49-F238E27FC236}">
                <a16:creationId xmlns:a16="http://schemas.microsoft.com/office/drawing/2014/main" id="{5F3FC718-FDE3-4EF7-921E-A5F374EAF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18">
            <a:extLst>
              <a:ext uri="{FF2B5EF4-FFF2-40B4-BE49-F238E27FC236}">
                <a16:creationId xmlns:a16="http://schemas.microsoft.com/office/drawing/2014/main" id="{7DCB61BE-FA0F-4EFB-BE0E-268BAD8E3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81518EF-76B5-4242-8D45-FC8E5154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728207"/>
            <a:ext cx="6495847" cy="4011184"/>
          </a:xfrm>
          <a:prstGeom prst="rect">
            <a:avLst/>
          </a:prstGeom>
          <a:effectLst/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A4B31EAA-7423-46F7-9B90-4AB2B09C35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737B7-E934-448A-A47E-B3FFC6DA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EBEBEB"/>
                </a:solidFill>
              </a:rPr>
              <a:t>Example: Convolutional model for natural images:</a:t>
            </a:r>
            <a:br>
              <a:rPr lang="en-US" sz="2200">
                <a:solidFill>
                  <a:srgbClr val="EBEBEB"/>
                </a:solidFill>
              </a:rPr>
            </a:br>
            <a:endParaRPr lang="en-US" sz="22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37C0F-F9F1-406F-8D33-727DE584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Define a model with pre-normalization to work on raw RGB images:</a:t>
            </a:r>
          </a:p>
          <a:p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86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7855-FBC2-4CD8-BFF9-12201847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7A1B-2AA9-45EB-97C0-544CE8F9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Gives an option to setup deep networks by configuring its hyper parameters and by other useful features.</a:t>
            </a:r>
          </a:p>
          <a:p>
            <a:r>
              <a:rPr lang="en-US" dirty="0"/>
              <a:t>It’s a library for LuaJIT – popular implementation of LuaJIT programming language.</a:t>
            </a:r>
          </a:p>
          <a:p>
            <a:r>
              <a:rPr lang="en-US" dirty="0"/>
              <a:t>Provides powerful vectorized implementation of math behind the Deep Learning Algorithm.</a:t>
            </a:r>
          </a:p>
          <a:p>
            <a:r>
              <a:rPr lang="en-US" dirty="0"/>
              <a:t>In addition there are various libraries that extend the Torch’s functionality for various applications of which are supported by a large community of operations.</a:t>
            </a:r>
          </a:p>
          <a:p>
            <a:r>
              <a:rPr lang="en-US" dirty="0"/>
              <a:t>To some extend it allows you to setup to run and train a deep net. Once configured a Deep net can be called within the routines of your program.</a:t>
            </a:r>
          </a:p>
          <a:p>
            <a:r>
              <a:rPr lang="en-US" dirty="0"/>
              <a:t>In </a:t>
            </a:r>
            <a:r>
              <a:rPr lang="en-US"/>
              <a:t>this program we use Torch7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31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5F3FC718-FDE3-4EF7-921E-A5F374EAF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2">
            <a:extLst>
              <a:ext uri="{FF2B5EF4-FFF2-40B4-BE49-F238E27FC236}">
                <a16:creationId xmlns:a16="http://schemas.microsoft.com/office/drawing/2014/main" id="{7DCB61BE-FA0F-4EFB-BE0E-268BAD8E3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5C10994-0065-431F-8EDF-038DB938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557691"/>
            <a:ext cx="6495847" cy="4352216"/>
          </a:xfrm>
          <a:prstGeom prst="rect">
            <a:avLst/>
          </a:prstGeom>
          <a:effectLst/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A4B31EAA-7423-46F7-9B90-4AB2B09C35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EC34A-DC43-42EF-A325-A4F1F41C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EBEBEB"/>
                </a:solidFill>
              </a:rPr>
              <a:t>Example :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37561-F9AB-4624-9DA2-A05367B3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Step 4/5: Define a closure that estimates f(x0 and </a:t>
            </a:r>
            <a:r>
              <a:rPr lang="en-US" sz="1400" dirty="0" err="1">
                <a:solidFill>
                  <a:srgbClr val="FFFFFF"/>
                </a:solidFill>
              </a:rPr>
              <a:t>df</a:t>
            </a:r>
            <a:r>
              <a:rPr lang="en-US" sz="1400" dirty="0">
                <a:solidFill>
                  <a:srgbClr val="FFFFFF"/>
                </a:solidFill>
              </a:rPr>
              <a:t>/dx stochastically.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3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FC718-FDE3-4EF7-921E-A5F374EAF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DCB61BE-FA0F-4EFB-BE0E-268BAD8E3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0F1E9-1E3B-41C2-9CEB-F179EF75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171" y="1447799"/>
            <a:ext cx="6394407" cy="457200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B31EAA-7423-46F7-9B90-4AB2B09C35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538BD-9D21-4922-A37B-FA4D9528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Step5/5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52BB-705A-4809-A8C2-CEB75501B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Estimate the parameters to train the model stochastically.</a:t>
            </a:r>
          </a:p>
          <a:p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1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77391BC-B4C4-4C79-9F09-110E0656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310355"/>
            <a:ext cx="5449889" cy="4237287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EA8FC-177A-48AA-8A25-284E3B8D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Example: Optimize differently</a:t>
            </a:r>
            <a:br>
              <a:rPr lang="en-US" sz="3300">
                <a:solidFill>
                  <a:srgbClr val="EBEBEB"/>
                </a:solidFill>
              </a:rPr>
            </a:br>
            <a:endParaRPr lang="en-US" sz="33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7928-D0AC-49ED-9AE0-21876DDD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Estimate parameters to train the model using LBFGS</a:t>
            </a:r>
          </a:p>
          <a:p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9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FC718-FDE3-4EF7-921E-A5F374EAF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DCB61BE-FA0F-4EFB-BE0E-268BAD8E3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1A939-641C-4151-8F36-B8DF38344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143000"/>
            <a:ext cx="6495847" cy="5496951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B31EAA-7423-46F7-9B90-4AB2B09C35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64640-EDD3-4971-8C6F-FFDB1C1B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Graph Container</a:t>
            </a:r>
          </a:p>
        </p:txBody>
      </p:sp>
    </p:spTree>
    <p:extLst>
      <p:ext uri="{BB962C8B-B14F-4D97-AF65-F5344CB8AC3E}">
        <p14:creationId xmlns:p14="http://schemas.microsoft.com/office/powerpoint/2010/main" val="2269302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706B-2C12-485B-9F9D-21ED721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compares to other Deep Learning Packages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97B10-539B-4844-8C8B-EFA8385A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77886"/>
            <a:ext cx="8946541" cy="3570513"/>
          </a:xfrm>
        </p:spPr>
        <p:txBody>
          <a:bodyPr/>
          <a:lstStyle/>
          <a:p>
            <a:r>
              <a:rPr lang="en-US" dirty="0"/>
              <a:t>(+) Lots of modular pieces that are easy to combine</a:t>
            </a:r>
          </a:p>
          <a:p>
            <a:r>
              <a:rPr lang="en-US" dirty="0"/>
              <a:t>(+) Easy to write your own layer types and run on GPU i.e. Speed</a:t>
            </a:r>
          </a:p>
          <a:p>
            <a:r>
              <a:rPr lang="en-US" dirty="0"/>
              <a:t>(+) Lots of pretrained models, convenient for research</a:t>
            </a:r>
          </a:p>
          <a:p>
            <a:r>
              <a:rPr lang="en-US" dirty="0"/>
              <a:t>(-) You usually write your own training code (Less plug and play)</a:t>
            </a:r>
          </a:p>
          <a:p>
            <a:r>
              <a:rPr lang="en-US" dirty="0"/>
              <a:t>(-) No commercial support </a:t>
            </a:r>
          </a:p>
          <a:p>
            <a:r>
              <a:rPr lang="en-US" dirty="0"/>
              <a:t>(-) Spotty documentation</a:t>
            </a:r>
          </a:p>
          <a:p>
            <a:r>
              <a:rPr lang="en-US" dirty="0"/>
              <a:t>Decent proportion of projects in Torch, but less than Caffe.</a:t>
            </a:r>
          </a:p>
          <a:p>
            <a:r>
              <a:rPr lang="en-US" dirty="0"/>
              <a:t>LuaJIT is not mainstream and does cause integration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47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C821-2FAF-4E8E-914B-30D49A12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ADED0-EE7A-4A6E-BF8A-A537D0F49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Torch7 @ Google </a:t>
            </a:r>
            <a:r>
              <a:rPr lang="en-US" dirty="0" err="1"/>
              <a:t>Deepmind</a:t>
            </a:r>
            <a:endParaRPr lang="en-US" dirty="0"/>
          </a:p>
          <a:p>
            <a:pPr lvl="1"/>
            <a:r>
              <a:rPr lang="en-US" dirty="0"/>
              <a:t>Used exclusively for research and prototyping</a:t>
            </a:r>
          </a:p>
          <a:p>
            <a:pPr lvl="1"/>
            <a:r>
              <a:rPr lang="en-US" dirty="0"/>
              <a:t>Supervised and Unsupervised Learning</a:t>
            </a:r>
          </a:p>
          <a:p>
            <a:pPr lvl="1"/>
            <a:r>
              <a:rPr lang="en-US" dirty="0"/>
              <a:t>Reinforcement Learning and Sequence Prediction.</a:t>
            </a:r>
          </a:p>
          <a:p>
            <a:r>
              <a:rPr lang="en-US" dirty="0"/>
              <a:t>Torch7 @Facebook</a:t>
            </a:r>
          </a:p>
          <a:p>
            <a:pPr lvl="1"/>
            <a:r>
              <a:rPr lang="en-US" dirty="0"/>
              <a:t>Improves parallelism for multi GPU models</a:t>
            </a:r>
          </a:p>
          <a:p>
            <a:pPr lvl="1"/>
            <a:r>
              <a:rPr lang="en-US" dirty="0"/>
              <a:t>Improving host-device communications.</a:t>
            </a:r>
          </a:p>
          <a:p>
            <a:pPr lvl="1"/>
            <a:r>
              <a:rPr lang="en-US" dirty="0"/>
              <a:t>Computation Kernel speeds (e.g.: convolution in time/frequency domain)</a:t>
            </a:r>
          </a:p>
        </p:txBody>
      </p:sp>
    </p:spTree>
    <p:extLst>
      <p:ext uri="{BB962C8B-B14F-4D97-AF65-F5344CB8AC3E}">
        <p14:creationId xmlns:p14="http://schemas.microsoft.com/office/powerpoint/2010/main" val="2685003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4CEFE-EDCA-4A0C-8DB6-7E52E549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46" y="2321274"/>
            <a:ext cx="9404723" cy="1959177"/>
          </a:xfrm>
        </p:spPr>
        <p:txBody>
          <a:bodyPr/>
          <a:lstStyle/>
          <a:p>
            <a:pPr algn="ctr"/>
            <a:r>
              <a:rPr lang="en-US" sz="5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737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2937D191-13D4-4D46-AA31-AA8157D36E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B796756-8CDE-44C7-BF60-022DF3B3A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502A146-6461-45FE-B52F-8F9B510D9E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outdoor, sky&#10;&#10;Description generated with high confidence">
            <a:extLst>
              <a:ext uri="{FF2B5EF4-FFF2-40B4-BE49-F238E27FC236}">
                <a16:creationId xmlns:a16="http://schemas.microsoft.com/office/drawing/2014/main" id="{834452B7-EBB1-43E8-B8B5-2699A1B1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21" y="1986980"/>
            <a:ext cx="8222558" cy="2877894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95A115E8-EE09-4F41-9329-56DEEE8ABE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576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B00-B1A8-47DF-A0EA-E03AB507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B645-D048-4D5D-9E2E-D157779FF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51325"/>
            <a:ext cx="6004351" cy="45040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a table in Torch. Equivalent to an array in C.</a:t>
            </a:r>
          </a:p>
          <a:p>
            <a:r>
              <a:rPr lang="en-US" dirty="0"/>
              <a:t>Declared by :</a:t>
            </a:r>
          </a:p>
          <a:p>
            <a:pPr marL="0" indent="0">
              <a:buNone/>
            </a:pPr>
            <a:r>
              <a:rPr lang="en-US" dirty="0"/>
              <a:t> 		r = </a:t>
            </a:r>
            <a:r>
              <a:rPr lang="en-US" dirty="0" err="1"/>
              <a:t>torch.DoubleTensor</a:t>
            </a:r>
            <a:r>
              <a:rPr lang="en-US" dirty="0"/>
              <a:t>(t):resize(3,8)</a:t>
            </a:r>
          </a:p>
          <a:p>
            <a:pPr marL="0" indent="0">
              <a:buNone/>
            </a:pPr>
            <a:r>
              <a:rPr lang="en-US" dirty="0"/>
              <a:t>Assignment b/w tensor is simply a copy of its reference.</a:t>
            </a:r>
          </a:p>
          <a:p>
            <a:pPr marL="0" indent="0">
              <a:buNone/>
            </a:pPr>
            <a:r>
              <a:rPr lang="en-US" dirty="0"/>
              <a:t>					U = t:clone()</a:t>
            </a:r>
          </a:p>
          <a:p>
            <a:pPr marL="0" indent="0">
              <a:buNone/>
            </a:pPr>
            <a:r>
              <a:rPr lang="en-US" dirty="0"/>
              <a:t>U:random() –creates a 1D tensor</a:t>
            </a:r>
          </a:p>
          <a:p>
            <a:pPr marL="0" indent="0">
              <a:buNone/>
            </a:pPr>
            <a:r>
              <a:rPr lang="en-US" dirty="0"/>
              <a:t>V = </a:t>
            </a:r>
            <a:r>
              <a:rPr lang="en-US" dirty="0" err="1"/>
              <a:t>torch.Tensor</a:t>
            </a:r>
            <a:r>
              <a:rPr lang="en-US" dirty="0"/>
              <a:t>(1,2,3,4) – the size of this tensor is 4.</a:t>
            </a:r>
          </a:p>
          <a:p>
            <a:pPr marL="0" indent="0">
              <a:buNone/>
            </a:pPr>
            <a:r>
              <a:rPr lang="en-US" dirty="0"/>
              <a:t>To get the output of the array v:size(1) = 4</a:t>
            </a:r>
          </a:p>
          <a:p>
            <a:pPr marL="0" indent="0">
              <a:buNone/>
            </a:pPr>
            <a:r>
              <a:rPr lang="en-US" dirty="0"/>
              <a:t>W = torch.one(4) –creates a vector of four elements.</a:t>
            </a:r>
          </a:p>
          <a:p>
            <a:pPr marL="0" indent="0">
              <a:buNone/>
            </a:pPr>
            <a:r>
              <a:rPr lang="en-US" dirty="0"/>
              <a:t>X[{{2,4}}] – creates a sub vector.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74D1F-301D-4AD0-9130-A132A280926B}"/>
              </a:ext>
            </a:extLst>
          </p:cNvPr>
          <p:cNvSpPr/>
          <p:nvPr/>
        </p:nvSpPr>
        <p:spPr>
          <a:xfrm>
            <a:off x="1200341" y="2686929"/>
            <a:ext cx="5141843" cy="2923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50BC3-9693-422D-B6C4-98E8F3C3E535}"/>
              </a:ext>
            </a:extLst>
          </p:cNvPr>
          <p:cNvSpPr/>
          <p:nvPr/>
        </p:nvSpPr>
        <p:spPr>
          <a:xfrm>
            <a:off x="2619362" y="3499136"/>
            <a:ext cx="3110879" cy="4141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F0445-AF51-4BAE-AB68-D8EF2B97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1751325"/>
            <a:ext cx="5580185" cy="42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0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CB2B-5FA3-4B55-8926-11791B34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 in Torch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30C1-190E-40C3-A572-6187FE875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Pow(2) – denotes power of 2</a:t>
            </a:r>
          </a:p>
          <a:p>
            <a:r>
              <a:rPr lang="en-US" dirty="0"/>
              <a:t>To create a matrix</a:t>
            </a:r>
          </a:p>
          <a:p>
            <a:pPr lvl="1"/>
            <a:r>
              <a:rPr lang="en-US" dirty="0"/>
              <a:t>M = </a:t>
            </a:r>
            <a:r>
              <a:rPr lang="en-US" dirty="0" err="1"/>
              <a:t>torch.Tensor</a:t>
            </a:r>
            <a:r>
              <a:rPr lang="en-US" dirty="0"/>
              <a:t>{{9,6,3,4},</a:t>
            </a:r>
          </a:p>
          <a:p>
            <a:pPr marL="457200" lvl="1" indent="0">
              <a:buNone/>
            </a:pPr>
            <a:r>
              <a:rPr lang="en-US" dirty="0"/>
              <a:t>				     { 7,2,8,1}} – dimension = 2 and rows =2</a:t>
            </a:r>
          </a:p>
          <a:p>
            <a:r>
              <a:rPr lang="en-US" dirty="0"/>
              <a:t>To get the summary of all sizes we use #. So that the output will be 2x4</a:t>
            </a:r>
          </a:p>
          <a:p>
            <a:r>
              <a:rPr lang="en-US" dirty="0"/>
              <a:t>To access the elements m[2][3] = 8 or m[{2,3}]</a:t>
            </a:r>
          </a:p>
          <a:p>
            <a:r>
              <a:rPr lang="en-US" dirty="0" err="1"/>
              <a:t>torch.range</a:t>
            </a:r>
            <a:r>
              <a:rPr lang="en-US" dirty="0"/>
              <a:t>(3,8) – creates a tensor of 6 elements from 3 to 8</a:t>
            </a:r>
          </a:p>
          <a:p>
            <a:r>
              <a:rPr lang="en-US" dirty="0" err="1"/>
              <a:t>torch.linspace</a:t>
            </a:r>
            <a:r>
              <a:rPr lang="en-US" dirty="0"/>
              <a:t>(3,8,50) --  we’ll get a linear range </a:t>
            </a:r>
          </a:p>
          <a:p>
            <a:r>
              <a:rPr lang="en-US" dirty="0"/>
              <a:t>To visualize his we need</a:t>
            </a:r>
          </a:p>
          <a:p>
            <a:r>
              <a:rPr lang="en-US" dirty="0" err="1"/>
              <a:t>th</a:t>
            </a:r>
            <a:r>
              <a:rPr lang="en-US" dirty="0"/>
              <a:t>&gt;require </a:t>
            </a:r>
            <a:r>
              <a:rPr lang="en-US" dirty="0" err="1"/>
              <a:t>gnuplot</a:t>
            </a:r>
            <a:endParaRPr lang="en-US" dirty="0"/>
          </a:p>
          <a:p>
            <a:r>
              <a:rPr lang="en-US" dirty="0" err="1"/>
              <a:t>th</a:t>
            </a:r>
            <a:r>
              <a:rPr lang="en-US" dirty="0"/>
              <a:t>&gt;</a:t>
            </a:r>
            <a:r>
              <a:rPr lang="en-US" dirty="0" err="1"/>
              <a:t>gnuplot.plot</a:t>
            </a:r>
            <a:r>
              <a:rPr lang="en-US" dirty="0"/>
              <a:t>(</a:t>
            </a:r>
            <a:r>
              <a:rPr lang="en-US" dirty="0" err="1"/>
              <a:t>torch.linspace</a:t>
            </a:r>
            <a:r>
              <a:rPr lang="en-US" dirty="0"/>
              <a:t>(3,8,50)) – provides linear plot</a:t>
            </a:r>
          </a:p>
          <a:p>
            <a:r>
              <a:rPr lang="en-US" dirty="0"/>
              <a:t>Th&gt;</a:t>
            </a:r>
            <a:r>
              <a:rPr lang="en-US" dirty="0" err="1"/>
              <a:t>gnuplot.plot</a:t>
            </a:r>
            <a:r>
              <a:rPr lang="en-US" dirty="0"/>
              <a:t>(</a:t>
            </a:r>
            <a:r>
              <a:rPr lang="en-US" dirty="0" err="1"/>
              <a:t>torch.logspace</a:t>
            </a:r>
            <a:r>
              <a:rPr lang="en-US" dirty="0"/>
              <a:t>(3,8,50)) –provides logarithmic plot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3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B8F3-AAC3-40C1-B1F8-3A1E94B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05CC-B876-4089-84E7-5295AFC4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way to create a tensor is by using zeros </a:t>
            </a:r>
            <a:r>
              <a:rPr lang="en-US" dirty="0" err="1"/>
              <a:t>fn</a:t>
            </a:r>
            <a:endParaRPr lang="en-US" dirty="0"/>
          </a:p>
          <a:p>
            <a:pPr lvl="1"/>
            <a:r>
              <a:rPr lang="en-US" dirty="0" err="1"/>
              <a:t>Torch.zeros</a:t>
            </a:r>
            <a:r>
              <a:rPr lang="en-US" dirty="0"/>
              <a:t>(3,5)</a:t>
            </a:r>
          </a:p>
          <a:p>
            <a:pPr lvl="1"/>
            <a:r>
              <a:rPr lang="en-US" dirty="0" err="1"/>
              <a:t>Torch.ones</a:t>
            </a:r>
            <a:r>
              <a:rPr lang="en-US" dirty="0"/>
              <a:t>(3,2,5)</a:t>
            </a:r>
          </a:p>
          <a:p>
            <a:r>
              <a:rPr lang="en-US" dirty="0"/>
              <a:t>To create a torch eye </a:t>
            </a:r>
          </a:p>
          <a:p>
            <a:pPr lvl="1"/>
            <a:r>
              <a:rPr lang="en-US" dirty="0" err="1"/>
              <a:t>Torch.eye</a:t>
            </a:r>
            <a:r>
              <a:rPr lang="en-US" dirty="0"/>
              <a:t>(3) – create an identity matrix of size 3</a:t>
            </a:r>
          </a:p>
          <a:p>
            <a:pPr lvl="1"/>
            <a:r>
              <a:rPr lang="en-US" dirty="0" err="1"/>
              <a:t>Gnuplot.hist</a:t>
            </a:r>
            <a:r>
              <a:rPr lang="en-US" dirty="0"/>
              <a:t>(</a:t>
            </a:r>
            <a:r>
              <a:rPr lang="en-US" dirty="0" err="1"/>
              <a:t>torch.randn</a:t>
            </a:r>
            <a:r>
              <a:rPr lang="en-US" dirty="0"/>
              <a:t>(1000)</a:t>
            </a:r>
          </a:p>
          <a:p>
            <a:pPr lvl="1"/>
            <a:r>
              <a:rPr lang="en-US" dirty="0"/>
              <a:t>More the number of data points the smoother the graph will be.</a:t>
            </a:r>
          </a:p>
          <a:p>
            <a:pPr lvl="1"/>
            <a:r>
              <a:rPr lang="en-US" dirty="0"/>
              <a:t>If you want to know what a particular command does do “?</a:t>
            </a:r>
            <a:r>
              <a:rPr lang="en-US" dirty="0" err="1"/>
              <a:t>torch.randn</a:t>
            </a:r>
            <a:r>
              <a:rPr lang="en-US" dirty="0"/>
              <a:t>()”</a:t>
            </a:r>
          </a:p>
          <a:p>
            <a:pPr lvl="1"/>
            <a:r>
              <a:rPr lang="en-US" dirty="0"/>
              <a:t>We can do casting of sensors here.</a:t>
            </a:r>
          </a:p>
          <a:p>
            <a:r>
              <a:rPr lang="en-US" dirty="0"/>
              <a:t>We can also do various image transformations in Torch</a:t>
            </a:r>
          </a:p>
        </p:txBody>
      </p:sp>
    </p:spTree>
    <p:extLst>
      <p:ext uri="{BB962C8B-B14F-4D97-AF65-F5344CB8AC3E}">
        <p14:creationId xmlns:p14="http://schemas.microsoft.com/office/powerpoint/2010/main" val="225867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F2BF-DE26-4881-8EC8-2F54450F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forward in Torch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06177-89EE-421D-8640-71D034F7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NN are performed through Feed Forward Interference (FFI bus).</a:t>
            </a:r>
          </a:p>
          <a:p>
            <a:r>
              <a:rPr lang="en-US" dirty="0"/>
              <a:t>Perceptron </a:t>
            </a:r>
          </a:p>
          <a:p>
            <a:pPr lvl="1"/>
            <a:r>
              <a:rPr lang="en-US" dirty="0"/>
              <a:t>Embedded threshold</a:t>
            </a:r>
          </a:p>
          <a:p>
            <a:pPr lvl="1"/>
            <a:r>
              <a:rPr lang="en-US" dirty="0"/>
              <a:t>Step Activation Function</a:t>
            </a:r>
          </a:p>
          <a:p>
            <a:r>
              <a:rPr lang="en-US" dirty="0"/>
              <a:t>We need logistic unit</a:t>
            </a:r>
          </a:p>
          <a:p>
            <a:r>
              <a:rPr lang="en-US" dirty="0"/>
              <a:t>How to combine multiple logistic unit to create a neural network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Equations for the same</a:t>
            </a:r>
          </a:p>
        </p:txBody>
      </p:sp>
    </p:spTree>
    <p:extLst>
      <p:ext uri="{BB962C8B-B14F-4D97-AF65-F5344CB8AC3E}">
        <p14:creationId xmlns:p14="http://schemas.microsoft.com/office/powerpoint/2010/main" val="23478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FC718-FDE3-4EF7-921E-A5F374EAF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DCB61BE-FA0F-4EFB-BE0E-268BAD8E3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30A8F-9EFC-4CBB-A840-8701CFD7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305848"/>
            <a:ext cx="6937223" cy="5205045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B31EAA-7423-46F7-9B90-4AB2B09C35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ACF87-BA54-471E-AACE-66F379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Neural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3C06B-9957-467F-80FC-28F787C93D70}"/>
              </a:ext>
            </a:extLst>
          </p:cNvPr>
          <p:cNvSpPr txBox="1"/>
          <p:nvPr/>
        </p:nvSpPr>
        <p:spPr>
          <a:xfrm>
            <a:off x="643855" y="3922643"/>
            <a:ext cx="298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Z=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’.X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9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712</TotalTime>
  <Words>1801</Words>
  <Application>Microsoft Office PowerPoint</Application>
  <PresentationFormat>Widescreen</PresentationFormat>
  <Paragraphs>366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Wingdings 3</vt:lpstr>
      <vt:lpstr>Ion</vt:lpstr>
      <vt:lpstr>Torch  – Deep Learning Package </vt:lpstr>
      <vt:lpstr>History..</vt:lpstr>
      <vt:lpstr>Introduction</vt:lpstr>
      <vt:lpstr>PowerPoint Presentation</vt:lpstr>
      <vt:lpstr>Tensor</vt:lpstr>
      <vt:lpstr>Commands in Torch </vt:lpstr>
      <vt:lpstr>Continued..</vt:lpstr>
      <vt:lpstr>NN forward in Torch</vt:lpstr>
      <vt:lpstr>Neural Network</vt:lpstr>
      <vt:lpstr>Arbitrary models that can be constructed using lego like containers.</vt:lpstr>
      <vt:lpstr>nn Package</vt:lpstr>
      <vt:lpstr>PowerPoint Presentation</vt:lpstr>
      <vt:lpstr>Training a network </vt:lpstr>
      <vt:lpstr>Jacobian formulation and Hessian </vt:lpstr>
      <vt:lpstr>PowerPoint Presentation</vt:lpstr>
      <vt:lpstr>PowerPoint Presentation</vt:lpstr>
      <vt:lpstr>PowerPoint Presentation</vt:lpstr>
      <vt:lpstr>PowerPoint Presentation</vt:lpstr>
      <vt:lpstr>Backward Pass/ Back Propagation</vt:lpstr>
      <vt:lpstr>PowerPoint Presentation</vt:lpstr>
      <vt:lpstr>PowerPoint Presentation</vt:lpstr>
      <vt:lpstr>Now let’s train the network</vt:lpstr>
      <vt:lpstr>PowerPoint Presentation</vt:lpstr>
      <vt:lpstr>PowerPoint Presentation</vt:lpstr>
      <vt:lpstr>PowerPoint Presentation</vt:lpstr>
      <vt:lpstr>How to train a System?</vt:lpstr>
      <vt:lpstr>PowerPoint Presentation</vt:lpstr>
      <vt:lpstr>Supervised Learning</vt:lpstr>
      <vt:lpstr>Example: Convolutional model for natural images: </vt:lpstr>
      <vt:lpstr>Example : Logistic Regression</vt:lpstr>
      <vt:lpstr>Step5/5</vt:lpstr>
      <vt:lpstr>Example: Optimize differently </vt:lpstr>
      <vt:lpstr>Graph Container</vt:lpstr>
      <vt:lpstr>Advantages and Disadvantages compares to other Deep Learning Packages </vt:lpstr>
      <vt:lpstr>Applications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Torch  – Deep Learning Package</dc:title>
  <dc:creator>Paul, Betsy V.</dc:creator>
  <cp:lastModifiedBy>Paul, Betsy V.</cp:lastModifiedBy>
  <cp:revision>56</cp:revision>
  <dcterms:created xsi:type="dcterms:W3CDTF">2018-02-26T22:54:52Z</dcterms:created>
  <dcterms:modified xsi:type="dcterms:W3CDTF">2018-02-27T22:23:06Z</dcterms:modified>
</cp:coreProperties>
</file>