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3" r:id="rId7"/>
    <p:sldId id="266" r:id="rId8"/>
    <p:sldId id="268" r:id="rId9"/>
    <p:sldId id="259" r:id="rId10"/>
    <p:sldId id="260" r:id="rId11"/>
    <p:sldId id="267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0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2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3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5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6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5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2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4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0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4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B82DE-E829-4604-8099-98DF165CF130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A9619-35CD-4EBF-90F2-62281C71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5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231n.stanford.edu/reports.html" TargetMode="External"/><Relationship Id="rId2" Type="http://schemas.openxmlformats.org/officeDocument/2006/relationships/hyperlink" Target="http://cs229.stanford.edu/projects2013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and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7830"/>
            <a:ext cx="7886700" cy="1325563"/>
          </a:xfrm>
        </p:spPr>
        <p:txBody>
          <a:bodyPr/>
          <a:lstStyle/>
          <a:p>
            <a:r>
              <a:rPr lang="en-US" dirty="0" smtClean="0"/>
              <a:t>Grading metric (40%)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4497"/>
            <a:ext cx="7886700" cy="44862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Presentation</a:t>
            </a:r>
            <a:r>
              <a:rPr lang="en-US" sz="2000" dirty="0"/>
              <a:t>: (10 out of </a:t>
            </a:r>
            <a:r>
              <a:rPr lang="en-US" sz="2000" dirty="0" smtClean="0"/>
              <a:t>40</a:t>
            </a:r>
            <a:r>
              <a:rPr lang="en-US" sz="2000" dirty="0"/>
              <a:t>)</a:t>
            </a:r>
          </a:p>
          <a:p>
            <a:r>
              <a:rPr lang="en-US" sz="2000" dirty="0"/>
              <a:t>clarity, structure, references</a:t>
            </a:r>
          </a:p>
          <a:p>
            <a:r>
              <a:rPr lang="en-US" sz="2000" dirty="0"/>
              <a:t>Informative: e.g., background literature survey</a:t>
            </a:r>
          </a:p>
          <a:p>
            <a:r>
              <a:rPr lang="en-US" sz="2000" dirty="0"/>
              <a:t>good insights and discussions of methodology, analysis, results, etc.</a:t>
            </a:r>
          </a:p>
          <a:p>
            <a:pPr marL="0" indent="0">
              <a:buNone/>
            </a:pPr>
            <a:r>
              <a:rPr lang="en-US" sz="2000" b="1" dirty="0"/>
              <a:t>Technical</a:t>
            </a:r>
            <a:r>
              <a:rPr lang="en-US" sz="2000" dirty="0"/>
              <a:t>: (</a:t>
            </a:r>
            <a:r>
              <a:rPr lang="en-US" sz="2000" dirty="0" smtClean="0"/>
              <a:t>15 </a:t>
            </a:r>
            <a:r>
              <a:rPr lang="en-US" sz="2000" dirty="0"/>
              <a:t>out of </a:t>
            </a:r>
            <a:r>
              <a:rPr lang="en-US" sz="2000" dirty="0" smtClean="0"/>
              <a:t>40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Correctness, innovation</a:t>
            </a:r>
            <a:r>
              <a:rPr lang="en-US" sz="2000" dirty="0"/>
              <a:t>, depth (ad hoc/theoretical-based)</a:t>
            </a:r>
          </a:p>
          <a:p>
            <a:pPr marL="0" indent="0">
              <a:buNone/>
            </a:pPr>
            <a:r>
              <a:rPr lang="en-US" sz="2000" b="1" dirty="0"/>
              <a:t>Evaluation and results</a:t>
            </a:r>
            <a:r>
              <a:rPr lang="en-US" sz="2000" dirty="0"/>
              <a:t>: (</a:t>
            </a:r>
            <a:r>
              <a:rPr lang="en-US" sz="2000" dirty="0" smtClean="0"/>
              <a:t>15 </a:t>
            </a:r>
            <a:r>
              <a:rPr lang="en-US" sz="2000" dirty="0"/>
              <a:t>out of </a:t>
            </a:r>
            <a:r>
              <a:rPr lang="en-US" sz="2000" dirty="0" smtClean="0"/>
              <a:t>40</a:t>
            </a:r>
            <a:r>
              <a:rPr lang="en-US" sz="2000" dirty="0"/>
              <a:t>)</a:t>
            </a:r>
          </a:p>
          <a:p>
            <a:r>
              <a:rPr lang="en-US" sz="2000" dirty="0"/>
              <a:t>sound evaluation metric</a:t>
            </a:r>
          </a:p>
          <a:p>
            <a:r>
              <a:rPr lang="en-US" sz="2000" dirty="0"/>
              <a:t>thoroughness in analysis and experimentation</a:t>
            </a:r>
          </a:p>
          <a:p>
            <a:r>
              <a:rPr lang="en-US" sz="2000" dirty="0"/>
              <a:t>results and performance</a:t>
            </a:r>
          </a:p>
          <a:p>
            <a:pPr marL="0" indent="0">
              <a:buNone/>
            </a:pPr>
            <a:r>
              <a:rPr lang="en-US" sz="2000" b="1" dirty="0"/>
              <a:t>Labor cost adjustment </a:t>
            </a:r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0221" y="5705017"/>
          <a:ext cx="8627806" cy="84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99"/>
                <a:gridCol w="943896"/>
                <a:gridCol w="988142"/>
                <a:gridCol w="943897"/>
                <a:gridCol w="958645"/>
                <a:gridCol w="914400"/>
                <a:gridCol w="1041433"/>
                <a:gridCol w="1008594"/>
              </a:tblGrid>
              <a:tr h="474559">
                <a:tc>
                  <a:txBody>
                    <a:bodyPr/>
                    <a:lstStyle/>
                    <a:p>
                      <a:r>
                        <a:rPr lang="en-US" dirty="0" smtClean="0"/>
                        <a:t>No of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7&gt;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Deduction (in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58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079514"/>
              </p:ext>
            </p:extLst>
          </p:nvPr>
        </p:nvGraphicFramePr>
        <p:xfrm>
          <a:off x="628650" y="1737137"/>
          <a:ext cx="7886700" cy="186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Just submitting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Department-level “conference”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2/4</a:t>
                      </a:r>
                      <a:endParaRPr lang="en-US" dirty="0"/>
                    </a:p>
                  </a:txBody>
                  <a:tcPr/>
                </a:tc>
              </a:tr>
              <a:tr h="384604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University-level</a:t>
                      </a:r>
                      <a:r>
                        <a:rPr lang="en-US" baseline="0" dirty="0" smtClean="0"/>
                        <a:t> conference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National-level conference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8650" y="3760846"/>
            <a:ext cx="7886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N.B. It is just the approximate grade you expect given the subjective quality of your project. </a:t>
            </a:r>
            <a:r>
              <a:rPr lang="en-US" sz="2000" u="sng" dirty="0" smtClean="0"/>
              <a:t>You don’t need to actually submit to a conference</a:t>
            </a:r>
          </a:p>
          <a:p>
            <a:r>
              <a:rPr lang="en-US" sz="2000" dirty="0" smtClean="0"/>
              <a:t>N.B. The quality here means the quality for “acceptance”. Not the quality for getting a paper award. For example, if your work is likely to be accepted in a national-level conference</a:t>
            </a:r>
            <a:r>
              <a:rPr lang="en-US" sz="2000" baseline="30000" dirty="0"/>
              <a:t>*</a:t>
            </a:r>
            <a:r>
              <a:rPr lang="en-US" sz="2000" dirty="0" smtClean="0"/>
              <a:t>. You should get all the points for this part</a:t>
            </a:r>
          </a:p>
          <a:p>
            <a:endParaRPr lang="en-US" sz="2000" dirty="0"/>
          </a:p>
          <a:p>
            <a:r>
              <a:rPr lang="en-US" sz="2000" dirty="0" smtClean="0"/>
              <a:t>* I am not referring to top conference like NIPS or CVPR here. But some second/third-tier regional conferences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35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(due on 5/8)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20 - 40 minutes screencast/video “presentation” explaining what you have done </a:t>
            </a:r>
          </a:p>
          <a:p>
            <a:pPr lvl="1"/>
            <a:r>
              <a:rPr lang="en-US" dirty="0" smtClean="0"/>
              <a:t>Longer video is not always better</a:t>
            </a:r>
          </a:p>
          <a:p>
            <a:r>
              <a:rPr lang="en-US" dirty="0" smtClean="0"/>
              <a:t>Should include</a:t>
            </a:r>
          </a:p>
          <a:p>
            <a:pPr lvl="1"/>
            <a:r>
              <a:rPr lang="en-US" dirty="0" smtClean="0"/>
              <a:t>Problem description and motivation</a:t>
            </a:r>
          </a:p>
          <a:p>
            <a:pPr lvl="2"/>
            <a:r>
              <a:rPr lang="en-US" dirty="0" smtClean="0"/>
              <a:t>What did you try to solve</a:t>
            </a:r>
          </a:p>
          <a:p>
            <a:pPr lvl="2"/>
            <a:r>
              <a:rPr lang="en-US" dirty="0" smtClean="0"/>
              <a:t>Can be shorter if it is a common problem (e.g., segmentation)</a:t>
            </a:r>
          </a:p>
          <a:p>
            <a:pPr lvl="1"/>
            <a:r>
              <a:rPr lang="en-US" dirty="0" smtClean="0"/>
              <a:t>Your approach(s)</a:t>
            </a:r>
          </a:p>
          <a:p>
            <a:pPr lvl="1"/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Discussion: why it works or doesn’t work</a:t>
            </a:r>
          </a:p>
          <a:p>
            <a:r>
              <a:rPr lang="en-US" dirty="0" smtClean="0"/>
              <a:t>Written report: not mandatory. But maximum </a:t>
            </a:r>
            <a:r>
              <a:rPr lang="en-US" b="1" dirty="0"/>
              <a:t>2</a:t>
            </a:r>
            <a:r>
              <a:rPr lang="en-US" b="1" dirty="0" smtClean="0"/>
              <a:t>0%</a:t>
            </a:r>
            <a:r>
              <a:rPr lang="en-US" dirty="0" smtClean="0"/>
              <a:t> extra credit</a:t>
            </a:r>
          </a:p>
          <a:p>
            <a:r>
              <a:rPr lang="en-US" dirty="0" smtClean="0"/>
              <a:t>5 times late penalty (25% per 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~ 80% or above</a:t>
            </a:r>
          </a:p>
          <a:p>
            <a:r>
              <a:rPr lang="en-US" dirty="0" smtClean="0"/>
              <a:t>B: 60%-80%</a:t>
            </a:r>
          </a:p>
          <a:p>
            <a:r>
              <a:rPr lang="en-US" dirty="0" smtClean="0"/>
              <a:t>C: 40%-</a:t>
            </a:r>
            <a:r>
              <a:rPr lang="en-US" dirty="0"/>
              <a:t>6</a:t>
            </a:r>
            <a:r>
              <a:rPr lang="en-US" dirty="0" smtClean="0"/>
              <a:t>0%</a:t>
            </a:r>
          </a:p>
          <a:p>
            <a:r>
              <a:rPr lang="en-US" dirty="0" smtClean="0"/>
              <a:t>D: 20%-40%</a:t>
            </a:r>
          </a:p>
          <a:p>
            <a:r>
              <a:rPr lang="en-US" dirty="0" smtClean="0"/>
              <a:t>F: Below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722660"/>
          </a:xfrm>
        </p:spPr>
        <p:txBody>
          <a:bodyPr>
            <a:normAutofit/>
          </a:bodyPr>
          <a:lstStyle/>
          <a:p>
            <a:r>
              <a:rPr lang="en-US" dirty="0" smtClean="0"/>
              <a:t>Rule of all: Be informative</a:t>
            </a:r>
          </a:p>
          <a:p>
            <a:pPr lvl="1"/>
            <a:r>
              <a:rPr lang="en-US" dirty="0" smtClean="0"/>
              <a:t>Anticipate audience can learn something “new”</a:t>
            </a:r>
          </a:p>
          <a:p>
            <a:pPr lvl="1"/>
            <a:r>
              <a:rPr lang="en-US" dirty="0" smtClean="0"/>
              <a:t>Should be easy to digest but not too trivial</a:t>
            </a:r>
          </a:p>
          <a:p>
            <a:pPr lvl="1"/>
            <a:r>
              <a:rPr lang="en-US" dirty="0" smtClean="0"/>
              <a:t>Avoid significant overlap with prior presentations</a:t>
            </a:r>
          </a:p>
          <a:p>
            <a:r>
              <a:rPr lang="en-US" dirty="0" smtClean="0"/>
              <a:t>Be organize</a:t>
            </a:r>
          </a:p>
          <a:p>
            <a:pPr lvl="1"/>
            <a:r>
              <a:rPr lang="en-US" dirty="0" smtClean="0"/>
              <a:t>From high-level to detail</a:t>
            </a:r>
          </a:p>
          <a:p>
            <a:pPr lvl="1"/>
            <a:r>
              <a:rPr lang="en-US" dirty="0" smtClean="0"/>
              <a:t>Simple demo will be great</a:t>
            </a:r>
          </a:p>
          <a:p>
            <a:r>
              <a:rPr lang="en-US" dirty="0" smtClean="0"/>
              <a:t>Grading (Max 30 points, out of the 30% activities)</a:t>
            </a:r>
          </a:p>
          <a:p>
            <a:pPr lvl="1"/>
            <a:r>
              <a:rPr lang="en-US" dirty="0" smtClean="0"/>
              <a:t>Complete but meh (20/30)</a:t>
            </a:r>
          </a:p>
          <a:p>
            <a:pPr lvl="1"/>
            <a:r>
              <a:rPr lang="en-US" dirty="0" smtClean="0"/>
              <a:t>Okay, kind of like the quality of the instructor (25/30)</a:t>
            </a:r>
          </a:p>
          <a:p>
            <a:pPr lvl="1"/>
            <a:r>
              <a:rPr lang="en-US" dirty="0" smtClean="0"/>
              <a:t>Wow (30/30)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7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"/>
            <a:ext cx="7886700" cy="1325563"/>
          </a:xfrm>
        </p:spPr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563"/>
            <a:ext cx="7886700" cy="51932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are asked to rate each presenter</a:t>
            </a:r>
          </a:p>
          <a:p>
            <a:r>
              <a:rPr lang="en-US" dirty="0" smtClean="0"/>
              <a:t>I will put the “task” up on canvas</a:t>
            </a:r>
          </a:p>
          <a:p>
            <a:r>
              <a:rPr lang="en-US" dirty="0" smtClean="0"/>
              <a:t>It will be “graded” and a part of the “activities” (30%)</a:t>
            </a:r>
          </a:p>
          <a:p>
            <a:pPr lvl="1"/>
            <a:r>
              <a:rPr lang="en-US" dirty="0" smtClean="0"/>
              <a:t>Be critical. Treat yourself as a judge for some context. Need to comment on strength and weaknesses of a presentation</a:t>
            </a:r>
          </a:p>
          <a:p>
            <a:pPr lvl="1"/>
            <a:r>
              <a:rPr lang="en-US" dirty="0" smtClean="0"/>
              <a:t>Grading metric for review (2 points max)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elow average (1 point)</a:t>
            </a:r>
          </a:p>
          <a:p>
            <a:pPr lvl="2"/>
            <a:r>
              <a:rPr lang="en-US" dirty="0" smtClean="0"/>
              <a:t>Average (1.5 point)</a:t>
            </a:r>
          </a:p>
          <a:p>
            <a:pPr lvl="2"/>
            <a:r>
              <a:rPr lang="en-US" dirty="0" smtClean="0"/>
              <a:t>Above average (2 points)</a:t>
            </a:r>
          </a:p>
          <a:p>
            <a:r>
              <a:rPr lang="en-US" dirty="0" smtClean="0"/>
              <a:t>Your rating should be submitted before </a:t>
            </a:r>
            <a:r>
              <a:rPr lang="en-US" u="sng" dirty="0" smtClean="0"/>
              <a:t>mid-night of the day after presentation </a:t>
            </a:r>
          </a:p>
          <a:p>
            <a:pPr lvl="1"/>
            <a:r>
              <a:rPr lang="en-US" dirty="0" smtClean="0"/>
              <a:t>You have ~30 hours</a:t>
            </a:r>
          </a:p>
          <a:p>
            <a:r>
              <a:rPr lang="en-US" b="1" dirty="0" smtClean="0"/>
              <a:t>Late submission won’t be accepted</a:t>
            </a:r>
          </a:p>
          <a:p>
            <a:pPr lvl="1"/>
            <a:r>
              <a:rPr lang="en-US" dirty="0" smtClean="0"/>
              <a:t>Your input will be used to grade the presenter</a:t>
            </a:r>
          </a:p>
          <a:p>
            <a:pPr lvl="1"/>
            <a:r>
              <a:rPr lang="en-US" dirty="0" smtClean="0"/>
              <a:t>Presenter should submit review also. It is treated as a self-appraisal and won’t be used to grade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8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important (40%) and lasting result </a:t>
            </a:r>
            <a:endParaRPr lang="en-US" dirty="0" smtClean="0"/>
          </a:p>
          <a:p>
            <a:pPr lvl="1"/>
            <a:r>
              <a:rPr lang="en-US" dirty="0" smtClean="0"/>
              <a:t>Start </a:t>
            </a:r>
            <a:r>
              <a:rPr lang="en-US" dirty="0"/>
              <a:t>early and clearly define your task and dataset 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/>
              <a:t>types: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Apply </a:t>
            </a:r>
            <a:r>
              <a:rPr lang="en-US" dirty="0"/>
              <a:t>existing neural network model to a new problem 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Implement </a:t>
            </a:r>
            <a:r>
              <a:rPr lang="en-US" dirty="0"/>
              <a:t>a complex architecture for old </a:t>
            </a:r>
            <a:r>
              <a:rPr lang="en-US" dirty="0" smtClean="0"/>
              <a:t>problem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Come </a:t>
            </a:r>
            <a:r>
              <a:rPr lang="en-US" dirty="0"/>
              <a:t>up with a new neural network model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for Type 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9316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</a:t>
            </a:r>
            <a:r>
              <a:rPr lang="en-US" dirty="0"/>
              <a:t>Task </a:t>
            </a:r>
            <a:endParaRPr lang="en-US" dirty="0" smtClean="0"/>
          </a:p>
          <a:p>
            <a:pPr lvl="1"/>
            <a:r>
              <a:rPr lang="en-US" dirty="0" smtClean="0"/>
              <a:t>Example</a:t>
            </a:r>
            <a:r>
              <a:rPr lang="en-US" dirty="0"/>
              <a:t>: summarization of </a:t>
            </a:r>
            <a:r>
              <a:rPr lang="en-US" dirty="0" smtClean="0"/>
              <a:t>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Dataset </a:t>
            </a:r>
          </a:p>
          <a:p>
            <a:pPr lvl="1"/>
            <a:r>
              <a:rPr lang="en-US" dirty="0" smtClean="0"/>
              <a:t>Search </a:t>
            </a:r>
            <a:r>
              <a:rPr lang="en-US" dirty="0"/>
              <a:t>for </a:t>
            </a:r>
            <a:r>
              <a:rPr lang="en-US" dirty="0" smtClean="0"/>
              <a:t>public </a:t>
            </a:r>
            <a:r>
              <a:rPr lang="en-US" dirty="0"/>
              <a:t>dataset </a:t>
            </a:r>
            <a:r>
              <a:rPr lang="en-US" dirty="0" smtClean="0"/>
              <a:t>first</a:t>
            </a:r>
          </a:p>
          <a:p>
            <a:pPr lvl="2"/>
            <a:r>
              <a:rPr lang="en-US" dirty="0" smtClean="0"/>
              <a:t>Sometimes conference/competition will provide dataset </a:t>
            </a:r>
          </a:p>
          <a:p>
            <a:pPr lvl="3"/>
            <a:r>
              <a:rPr lang="en-US" dirty="0" smtClean="0"/>
              <a:t>E.g</a:t>
            </a:r>
            <a:r>
              <a:rPr lang="en-US" dirty="0"/>
              <a:t>., Document Understanding Conference (DUC) </a:t>
            </a:r>
            <a:endParaRPr lang="en-US" dirty="0" smtClean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your own (harder, need more new baselines) </a:t>
            </a:r>
            <a:endParaRPr lang="en-US" dirty="0" smtClean="0"/>
          </a:p>
          <a:p>
            <a:pPr lvl="2"/>
            <a:r>
              <a:rPr lang="en-US" dirty="0" smtClean="0"/>
              <a:t>Dataset from your own research </a:t>
            </a:r>
          </a:p>
          <a:p>
            <a:pPr lvl="2"/>
            <a:r>
              <a:rPr lang="en-US" dirty="0" smtClean="0"/>
              <a:t>Clever use of public data </a:t>
            </a:r>
          </a:p>
          <a:p>
            <a:pPr lvl="3"/>
            <a:r>
              <a:rPr lang="en-US" dirty="0" smtClean="0"/>
              <a:t>E.g</a:t>
            </a:r>
            <a:r>
              <a:rPr lang="en-US" dirty="0"/>
              <a:t>., For summarization, can use Wikipedia: intro paragraph and the rest of the article </a:t>
            </a:r>
            <a:endParaRPr lang="en-US" dirty="0" smtClean="0"/>
          </a:p>
          <a:p>
            <a:pPr lvl="3"/>
            <a:r>
              <a:rPr lang="en-US" dirty="0" smtClean="0"/>
              <a:t>Be </a:t>
            </a:r>
            <a:r>
              <a:rPr lang="en-US" dirty="0"/>
              <a:t>creative, can try to look into blogs and news </a:t>
            </a:r>
            <a:r>
              <a:rPr lang="en-US" dirty="0" smtClean="0"/>
              <a:t>also for natural language processing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</a:t>
            </a:r>
            <a:r>
              <a:rPr lang="en-US" dirty="0"/>
              <a:t>your metric </a:t>
            </a:r>
            <a:endParaRPr lang="en-US" dirty="0" smtClean="0"/>
          </a:p>
          <a:p>
            <a:pPr lvl="1"/>
            <a:r>
              <a:rPr lang="en-US" dirty="0" smtClean="0"/>
              <a:t>Search </a:t>
            </a:r>
            <a:r>
              <a:rPr lang="en-US" dirty="0"/>
              <a:t>online for well established metrics on your </a:t>
            </a:r>
            <a:r>
              <a:rPr lang="en-US" dirty="0" smtClean="0"/>
              <a:t>task</a:t>
            </a:r>
          </a:p>
          <a:p>
            <a:pPr lvl="1"/>
            <a:r>
              <a:rPr lang="en-US" dirty="0" smtClean="0"/>
              <a:t>Don’t invent your own arbitrarily. </a:t>
            </a:r>
            <a:r>
              <a:rPr lang="en-US" dirty="0"/>
              <a:t>E.g., for summarization, Rogue (Recall-oriented understudy for </a:t>
            </a:r>
            <a:r>
              <a:rPr lang="en-US" dirty="0" err="1"/>
              <a:t>gisting</a:t>
            </a:r>
            <a:r>
              <a:rPr lang="en-US" dirty="0"/>
              <a:t> evaluation) defines n-gram overlap to human summaries </a:t>
            </a:r>
          </a:p>
        </p:txBody>
      </p:sp>
    </p:spTree>
    <p:extLst>
      <p:ext uri="{BB962C8B-B14F-4D97-AF65-F5344CB8AC3E}">
        <p14:creationId xmlns:p14="http://schemas.microsoft.com/office/powerpoint/2010/main" val="222881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1884"/>
            <a:ext cx="7886700" cy="511507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Split </a:t>
            </a:r>
            <a:r>
              <a:rPr lang="en-US" dirty="0"/>
              <a:t>your dataset </a:t>
            </a:r>
            <a:endParaRPr lang="en-US" dirty="0" smtClean="0"/>
          </a:p>
          <a:p>
            <a:pPr lvl="1"/>
            <a:r>
              <a:rPr lang="en-US" dirty="0" smtClean="0"/>
              <a:t>Training/validation/testing </a:t>
            </a:r>
          </a:p>
          <a:p>
            <a:pPr lvl="2"/>
            <a:r>
              <a:rPr lang="en-US" dirty="0" smtClean="0"/>
              <a:t>Academic </a:t>
            </a:r>
            <a:r>
              <a:rPr lang="en-US" dirty="0"/>
              <a:t>dataset often come pre-split </a:t>
            </a:r>
            <a:endParaRPr lang="en-US" dirty="0" smtClean="0"/>
          </a:p>
          <a:p>
            <a:pPr lvl="1"/>
            <a:r>
              <a:rPr lang="en-US" dirty="0" smtClean="0"/>
              <a:t>Don’t </a:t>
            </a:r>
            <a:r>
              <a:rPr lang="en-US" dirty="0"/>
              <a:t>try to peek into your test set until the very last moment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Establish </a:t>
            </a:r>
            <a:r>
              <a:rPr lang="en-US" dirty="0"/>
              <a:t>a baseline </a:t>
            </a:r>
            <a:endParaRPr lang="en-US" dirty="0" smtClean="0"/>
          </a:p>
          <a:p>
            <a:pPr lvl="1"/>
            <a:r>
              <a:rPr lang="en-US" dirty="0" smtClean="0"/>
              <a:t>Implement </a:t>
            </a:r>
            <a:r>
              <a:rPr lang="en-US" dirty="0"/>
              <a:t>the simplest model first (for classification, logistic regression on some simple features?) </a:t>
            </a:r>
            <a:endParaRPr lang="en-US" dirty="0" smtClean="0"/>
          </a:p>
          <a:p>
            <a:pPr lvl="1"/>
            <a:r>
              <a:rPr lang="en-US" dirty="0" smtClean="0"/>
              <a:t>Compute </a:t>
            </a:r>
            <a:r>
              <a:rPr lang="en-US" dirty="0"/>
              <a:t>metrics on training and validation sets </a:t>
            </a:r>
            <a:endParaRPr lang="en-US" dirty="0" smtClean="0"/>
          </a:p>
          <a:p>
            <a:pPr lvl="1"/>
            <a:r>
              <a:rPr lang="en-US" dirty="0" smtClean="0"/>
              <a:t>Analyze </a:t>
            </a:r>
            <a:r>
              <a:rPr lang="en-US" dirty="0"/>
              <a:t>errors If metrics are amazing and no errors: done, problem was too easy, restart :) 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Implement </a:t>
            </a:r>
            <a:r>
              <a:rPr lang="en-US" dirty="0"/>
              <a:t>existing neural net model </a:t>
            </a:r>
            <a:endParaRPr lang="en-US" dirty="0" smtClean="0"/>
          </a:p>
          <a:p>
            <a:pPr lvl="1"/>
            <a:r>
              <a:rPr lang="en-US" dirty="0" smtClean="0"/>
              <a:t>Compute </a:t>
            </a:r>
            <a:r>
              <a:rPr lang="en-US" dirty="0"/>
              <a:t>metric on training and validation sets </a:t>
            </a:r>
            <a:endParaRPr lang="en-US" dirty="0" smtClean="0"/>
          </a:p>
          <a:p>
            <a:pPr lvl="1"/>
            <a:r>
              <a:rPr lang="en-US" dirty="0" smtClean="0"/>
              <a:t>Analyze </a:t>
            </a:r>
            <a:r>
              <a:rPr lang="en-US" dirty="0"/>
              <a:t>output and errors </a:t>
            </a:r>
            <a:endParaRPr lang="en-US" dirty="0" smtClean="0"/>
          </a:p>
          <a:p>
            <a:pPr lvl="1"/>
            <a:r>
              <a:rPr lang="en-US" dirty="0" smtClean="0"/>
              <a:t>Minimum </a:t>
            </a:r>
            <a:r>
              <a:rPr lang="en-US" dirty="0"/>
              <a:t>bar for this class (guarantee half of the project score) </a:t>
            </a:r>
          </a:p>
        </p:txBody>
      </p:sp>
    </p:spTree>
    <p:extLst>
      <p:ext uri="{BB962C8B-B14F-4D97-AF65-F5344CB8AC3E}">
        <p14:creationId xmlns:p14="http://schemas.microsoft.com/office/powerpoint/2010/main" val="384828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8865"/>
            <a:ext cx="7886700" cy="493809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/>
              <a:t>Try </a:t>
            </a:r>
            <a:r>
              <a:rPr lang="en-US" dirty="0"/>
              <a:t>out different model variants </a:t>
            </a:r>
            <a:endParaRPr lang="en-US" dirty="0" smtClean="0"/>
          </a:p>
          <a:p>
            <a:pPr lvl="1"/>
            <a:r>
              <a:rPr lang="en-US" dirty="0" smtClean="0"/>
              <a:t>CNN/RNN/Hybrid</a:t>
            </a:r>
            <a:r>
              <a:rPr lang="en-US" dirty="0"/>
              <a:t>? </a:t>
            </a:r>
            <a:endParaRPr lang="en-US" dirty="0" smtClean="0"/>
          </a:p>
          <a:p>
            <a:pPr lvl="1"/>
            <a:r>
              <a:rPr lang="en-US" dirty="0" smtClean="0"/>
              <a:t>Depth/width </a:t>
            </a:r>
            <a:r>
              <a:rPr lang="en-US" dirty="0"/>
              <a:t>variation? </a:t>
            </a:r>
            <a:endParaRPr lang="en-US" dirty="0" smtClean="0"/>
          </a:p>
          <a:p>
            <a:pPr lvl="1"/>
            <a:r>
              <a:rPr lang="en-US" dirty="0" err="1" smtClean="0"/>
              <a:t>ReLU</a:t>
            </a:r>
            <a:r>
              <a:rPr lang="en-US" dirty="0" smtClean="0"/>
              <a:t>/</a:t>
            </a:r>
            <a:r>
              <a:rPr lang="en-US" dirty="0" err="1" smtClean="0"/>
              <a:t>tanh</a:t>
            </a:r>
            <a:r>
              <a:rPr lang="en-US" dirty="0" smtClean="0"/>
              <a:t>/leaky </a:t>
            </a:r>
            <a:r>
              <a:rPr lang="en-US" dirty="0" err="1"/>
              <a:t>ReLU</a:t>
            </a:r>
            <a:r>
              <a:rPr lang="en-US" dirty="0"/>
              <a:t>/etc.? </a:t>
            </a:r>
            <a:endParaRPr lang="en-US" dirty="0" smtClean="0"/>
          </a:p>
          <a:p>
            <a:pPr lvl="1"/>
            <a:r>
              <a:rPr lang="en-US" dirty="0" smtClean="0"/>
              <a:t>Regularization tricks? Gradient flow improvement?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tips and suggestions: </a:t>
            </a:r>
            <a:endParaRPr lang="en-US" dirty="0" smtClean="0"/>
          </a:p>
          <a:p>
            <a:r>
              <a:rPr lang="en-US" dirty="0" smtClean="0"/>
              <a:t>Always </a:t>
            </a:r>
            <a:r>
              <a:rPr lang="en-US" dirty="0"/>
              <a:t>be close to your data </a:t>
            </a:r>
            <a:endParaRPr lang="en-US" dirty="0" smtClean="0"/>
          </a:p>
          <a:p>
            <a:r>
              <a:rPr lang="en-US" dirty="0" smtClean="0"/>
              <a:t>Try </a:t>
            </a:r>
            <a:r>
              <a:rPr lang="en-US" dirty="0"/>
              <a:t>to visualize the dataset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ollect </a:t>
            </a:r>
            <a:r>
              <a:rPr lang="en-US" dirty="0"/>
              <a:t>summary </a:t>
            </a:r>
            <a:r>
              <a:rPr lang="en-US" dirty="0" smtClean="0"/>
              <a:t>statistics</a:t>
            </a:r>
          </a:p>
          <a:p>
            <a:r>
              <a:rPr lang="en-US" dirty="0" smtClean="0"/>
              <a:t>Inspect the error events </a:t>
            </a:r>
          </a:p>
          <a:p>
            <a:r>
              <a:rPr lang="en-US" dirty="0" smtClean="0"/>
              <a:t>Analyze </a:t>
            </a:r>
            <a:r>
              <a:rPr lang="en-US" dirty="0"/>
              <a:t>how different </a:t>
            </a:r>
            <a:r>
              <a:rPr lang="en-US" dirty="0" err="1"/>
              <a:t>hyperparameters</a:t>
            </a:r>
            <a:r>
              <a:rPr lang="en-US" dirty="0"/>
              <a:t> affect performance </a:t>
            </a:r>
          </a:p>
        </p:txBody>
      </p:sp>
    </p:spTree>
    <p:extLst>
      <p:ext uri="{BB962C8B-B14F-4D97-AF65-F5344CB8AC3E}">
        <p14:creationId xmlns:p14="http://schemas.microsoft.com/office/powerpoint/2010/main" val="338145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project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detection, segmentation, and localization </a:t>
            </a:r>
          </a:p>
          <a:p>
            <a:r>
              <a:rPr lang="en-US" dirty="0" smtClean="0"/>
              <a:t>Text </a:t>
            </a:r>
            <a:r>
              <a:rPr lang="en-US" dirty="0"/>
              <a:t>summarization </a:t>
            </a:r>
            <a:endParaRPr lang="en-US" dirty="0" smtClean="0"/>
          </a:p>
          <a:p>
            <a:r>
              <a:rPr lang="en-US" dirty="0" smtClean="0"/>
              <a:t>Simple </a:t>
            </a:r>
            <a:r>
              <a:rPr lang="en-US" dirty="0"/>
              <a:t>question </a:t>
            </a:r>
            <a:r>
              <a:rPr lang="en-US" dirty="0" smtClean="0"/>
              <a:t>and answer (Q&amp;A) system</a:t>
            </a:r>
          </a:p>
          <a:p>
            <a:r>
              <a:rPr lang="en-US" dirty="0" smtClean="0"/>
              <a:t>Image/video </a:t>
            </a:r>
            <a:r>
              <a:rPr lang="en-US" dirty="0"/>
              <a:t>captioning </a:t>
            </a:r>
            <a:endParaRPr lang="en-US" dirty="0" smtClean="0"/>
          </a:p>
          <a:p>
            <a:r>
              <a:rPr lang="en-US" dirty="0" smtClean="0"/>
              <a:t>Action recognition</a:t>
            </a:r>
          </a:p>
          <a:p>
            <a:r>
              <a:rPr lang="en-US" dirty="0" smtClean="0"/>
              <a:t>Use </a:t>
            </a:r>
            <a:r>
              <a:rPr lang="en-US" dirty="0"/>
              <a:t>DL to solve an a </a:t>
            </a:r>
            <a:r>
              <a:rPr lang="en-US" dirty="0" err="1"/>
              <a:t>Kaggle</a:t>
            </a:r>
            <a:r>
              <a:rPr lang="en-US" dirty="0"/>
              <a:t> challenge </a:t>
            </a:r>
            <a:endParaRPr lang="en-US" dirty="0" smtClean="0"/>
          </a:p>
          <a:p>
            <a:r>
              <a:rPr lang="en-US" dirty="0" smtClean="0"/>
              <a:t>Inspiration from similar class projects online</a:t>
            </a:r>
          </a:p>
          <a:p>
            <a:pPr lvl="1"/>
            <a:r>
              <a:rPr lang="en-US" dirty="0" smtClean="0"/>
              <a:t>Past </a:t>
            </a:r>
            <a:r>
              <a:rPr lang="en-US" dirty="0" smtClean="0">
                <a:hlinkClick r:id="rId2"/>
              </a:rPr>
              <a:t>projects</a:t>
            </a:r>
            <a:r>
              <a:rPr lang="en-US" dirty="0" smtClean="0"/>
              <a:t> </a:t>
            </a:r>
            <a:r>
              <a:rPr lang="en-US" dirty="0"/>
              <a:t>of Stanford machine learning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Past </a:t>
            </a:r>
            <a:r>
              <a:rPr lang="en-US" dirty="0" smtClean="0">
                <a:hlinkClick r:id="rId3"/>
              </a:rPr>
              <a:t>projects</a:t>
            </a:r>
            <a:r>
              <a:rPr lang="en-US" dirty="0" smtClean="0"/>
              <a:t> of Stanford CS231n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proposal (Due on 3/15)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problem</a:t>
            </a:r>
          </a:p>
          <a:p>
            <a:r>
              <a:rPr lang="en-US" dirty="0" smtClean="0"/>
              <a:t>Tentative approach(s)</a:t>
            </a:r>
          </a:p>
          <a:p>
            <a:r>
              <a:rPr lang="en-US" dirty="0" smtClean="0"/>
              <a:t>Names of group members</a:t>
            </a:r>
          </a:p>
          <a:p>
            <a:r>
              <a:rPr lang="en-US" dirty="0" smtClean="0"/>
              <a:t>How tasks will be split (if group project)</a:t>
            </a:r>
          </a:p>
          <a:p>
            <a:endParaRPr lang="en-US" dirty="0"/>
          </a:p>
          <a:p>
            <a:r>
              <a:rPr lang="en-US" i="1" dirty="0" smtClean="0"/>
              <a:t>Work on the project now if you can. Don’t wait until after submitting your proposal. </a:t>
            </a:r>
            <a:r>
              <a:rPr lang="en-US" i="1" u="sng" dirty="0" smtClean="0"/>
              <a:t>If you are not sure whether your project idea is good, just drop me an email</a:t>
            </a:r>
          </a:p>
        </p:txBody>
      </p:sp>
    </p:spTree>
    <p:extLst>
      <p:ext uri="{BB962C8B-B14F-4D97-AF65-F5344CB8AC3E}">
        <p14:creationId xmlns:p14="http://schemas.microsoft.com/office/powerpoint/2010/main" val="266167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967</Words>
  <Application>Microsoft Office PowerPoint</Application>
  <PresentationFormat>On-screen Show (4:3)</PresentationFormat>
  <Paragraphs>153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Presentation and project</vt:lpstr>
      <vt:lpstr>Package presentation</vt:lpstr>
      <vt:lpstr>Audience</vt:lpstr>
      <vt:lpstr>Final Project</vt:lpstr>
      <vt:lpstr>Procedures for Type 1-3</vt:lpstr>
      <vt:lpstr>PowerPoint Presentation</vt:lpstr>
      <vt:lpstr>PowerPoint Presentation</vt:lpstr>
      <vt:lpstr>Some project suggestions</vt:lpstr>
      <vt:lpstr>Project proposal (Due on 3/15)</vt:lpstr>
      <vt:lpstr>Grading metric (40%)</vt:lpstr>
      <vt:lpstr>Expectation</vt:lpstr>
      <vt:lpstr>Submission (due on 5/8)</vt:lpstr>
      <vt:lpstr>Final grade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and project</dc:title>
  <dc:creator>Samuel cheng</dc:creator>
  <cp:lastModifiedBy>Samuel cheng</cp:lastModifiedBy>
  <cp:revision>19</cp:revision>
  <dcterms:created xsi:type="dcterms:W3CDTF">2018-02-15T16:15:35Z</dcterms:created>
  <dcterms:modified xsi:type="dcterms:W3CDTF">2018-02-17T18:26:16Z</dcterms:modified>
</cp:coreProperties>
</file>