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71"/>
  </p:notesMasterIdLst>
  <p:sldIdLst>
    <p:sldId id="256" r:id="rId2"/>
    <p:sldId id="307" r:id="rId3"/>
    <p:sldId id="306" r:id="rId4"/>
    <p:sldId id="264" r:id="rId5"/>
    <p:sldId id="258" r:id="rId6"/>
    <p:sldId id="259" r:id="rId7"/>
    <p:sldId id="265" r:id="rId8"/>
    <p:sldId id="260" r:id="rId9"/>
    <p:sldId id="261" r:id="rId10"/>
    <p:sldId id="273" r:id="rId11"/>
    <p:sldId id="263" r:id="rId12"/>
    <p:sldId id="272" r:id="rId13"/>
    <p:sldId id="275" r:id="rId14"/>
    <p:sldId id="262" r:id="rId15"/>
    <p:sldId id="266" r:id="rId16"/>
    <p:sldId id="267" r:id="rId17"/>
    <p:sldId id="269" r:id="rId18"/>
    <p:sldId id="268" r:id="rId19"/>
    <p:sldId id="312" r:id="rId20"/>
    <p:sldId id="339" r:id="rId21"/>
    <p:sldId id="340" r:id="rId22"/>
    <p:sldId id="341" r:id="rId23"/>
    <p:sldId id="342" r:id="rId24"/>
    <p:sldId id="343" r:id="rId25"/>
    <p:sldId id="344" r:id="rId26"/>
    <p:sldId id="345" r:id="rId27"/>
    <p:sldId id="346" r:id="rId28"/>
    <p:sldId id="347" r:id="rId29"/>
    <p:sldId id="274" r:id="rId30"/>
    <p:sldId id="276" r:id="rId31"/>
    <p:sldId id="277" r:id="rId32"/>
    <p:sldId id="333" r:id="rId33"/>
    <p:sldId id="334" r:id="rId34"/>
    <p:sldId id="335" r:id="rId35"/>
    <p:sldId id="336" r:id="rId36"/>
    <p:sldId id="337" r:id="rId37"/>
    <p:sldId id="338" r:id="rId38"/>
    <p:sldId id="330" r:id="rId39"/>
    <p:sldId id="331" r:id="rId40"/>
    <p:sldId id="332"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14" r:id="rId55"/>
    <p:sldId id="293" r:id="rId56"/>
    <p:sldId id="294" r:id="rId57"/>
    <p:sldId id="296" r:id="rId58"/>
    <p:sldId id="295" r:id="rId59"/>
    <p:sldId id="301" r:id="rId60"/>
    <p:sldId id="299" r:id="rId61"/>
    <p:sldId id="300" r:id="rId62"/>
    <p:sldId id="302" r:id="rId63"/>
    <p:sldId id="303" r:id="rId64"/>
    <p:sldId id="304" r:id="rId65"/>
    <p:sldId id="305" r:id="rId66"/>
    <p:sldId id="289" r:id="rId67"/>
    <p:sldId id="297" r:id="rId68"/>
    <p:sldId id="309" r:id="rId69"/>
    <p:sldId id="31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7" autoAdjust="0"/>
    <p:restoredTop sz="94660"/>
  </p:normalViewPr>
  <p:slideViewPr>
    <p:cSldViewPr snapToGrid="0">
      <p:cViewPr varScale="1">
        <p:scale>
          <a:sx n="87" d="100"/>
          <a:sy n="87" d="100"/>
        </p:scale>
        <p:origin x="7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0B3DD-E3DC-4F1E-839D-CACCBD3ECB07}" type="datetimeFigureOut">
              <a:rPr lang="en-US" smtClean="0"/>
              <a:t>1/16/2019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A83F7-7DF0-45CC-A567-C30B5E5F7DDA}" type="slidenum">
              <a:rPr lang="en-US" smtClean="0"/>
              <a:t>‹#›</a:t>
            </a:fld>
            <a:endParaRPr lang="en-US"/>
          </a:p>
        </p:txBody>
      </p:sp>
    </p:spTree>
    <p:extLst>
      <p:ext uri="{BB962C8B-B14F-4D97-AF65-F5344CB8AC3E}">
        <p14:creationId xmlns:p14="http://schemas.microsoft.com/office/powerpoint/2010/main" val="14041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0637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142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3194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6154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84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7062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9926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725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88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9134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Papert</a:t>
            </a:r>
            <a:r>
              <a:rPr lang="en-US" dirty="0" smtClean="0"/>
              <a:t> [pet-p</a:t>
            </a:r>
            <a:r>
              <a:rPr lang="en-US" baseline="0" dirty="0" smtClean="0"/>
              <a:t>(c</a:t>
            </a:r>
            <a:r>
              <a:rPr lang="en-US" b="1" baseline="0" dirty="0" smtClean="0"/>
              <a:t>u</a:t>
            </a:r>
            <a:r>
              <a:rPr lang="en-US" baseline="0" dirty="0" smtClean="0"/>
              <a:t>t)]</a:t>
            </a:r>
            <a:endParaRPr lang="en-US" dirty="0"/>
          </a:p>
        </p:txBody>
      </p:sp>
      <p:sp>
        <p:nvSpPr>
          <p:cNvPr id="4" name="Slide Number Placeholder 3"/>
          <p:cNvSpPr>
            <a:spLocks noGrp="1"/>
          </p:cNvSpPr>
          <p:nvPr>
            <p:ph type="sldNum" sz="quarter" idx="10"/>
          </p:nvPr>
        </p:nvSpPr>
        <p:spPr/>
        <p:txBody>
          <a:bodyPr/>
          <a:lstStyle/>
          <a:p>
            <a:fld id="{0C2A83F7-7DF0-45CC-A567-C30B5E5F7DDA}" type="slidenum">
              <a:rPr lang="en-US" smtClean="0"/>
              <a:t>63</a:t>
            </a:fld>
            <a:endParaRPr lang="en-US"/>
          </a:p>
        </p:txBody>
      </p:sp>
    </p:spTree>
    <p:extLst>
      <p:ext uri="{BB962C8B-B14F-4D97-AF65-F5344CB8AC3E}">
        <p14:creationId xmlns:p14="http://schemas.microsoft.com/office/powerpoint/2010/main" val="14535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321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69</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448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41468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smtClean="0"/>
              <a:t>Hand-engineer</a:t>
            </a:r>
            <a:r>
              <a:rPr lang="en-US" baseline="0" dirty="0" smtClean="0"/>
              <a:t> feature </a:t>
            </a:r>
            <a:endParaRPr dirty="0"/>
          </a:p>
        </p:txBody>
      </p:sp>
    </p:spTree>
    <p:extLst>
      <p:ext uri="{BB962C8B-B14F-4D97-AF65-F5344CB8AC3E}">
        <p14:creationId xmlns:p14="http://schemas.microsoft.com/office/powerpoint/2010/main" val="21832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5286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smtClean="0"/>
              <a:t>Simple features with edges and corners</a:t>
            </a:r>
            <a:r>
              <a:rPr lang="en-US" baseline="0" dirty="0" smtClean="0"/>
              <a:t> at the first layer. First couple layers just aim to generate (extract) features</a:t>
            </a:r>
            <a:endParaRPr dirty="0"/>
          </a:p>
        </p:txBody>
      </p:sp>
    </p:spTree>
    <p:extLst>
      <p:ext uri="{BB962C8B-B14F-4D97-AF65-F5344CB8AC3E}">
        <p14:creationId xmlns:p14="http://schemas.microsoft.com/office/powerpoint/2010/main" val="366071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3841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7787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4086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25159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2317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3427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967"/>
            <a:ext cx="85206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smtClean="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5" name="Shape 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41657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5140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31C95-3A7D-4830-AB25-CB96B34A7B3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9786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A31C95-3A7D-4830-AB25-CB96B34A7B3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54696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A31C95-3A7D-4830-AB25-CB96B34A7B3E}"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1916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A31C95-3A7D-4830-AB25-CB96B34A7B3E}"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52380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1C95-3A7D-4830-AB25-CB96B34A7B3E}"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5115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7881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19262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1C95-3A7D-4830-AB25-CB96B34A7B3E}"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F409B-6932-421B-9FBB-5B44F4936920}" type="slidenum">
              <a:rPr lang="en-US" smtClean="0"/>
              <a:t>‹#›</a:t>
            </a:fld>
            <a:endParaRPr lang="en-US"/>
          </a:p>
        </p:txBody>
      </p:sp>
    </p:spTree>
    <p:extLst>
      <p:ext uri="{BB962C8B-B14F-4D97-AF65-F5344CB8AC3E}">
        <p14:creationId xmlns:p14="http://schemas.microsoft.com/office/powerpoint/2010/main" val="2025514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cs231n.github.io/python-numpy-tutoria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playlist?list=PLrAXtmErZgOdP_8GztsuKi9nrraNbKK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Antecedent_(grammar)" TargetMode="External"/><Relationship Id="rId2" Type="http://schemas.openxmlformats.org/officeDocument/2006/relationships/hyperlink" Target="https://en.wikipedia.org/wiki/Anaphora_(linguistic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piazza.com/class/jqvirrtszkfau" TargetMode="External"/><Relationship Id="rId2" Type="http://schemas.openxmlformats.org/officeDocument/2006/relationships/hyperlink" Target="http://www.samuelcheng.info/deeplearning_2019/index.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g"/></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cs.stanford.edu/people/eroberts/courses/soco/projects/neural-networks/History/history1.html" TargetMode="External"/><Relationship Id="rId2" Type="http://schemas.openxmlformats.org/officeDocument/2006/relationships/hyperlink" Target="https://en.wikipedia.org/wiki/Artificial_neuron#Histor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azza.com/class/jqvirrtszkfa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Artificial Neural Networks</a:t>
            </a:r>
            <a:br>
              <a:rPr lang="en-US" dirty="0" smtClean="0"/>
            </a:br>
            <a:r>
              <a:rPr lang="en-US" sz="4400" dirty="0"/>
              <a:t>Deep Learning Overview</a:t>
            </a:r>
            <a:endParaRPr lang="en-US" dirty="0"/>
          </a:p>
        </p:txBody>
      </p:sp>
      <p:sp>
        <p:nvSpPr>
          <p:cNvPr id="3" name="Subtitle 2"/>
          <p:cNvSpPr>
            <a:spLocks noGrp="1"/>
          </p:cNvSpPr>
          <p:nvPr>
            <p:ph type="subTitle" idx="1"/>
          </p:nvPr>
        </p:nvSpPr>
        <p:spPr/>
        <p:txBody>
          <a:bodyPr>
            <a:normAutofit lnSpcReduction="10000"/>
          </a:bodyPr>
          <a:lstStyle/>
          <a:p>
            <a:r>
              <a:rPr lang="en-US" dirty="0" smtClean="0"/>
              <a:t>Samuel Cheng</a:t>
            </a:r>
          </a:p>
          <a:p>
            <a:r>
              <a:rPr lang="en-US" dirty="0" smtClean="0"/>
              <a:t>With many slides borrowed from </a:t>
            </a:r>
          </a:p>
          <a:p>
            <a:r>
              <a:rPr lang="en-US" dirty="0" smtClean="0"/>
              <a:t>Stanford CS 231n </a:t>
            </a:r>
          </a:p>
          <a:p>
            <a:r>
              <a:rPr lang="en-US" dirty="0" smtClean="0"/>
              <a:t>Hinton’s </a:t>
            </a:r>
            <a:r>
              <a:rPr lang="en-US" dirty="0" err="1" smtClean="0"/>
              <a:t>coursera</a:t>
            </a:r>
            <a:r>
              <a:rPr lang="en-US" dirty="0" smtClean="0"/>
              <a:t> course</a:t>
            </a:r>
            <a:endParaRPr lang="en-US" dirty="0"/>
          </a:p>
        </p:txBody>
      </p:sp>
    </p:spTree>
    <p:extLst>
      <p:ext uri="{BB962C8B-B14F-4D97-AF65-F5344CB8AC3E}">
        <p14:creationId xmlns:p14="http://schemas.microsoft.com/office/powerpoint/2010/main" val="3005227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sp>
        <p:nvSpPr>
          <p:cNvPr id="3" name="Content Placeholder 2"/>
          <p:cNvSpPr>
            <a:spLocks noGrp="1"/>
          </p:cNvSpPr>
          <p:nvPr>
            <p:ph idx="1"/>
          </p:nvPr>
        </p:nvSpPr>
        <p:spPr/>
        <p:txBody>
          <a:bodyPr/>
          <a:lstStyle/>
          <a:p>
            <a:r>
              <a:rPr lang="en-US" dirty="0" smtClean="0"/>
              <a:t>Linux</a:t>
            </a:r>
          </a:p>
          <a:p>
            <a:r>
              <a:rPr lang="en-US" dirty="0" smtClean="0"/>
              <a:t>Windows</a:t>
            </a:r>
          </a:p>
          <a:p>
            <a:r>
              <a:rPr lang="en-US" dirty="0" smtClean="0"/>
              <a:t>Mac</a:t>
            </a:r>
          </a:p>
          <a:p>
            <a:r>
              <a:rPr lang="en-US" dirty="0" smtClean="0"/>
              <a:t>GPUs?</a:t>
            </a:r>
            <a:endParaRPr lang="en-US" dirty="0"/>
          </a:p>
        </p:txBody>
      </p:sp>
    </p:spTree>
    <p:extLst>
      <p:ext uri="{BB962C8B-B14F-4D97-AF65-F5344CB8AC3E}">
        <p14:creationId xmlns:p14="http://schemas.microsoft.com/office/powerpoint/2010/main" val="1392759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p:txBody>
          <a:bodyPr/>
          <a:lstStyle/>
          <a:p>
            <a:r>
              <a:rPr lang="en-US" dirty="0" smtClean="0"/>
              <a:t>“Homework” and presentations ~ 30%</a:t>
            </a:r>
          </a:p>
          <a:p>
            <a:r>
              <a:rPr lang="en-US" b="1" dirty="0" smtClean="0"/>
              <a:t>Programming assignment</a:t>
            </a:r>
            <a:r>
              <a:rPr lang="en-US" dirty="0" smtClean="0"/>
              <a:t>: (Important) ~ 30%</a:t>
            </a:r>
          </a:p>
          <a:p>
            <a:pPr lvl="1"/>
            <a:r>
              <a:rPr lang="en-US" dirty="0"/>
              <a:t>m</a:t>
            </a:r>
            <a:r>
              <a:rPr lang="en-US" dirty="0" smtClean="0"/>
              <a:t>ostly based on Stanford CS231n, maybe more</a:t>
            </a:r>
          </a:p>
          <a:p>
            <a:pPr lvl="1"/>
            <a:r>
              <a:rPr lang="en-US" dirty="0"/>
              <a:t>r</a:t>
            </a:r>
            <a:r>
              <a:rPr lang="en-US" dirty="0" smtClean="0"/>
              <a:t>equire screenshot submission, preferably screencast</a:t>
            </a:r>
          </a:p>
          <a:p>
            <a:pPr lvl="1"/>
            <a:r>
              <a:rPr lang="en-US" dirty="0" smtClean="0"/>
              <a:t>“sample-</a:t>
            </a:r>
            <a:r>
              <a:rPr lang="en-US" dirty="0" err="1" smtClean="0"/>
              <a:t>ly</a:t>
            </a:r>
            <a:r>
              <a:rPr lang="en-US" dirty="0" smtClean="0"/>
              <a:t>” graded</a:t>
            </a:r>
          </a:p>
          <a:p>
            <a:r>
              <a:rPr lang="en-US" dirty="0" smtClean="0"/>
              <a:t>Final Project: Any target problem, can be group project ~ 40%</a:t>
            </a:r>
          </a:p>
          <a:p>
            <a:pPr lvl="1"/>
            <a:r>
              <a:rPr lang="en-US" dirty="0" smtClean="0"/>
              <a:t>Proposal required near mid semester</a:t>
            </a:r>
          </a:p>
          <a:p>
            <a:pPr lvl="1"/>
            <a:r>
              <a:rPr lang="en-US" dirty="0" smtClean="0"/>
              <a:t>Partially peer graded, precise scoring mechanism TBD</a:t>
            </a:r>
          </a:p>
          <a:p>
            <a:pPr lvl="1"/>
            <a:endParaRPr lang="en-US" dirty="0"/>
          </a:p>
        </p:txBody>
      </p:sp>
    </p:spTree>
    <p:extLst>
      <p:ext uri="{BB962C8B-B14F-4D97-AF65-F5344CB8AC3E}">
        <p14:creationId xmlns:p14="http://schemas.microsoft.com/office/powerpoint/2010/main" val="4082062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Coverage (tentative)</a:t>
            </a:r>
            <a:endParaRPr lang="en-US" dirty="0"/>
          </a:p>
        </p:txBody>
      </p:sp>
      <p:sp>
        <p:nvSpPr>
          <p:cNvPr id="3" name="Content Placeholder 2"/>
          <p:cNvSpPr>
            <a:spLocks noGrp="1"/>
          </p:cNvSpPr>
          <p:nvPr>
            <p:ph idx="1"/>
          </p:nvPr>
        </p:nvSpPr>
        <p:spPr>
          <a:xfrm>
            <a:off x="472798" y="1643797"/>
            <a:ext cx="10515600" cy="5014911"/>
          </a:xfrm>
        </p:spPr>
        <p:txBody>
          <a:bodyPr>
            <a:normAutofit fontScale="62500" lnSpcReduction="20000"/>
          </a:bodyPr>
          <a:lstStyle/>
          <a:p>
            <a:r>
              <a:rPr lang="en-US" dirty="0" smtClean="0"/>
              <a:t>Overview of machine learning</a:t>
            </a:r>
          </a:p>
          <a:p>
            <a:r>
              <a:rPr lang="en-US" dirty="0" smtClean="0"/>
              <a:t>Overview of supervised learning</a:t>
            </a:r>
          </a:p>
          <a:p>
            <a:r>
              <a:rPr lang="en-US" dirty="0" smtClean="0"/>
              <a:t>Neural network basics</a:t>
            </a:r>
          </a:p>
          <a:p>
            <a:r>
              <a:rPr lang="en-US" dirty="0" err="1" smtClean="0"/>
              <a:t>Backpropagation</a:t>
            </a:r>
            <a:r>
              <a:rPr lang="en-US" dirty="0" smtClean="0"/>
              <a:t> algorithm</a:t>
            </a:r>
          </a:p>
          <a:p>
            <a:r>
              <a:rPr lang="en-US" dirty="0" smtClean="0"/>
              <a:t>Regularization</a:t>
            </a:r>
          </a:p>
          <a:p>
            <a:r>
              <a:rPr lang="en-US" dirty="0" smtClean="0"/>
              <a:t>Optimization methods</a:t>
            </a:r>
          </a:p>
          <a:p>
            <a:r>
              <a:rPr lang="en-US" b="1" dirty="0" smtClean="0"/>
              <a:t>CNN</a:t>
            </a:r>
          </a:p>
          <a:p>
            <a:r>
              <a:rPr lang="en-US" dirty="0" smtClean="0"/>
              <a:t>Weight visualization</a:t>
            </a:r>
          </a:p>
          <a:p>
            <a:r>
              <a:rPr lang="en-US" dirty="0" smtClean="0"/>
              <a:t>Recurrent neural networks</a:t>
            </a:r>
          </a:p>
          <a:p>
            <a:r>
              <a:rPr lang="en-US" i="1" dirty="0" smtClean="0">
                <a:solidFill>
                  <a:srgbClr val="FF0000"/>
                </a:solidFill>
              </a:rPr>
              <a:t>Deep learning/neural networks packages (mostly presented by you all)</a:t>
            </a:r>
          </a:p>
          <a:p>
            <a:r>
              <a:rPr lang="en-US" dirty="0" smtClean="0"/>
              <a:t>Applications: computer vision, natural language processing</a:t>
            </a:r>
          </a:p>
          <a:p>
            <a:r>
              <a:rPr lang="en-US" dirty="0" smtClean="0"/>
              <a:t>Restricted Boltzmann machine, </a:t>
            </a:r>
            <a:r>
              <a:rPr lang="en-US" dirty="0" err="1" smtClean="0"/>
              <a:t>autoencoder</a:t>
            </a:r>
            <a:r>
              <a:rPr lang="en-US" dirty="0" smtClean="0"/>
              <a:t>, deep belief networks</a:t>
            </a:r>
          </a:p>
          <a:p>
            <a:r>
              <a:rPr lang="en-US" dirty="0" smtClean="0"/>
              <a:t>Introduction to deep reinforcement learning</a:t>
            </a:r>
          </a:p>
          <a:p>
            <a:r>
              <a:rPr lang="en-US" dirty="0" smtClean="0"/>
              <a:t>Capsule networks </a:t>
            </a:r>
            <a:endParaRPr lang="en-US" dirty="0"/>
          </a:p>
          <a:p>
            <a:r>
              <a:rPr lang="en-US" dirty="0" smtClean="0"/>
              <a:t>Graph networks? BERT?</a:t>
            </a:r>
            <a:endParaRPr lang="en-US" dirty="0"/>
          </a:p>
        </p:txBody>
      </p:sp>
    </p:spTree>
    <p:extLst>
      <p:ext uri="{BB962C8B-B14F-4D97-AF65-F5344CB8AC3E}">
        <p14:creationId xmlns:p14="http://schemas.microsoft.com/office/powerpoint/2010/main" val="39839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a:t>
            </a:r>
            <a:endParaRPr lang="en-US" dirty="0"/>
          </a:p>
        </p:txBody>
      </p:sp>
      <p:sp>
        <p:nvSpPr>
          <p:cNvPr id="3" name="Content Placeholder 2"/>
          <p:cNvSpPr>
            <a:spLocks noGrp="1"/>
          </p:cNvSpPr>
          <p:nvPr>
            <p:ph idx="1"/>
          </p:nvPr>
        </p:nvSpPr>
        <p:spPr/>
        <p:txBody>
          <a:bodyPr/>
          <a:lstStyle/>
          <a:p>
            <a:r>
              <a:rPr lang="en-US" dirty="0" smtClean="0"/>
              <a:t>Python proficiency</a:t>
            </a:r>
            <a:endParaRPr lang="en-US" dirty="0"/>
          </a:p>
          <a:p>
            <a:pPr lvl="1"/>
            <a:r>
              <a:rPr lang="en-US" dirty="0" smtClean="0"/>
              <a:t>We will borrow homework from Stanford CS231n, they are all based on Python and </a:t>
            </a:r>
            <a:r>
              <a:rPr lang="en-US" dirty="0" err="1" smtClean="0"/>
              <a:t>Numpy</a:t>
            </a:r>
            <a:endParaRPr lang="en-US" dirty="0" smtClean="0"/>
          </a:p>
          <a:p>
            <a:pPr lvl="1"/>
            <a:r>
              <a:rPr lang="en-US" dirty="0" smtClean="0"/>
              <a:t>If you have programmed before and are familiar with one of those high-level languages, you should be fine</a:t>
            </a:r>
          </a:p>
          <a:p>
            <a:pPr lvl="1"/>
            <a:r>
              <a:rPr lang="en-US" dirty="0" smtClean="0"/>
              <a:t>Check out this for a </a:t>
            </a:r>
            <a:r>
              <a:rPr lang="en-US" dirty="0"/>
              <a:t>quick tutorial: </a:t>
            </a:r>
            <a:r>
              <a:rPr lang="en-US" dirty="0">
                <a:hlinkClick r:id="rId2"/>
              </a:rPr>
              <a:t>http://</a:t>
            </a:r>
            <a:r>
              <a:rPr lang="en-US" dirty="0" smtClean="0">
                <a:hlinkClick r:id="rId2"/>
              </a:rPr>
              <a:t>cs231n.github.io/python-numpy-tutorial/</a:t>
            </a:r>
            <a:endParaRPr lang="en-US" dirty="0" smtClean="0"/>
          </a:p>
          <a:p>
            <a:r>
              <a:rPr lang="en-US" dirty="0" smtClean="0"/>
              <a:t>College calculus and linear algebra</a:t>
            </a:r>
          </a:p>
          <a:p>
            <a:pPr lvl="1"/>
            <a:r>
              <a:rPr lang="en-US" dirty="0" smtClean="0"/>
              <a:t>Won’t explore proof much but better math foundation definitely eases understanding of many topics</a:t>
            </a:r>
          </a:p>
        </p:txBody>
      </p:sp>
    </p:spTree>
    <p:extLst>
      <p:ext uri="{BB962C8B-B14F-4D97-AF65-F5344CB8AC3E}">
        <p14:creationId xmlns:p14="http://schemas.microsoft.com/office/powerpoint/2010/main" val="42234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in 1 slide</a:t>
            </a:r>
            <a:endParaRPr lang="en-US" dirty="0"/>
          </a:p>
        </p:txBody>
      </p:sp>
      <p:sp>
        <p:nvSpPr>
          <p:cNvPr id="3" name="Content Placeholder 2"/>
          <p:cNvSpPr>
            <a:spLocks noGrp="1"/>
          </p:cNvSpPr>
          <p:nvPr>
            <p:ph idx="1"/>
          </p:nvPr>
        </p:nvSpPr>
        <p:spPr/>
        <p:txBody>
          <a:bodyPr>
            <a:normAutofit lnSpcReduction="10000"/>
          </a:bodyPr>
          <a:lstStyle/>
          <a:p>
            <a:r>
              <a:rPr lang="en-US" dirty="0" smtClean="0"/>
              <a:t>Wide sense</a:t>
            </a:r>
          </a:p>
          <a:p>
            <a:pPr lvl="1"/>
            <a:r>
              <a:rPr lang="en-US" dirty="0" smtClean="0"/>
              <a:t>(machine) </a:t>
            </a:r>
            <a:r>
              <a:rPr lang="en-US" b="1" dirty="0" smtClean="0"/>
              <a:t>learning</a:t>
            </a:r>
            <a:r>
              <a:rPr lang="en-US" dirty="0" smtClean="0"/>
              <a:t> goes </a:t>
            </a:r>
            <a:r>
              <a:rPr lang="en-US" b="1" dirty="0" smtClean="0"/>
              <a:t>deep </a:t>
            </a:r>
            <a:r>
              <a:rPr lang="en-US" dirty="0" smtClean="0"/>
              <a:t>(with layers of representation)</a:t>
            </a:r>
            <a:endParaRPr lang="en-US" b="1" dirty="0" smtClean="0"/>
          </a:p>
          <a:p>
            <a:r>
              <a:rPr lang="en-US" dirty="0" smtClean="0"/>
              <a:t>Narrow sense</a:t>
            </a:r>
          </a:p>
          <a:p>
            <a:pPr lvl="1"/>
            <a:r>
              <a:rPr lang="en-US" dirty="0" smtClean="0"/>
              <a:t>(Artificial) neural networks with more than one hidden layers</a:t>
            </a:r>
          </a:p>
          <a:p>
            <a:r>
              <a:rPr lang="en-US" dirty="0" smtClean="0"/>
              <a:t>Why so popular?</a:t>
            </a:r>
          </a:p>
          <a:p>
            <a:pPr lvl="1"/>
            <a:r>
              <a:rPr lang="en-US" dirty="0" smtClean="0"/>
              <a:t>Probably the most powerful machine learning technique at this moment</a:t>
            </a:r>
          </a:p>
          <a:p>
            <a:pPr lvl="1"/>
            <a:r>
              <a:rPr lang="en-US" dirty="0" smtClean="0"/>
              <a:t>Won machine learning competition across wide categories with large margins</a:t>
            </a:r>
          </a:p>
        </p:txBody>
      </p:sp>
    </p:spTree>
    <p:extLst>
      <p:ext uri="{BB962C8B-B14F-4D97-AF65-F5344CB8AC3E}">
        <p14:creationId xmlns:p14="http://schemas.microsoft.com/office/powerpoint/2010/main" val="30312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Taxonomy</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1296473" y="2011508"/>
            <a:ext cx="6194738" cy="3979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94857" y="3002201"/>
            <a:ext cx="3958721" cy="28180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258353" y="3353563"/>
            <a:ext cx="2464160" cy="369332"/>
          </a:xfrm>
          <a:prstGeom prst="rect">
            <a:avLst/>
          </a:prstGeom>
          <a:noFill/>
        </p:spPr>
        <p:txBody>
          <a:bodyPr wrap="square" rtlCol="0">
            <a:spAutoFit/>
          </a:bodyPr>
          <a:lstStyle/>
          <a:p>
            <a:r>
              <a:rPr lang="en-US" dirty="0">
                <a:solidFill>
                  <a:schemeClr val="bg1"/>
                </a:solidFill>
              </a:rPr>
              <a:t>Machine Learning</a:t>
            </a:r>
          </a:p>
        </p:txBody>
      </p:sp>
      <p:sp>
        <p:nvSpPr>
          <p:cNvPr id="9" name="TextBox 8"/>
          <p:cNvSpPr txBox="1"/>
          <p:nvPr/>
        </p:nvSpPr>
        <p:spPr>
          <a:xfrm>
            <a:off x="3151032" y="2446986"/>
            <a:ext cx="2571481" cy="369332"/>
          </a:xfrm>
          <a:prstGeom prst="rect">
            <a:avLst/>
          </a:prstGeom>
          <a:noFill/>
        </p:spPr>
        <p:txBody>
          <a:bodyPr wrap="square" rtlCol="0">
            <a:spAutoFit/>
          </a:bodyPr>
          <a:lstStyle/>
          <a:p>
            <a:r>
              <a:rPr lang="en-US" dirty="0"/>
              <a:t>Artificial Intelligence</a:t>
            </a:r>
          </a:p>
        </p:txBody>
      </p:sp>
      <p:sp>
        <p:nvSpPr>
          <p:cNvPr id="11" name="Oval 10"/>
          <p:cNvSpPr/>
          <p:nvPr/>
        </p:nvSpPr>
        <p:spPr>
          <a:xfrm>
            <a:off x="2786589" y="3807011"/>
            <a:ext cx="3175256" cy="18983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08301" y="4455887"/>
            <a:ext cx="1889413" cy="1168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Learning</a:t>
            </a:r>
          </a:p>
        </p:txBody>
      </p:sp>
      <p:sp>
        <p:nvSpPr>
          <p:cNvPr id="12" name="TextBox 11"/>
          <p:cNvSpPr txBox="1"/>
          <p:nvPr/>
        </p:nvSpPr>
        <p:spPr>
          <a:xfrm>
            <a:off x="3142137" y="4064178"/>
            <a:ext cx="2464160" cy="369332"/>
          </a:xfrm>
          <a:prstGeom prst="rect">
            <a:avLst/>
          </a:prstGeom>
          <a:noFill/>
        </p:spPr>
        <p:txBody>
          <a:bodyPr wrap="square" rtlCol="0">
            <a:spAutoFit/>
          </a:bodyPr>
          <a:lstStyle/>
          <a:p>
            <a:r>
              <a:rPr lang="en-US" dirty="0" smtClean="0">
                <a:solidFill>
                  <a:schemeClr val="bg1"/>
                </a:solidFill>
              </a:rPr>
              <a:t>Representation learning</a:t>
            </a:r>
            <a:endParaRPr lang="en-US" dirty="0">
              <a:solidFill>
                <a:schemeClr val="bg1"/>
              </a:solidFill>
            </a:endParaRPr>
          </a:p>
        </p:txBody>
      </p:sp>
    </p:spTree>
    <p:extLst>
      <p:ext uri="{BB962C8B-B14F-4D97-AF65-F5344CB8AC3E}">
        <p14:creationId xmlns:p14="http://schemas.microsoft.com/office/powerpoint/2010/main" val="1183956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a:t>
            </a:r>
            <a:endParaRPr lang="en-US" dirty="0"/>
          </a:p>
        </p:txBody>
      </p:sp>
      <p:sp>
        <p:nvSpPr>
          <p:cNvPr id="3" name="Content Placeholder 2"/>
          <p:cNvSpPr>
            <a:spLocks noGrp="1"/>
          </p:cNvSpPr>
          <p:nvPr>
            <p:ph idx="1"/>
          </p:nvPr>
        </p:nvSpPr>
        <p:spPr/>
        <p:txBody>
          <a:bodyPr/>
          <a:lstStyle/>
          <a:p>
            <a:r>
              <a:rPr lang="en-US" dirty="0" smtClean="0"/>
              <a:t>Strong-AI (Artificial general intelligence): fully human-like</a:t>
            </a:r>
          </a:p>
          <a:p>
            <a:pPr lvl="1"/>
            <a:r>
              <a:rPr lang="en-US" dirty="0" smtClean="0"/>
              <a:t>Consciousness?</a:t>
            </a:r>
          </a:p>
          <a:p>
            <a:pPr lvl="1"/>
            <a:r>
              <a:rPr lang="en-US" dirty="0" smtClean="0"/>
              <a:t>Common sense?</a:t>
            </a:r>
          </a:p>
          <a:p>
            <a:pPr lvl="1"/>
            <a:r>
              <a:rPr lang="en-US" dirty="0" smtClean="0"/>
              <a:t>Reasoning? </a:t>
            </a:r>
          </a:p>
          <a:p>
            <a:pPr lvl="1"/>
            <a:r>
              <a:rPr lang="en-US" dirty="0" smtClean="0"/>
              <a:t>Check out this video </a:t>
            </a:r>
            <a:r>
              <a:rPr lang="en-US" dirty="0" smtClean="0">
                <a:hlinkClick r:id="rId2"/>
              </a:rPr>
              <a:t>podcast</a:t>
            </a:r>
            <a:r>
              <a:rPr lang="en-US" dirty="0" smtClean="0"/>
              <a:t> by Lex </a:t>
            </a:r>
            <a:r>
              <a:rPr lang="en-US" dirty="0" err="1" smtClean="0"/>
              <a:t>Fridman</a:t>
            </a:r>
            <a:endParaRPr lang="en-US" dirty="0" smtClean="0"/>
          </a:p>
          <a:p>
            <a:pPr lvl="1"/>
            <a:r>
              <a:rPr lang="en-US" i="1" dirty="0" smtClean="0"/>
              <a:t>… not what we try to study here</a:t>
            </a:r>
          </a:p>
          <a:p>
            <a:r>
              <a:rPr lang="en-US" dirty="0" smtClean="0"/>
              <a:t>Weak-AI</a:t>
            </a:r>
          </a:p>
          <a:p>
            <a:pPr lvl="1"/>
            <a:r>
              <a:rPr lang="en-US" dirty="0" smtClean="0"/>
              <a:t>Trying to tackle some (very) specific tasks</a:t>
            </a:r>
            <a:endParaRPr lang="en-US" dirty="0"/>
          </a:p>
        </p:txBody>
      </p:sp>
    </p:spTree>
    <p:extLst>
      <p:ext uri="{BB962C8B-B14F-4D97-AF65-F5344CB8AC3E}">
        <p14:creationId xmlns:p14="http://schemas.microsoft.com/office/powerpoint/2010/main" val="23736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Tasks</a:t>
            </a:r>
            <a:endParaRPr lang="en-US" dirty="0"/>
          </a:p>
        </p:txBody>
      </p:sp>
      <p:sp>
        <p:nvSpPr>
          <p:cNvPr id="3" name="Content Placeholder 2"/>
          <p:cNvSpPr>
            <a:spLocks noGrp="1"/>
          </p:cNvSpPr>
          <p:nvPr>
            <p:ph idx="1"/>
          </p:nvPr>
        </p:nvSpPr>
        <p:spPr/>
        <p:txBody>
          <a:bodyPr/>
          <a:lstStyle/>
          <a:p>
            <a:r>
              <a:rPr lang="en-US" dirty="0" smtClean="0"/>
              <a:t>Playing chess : </a:t>
            </a:r>
          </a:p>
          <a:p>
            <a:r>
              <a:rPr lang="en-US" dirty="0" smtClean="0"/>
              <a:t>Playing strategy games (e.g., </a:t>
            </a:r>
            <a:r>
              <a:rPr lang="en-US" dirty="0" err="1" smtClean="0"/>
              <a:t>Starcraft</a:t>
            </a:r>
            <a:r>
              <a:rPr lang="en-US" dirty="0" smtClean="0"/>
              <a:t>) :</a:t>
            </a:r>
          </a:p>
          <a:p>
            <a:r>
              <a:rPr lang="en-US" dirty="0" smtClean="0"/>
              <a:t>Playing GO :</a:t>
            </a:r>
          </a:p>
          <a:p>
            <a:r>
              <a:rPr lang="en-US" dirty="0" smtClean="0"/>
              <a:t>Solve Sudoku :</a:t>
            </a:r>
          </a:p>
          <a:p>
            <a:r>
              <a:rPr lang="en-US" dirty="0" smtClean="0"/>
              <a:t>Find a cat in a picture :</a:t>
            </a:r>
          </a:p>
          <a:p>
            <a:r>
              <a:rPr lang="en-US" dirty="0" smtClean="0"/>
              <a:t>Describe a picture :</a:t>
            </a:r>
          </a:p>
          <a:p>
            <a:r>
              <a:rPr lang="en-US" dirty="0" smtClean="0"/>
              <a:t>Solve a calculus problem :</a:t>
            </a:r>
          </a:p>
          <a:p>
            <a:r>
              <a:rPr lang="en-US" i="1" dirty="0" smtClean="0"/>
              <a:t>Understand</a:t>
            </a:r>
            <a:r>
              <a:rPr lang="en-US" dirty="0" smtClean="0"/>
              <a:t> a story:</a:t>
            </a:r>
            <a:endParaRPr lang="en-US" dirty="0"/>
          </a:p>
        </p:txBody>
      </p:sp>
    </p:spTree>
    <p:extLst>
      <p:ext uri="{BB962C8B-B14F-4D97-AF65-F5344CB8AC3E}">
        <p14:creationId xmlns:p14="http://schemas.microsoft.com/office/powerpoint/2010/main" val="2866211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Tasks</a:t>
            </a:r>
            <a:endParaRPr lang="en-US" dirty="0"/>
          </a:p>
        </p:txBody>
      </p:sp>
      <p:sp>
        <p:nvSpPr>
          <p:cNvPr id="3" name="Content Placeholder 2"/>
          <p:cNvSpPr>
            <a:spLocks noGrp="1"/>
          </p:cNvSpPr>
          <p:nvPr>
            <p:ph idx="1"/>
          </p:nvPr>
        </p:nvSpPr>
        <p:spPr/>
        <p:txBody>
          <a:bodyPr>
            <a:normAutofit lnSpcReduction="10000"/>
          </a:bodyPr>
          <a:lstStyle/>
          <a:p>
            <a:r>
              <a:rPr lang="en-US" dirty="0" smtClean="0"/>
              <a:t>Playing chess : </a:t>
            </a:r>
            <a:r>
              <a:rPr lang="en-US" dirty="0" smtClean="0">
                <a:solidFill>
                  <a:srgbClr val="FF0000"/>
                </a:solidFill>
              </a:rPr>
              <a:t>medium-&gt;easy</a:t>
            </a:r>
          </a:p>
          <a:p>
            <a:r>
              <a:rPr lang="en-US" dirty="0" smtClean="0"/>
              <a:t>Playing strategy games (e.g., </a:t>
            </a:r>
            <a:r>
              <a:rPr lang="en-US" dirty="0" err="1" smtClean="0"/>
              <a:t>Starcraft</a:t>
            </a:r>
            <a:r>
              <a:rPr lang="en-US" dirty="0" smtClean="0"/>
              <a:t>) : </a:t>
            </a:r>
            <a:r>
              <a:rPr lang="en-US" dirty="0" smtClean="0">
                <a:solidFill>
                  <a:srgbClr val="FF0000"/>
                </a:solidFill>
              </a:rPr>
              <a:t>still hard</a:t>
            </a:r>
          </a:p>
          <a:p>
            <a:r>
              <a:rPr lang="en-US" dirty="0" smtClean="0"/>
              <a:t>Playing GO : </a:t>
            </a:r>
            <a:r>
              <a:rPr lang="en-US" dirty="0" smtClean="0">
                <a:solidFill>
                  <a:srgbClr val="FF0000"/>
                </a:solidFill>
              </a:rPr>
              <a:t>hard-&gt;easy</a:t>
            </a:r>
          </a:p>
          <a:p>
            <a:r>
              <a:rPr lang="en-US" dirty="0" smtClean="0"/>
              <a:t>Solve Sudoku : </a:t>
            </a:r>
            <a:r>
              <a:rPr lang="en-US" dirty="0" smtClean="0">
                <a:solidFill>
                  <a:srgbClr val="FF0000"/>
                </a:solidFill>
              </a:rPr>
              <a:t>easy</a:t>
            </a:r>
          </a:p>
          <a:p>
            <a:r>
              <a:rPr lang="en-US" dirty="0" smtClean="0"/>
              <a:t>Find a cat in a picture : </a:t>
            </a:r>
            <a:r>
              <a:rPr lang="en-US" dirty="0" smtClean="0">
                <a:solidFill>
                  <a:srgbClr val="FF0000"/>
                </a:solidFill>
              </a:rPr>
              <a:t>hard to achieve human performance</a:t>
            </a:r>
          </a:p>
          <a:p>
            <a:r>
              <a:rPr lang="en-US" dirty="0" smtClean="0"/>
              <a:t>Describe a picture : </a:t>
            </a:r>
            <a:r>
              <a:rPr lang="en-US" dirty="0" smtClean="0">
                <a:solidFill>
                  <a:srgbClr val="FF0000"/>
                </a:solidFill>
              </a:rPr>
              <a:t>ditto</a:t>
            </a:r>
          </a:p>
          <a:p>
            <a:r>
              <a:rPr lang="en-US" dirty="0" smtClean="0"/>
              <a:t>Solve a calculus problem : </a:t>
            </a:r>
            <a:r>
              <a:rPr lang="en-US" dirty="0" smtClean="0">
                <a:solidFill>
                  <a:srgbClr val="FF0000"/>
                </a:solidFill>
              </a:rPr>
              <a:t>easy</a:t>
            </a:r>
          </a:p>
          <a:p>
            <a:r>
              <a:rPr lang="en-US" i="1" dirty="0"/>
              <a:t>Understand</a:t>
            </a:r>
            <a:r>
              <a:rPr lang="en-US" dirty="0"/>
              <a:t> a story</a:t>
            </a:r>
            <a:r>
              <a:rPr lang="en-US" dirty="0" smtClean="0"/>
              <a:t>: </a:t>
            </a:r>
            <a:r>
              <a:rPr lang="en-US" dirty="0" smtClean="0">
                <a:solidFill>
                  <a:srgbClr val="FF0000"/>
                </a:solidFill>
              </a:rPr>
              <a:t>very hard</a:t>
            </a: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965198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Tasks</a:t>
            </a:r>
            <a:endParaRPr lang="en-US" dirty="0"/>
          </a:p>
        </p:txBody>
      </p:sp>
      <p:sp>
        <p:nvSpPr>
          <p:cNvPr id="3" name="Content Placeholder 2"/>
          <p:cNvSpPr>
            <a:spLocks noGrp="1"/>
          </p:cNvSpPr>
          <p:nvPr>
            <p:ph idx="1"/>
          </p:nvPr>
        </p:nvSpPr>
        <p:spPr>
          <a:xfrm>
            <a:off x="574432" y="1843089"/>
            <a:ext cx="7886700" cy="4351338"/>
          </a:xfrm>
        </p:spPr>
        <p:txBody>
          <a:bodyPr>
            <a:normAutofit lnSpcReduction="10000"/>
          </a:bodyPr>
          <a:lstStyle/>
          <a:p>
            <a:r>
              <a:rPr lang="en-US" dirty="0"/>
              <a:t>Solve Sudoku : </a:t>
            </a:r>
            <a:r>
              <a:rPr lang="en-US" dirty="0">
                <a:solidFill>
                  <a:srgbClr val="FF0000"/>
                </a:solidFill>
              </a:rPr>
              <a:t>easy</a:t>
            </a:r>
          </a:p>
          <a:p>
            <a:r>
              <a:rPr lang="en-US" dirty="0"/>
              <a:t>Solve a calculus problem : </a:t>
            </a:r>
            <a:r>
              <a:rPr lang="en-US" dirty="0">
                <a:solidFill>
                  <a:srgbClr val="FF0000"/>
                </a:solidFill>
              </a:rPr>
              <a:t>easy</a:t>
            </a:r>
          </a:p>
          <a:p>
            <a:r>
              <a:rPr lang="en-US" dirty="0" smtClean="0"/>
              <a:t>Playing chess : </a:t>
            </a:r>
            <a:r>
              <a:rPr lang="en-US" dirty="0" smtClean="0">
                <a:solidFill>
                  <a:srgbClr val="FF0000"/>
                </a:solidFill>
              </a:rPr>
              <a:t>medium-&gt;easy</a:t>
            </a:r>
          </a:p>
          <a:p>
            <a:r>
              <a:rPr lang="en-US" dirty="0"/>
              <a:t>Playing GO : </a:t>
            </a:r>
            <a:r>
              <a:rPr lang="en-US" dirty="0">
                <a:solidFill>
                  <a:srgbClr val="FF0000"/>
                </a:solidFill>
              </a:rPr>
              <a:t>hard-&gt;easy</a:t>
            </a:r>
          </a:p>
          <a:p>
            <a:r>
              <a:rPr lang="en-US" dirty="0" smtClean="0"/>
              <a:t>Playing strategy games (e.g., </a:t>
            </a:r>
            <a:r>
              <a:rPr lang="en-US" dirty="0" err="1" smtClean="0"/>
              <a:t>Starcraft</a:t>
            </a:r>
            <a:r>
              <a:rPr lang="en-US" dirty="0" smtClean="0"/>
              <a:t>) : </a:t>
            </a:r>
            <a:r>
              <a:rPr lang="en-US" dirty="0" smtClean="0">
                <a:solidFill>
                  <a:srgbClr val="FF0000"/>
                </a:solidFill>
              </a:rPr>
              <a:t>still hard</a:t>
            </a:r>
          </a:p>
          <a:p>
            <a:r>
              <a:rPr lang="en-US" dirty="0" smtClean="0"/>
              <a:t>Find a cat in a picture : </a:t>
            </a:r>
            <a:r>
              <a:rPr lang="en-US" dirty="0" smtClean="0">
                <a:solidFill>
                  <a:srgbClr val="FF0000"/>
                </a:solidFill>
              </a:rPr>
              <a:t>hard to achieve human performance</a:t>
            </a:r>
          </a:p>
          <a:p>
            <a:r>
              <a:rPr lang="en-US" dirty="0" smtClean="0"/>
              <a:t>Describe a picture : </a:t>
            </a:r>
            <a:r>
              <a:rPr lang="en-US" dirty="0" smtClean="0">
                <a:solidFill>
                  <a:srgbClr val="FF0000"/>
                </a:solidFill>
              </a:rPr>
              <a:t>ditto</a:t>
            </a:r>
          </a:p>
          <a:p>
            <a:r>
              <a:rPr lang="en-US" i="1" dirty="0" smtClean="0"/>
              <a:t>Understand</a:t>
            </a:r>
            <a:r>
              <a:rPr lang="en-US" dirty="0" smtClean="0"/>
              <a:t> </a:t>
            </a:r>
            <a:r>
              <a:rPr lang="en-US" dirty="0"/>
              <a:t>a story</a:t>
            </a:r>
            <a:r>
              <a:rPr lang="en-US" dirty="0" smtClean="0"/>
              <a:t>: </a:t>
            </a:r>
            <a:r>
              <a:rPr lang="en-US" dirty="0" smtClean="0">
                <a:solidFill>
                  <a:srgbClr val="FF0000"/>
                </a:solidFill>
              </a:rPr>
              <a:t>very hard</a:t>
            </a:r>
            <a:endParaRPr lang="en-US" dirty="0"/>
          </a:p>
          <a:p>
            <a:pPr marL="0" indent="0">
              <a:buNone/>
            </a:pPr>
            <a:endParaRPr lang="en-US" dirty="0">
              <a:solidFill>
                <a:srgbClr val="FF0000"/>
              </a:solidFill>
            </a:endParaRPr>
          </a:p>
        </p:txBody>
      </p:sp>
      <p:cxnSp>
        <p:nvCxnSpPr>
          <p:cNvPr id="5" name="Straight Arrow Connector 4"/>
          <p:cNvCxnSpPr/>
          <p:nvPr/>
        </p:nvCxnSpPr>
        <p:spPr>
          <a:xfrm flipV="1">
            <a:off x="457200" y="1863969"/>
            <a:ext cx="0" cy="161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528" y="3845169"/>
            <a:ext cx="0" cy="20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7569" y="1383323"/>
            <a:ext cx="2157046" cy="369332"/>
          </a:xfrm>
          <a:prstGeom prst="rect">
            <a:avLst/>
          </a:prstGeom>
          <a:noFill/>
        </p:spPr>
        <p:txBody>
          <a:bodyPr wrap="square" rtlCol="0">
            <a:spAutoFit/>
          </a:bodyPr>
          <a:lstStyle/>
          <a:p>
            <a:r>
              <a:rPr lang="en-US" dirty="0" smtClean="0">
                <a:solidFill>
                  <a:schemeClr val="accent4"/>
                </a:solidFill>
              </a:rPr>
              <a:t>Machine better</a:t>
            </a:r>
            <a:endParaRPr lang="en-US" dirty="0">
              <a:solidFill>
                <a:schemeClr val="accent4"/>
              </a:solidFill>
            </a:endParaRPr>
          </a:p>
        </p:txBody>
      </p:sp>
      <p:sp>
        <p:nvSpPr>
          <p:cNvPr id="9" name="TextBox 8"/>
          <p:cNvSpPr txBox="1"/>
          <p:nvPr/>
        </p:nvSpPr>
        <p:spPr>
          <a:xfrm>
            <a:off x="187569" y="5952774"/>
            <a:ext cx="2684584" cy="369332"/>
          </a:xfrm>
          <a:prstGeom prst="rect">
            <a:avLst/>
          </a:prstGeom>
          <a:noFill/>
        </p:spPr>
        <p:txBody>
          <a:bodyPr wrap="square" rtlCol="0">
            <a:spAutoFit/>
          </a:bodyPr>
          <a:lstStyle/>
          <a:p>
            <a:r>
              <a:rPr lang="en-US" dirty="0" smtClean="0">
                <a:solidFill>
                  <a:schemeClr val="accent4"/>
                </a:solidFill>
              </a:rPr>
              <a:t>Human better</a:t>
            </a:r>
            <a:endParaRPr lang="en-US" dirty="0">
              <a:solidFill>
                <a:schemeClr val="accent4"/>
              </a:solidFill>
            </a:endParaRPr>
          </a:p>
        </p:txBody>
      </p:sp>
    </p:spTree>
    <p:extLst>
      <p:ext uri="{BB962C8B-B14F-4D97-AF65-F5344CB8AC3E}">
        <p14:creationId xmlns:p14="http://schemas.microsoft.com/office/powerpoint/2010/main" val="2811356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smtClean="0"/>
              <a:t>Samuel Cheng (</a:t>
            </a:r>
            <a:r>
              <a:rPr lang="en-US" altLang="en-US" dirty="0" smtClean="0">
                <a:hlinkClick r:id="rId3"/>
              </a:rPr>
              <a:t>samuel.cheng@ou.edu</a:t>
            </a:r>
            <a:r>
              <a:rPr lang="en-US" altLang="en-US" dirty="0" smtClean="0"/>
              <a:t>)</a:t>
            </a:r>
            <a:br>
              <a:rPr lang="en-US" altLang="en-US" dirty="0" smtClean="0"/>
            </a:br>
            <a:endParaRPr lang="en-US" altLang="en-US" dirty="0" smtClean="0"/>
          </a:p>
          <a:p>
            <a:r>
              <a:rPr lang="en-US" altLang="en-US" dirty="0" smtClean="0"/>
              <a:t>Office hours: </a:t>
            </a:r>
            <a:endParaRPr lang="en-US" altLang="en-US" dirty="0"/>
          </a:p>
          <a:p>
            <a:pPr lvl="1"/>
            <a:r>
              <a:rPr lang="en-US" altLang="en-US" dirty="0" smtClean="0"/>
              <a:t>Catch me after class or just email me </a:t>
            </a:r>
          </a:p>
          <a:p>
            <a:pPr lvl="1"/>
            <a:r>
              <a:rPr lang="en-US" altLang="en-US" dirty="0" smtClean="0"/>
              <a:t>I’ll be teaching from both Norman and Tulsa</a:t>
            </a:r>
          </a:p>
          <a:p>
            <a:pPr lvl="2"/>
            <a:r>
              <a:rPr lang="en-US" altLang="en-US" dirty="0" smtClean="0"/>
              <a:t>Connection does not always work out of the box. Need your tolerance and help</a:t>
            </a:r>
          </a:p>
          <a:p>
            <a:r>
              <a:rPr lang="en-US" altLang="en-US" dirty="0" smtClean="0"/>
              <a:t>Research interests:</a:t>
            </a:r>
          </a:p>
          <a:p>
            <a:pPr lvl="1"/>
            <a:r>
              <a:rPr lang="en-US" altLang="en-US" dirty="0" smtClean="0"/>
              <a:t>Computer vision </a:t>
            </a:r>
          </a:p>
          <a:p>
            <a:pPr lvl="1"/>
            <a:r>
              <a:rPr lang="en-US" altLang="en-US" dirty="0" smtClean="0"/>
              <a:t>Machine learning</a:t>
            </a:r>
          </a:p>
          <a:p>
            <a:pPr lvl="1"/>
            <a:r>
              <a:rPr lang="en-US" altLang="en-US" dirty="0" smtClean="0"/>
              <a:t>Signal processing</a:t>
            </a:r>
          </a:p>
        </p:txBody>
      </p:sp>
    </p:spTree>
    <p:extLst>
      <p:ext uri="{BB962C8B-B14F-4D97-AF65-F5344CB8AC3E}">
        <p14:creationId xmlns:p14="http://schemas.microsoft.com/office/powerpoint/2010/main" val="359972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74819">
                                            <p:txEl>
                                              <p:pRg st="5" end="5"/>
                                            </p:txEl>
                                          </p:spTgt>
                                        </p:tgtEl>
                                        <p:attrNameLst>
                                          <p:attrName>style.visibility</p:attrName>
                                        </p:attrNameLst>
                                      </p:cBhvr>
                                      <p:to>
                                        <p:strVal val="visible"/>
                                      </p:to>
                                    </p:set>
                                    <p:animEffect transition="in" filter="fade">
                                      <p:cBhvr>
                                        <p:cTn id="27" dur="500"/>
                                        <p:tgtEl>
                                          <p:spTgt spid="674819">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74819">
                                            <p:txEl>
                                              <p:pRg st="6" end="6"/>
                                            </p:txEl>
                                          </p:spTgt>
                                        </p:tgtEl>
                                        <p:attrNameLst>
                                          <p:attrName>style.visibility</p:attrName>
                                        </p:attrNameLst>
                                      </p:cBhvr>
                                      <p:to>
                                        <p:strVal val="visible"/>
                                      </p:to>
                                    </p:set>
                                    <p:animEffect transition="in" filter="fade">
                                      <p:cBhvr>
                                        <p:cTn id="30" dur="500"/>
                                        <p:tgtEl>
                                          <p:spTgt spid="674819">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74819">
                                            <p:txEl>
                                              <p:pRg st="7" end="7"/>
                                            </p:txEl>
                                          </p:spTgt>
                                        </p:tgtEl>
                                        <p:attrNameLst>
                                          <p:attrName>style.visibility</p:attrName>
                                        </p:attrNameLst>
                                      </p:cBhvr>
                                      <p:to>
                                        <p:strVal val="visible"/>
                                      </p:to>
                                    </p:set>
                                    <p:animEffect transition="in" filter="fade">
                                      <p:cBhvr>
                                        <p:cTn id="33" dur="500"/>
                                        <p:tgtEl>
                                          <p:spTgt spid="67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74819">
                                            <p:txEl>
                                              <p:pRg st="8" end="8"/>
                                            </p:txEl>
                                          </p:spTgt>
                                        </p:tgtEl>
                                        <p:attrNameLst>
                                          <p:attrName>style.visibility</p:attrName>
                                        </p:attrNameLst>
                                      </p:cBhvr>
                                      <p:to>
                                        <p:strVal val="visible"/>
                                      </p:to>
                                    </p:set>
                                    <p:animEffect transition="in" filter="fade">
                                      <p:cBhvr>
                                        <p:cTn id="36" dur="500"/>
                                        <p:tgtEl>
                                          <p:spTgt spid="67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33" y="0"/>
            <a:ext cx="7698872" cy="735253"/>
          </a:xfrm>
        </p:spPr>
        <p:txBody>
          <a:bodyPr>
            <a:normAutofit/>
          </a:bodyPr>
          <a:lstStyle/>
          <a:p>
            <a:r>
              <a:rPr lang="en-US" baseline="-25000" dirty="0" smtClean="0"/>
              <a:t>Hans </a:t>
            </a:r>
            <a:r>
              <a:rPr lang="en-US" baseline="-25000" dirty="0" err="1" smtClean="0"/>
              <a:t>Moravec’s</a:t>
            </a:r>
            <a:r>
              <a:rPr lang="en-US" baseline="-25000" dirty="0" smtClean="0"/>
              <a:t> landscape of Human competence</a:t>
            </a:r>
            <a:endParaRPr lang="en-US" baseline="-25000" dirty="0"/>
          </a:p>
        </p:txBody>
      </p:sp>
      <p:pic>
        <p:nvPicPr>
          <p:cNvPr id="4" name="Content Placeholder 3"/>
          <p:cNvPicPr>
            <a:picLocks noGrp="1" noChangeAspect="1"/>
          </p:cNvPicPr>
          <p:nvPr>
            <p:ph idx="1"/>
          </p:nvPr>
        </p:nvPicPr>
        <p:blipFill>
          <a:blip r:embed="rId2"/>
          <a:stretch>
            <a:fillRect/>
          </a:stretch>
        </p:blipFill>
        <p:spPr>
          <a:xfrm>
            <a:off x="981104" y="952610"/>
            <a:ext cx="6938530" cy="5407808"/>
          </a:xfrm>
          <a:prstGeom prst="rect">
            <a:avLst/>
          </a:prstGeom>
        </p:spPr>
      </p:pic>
      <p:sp>
        <p:nvSpPr>
          <p:cNvPr id="5" name="Title 1"/>
          <p:cNvSpPr txBox="1">
            <a:spLocks/>
          </p:cNvSpPr>
          <p:nvPr/>
        </p:nvSpPr>
        <p:spPr>
          <a:xfrm>
            <a:off x="4450369" y="6492154"/>
            <a:ext cx="3849436" cy="36584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Slide credit to Max </a:t>
            </a:r>
            <a:r>
              <a:rPr lang="en-US" dirty="0" err="1" smtClean="0"/>
              <a:t>Tegmark</a:t>
            </a:r>
            <a:endParaRPr lang="en-US" dirty="0"/>
          </a:p>
        </p:txBody>
      </p:sp>
    </p:spTree>
    <p:extLst>
      <p:ext uri="{BB962C8B-B14F-4D97-AF65-F5344CB8AC3E}">
        <p14:creationId xmlns:p14="http://schemas.microsoft.com/office/powerpoint/2010/main" val="1181969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Winograd</a:t>
            </a:r>
            <a:r>
              <a:rPr lang="en-US" dirty="0" smtClean="0"/>
              <a:t> Schema Test</a:t>
            </a:r>
            <a:endParaRPr lang="en-US" dirty="0"/>
          </a:p>
        </p:txBody>
      </p:sp>
      <p:sp>
        <p:nvSpPr>
          <p:cNvPr id="3" name="Content Placeholder 2"/>
          <p:cNvSpPr>
            <a:spLocks noGrp="1"/>
          </p:cNvSpPr>
          <p:nvPr>
            <p:ph idx="1"/>
          </p:nvPr>
        </p:nvSpPr>
        <p:spPr/>
        <p:txBody>
          <a:bodyPr>
            <a:normAutofit lnSpcReduction="10000"/>
          </a:bodyPr>
          <a:lstStyle/>
          <a:p>
            <a:r>
              <a:rPr lang="en-US" dirty="0" err="1"/>
              <a:t>Winograd</a:t>
            </a:r>
            <a:r>
              <a:rPr lang="en-US" dirty="0"/>
              <a:t> Schema questions simply require the resolution of </a:t>
            </a:r>
            <a:r>
              <a:rPr lang="en-US" dirty="0">
                <a:hlinkClick r:id="rId2" tooltip="Anaphora (linguistics)"/>
              </a:rPr>
              <a:t>anaphora</a:t>
            </a:r>
            <a:r>
              <a:rPr lang="en-US" dirty="0"/>
              <a:t>: the machine must identify the </a:t>
            </a:r>
            <a:r>
              <a:rPr lang="en-US" dirty="0">
                <a:hlinkClick r:id="rId3" tooltip="Antecedent (grammar)"/>
              </a:rPr>
              <a:t>antecedent</a:t>
            </a:r>
            <a:r>
              <a:rPr lang="en-US" dirty="0"/>
              <a:t> of an ambiguous pronoun in a </a:t>
            </a:r>
            <a:r>
              <a:rPr lang="en-US" dirty="0" smtClean="0"/>
              <a:t>statement</a:t>
            </a:r>
          </a:p>
          <a:p>
            <a:r>
              <a:rPr lang="en-US" dirty="0" smtClean="0"/>
              <a:t>Example</a:t>
            </a:r>
          </a:p>
          <a:p>
            <a:pPr lvl="1"/>
            <a:r>
              <a:rPr lang="en-US" dirty="0" smtClean="0"/>
              <a:t>Given</a:t>
            </a:r>
          </a:p>
          <a:p>
            <a:pPr lvl="2"/>
            <a:r>
              <a:rPr lang="en-US" dirty="0" smtClean="0"/>
              <a:t>The </a:t>
            </a:r>
            <a:r>
              <a:rPr lang="en-US" dirty="0"/>
              <a:t>city councilmen refused the demonstrators a permit because </a:t>
            </a:r>
            <a:r>
              <a:rPr lang="en-US" dirty="0">
                <a:solidFill>
                  <a:srgbClr val="FF0000"/>
                </a:solidFill>
              </a:rPr>
              <a:t>they</a:t>
            </a:r>
            <a:r>
              <a:rPr lang="en-US" dirty="0"/>
              <a:t> feared </a:t>
            </a:r>
            <a:r>
              <a:rPr lang="en-US" dirty="0" smtClean="0"/>
              <a:t>violence</a:t>
            </a:r>
            <a:endParaRPr lang="en-US" dirty="0"/>
          </a:p>
          <a:p>
            <a:pPr lvl="2"/>
            <a:r>
              <a:rPr lang="en-US" dirty="0"/>
              <a:t>The city councilmen refused the demonstrators a permit because </a:t>
            </a:r>
            <a:r>
              <a:rPr lang="en-US" dirty="0">
                <a:solidFill>
                  <a:srgbClr val="FF0000"/>
                </a:solidFill>
              </a:rPr>
              <a:t>they</a:t>
            </a:r>
            <a:r>
              <a:rPr lang="en-US" dirty="0"/>
              <a:t> advocated </a:t>
            </a:r>
            <a:r>
              <a:rPr lang="en-US" dirty="0" smtClean="0"/>
              <a:t>violence</a:t>
            </a:r>
          </a:p>
          <a:p>
            <a:pPr lvl="1"/>
            <a:r>
              <a:rPr lang="en-US" dirty="0" smtClean="0"/>
              <a:t>Question</a:t>
            </a:r>
          </a:p>
          <a:p>
            <a:pPr lvl="2"/>
            <a:r>
              <a:rPr lang="en-US" dirty="0" smtClean="0"/>
              <a:t>Does the pronoun “</a:t>
            </a:r>
            <a:r>
              <a:rPr lang="en-US" dirty="0" smtClean="0">
                <a:solidFill>
                  <a:srgbClr val="FF0000"/>
                </a:solidFill>
              </a:rPr>
              <a:t>they</a:t>
            </a:r>
            <a:r>
              <a:rPr lang="en-US" dirty="0" smtClean="0"/>
              <a:t>” refer to councilmen or demonstrators?</a:t>
            </a:r>
            <a:endParaRPr lang="en-US" dirty="0"/>
          </a:p>
        </p:txBody>
      </p:sp>
    </p:spTree>
    <p:extLst>
      <p:ext uri="{BB962C8B-B14F-4D97-AF65-F5344CB8AC3E}">
        <p14:creationId xmlns:p14="http://schemas.microsoft.com/office/powerpoint/2010/main" val="221988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Winograd</a:t>
            </a:r>
            <a:r>
              <a:rPr lang="en-US" dirty="0" smtClean="0"/>
              <a:t> Schema Challenge</a:t>
            </a:r>
            <a:endParaRPr lang="en-US" dirty="0"/>
          </a:p>
        </p:txBody>
      </p:sp>
      <p:sp>
        <p:nvSpPr>
          <p:cNvPr id="3" name="Content Placeholder 2"/>
          <p:cNvSpPr>
            <a:spLocks noGrp="1"/>
          </p:cNvSpPr>
          <p:nvPr>
            <p:ph idx="1"/>
          </p:nvPr>
        </p:nvSpPr>
        <p:spPr/>
        <p:txBody>
          <a:bodyPr>
            <a:normAutofit fontScale="92500"/>
          </a:bodyPr>
          <a:lstStyle/>
          <a:p>
            <a:r>
              <a:rPr lang="en-US" dirty="0" smtClean="0"/>
              <a:t>Proposed by Hector Levesque [Le-</a:t>
            </a:r>
            <a:r>
              <a:rPr lang="en-US" dirty="0" err="1" smtClean="0"/>
              <a:t>vek</a:t>
            </a:r>
            <a:r>
              <a:rPr lang="en-US" dirty="0" smtClean="0"/>
              <a:t>/La-</a:t>
            </a:r>
            <a:r>
              <a:rPr lang="en-US" dirty="0" err="1" smtClean="0"/>
              <a:t>veck</a:t>
            </a:r>
            <a:r>
              <a:rPr lang="en-US" dirty="0" smtClean="0"/>
              <a:t>], a computer scientist at University of Toronto</a:t>
            </a:r>
          </a:p>
          <a:p>
            <a:r>
              <a:rPr lang="en-US" dirty="0" smtClean="0"/>
              <a:t>Named after Terry </a:t>
            </a:r>
            <a:r>
              <a:rPr lang="en-US" dirty="0" err="1" smtClean="0"/>
              <a:t>Winograd</a:t>
            </a:r>
            <a:r>
              <a:rPr lang="en-US" dirty="0" smtClean="0"/>
              <a:t>, CS professor at Stanford</a:t>
            </a:r>
          </a:p>
          <a:p>
            <a:r>
              <a:rPr lang="en-US" dirty="0" smtClean="0"/>
              <a:t>Tried to address weaknesses of Turing test (from wiki)</a:t>
            </a:r>
          </a:p>
          <a:p>
            <a:pPr lvl="1"/>
            <a:r>
              <a:rPr lang="en-US" dirty="0"/>
              <a:t>Deception: The machine is forced to construct a false identity, which is not part of </a:t>
            </a:r>
            <a:r>
              <a:rPr lang="en-US" dirty="0" smtClean="0"/>
              <a:t>intelligence</a:t>
            </a:r>
            <a:endParaRPr lang="en-US" dirty="0"/>
          </a:p>
          <a:p>
            <a:pPr lvl="1"/>
            <a:r>
              <a:rPr lang="en-US" dirty="0"/>
              <a:t>Conversation: A lot of interaction may qualify as "legitimate conversation"—jokes, clever asides, points of order—without requiring intelligent </a:t>
            </a:r>
            <a:r>
              <a:rPr lang="en-US" dirty="0" smtClean="0"/>
              <a:t>reasoning</a:t>
            </a:r>
            <a:endParaRPr lang="en-US" dirty="0"/>
          </a:p>
          <a:p>
            <a:pPr lvl="1"/>
            <a:r>
              <a:rPr lang="en-US" dirty="0"/>
              <a:t>Evaluation: Humans make mistakes and judges often would disagree on the </a:t>
            </a:r>
            <a:r>
              <a:rPr lang="en-US" dirty="0" smtClean="0"/>
              <a:t>results</a:t>
            </a:r>
            <a:endParaRPr lang="en-US" dirty="0"/>
          </a:p>
          <a:p>
            <a:pPr lvl="1"/>
            <a:endParaRPr lang="en-US" dirty="0"/>
          </a:p>
        </p:txBody>
      </p:sp>
    </p:spTree>
    <p:extLst>
      <p:ext uri="{BB962C8B-B14F-4D97-AF65-F5344CB8AC3E}">
        <p14:creationId xmlns:p14="http://schemas.microsoft.com/office/powerpoint/2010/main" val="3295430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bad </a:t>
            </a:r>
            <a:r>
              <a:rPr lang="en-US" dirty="0" err="1"/>
              <a:t>W</a:t>
            </a:r>
            <a:r>
              <a:rPr lang="en-US" dirty="0" err="1" smtClean="0"/>
              <a:t>inograd</a:t>
            </a:r>
            <a:r>
              <a:rPr lang="en-US" dirty="0" smtClean="0"/>
              <a:t> question</a:t>
            </a:r>
            <a:endParaRPr lang="en-US" dirty="0"/>
          </a:p>
        </p:txBody>
      </p:sp>
      <p:sp>
        <p:nvSpPr>
          <p:cNvPr id="3" name="Content Placeholder 2"/>
          <p:cNvSpPr>
            <a:spLocks noGrp="1"/>
          </p:cNvSpPr>
          <p:nvPr>
            <p:ph idx="1"/>
          </p:nvPr>
        </p:nvSpPr>
        <p:spPr>
          <a:xfrm>
            <a:off x="628650" y="1825625"/>
            <a:ext cx="7886700" cy="4351338"/>
          </a:xfrm>
        </p:spPr>
        <p:txBody>
          <a:bodyPr/>
          <a:lstStyle/>
          <a:p>
            <a:r>
              <a:rPr lang="en-US" dirty="0"/>
              <a:t> "The women stopped taking pills because they were [pregnant/carcinogenic]. Which individuals were [</a:t>
            </a:r>
            <a:r>
              <a:rPr lang="en-US" dirty="0" smtClean="0"/>
              <a:t>pregnant/carcinogenic</a:t>
            </a:r>
            <a:r>
              <a:rPr lang="en-US" dirty="0"/>
              <a:t>]?" </a:t>
            </a:r>
            <a:endParaRPr lang="en-US" dirty="0" smtClean="0"/>
          </a:p>
          <a:p>
            <a:r>
              <a:rPr lang="en-US" dirty="0" smtClean="0"/>
              <a:t>The question does not need reasoning </a:t>
            </a:r>
          </a:p>
          <a:p>
            <a:pPr lvl="1"/>
            <a:r>
              <a:rPr lang="en-US" dirty="0"/>
              <a:t>O</a:t>
            </a:r>
            <a:r>
              <a:rPr lang="en-US" dirty="0" smtClean="0"/>
              <a:t>nly women but not pills can get pregnant </a:t>
            </a:r>
            <a:endParaRPr lang="en-US" dirty="0"/>
          </a:p>
          <a:p>
            <a:pPr lvl="1"/>
            <a:r>
              <a:rPr lang="en-US" dirty="0" smtClean="0"/>
              <a:t>Only pills but not women can be carcinogenic</a:t>
            </a:r>
          </a:p>
          <a:p>
            <a:r>
              <a:rPr lang="en-US" dirty="0" err="1" smtClean="0"/>
              <a:t>Winograd</a:t>
            </a:r>
            <a:r>
              <a:rPr lang="en-US" dirty="0" smtClean="0"/>
              <a:t> questions need to be carefully constructed to ensure that common sense reasoning </a:t>
            </a:r>
            <a:r>
              <a:rPr lang="en-US" smtClean="0"/>
              <a:t>is required</a:t>
            </a:r>
            <a:endParaRPr lang="en-US" dirty="0"/>
          </a:p>
        </p:txBody>
      </p:sp>
    </p:spTree>
    <p:extLst>
      <p:ext uri="{BB962C8B-B14F-4D97-AF65-F5344CB8AC3E}">
        <p14:creationId xmlns:p14="http://schemas.microsoft.com/office/powerpoint/2010/main" val="676526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overview</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542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overview</a:t>
            </a:r>
            <a:endParaRPr lang="en-US" dirty="0"/>
          </a:p>
        </p:txBody>
      </p:sp>
      <p:sp>
        <p:nvSpPr>
          <p:cNvPr id="3" name="Content Placeholder 2"/>
          <p:cNvSpPr>
            <a:spLocks noGrp="1"/>
          </p:cNvSpPr>
          <p:nvPr>
            <p:ph idx="1"/>
          </p:nvPr>
        </p:nvSpPr>
        <p:spPr/>
        <p:txBody>
          <a:bodyPr/>
          <a:lstStyle/>
          <a:p>
            <a:r>
              <a:rPr lang="en-US" dirty="0" smtClean="0"/>
              <a:t>As the name suggests, have </a:t>
            </a:r>
            <a:r>
              <a:rPr lang="en-US" b="1" dirty="0" smtClean="0"/>
              <a:t>machine learned</a:t>
            </a:r>
            <a:r>
              <a:rPr lang="en-US" dirty="0" smtClean="0"/>
              <a:t> (from data)</a:t>
            </a:r>
          </a:p>
          <a:p>
            <a:r>
              <a:rPr lang="en-US" dirty="0" smtClean="0"/>
              <a:t>Machine learning is only a part of AI </a:t>
            </a:r>
          </a:p>
          <a:p>
            <a:pPr lvl="1"/>
            <a:r>
              <a:rPr lang="en-US" dirty="0" smtClean="0"/>
              <a:t>Other such as planning and search</a:t>
            </a:r>
          </a:p>
          <a:p>
            <a:pPr lvl="1"/>
            <a:r>
              <a:rPr lang="en-US" dirty="0" smtClean="0"/>
              <a:t>But </a:t>
            </a:r>
            <a:r>
              <a:rPr lang="en-US" dirty="0"/>
              <a:t>m</a:t>
            </a:r>
            <a:r>
              <a:rPr lang="en-US" dirty="0" smtClean="0"/>
              <a:t>achine learning is one key component (tool)</a:t>
            </a:r>
            <a:endParaRPr lang="en-US" dirty="0"/>
          </a:p>
        </p:txBody>
      </p:sp>
    </p:spTree>
    <p:extLst>
      <p:ext uri="{BB962C8B-B14F-4D97-AF65-F5344CB8AC3E}">
        <p14:creationId xmlns:p14="http://schemas.microsoft.com/office/powerpoint/2010/main" val="239804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and when do we need machine learning?</a:t>
            </a:r>
            <a:endParaRPr lang="en-US" dirty="0"/>
          </a:p>
        </p:txBody>
      </p:sp>
      <p:sp>
        <p:nvSpPr>
          <p:cNvPr id="3" name="Content Placeholder 2"/>
          <p:cNvSpPr>
            <a:spLocks noGrp="1"/>
          </p:cNvSpPr>
          <p:nvPr>
            <p:ph idx="1"/>
          </p:nvPr>
        </p:nvSpPr>
        <p:spPr>
          <a:xfrm>
            <a:off x="628650" y="1825624"/>
            <a:ext cx="7886700" cy="4668693"/>
          </a:xfrm>
        </p:spPr>
        <p:txBody>
          <a:bodyPr>
            <a:normAutofit lnSpcReduction="10000"/>
          </a:bodyPr>
          <a:lstStyle/>
          <a:p>
            <a:r>
              <a:rPr lang="en-US" dirty="0" smtClean="0"/>
              <a:t>Program a machine to recognize a cat</a:t>
            </a:r>
          </a:p>
          <a:p>
            <a:pPr lvl="1"/>
            <a:r>
              <a:rPr lang="en-US" dirty="0" smtClean="0"/>
              <a:t>We don’t know how we manage to do it</a:t>
            </a:r>
          </a:p>
          <a:p>
            <a:pPr lvl="1"/>
            <a:r>
              <a:rPr lang="en-US" dirty="0" smtClean="0"/>
              <a:t>So there is no clue how to program such machine</a:t>
            </a:r>
          </a:p>
          <a:p>
            <a:pPr lvl="1"/>
            <a:r>
              <a:rPr lang="en-US" dirty="0" smtClean="0"/>
              <a:t>Even if we know how to do it, the program is probably extremely complicated</a:t>
            </a:r>
          </a:p>
          <a:p>
            <a:pPr lvl="1"/>
            <a:endParaRPr lang="en-US" dirty="0"/>
          </a:p>
          <a:p>
            <a:pPr lvl="1"/>
            <a:endParaRPr lang="en-US" dirty="0" smtClean="0"/>
          </a:p>
          <a:p>
            <a:pPr lvl="1"/>
            <a:endParaRPr lang="en-US" dirty="0"/>
          </a:p>
          <a:p>
            <a:pPr lvl="1"/>
            <a:endParaRPr lang="en-US" dirty="0" smtClean="0"/>
          </a:p>
          <a:p>
            <a:r>
              <a:rPr lang="en-US" dirty="0" smtClean="0"/>
              <a:t>Compute the probability of a credit card fraud</a:t>
            </a:r>
          </a:p>
          <a:p>
            <a:pPr lvl="1"/>
            <a:r>
              <a:rPr lang="en-US" dirty="0" smtClean="0"/>
              <a:t>No one simple rule. Need to combine many weak rules</a:t>
            </a:r>
          </a:p>
          <a:p>
            <a:pPr lvl="1"/>
            <a:r>
              <a:rPr lang="en-US" dirty="0" smtClean="0"/>
              <a:t>It is a moving target</a:t>
            </a:r>
          </a:p>
          <a:p>
            <a:pPr lvl="1"/>
            <a:endParaRPr lang="en-US" dirty="0"/>
          </a:p>
        </p:txBody>
      </p:sp>
      <p:pic>
        <p:nvPicPr>
          <p:cNvPr id="4" name="Shape 354"/>
          <p:cNvPicPr preferRelativeResize="0"/>
          <p:nvPr/>
        </p:nvPicPr>
        <p:blipFill>
          <a:blip r:embed="rId2">
            <a:alphaModFix/>
          </a:blip>
          <a:stretch>
            <a:fillRect/>
          </a:stretch>
        </p:blipFill>
        <p:spPr>
          <a:xfrm>
            <a:off x="1139330" y="3585732"/>
            <a:ext cx="6091375" cy="938000"/>
          </a:xfrm>
          <a:prstGeom prst="rect">
            <a:avLst/>
          </a:prstGeom>
          <a:noFill/>
          <a:ln>
            <a:noFill/>
          </a:ln>
        </p:spPr>
      </p:pic>
      <p:sp>
        <p:nvSpPr>
          <p:cNvPr id="5" name="Shape 356"/>
          <p:cNvSpPr txBox="1"/>
          <p:nvPr/>
        </p:nvSpPr>
        <p:spPr>
          <a:xfrm>
            <a:off x="862838" y="4394504"/>
            <a:ext cx="6493925" cy="830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dirty="0">
                <a:solidFill>
                  <a:srgbClr val="FF0000"/>
                </a:solidFill>
              </a:rPr>
              <a:t>No obvious way to implement this function!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6" y="3299610"/>
            <a:ext cx="1847850" cy="1153880"/>
          </a:xfrm>
          <a:prstGeom prst="rect">
            <a:avLst/>
          </a:prstGeom>
        </p:spPr>
      </p:pic>
    </p:spTree>
    <p:extLst>
      <p:ext uri="{BB962C8B-B14F-4D97-AF65-F5344CB8AC3E}">
        <p14:creationId xmlns:p14="http://schemas.microsoft.com/office/powerpoint/2010/main" val="37147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9823" y="1850663"/>
            <a:ext cx="7886700" cy="4351338"/>
          </a:xfrm>
        </p:spPr>
        <p:txBody>
          <a:bodyPr/>
          <a:lstStyle/>
          <a:p>
            <a:endParaRPr lang="en-US"/>
          </a:p>
        </p:txBody>
      </p:sp>
      <p:pic>
        <p:nvPicPr>
          <p:cNvPr id="6" name="Picture 5"/>
          <p:cNvPicPr>
            <a:picLocks noChangeAspect="1"/>
          </p:cNvPicPr>
          <p:nvPr/>
        </p:nvPicPr>
        <p:blipFill>
          <a:blip r:embed="rId2"/>
          <a:stretch>
            <a:fillRect/>
          </a:stretch>
        </p:blipFill>
        <p:spPr>
          <a:xfrm>
            <a:off x="1509750" y="0"/>
            <a:ext cx="6768736" cy="6202001"/>
          </a:xfrm>
          <a:prstGeom prst="rect">
            <a:avLst/>
          </a:prstGeom>
        </p:spPr>
      </p:pic>
      <p:sp>
        <p:nvSpPr>
          <p:cNvPr id="2" name="Title 1"/>
          <p:cNvSpPr>
            <a:spLocks noGrp="1"/>
          </p:cNvSpPr>
          <p:nvPr>
            <p:ph type="title"/>
          </p:nvPr>
        </p:nvSpPr>
        <p:spPr>
          <a:xfrm>
            <a:off x="6040187" y="6334263"/>
            <a:ext cx="2771305" cy="148292"/>
          </a:xfrm>
        </p:spPr>
        <p:txBody>
          <a:bodyPr>
            <a:noAutofit/>
          </a:bodyPr>
          <a:lstStyle/>
          <a:p>
            <a:r>
              <a:rPr lang="en-US" sz="3200" baseline="-25000" dirty="0"/>
              <a:t>d</a:t>
            </a:r>
            <a:r>
              <a:rPr lang="en-US" sz="3200" baseline="-25000" dirty="0" smtClean="0"/>
              <a:t>eeplearning.mit.edu</a:t>
            </a:r>
            <a:endParaRPr lang="en-US" sz="3200" baseline="-25000" dirty="0"/>
          </a:p>
        </p:txBody>
      </p:sp>
    </p:spTree>
    <p:extLst>
      <p:ext uri="{BB962C8B-B14F-4D97-AF65-F5344CB8AC3E}">
        <p14:creationId xmlns:p14="http://schemas.microsoft.com/office/powerpoint/2010/main" val="3352578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25000" dirty="0" smtClean="0"/>
              <a:t>Supervised vs unsupervised learning</a:t>
            </a:r>
            <a:endParaRPr lang="en-US" baseline="-25000" dirty="0"/>
          </a:p>
        </p:txBody>
      </p:sp>
      <p:pic>
        <p:nvPicPr>
          <p:cNvPr id="1026" name="Picture 2" descr="https://cdn-images-1.medium.com/max/800/1*zWBYt9DQQEf_XxXWLA2tzQ.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8125" y="1690689"/>
            <a:ext cx="5978085" cy="4074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6059277"/>
            <a:ext cx="9221118" cy="369332"/>
          </a:xfrm>
          <a:prstGeom prst="rect">
            <a:avLst/>
          </a:prstGeom>
          <a:noFill/>
        </p:spPr>
        <p:txBody>
          <a:bodyPr wrap="square" rtlCol="0">
            <a:spAutoFit/>
          </a:bodyPr>
          <a:lstStyle/>
          <a:p>
            <a:r>
              <a:rPr lang="en-US"/>
              <a:t>https://towardsdatascience.com/supervised-vs-unsupervised-learning-14f68e32ea8d</a:t>
            </a:r>
            <a:endParaRPr lang="en-US" dirty="0"/>
          </a:p>
        </p:txBody>
      </p:sp>
    </p:spTree>
    <p:extLst>
      <p:ext uri="{BB962C8B-B14F-4D97-AF65-F5344CB8AC3E}">
        <p14:creationId xmlns:p14="http://schemas.microsoft.com/office/powerpoint/2010/main" val="1261172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classic problem: object recognition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16" y="1825625"/>
            <a:ext cx="7347768" cy="4351338"/>
          </a:xfrm>
        </p:spPr>
      </p:pic>
      <p:sp>
        <p:nvSpPr>
          <p:cNvPr id="3" name="Rectangle 2"/>
          <p:cNvSpPr/>
          <p:nvPr/>
        </p:nvSpPr>
        <p:spPr>
          <a:xfrm>
            <a:off x="6019340" y="6311899"/>
            <a:ext cx="3028137" cy="369332"/>
          </a:xfrm>
          <a:prstGeom prst="rect">
            <a:avLst/>
          </a:prstGeom>
        </p:spPr>
        <p:txBody>
          <a:bodyPr wrap="none">
            <a:spAutoFit/>
          </a:bodyPr>
          <a:lstStyle/>
          <a:p>
            <a:r>
              <a:rPr lang="en-US" dirty="0"/>
              <a:t>From Hinton’s </a:t>
            </a:r>
            <a:r>
              <a:rPr lang="en-US" dirty="0" err="1"/>
              <a:t>coursera</a:t>
            </a:r>
            <a:r>
              <a:rPr lang="en-US" dirty="0"/>
              <a:t> course</a:t>
            </a:r>
          </a:p>
        </p:txBody>
      </p:sp>
    </p:spTree>
    <p:extLst>
      <p:ext uri="{BB962C8B-B14F-4D97-AF65-F5344CB8AC3E}">
        <p14:creationId xmlns:p14="http://schemas.microsoft.com/office/powerpoint/2010/main" val="82936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course about?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Look into some history, techniques, applications of neural networks</a:t>
            </a:r>
          </a:p>
          <a:p>
            <a:r>
              <a:rPr lang="en-US" dirty="0" smtClean="0"/>
              <a:t>Will explore quite a bit on so-called ``deep learning”. A hyped-word of artificial neural networks</a:t>
            </a:r>
          </a:p>
          <a:p>
            <a:r>
              <a:rPr lang="en-US" dirty="0" smtClean="0"/>
              <a:t>This is offered the third time (course renamed from deep learning to artificial neural networks and applications since last offering)</a:t>
            </a:r>
          </a:p>
          <a:p>
            <a:pPr lvl="1"/>
            <a:r>
              <a:rPr lang="en-US" dirty="0" smtClean="0"/>
              <a:t>Things advance extremely fast. We will explore the topics together </a:t>
            </a:r>
            <a:r>
              <a:rPr lang="en-US" dirty="0" smtClean="0">
                <a:sym typeface="Wingdings" panose="05000000000000000000" pitchFamily="2" charset="2"/>
              </a:rPr>
              <a:t></a:t>
            </a:r>
          </a:p>
          <a:p>
            <a:r>
              <a:rPr lang="en-US" dirty="0" smtClean="0">
                <a:sym typeface="Wingdings" panose="05000000000000000000" pitchFamily="2" charset="2"/>
              </a:rPr>
              <a:t>Many students applied what was learned to their research directly last couple years</a:t>
            </a:r>
          </a:p>
          <a:p>
            <a:r>
              <a:rPr lang="en-US" dirty="0" smtClean="0">
                <a:sym typeface="Wingdings" panose="05000000000000000000" pitchFamily="2" charset="2"/>
              </a:rPr>
              <a:t>Hope this will help your research!</a:t>
            </a:r>
            <a:endParaRPr lang="en-US" dirty="0"/>
          </a:p>
        </p:txBody>
      </p:sp>
    </p:spTree>
    <p:extLst>
      <p:ext uri="{BB962C8B-B14F-4D97-AF65-F5344CB8AC3E}">
        <p14:creationId xmlns:p14="http://schemas.microsoft.com/office/powerpoint/2010/main" val="33597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06" y="365126"/>
            <a:ext cx="9400212" cy="5346321"/>
          </a:xfrm>
        </p:spPr>
      </p:pic>
      <p:sp>
        <p:nvSpPr>
          <p:cNvPr id="5" name="Title 9"/>
          <p:cNvSpPr txBox="1">
            <a:spLocks/>
          </p:cNvSpPr>
          <p:nvPr/>
        </p:nvSpPr>
        <p:spPr>
          <a:xfrm>
            <a:off x="-708074" y="5711447"/>
            <a:ext cx="96887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978634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53" y="365126"/>
            <a:ext cx="8263597" cy="5296572"/>
          </a:xfrm>
        </p:spPr>
      </p:pic>
      <p:sp>
        <p:nvSpPr>
          <p:cNvPr id="5" name="Title 9"/>
          <p:cNvSpPr txBox="1">
            <a:spLocks/>
          </p:cNvSpPr>
          <p:nvPr/>
        </p:nvSpPr>
        <p:spPr>
          <a:xfrm>
            <a:off x="-708074" y="5711447"/>
            <a:ext cx="9492845"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22851504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77" y="139484"/>
            <a:ext cx="8593245" cy="5979836"/>
          </a:xfrm>
        </p:spPr>
      </p:pic>
      <p:sp>
        <p:nvSpPr>
          <p:cNvPr id="5" name="Title 9"/>
          <p:cNvSpPr txBox="1">
            <a:spLocks/>
          </p:cNvSpPr>
          <p:nvPr/>
        </p:nvSpPr>
        <p:spPr>
          <a:xfrm>
            <a:off x="-708074" y="5908396"/>
            <a:ext cx="9743586"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152990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84" y="223802"/>
            <a:ext cx="7851740" cy="5684594"/>
          </a:xfrm>
        </p:spPr>
      </p:pic>
      <p:sp>
        <p:nvSpPr>
          <p:cNvPr id="5" name="Title 9"/>
          <p:cNvSpPr txBox="1">
            <a:spLocks/>
          </p:cNvSpPr>
          <p:nvPr/>
        </p:nvSpPr>
        <p:spPr>
          <a:xfrm>
            <a:off x="-1126588" y="5989429"/>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06785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847" y="365126"/>
            <a:ext cx="8252306" cy="5811838"/>
          </a:xfrm>
        </p:spPr>
      </p:pic>
      <p:sp>
        <p:nvSpPr>
          <p:cNvPr id="5" name="Title 9"/>
          <p:cNvSpPr txBox="1">
            <a:spLocks/>
          </p:cNvSpPr>
          <p:nvPr/>
        </p:nvSpPr>
        <p:spPr>
          <a:xfrm>
            <a:off x="-1219578" y="5926967"/>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227439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35</a:t>
            </a:fld>
            <a:endParaRPr lang="en" dirty="0"/>
          </a:p>
        </p:txBody>
      </p:sp>
      <p:sp>
        <p:nvSpPr>
          <p:cNvPr id="160" name="Shape 16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64" name="Shape 16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614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smtClean="0"/>
              <a:t> </a:t>
            </a:r>
            <a:fld id="{00000000-1234-1234-1234-123412341234}" type="slidenum">
              <a:rPr lang="en"/>
              <a:t>36</a:t>
            </a:fld>
            <a:endParaRPr lang="en" dirty="0"/>
          </a:p>
        </p:txBody>
      </p:sp>
      <p:sp>
        <p:nvSpPr>
          <p:cNvPr id="170" name="Shape 17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5" name="Shape 175"/>
          <p:cNvSpPr txBox="1"/>
          <p:nvPr/>
        </p:nvSpPr>
        <p:spPr>
          <a:xfrm>
            <a:off x="241550" y="3885100"/>
            <a:ext cx="6921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≈5.1</a:t>
            </a:r>
          </a:p>
        </p:txBody>
      </p:sp>
      <p:cxnSp>
        <p:nvCxnSpPr>
          <p:cNvPr id="176" name="Shape 176"/>
          <p:cNvCxnSpPr/>
          <p:nvPr/>
        </p:nvCxnSpPr>
        <p:spPr>
          <a:xfrm rot="10800000">
            <a:off x="80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64450" y="4861775"/>
            <a:ext cx="9606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Human</a:t>
            </a:r>
          </a:p>
        </p:txBody>
      </p:sp>
      <p:sp>
        <p:nvSpPr>
          <p:cNvPr id="178" name="Shape 178"/>
          <p:cNvSpPr txBox="1"/>
          <p:nvPr/>
        </p:nvSpPr>
        <p:spPr>
          <a:xfrm>
            <a:off x="0" y="6110900"/>
            <a:ext cx="5178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Human benchmark from Russakovsky et al, “ImageNet Large Scale Visual Recognition Challenge”, IJCV 2015</a:t>
            </a:r>
          </a:p>
        </p:txBody>
      </p:sp>
      <p:sp>
        <p:nvSpPr>
          <p:cNvPr id="179" name="Shape 1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74915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354735"/>
            <a:ext cx="7886700" cy="1325563"/>
          </a:xfrm>
        </p:spPr>
        <p:txBody>
          <a:bodyPr/>
          <a:lstStyle/>
          <a:p>
            <a:r>
              <a:rPr lang="en-US" dirty="0" smtClean="0"/>
              <a:t>How it becomes so good… Representation learning</a:t>
            </a:r>
            <a:endParaRPr lang="en-US" dirty="0"/>
          </a:p>
        </p:txBody>
      </p:sp>
      <p:sp>
        <p:nvSpPr>
          <p:cNvPr id="3" name="Content Placeholder 2"/>
          <p:cNvSpPr>
            <a:spLocks noGrp="1"/>
          </p:cNvSpPr>
          <p:nvPr>
            <p:ph idx="1"/>
          </p:nvPr>
        </p:nvSpPr>
        <p:spPr/>
        <p:txBody>
          <a:bodyPr/>
          <a:lstStyle/>
          <a:p>
            <a:r>
              <a:rPr lang="en-US" dirty="0" smtClean="0"/>
              <a:t>Aka feature learning</a:t>
            </a:r>
          </a:p>
          <a:p>
            <a:r>
              <a:rPr lang="en-US" dirty="0" smtClean="0"/>
              <a:t>Deep learning is all about representation (feature) learning rather than feature engineering in </a:t>
            </a:r>
            <a:r>
              <a:rPr lang="en-US" smtClean="0"/>
              <a:t>the last </a:t>
            </a:r>
            <a:r>
              <a:rPr lang="en-US" dirty="0" smtClean="0"/>
              <a:t>generation of machine learning</a:t>
            </a:r>
            <a:endParaRPr lang="en-US" dirty="0"/>
          </a:p>
        </p:txBody>
      </p:sp>
    </p:spTree>
    <p:extLst>
      <p:ext uri="{BB962C8B-B14F-4D97-AF65-F5344CB8AC3E}">
        <p14:creationId xmlns:p14="http://schemas.microsoft.com/office/powerpoint/2010/main" val="4069724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smtClean="0"/>
              <a:t>Image </a:t>
            </a:r>
            <a:r>
              <a:rPr lang="en" dirty="0"/>
              <a:t>Classification</a:t>
            </a:r>
          </a:p>
        </p:txBody>
      </p:sp>
      <p:sp>
        <p:nvSpPr>
          <p:cNvPr id="421" name="Shape 42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4" name="Shape 424"/>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5" name="Shape 425"/>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0000FF"/>
              </a:solidFill>
            </a:endParaRPr>
          </a:p>
        </p:txBody>
      </p:sp>
      <p:sp>
        <p:nvSpPr>
          <p:cNvPr id="428" name="Shape 428"/>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Problem: </a:t>
            </a:r>
          </a:p>
          <a:p>
            <a:pPr marL="0" lvl="0" indent="0" rtl="0">
              <a:spcBef>
                <a:spcPts val="0"/>
              </a:spcBef>
              <a:buNone/>
            </a:pPr>
            <a:r>
              <a:rPr lang="en" sz="1600" b="0" dirty="0">
                <a:solidFill>
                  <a:srgbClr val="FF0000"/>
                </a:solidFill>
              </a:rPr>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Solution: </a:t>
            </a:r>
          </a:p>
          <a:p>
            <a:pPr marL="0" lvl="0" indent="0" rtl="0">
              <a:spcBef>
                <a:spcPts val="0"/>
              </a:spcBef>
              <a:buNone/>
            </a:pPr>
            <a:r>
              <a:rPr lang="en" sz="1600" b="0" dirty="0">
                <a:solidFill>
                  <a:srgbClr val="FF0000"/>
                </a:solidFill>
              </a:rPr>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dirty="0">
                <a:solidFill>
                  <a:schemeClr val="tx1"/>
                </a:solidFill>
              </a:rPr>
              <a:t>Figure credit: D. Hoiem, L. Lazebnik </a:t>
            </a:r>
          </a:p>
        </p:txBody>
      </p:sp>
      <p:sp>
        <p:nvSpPr>
          <p:cNvPr id="432" name="Shape 4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76243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Shape 4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39" name="Shape 439"/>
          <p:cNvSpPr txBox="1">
            <a:spLocks noGrp="1"/>
          </p:cNvSpPr>
          <p:nvPr>
            <p:ph type="title"/>
          </p:nvPr>
        </p:nvSpPr>
        <p:spPr>
          <a:xfrm>
            <a:off x="195600" y="88950"/>
            <a:ext cx="9060900" cy="763500"/>
          </a:xfrm>
          <a:prstGeom prst="rect">
            <a:avLst/>
          </a:prstGeom>
        </p:spPr>
        <p:txBody>
          <a:bodyPr wrap="square" lIns="91425" tIns="91425" rIns="91425" bIns="91425" anchor="t" anchorCtr="0">
            <a:noAutofit/>
          </a:bodyPr>
          <a:lstStyle/>
          <a:p>
            <a:pPr marL="0" lvl="0" indent="0" rtl="0">
              <a:spcBef>
                <a:spcPts val="0"/>
              </a:spcBef>
              <a:buNone/>
            </a:pPr>
            <a:r>
              <a:rPr lang="en" sz="4000" dirty="0"/>
              <a:t>Image Classification: Feature Learning</a:t>
            </a:r>
          </a:p>
        </p:txBody>
      </p:sp>
      <p:pic>
        <p:nvPicPr>
          <p:cNvPr id="440" name="Shape 440"/>
          <p:cNvPicPr preferRelativeResize="0"/>
          <p:nvPr/>
        </p:nvPicPr>
        <p:blipFill rotWithShape="1">
          <a:blip r:embed="rId3">
            <a:alphaModFix/>
          </a:blip>
          <a:srcRect r="72031" b="32755"/>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sz="1100">
              <a:solidFill>
                <a:schemeClr val="tx1"/>
              </a:solidFill>
            </a:endParaRPr>
          </a:p>
        </p:txBody>
      </p:sp>
      <p:sp>
        <p:nvSpPr>
          <p:cNvPr id="442" name="Shape 442"/>
          <p:cNvSpPr/>
          <p:nvPr/>
        </p:nvSpPr>
        <p:spPr>
          <a:xfrm>
            <a:off x="3276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Image features</a:t>
            </a:r>
          </a:p>
        </p:txBody>
      </p:sp>
      <p:sp>
        <p:nvSpPr>
          <p:cNvPr id="443" name="Shape 443"/>
          <p:cNvSpPr/>
          <p:nvPr/>
        </p:nvSpPr>
        <p:spPr>
          <a:xfrm>
            <a:off x="4890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44" name="Shape 444"/>
          <p:cNvSpPr/>
          <p:nvPr/>
        </p:nvSpPr>
        <p:spPr>
          <a:xfrm>
            <a:off x="2537903" y="284287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5" name="Shape 445"/>
          <p:cNvSpPr/>
          <p:nvPr/>
        </p:nvSpPr>
        <p:spPr>
          <a:xfrm>
            <a:off x="4471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6" name="Shape 446"/>
          <p:cNvSpPr txBox="1"/>
          <p:nvPr/>
        </p:nvSpPr>
        <p:spPr>
          <a:xfrm>
            <a:off x="3356825" y="2247675"/>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dirty="0">
                <a:solidFill>
                  <a:schemeClr val="tx1"/>
                </a:solidFill>
              </a:rPr>
              <a:t>Training</a:t>
            </a:r>
          </a:p>
        </p:txBody>
      </p:sp>
      <p:sp>
        <p:nvSpPr>
          <p:cNvPr id="447" name="Shape 447"/>
          <p:cNvSpPr/>
          <p:nvPr/>
        </p:nvSpPr>
        <p:spPr>
          <a:xfrm>
            <a:off x="4002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48" name="Shape 448"/>
          <p:cNvSpPr/>
          <p:nvPr/>
        </p:nvSpPr>
        <p:spPr>
          <a:xfrm rot="5400000">
            <a:off x="4389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9" name="Shape 449"/>
          <p:cNvSpPr/>
          <p:nvPr/>
        </p:nvSpPr>
        <p:spPr>
          <a:xfrm>
            <a:off x="6234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0" name="Shape 450"/>
          <p:cNvSpPr/>
          <p:nvPr/>
        </p:nvSpPr>
        <p:spPr>
          <a:xfrm>
            <a:off x="6684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1" name="Shape 451"/>
          <p:cNvSpPr txBox="1"/>
          <p:nvPr/>
        </p:nvSpPr>
        <p:spPr>
          <a:xfrm>
            <a:off x="6877175" y="217567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2" name="Shape 452"/>
          <p:cNvSpPr/>
          <p:nvPr/>
        </p:nvSpPr>
        <p:spPr>
          <a:xfrm>
            <a:off x="7097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3" name="Shape 453"/>
          <p:cNvSpPr/>
          <p:nvPr/>
        </p:nvSpPr>
        <p:spPr>
          <a:xfrm>
            <a:off x="7097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pic>
        <p:nvPicPr>
          <p:cNvPr id="454" name="Shape 454"/>
          <p:cNvPicPr preferRelativeResize="0"/>
          <p:nvPr/>
        </p:nvPicPr>
        <p:blipFill rotWithShape="1">
          <a:blip r:embed="rId3">
            <a:alphaModFix/>
          </a:blip>
          <a:srcRect t="67127" r="77051" b="1854"/>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6" name="Shape 456"/>
          <p:cNvSpPr txBox="1"/>
          <p:nvPr/>
        </p:nvSpPr>
        <p:spPr>
          <a:xfrm>
            <a:off x="2954875" y="4394050"/>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7" name="Shape 457"/>
          <p:cNvSpPr/>
          <p:nvPr/>
        </p:nvSpPr>
        <p:spPr>
          <a:xfrm>
            <a:off x="3175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8" name="Shape 458"/>
          <p:cNvSpPr/>
          <p:nvPr/>
        </p:nvSpPr>
        <p:spPr>
          <a:xfrm>
            <a:off x="3175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sp>
        <p:nvSpPr>
          <p:cNvPr id="459" name="Shape 459"/>
          <p:cNvSpPr/>
          <p:nvPr/>
        </p:nvSpPr>
        <p:spPr>
          <a:xfrm>
            <a:off x="2099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0" name="Shape 460"/>
          <p:cNvSpPr/>
          <p:nvPr/>
        </p:nvSpPr>
        <p:spPr>
          <a:xfrm>
            <a:off x="4890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1" name="Shape 461"/>
          <p:cNvSpPr/>
          <p:nvPr/>
        </p:nvSpPr>
        <p:spPr>
          <a:xfrm>
            <a:off x="5546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Prediction</a:t>
            </a:r>
          </a:p>
        </p:txBody>
      </p:sp>
      <p:sp>
        <p:nvSpPr>
          <p:cNvPr id="462" name="Shape 4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885303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Logistics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“Homework” ~ 30%</a:t>
            </a:r>
          </a:p>
          <a:p>
            <a:r>
              <a:rPr lang="en-US" dirty="0" smtClean="0"/>
              <a:t>Programming assignment ~ 30%</a:t>
            </a:r>
          </a:p>
          <a:p>
            <a:r>
              <a:rPr lang="en-US" dirty="0" smtClean="0"/>
              <a:t>Final Project ~ 40%</a:t>
            </a:r>
          </a:p>
          <a:p>
            <a:r>
              <a:rPr lang="en-US" dirty="0"/>
              <a:t>Textbook: Ian </a:t>
            </a:r>
            <a:r>
              <a:rPr lang="en-US" dirty="0" err="1"/>
              <a:t>Goodfellow</a:t>
            </a:r>
            <a:r>
              <a:rPr lang="en-US" dirty="0"/>
              <a:t>, </a:t>
            </a:r>
            <a:r>
              <a:rPr lang="en-US" dirty="0" err="1"/>
              <a:t>Yoshua</a:t>
            </a:r>
            <a:r>
              <a:rPr lang="en-US" dirty="0"/>
              <a:t> </a:t>
            </a:r>
            <a:r>
              <a:rPr lang="en-US" dirty="0" err="1"/>
              <a:t>Bengio</a:t>
            </a:r>
            <a:r>
              <a:rPr lang="en-US" dirty="0"/>
              <a:t> and Aaron </a:t>
            </a:r>
            <a:r>
              <a:rPr lang="en-US" dirty="0" err="1"/>
              <a:t>Courville</a:t>
            </a:r>
            <a:r>
              <a:rPr lang="en-US" dirty="0"/>
              <a:t>, Deep Learning, MIT </a:t>
            </a:r>
            <a:r>
              <a:rPr lang="en-US" dirty="0" smtClean="0"/>
              <a:t>Press</a:t>
            </a:r>
          </a:p>
          <a:p>
            <a:pPr lvl="1"/>
            <a:r>
              <a:rPr lang="en-US" dirty="0" smtClean="0"/>
              <a:t>I won’t follow it closely but it is a good reference in general</a:t>
            </a:r>
          </a:p>
          <a:p>
            <a:r>
              <a:rPr lang="en-US" dirty="0"/>
              <a:t>Course </a:t>
            </a:r>
            <a:r>
              <a:rPr lang="en-US" dirty="0" smtClean="0"/>
              <a:t>website: </a:t>
            </a:r>
            <a:r>
              <a:rPr lang="en-US" dirty="0" smtClean="0">
                <a:hlinkClick r:id="rId2"/>
              </a:rPr>
              <a:t>http</a:t>
            </a:r>
            <a:r>
              <a:rPr lang="en-US" dirty="0">
                <a:hlinkClick r:id="rId2"/>
              </a:rPr>
              <a:t>://</a:t>
            </a:r>
            <a:r>
              <a:rPr lang="en-US" dirty="0" smtClean="0">
                <a:hlinkClick r:id="rId2"/>
              </a:rPr>
              <a:t>www.samuelcheng.info/deeplearning_2019/index.html</a:t>
            </a:r>
            <a:endParaRPr lang="en-US" dirty="0" smtClean="0"/>
          </a:p>
          <a:p>
            <a:r>
              <a:rPr lang="en-US" dirty="0" smtClean="0"/>
              <a:t>Piazza:</a:t>
            </a:r>
            <a:endParaRPr lang="en-US" dirty="0"/>
          </a:p>
          <a:p>
            <a:pPr marL="0" indent="0">
              <a:buNone/>
            </a:pPr>
            <a:r>
              <a:rPr lang="en-US" dirty="0"/>
              <a:t> </a:t>
            </a:r>
            <a:r>
              <a:rPr lang="en-US" dirty="0" smtClean="0"/>
              <a:t>  </a:t>
            </a:r>
            <a:r>
              <a:rPr lang="en-US" dirty="0" smtClean="0">
                <a:hlinkClick r:id="rId3"/>
              </a:rPr>
              <a:t>https://piazza.com/class/jqvirrtszkfau</a:t>
            </a:r>
            <a:endParaRPr lang="en-US" dirty="0"/>
          </a:p>
        </p:txBody>
      </p:sp>
    </p:spTree>
    <p:extLst>
      <p:ext uri="{BB962C8B-B14F-4D97-AF65-F5344CB8AC3E}">
        <p14:creationId xmlns:p14="http://schemas.microsoft.com/office/powerpoint/2010/main" val="28045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Shape 46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dirty="0"/>
              <a:t>Image Classification: Deep Learning</a:t>
            </a:r>
          </a:p>
        </p:txBody>
      </p:sp>
      <p:pic>
        <p:nvPicPr>
          <p:cNvPr id="470" name="Shape 470"/>
          <p:cNvPicPr preferRelativeResize="0"/>
          <p:nvPr/>
        </p:nvPicPr>
        <p:blipFill rotWithShape="1">
          <a:blip r:embed="rId3">
            <a:alphaModFix/>
          </a:blip>
          <a:srcRect r="72031" b="32755"/>
          <a:stretch/>
        </p:blipFill>
        <p:spPr>
          <a:xfrm>
            <a:off x="45900" y="1396150"/>
            <a:ext cx="1892401" cy="2692700"/>
          </a:xfrm>
          <a:prstGeom prst="rect">
            <a:avLst/>
          </a:prstGeom>
          <a:noFill/>
          <a:ln>
            <a:noFill/>
          </a:ln>
        </p:spPr>
      </p:pic>
      <p:sp>
        <p:nvSpPr>
          <p:cNvPr id="471" name="Shape 471"/>
          <p:cNvSpPr/>
          <p:nvPr/>
        </p:nvSpPr>
        <p:spPr>
          <a:xfrm>
            <a:off x="2347800" y="19230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2" name="Shape 472"/>
          <p:cNvSpPr/>
          <p:nvPr/>
        </p:nvSpPr>
        <p:spPr>
          <a:xfrm>
            <a:off x="2521988" y="24240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73" name="Shape 473"/>
          <p:cNvSpPr/>
          <p:nvPr/>
        </p:nvSpPr>
        <p:spPr>
          <a:xfrm>
            <a:off x="1964125" y="28737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4" name="Shape 474"/>
          <p:cNvSpPr txBox="1"/>
          <p:nvPr/>
        </p:nvSpPr>
        <p:spPr>
          <a:xfrm>
            <a:off x="2525788" y="19548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Training</a:t>
            </a:r>
          </a:p>
        </p:txBody>
      </p:sp>
      <p:sp>
        <p:nvSpPr>
          <p:cNvPr id="475" name="Shape 475"/>
          <p:cNvSpPr/>
          <p:nvPr/>
        </p:nvSpPr>
        <p:spPr>
          <a:xfrm>
            <a:off x="3266988" y="873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76" name="Shape 476"/>
          <p:cNvSpPr/>
          <p:nvPr/>
        </p:nvSpPr>
        <p:spPr>
          <a:xfrm rot="5400000">
            <a:off x="3654138" y="15265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7" name="Shape 477"/>
          <p:cNvSpPr/>
          <p:nvPr/>
        </p:nvSpPr>
        <p:spPr>
          <a:xfrm>
            <a:off x="5406871" y="28737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8" name="Shape 478"/>
          <p:cNvSpPr/>
          <p:nvPr/>
        </p:nvSpPr>
        <p:spPr>
          <a:xfrm>
            <a:off x="5694250" y="15843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9" name="Shape 479"/>
          <p:cNvSpPr txBox="1"/>
          <p:nvPr/>
        </p:nvSpPr>
        <p:spPr>
          <a:xfrm>
            <a:off x="5886575" y="16161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80" name="Shape 480"/>
          <p:cNvSpPr/>
          <p:nvPr/>
        </p:nvSpPr>
        <p:spPr>
          <a:xfrm>
            <a:off x="6106750" y="20184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81" name="Shape 481"/>
          <p:cNvSpPr/>
          <p:nvPr/>
        </p:nvSpPr>
        <p:spPr>
          <a:xfrm>
            <a:off x="6106750" y="26190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2" name="Shape 482"/>
          <p:cNvSpPr/>
          <p:nvPr/>
        </p:nvSpPr>
        <p:spPr>
          <a:xfrm>
            <a:off x="2521988" y="33070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3" name="Shape 483"/>
          <p:cNvSpPr/>
          <p:nvPr/>
        </p:nvSpPr>
        <p:spPr>
          <a:xfrm rot="5400000">
            <a:off x="2978138"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4" name="Shape 484"/>
          <p:cNvSpPr/>
          <p:nvPr/>
        </p:nvSpPr>
        <p:spPr>
          <a:xfrm>
            <a:off x="3700912" y="34330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5" name="Shape 485"/>
          <p:cNvSpPr/>
          <p:nvPr/>
        </p:nvSpPr>
        <p:spPr>
          <a:xfrm>
            <a:off x="3971213" y="33070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6" name="Shape 486"/>
          <p:cNvSpPr/>
          <p:nvPr/>
        </p:nvSpPr>
        <p:spPr>
          <a:xfrm>
            <a:off x="3971213" y="24240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87" name="Shape 487"/>
          <p:cNvSpPr/>
          <p:nvPr/>
        </p:nvSpPr>
        <p:spPr>
          <a:xfrm rot="-5400000">
            <a:off x="4447463"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8" name="Shape 488"/>
          <p:cNvSpPr/>
          <p:nvPr/>
        </p:nvSpPr>
        <p:spPr>
          <a:xfrm>
            <a:off x="6086650" y="32196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9" name="Shape 489"/>
          <p:cNvSpPr/>
          <p:nvPr/>
        </p:nvSpPr>
        <p:spPr>
          <a:xfrm>
            <a:off x="6086638" y="38202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90" name="Shape 490"/>
          <p:cNvSpPr/>
          <p:nvPr/>
        </p:nvSpPr>
        <p:spPr>
          <a:xfrm>
            <a:off x="7733325" y="19548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1" name="Shape 491"/>
          <p:cNvSpPr txBox="1"/>
          <p:nvPr/>
        </p:nvSpPr>
        <p:spPr>
          <a:xfrm>
            <a:off x="8081700" y="26074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 is </a:t>
            </a:r>
            <a:r>
              <a:rPr lang="en" sz="1400" b="1">
                <a:solidFill>
                  <a:schemeClr val="tx1"/>
                </a:solidFill>
              </a:rPr>
              <a:t>deep</a:t>
            </a:r>
            <a:r>
              <a:rPr lang="en" sz="1400">
                <a:solidFill>
                  <a:schemeClr val="tx1"/>
                </a:solidFill>
              </a:rPr>
              <a:t>: it has many layers</a:t>
            </a:r>
          </a:p>
        </p:txBody>
      </p:sp>
      <p:sp>
        <p:nvSpPr>
          <p:cNvPr id="492" name="Shape 492"/>
          <p:cNvSpPr txBox="1"/>
          <p:nvPr/>
        </p:nvSpPr>
        <p:spPr>
          <a:xfrm>
            <a:off x="266362" y="41790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Models can learn </a:t>
            </a:r>
            <a:r>
              <a:rPr lang="en" sz="1400" b="1">
                <a:solidFill>
                  <a:schemeClr val="tx1"/>
                </a:solidFill>
              </a:rPr>
              <a:t>hierarchical</a:t>
            </a:r>
            <a:r>
              <a:rPr lang="en" sz="1400">
                <a:solidFill>
                  <a:schemeClr val="tx1"/>
                </a:solidFill>
              </a:rPr>
              <a:t> features</a:t>
            </a:r>
          </a:p>
        </p:txBody>
      </p:sp>
      <p:pic>
        <p:nvPicPr>
          <p:cNvPr id="29" name="Shape 523"/>
          <p:cNvPicPr preferRelativeResize="0"/>
          <p:nvPr/>
        </p:nvPicPr>
        <p:blipFill>
          <a:blip r:embed="rId4">
            <a:alphaModFix/>
          </a:blip>
          <a:stretch>
            <a:fillRect/>
          </a:stretch>
        </p:blipFill>
        <p:spPr>
          <a:xfrm>
            <a:off x="303925" y="4626875"/>
            <a:ext cx="8497597" cy="1850125"/>
          </a:xfrm>
          <a:prstGeom prst="rect">
            <a:avLst/>
          </a:prstGeom>
          <a:noFill/>
          <a:ln>
            <a:noFill/>
          </a:ln>
        </p:spPr>
      </p:pic>
      <p:sp>
        <p:nvSpPr>
          <p:cNvPr id="30" name="Shape 525"/>
          <p:cNvSpPr txBox="1"/>
          <p:nvPr/>
        </p:nvSpPr>
        <p:spPr>
          <a:xfrm>
            <a:off x="4273509" y="6479400"/>
            <a:ext cx="4861800" cy="22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700" dirty="0">
                <a:solidFill>
                  <a:schemeClr val="tx1"/>
                </a:solidFill>
              </a:rPr>
              <a:t>Figure credit: Zeiler and Fergus, “Visualizing and Understanding Convolutional Networks”, ECCV 2014</a:t>
            </a:r>
          </a:p>
        </p:txBody>
      </p:sp>
    </p:spTree>
    <p:extLst>
      <p:ext uri="{BB962C8B-B14F-4D97-AF65-F5344CB8AC3E}">
        <p14:creationId xmlns:p14="http://schemas.microsoft.com/office/powerpoint/2010/main" val="59403783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41</a:t>
            </a:fld>
            <a:endParaRPr lang="en" dirty="0"/>
          </a:p>
        </p:txBody>
      </p:sp>
      <p:sp>
        <p:nvSpPr>
          <p:cNvPr id="185" name="Shape 18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88" name="Shape 18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30138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42</a:t>
            </a:fld>
            <a:endParaRPr lang="en" dirty="0"/>
          </a:p>
        </p:txBody>
      </p:sp>
      <p:sp>
        <p:nvSpPr>
          <p:cNvPr id="194" name="Shape 1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197" name="Shape 19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198" name="Shape 19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53127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smtClean="0"/>
              <a:t> </a:t>
            </a:r>
            <a:fld id="{00000000-1234-1234-1234-123412341234}" type="slidenum">
              <a:rPr lang="en"/>
              <a:t>43</a:t>
            </a:fld>
            <a:endParaRPr lang="en" dirty="0"/>
          </a:p>
        </p:txBody>
      </p:sp>
      <p:sp>
        <p:nvSpPr>
          <p:cNvPr id="204" name="Shape 2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207" name="Shape 20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09" name="Shape 209"/>
          <p:cNvSpPr txBox="1"/>
          <p:nvPr/>
        </p:nvSpPr>
        <p:spPr>
          <a:xfrm>
            <a:off x="6222175" y="750725"/>
            <a:ext cx="2340900" cy="407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Current SOTA: 85.6 </a:t>
            </a:r>
          </a:p>
        </p:txBody>
      </p:sp>
      <p:sp>
        <p:nvSpPr>
          <p:cNvPr id="210" name="Shape 210"/>
          <p:cNvSpPr txBox="1"/>
          <p:nvPr/>
        </p:nvSpPr>
        <p:spPr>
          <a:xfrm>
            <a:off x="0" y="6110900"/>
            <a:ext cx="3400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He et al, “Deep Residual Learning for Image Recognition”, CVPR 2016</a:t>
            </a:r>
          </a:p>
        </p:txBody>
      </p:sp>
      <p:sp>
        <p:nvSpPr>
          <p:cNvPr id="211" name="Shape 2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72974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Object segmentation</a:t>
            </a:r>
          </a:p>
        </p:txBody>
      </p:sp>
      <p:sp>
        <p:nvSpPr>
          <p:cNvPr id="217" name="Shape 2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44</a:t>
            </a:fld>
            <a:endParaRPr lang="en" dirty="0"/>
          </a:p>
        </p:txBody>
      </p:sp>
      <p:sp>
        <p:nvSpPr>
          <p:cNvPr id="218" name="Shape 2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Dai, He, and Sun, “Instance-aware Semantic Segmentation via Multi-task Network Cascades”, CVPR 2016</a:t>
            </a:r>
          </a:p>
        </p:txBody>
      </p:sp>
      <p:sp>
        <p:nvSpPr>
          <p:cNvPr id="221" name="Shape 2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277092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Pose Estimation</a:t>
            </a:r>
          </a:p>
        </p:txBody>
      </p:sp>
      <p:sp>
        <p:nvSpPr>
          <p:cNvPr id="227" name="Shape 22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45</a:t>
            </a:fld>
            <a:endParaRPr lang="en" dirty="0"/>
          </a:p>
        </p:txBody>
      </p:sp>
      <p:sp>
        <p:nvSpPr>
          <p:cNvPr id="228" name="Shape 22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Cao et al, “Realtime Multi-Person 2D Pose Estimation using Part Affinity Fields”, arXiv 2016</a:t>
            </a:r>
          </a:p>
        </p:txBody>
      </p:sp>
      <p:sp>
        <p:nvSpPr>
          <p:cNvPr id="231" name="Shape 23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7025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 for Image Captioning</a:t>
            </a:r>
          </a:p>
        </p:txBody>
      </p:sp>
      <p:sp>
        <p:nvSpPr>
          <p:cNvPr id="237" name="Shape 2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46</a:t>
            </a:fld>
            <a:endParaRPr lang="en" dirty="0"/>
          </a:p>
        </p:txBody>
      </p:sp>
      <p:sp>
        <p:nvSpPr>
          <p:cNvPr id="238" name="Shape 2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Karpathy and Fei-Fei, “Deep Visual-Semantic Alignments for Generating Image Descriptions”, CVPR 2015</a:t>
            </a:r>
          </a:p>
        </p:txBody>
      </p:sp>
      <p:sp>
        <p:nvSpPr>
          <p:cNvPr id="242" name="Shape 24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5148695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Dense Image Captioning</a:t>
            </a:r>
          </a:p>
        </p:txBody>
      </p:sp>
      <p:sp>
        <p:nvSpPr>
          <p:cNvPr id="248" name="Shape 2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47</a:t>
            </a:fld>
            <a:endParaRPr lang="en" dirty="0"/>
          </a:p>
        </p:txBody>
      </p:sp>
      <p:sp>
        <p:nvSpPr>
          <p:cNvPr id="249" name="Shape 2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Johnson*, Karpathy*, and Fei-Fei, “DenseCap: Fully Convolutional Localization Networks for Dense Captioning”, CVPR 2016</a:t>
            </a:r>
          </a:p>
        </p:txBody>
      </p:sp>
      <p:sp>
        <p:nvSpPr>
          <p:cNvPr id="252" name="Shape 2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939404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Visual Question Answering</a:t>
            </a:r>
          </a:p>
        </p:txBody>
      </p:sp>
      <p:sp>
        <p:nvSpPr>
          <p:cNvPr id="258" name="Shape 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48</a:t>
            </a:fld>
            <a:endParaRPr lang="en" dirty="0"/>
          </a:p>
        </p:txBody>
      </p:sp>
      <p:sp>
        <p:nvSpPr>
          <p:cNvPr id="259" name="Shape 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Zhu et al, “Visual7W: Grounded Question Answering in Images”, CVPR 2016</a:t>
            </a:r>
          </a:p>
        </p:txBody>
      </p:sp>
      <p:sp>
        <p:nvSpPr>
          <p:cNvPr id="265" name="Shape 26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21635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Image Super-Resolution</a:t>
            </a:r>
          </a:p>
        </p:txBody>
      </p:sp>
      <p:sp>
        <p:nvSpPr>
          <p:cNvPr id="271" name="Shape 2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49</a:t>
            </a:fld>
            <a:endParaRPr lang="en" dirty="0"/>
          </a:p>
        </p:txBody>
      </p:sp>
      <p:sp>
        <p:nvSpPr>
          <p:cNvPr id="272" name="Shape 2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Ledig et al, “Photo-Realistic Single Image Super-Resolution Using a Generative Adversarial Network”, arXiv 2016</a:t>
            </a:r>
          </a:p>
        </p:txBody>
      </p:sp>
      <p:sp>
        <p:nvSpPr>
          <p:cNvPr id="275" name="Shape 2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3060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Backgrounds</a:t>
            </a:r>
            <a:endParaRPr lang="en-US" dirty="0"/>
          </a:p>
        </p:txBody>
      </p:sp>
      <p:sp>
        <p:nvSpPr>
          <p:cNvPr id="3" name="Content Placeholder 2"/>
          <p:cNvSpPr>
            <a:spLocks noGrp="1"/>
          </p:cNvSpPr>
          <p:nvPr>
            <p:ph idx="1"/>
          </p:nvPr>
        </p:nvSpPr>
        <p:spPr/>
        <p:txBody>
          <a:bodyPr/>
          <a:lstStyle/>
          <a:p>
            <a:r>
              <a:rPr lang="en-US" dirty="0" smtClean="0"/>
              <a:t>ECE</a:t>
            </a:r>
          </a:p>
          <a:p>
            <a:r>
              <a:rPr lang="en-US" dirty="0" smtClean="0"/>
              <a:t>CS</a:t>
            </a:r>
          </a:p>
          <a:p>
            <a:r>
              <a:rPr lang="en-US" dirty="0" smtClean="0"/>
              <a:t>AME</a:t>
            </a:r>
          </a:p>
          <a:p>
            <a:r>
              <a:rPr lang="en-US" dirty="0" smtClean="0"/>
              <a:t>Others?</a:t>
            </a:r>
            <a:endParaRPr lang="en-US" dirty="0"/>
          </a:p>
        </p:txBody>
      </p:sp>
    </p:spTree>
    <p:extLst>
      <p:ext uri="{BB962C8B-B14F-4D97-AF65-F5344CB8AC3E}">
        <p14:creationId xmlns:p14="http://schemas.microsoft.com/office/powerpoint/2010/main" val="32272789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Generating Art</a:t>
            </a:r>
          </a:p>
        </p:txBody>
      </p:sp>
      <p:sp>
        <p:nvSpPr>
          <p:cNvPr id="281" name="Shape 28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50</a:t>
            </a:fld>
            <a:endParaRPr lang="en" dirty="0"/>
          </a:p>
        </p:txBody>
      </p:sp>
      <p:sp>
        <p:nvSpPr>
          <p:cNvPr id="282" name="Shape 28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6157890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5554225" y="443388"/>
            <a:ext cx="2849600" cy="3060925"/>
          </a:xfrm>
          <a:prstGeom prst="rect">
            <a:avLst/>
          </a:prstGeom>
          <a:noFill/>
          <a:ln>
            <a:noFill/>
          </a:ln>
        </p:spPr>
      </p:pic>
      <p:sp>
        <p:nvSpPr>
          <p:cNvPr id="295" name="Shape 295"/>
          <p:cNvSpPr txBox="1">
            <a:spLocks noGrp="1"/>
          </p:cNvSpPr>
          <p:nvPr>
            <p:ph type="title"/>
          </p:nvPr>
        </p:nvSpPr>
        <p:spPr>
          <a:xfrm>
            <a:off x="155245" y="13512"/>
            <a:ext cx="8001782" cy="954537"/>
          </a:xfrm>
          <a:prstGeom prst="rect">
            <a:avLst/>
          </a:prstGeom>
        </p:spPr>
        <p:txBody>
          <a:bodyPr wrap="square" lIns="91425" tIns="91425" rIns="91425" bIns="91425" anchor="t" anchorCtr="0">
            <a:noAutofit/>
          </a:bodyPr>
          <a:lstStyle/>
          <a:p>
            <a:pPr marL="0" lvl="0" indent="0">
              <a:spcBef>
                <a:spcPts val="0"/>
              </a:spcBef>
              <a:buNone/>
            </a:pPr>
            <a:r>
              <a:rPr lang="en" dirty="0"/>
              <a:t>Outside Computer Vision</a:t>
            </a:r>
          </a:p>
        </p:txBody>
      </p:sp>
      <p:sp>
        <p:nvSpPr>
          <p:cNvPr id="296" name="Shape 29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51</a:t>
            </a:fld>
            <a:endParaRPr lang="en" dirty="0"/>
          </a:p>
        </p:txBody>
      </p:sp>
      <p:sp>
        <p:nvSpPr>
          <p:cNvPr id="297" name="Shape 2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98" name="Shape 298"/>
          <p:cNvPicPr preferRelativeResize="0"/>
          <p:nvPr/>
        </p:nvPicPr>
        <p:blipFill rotWithShape="1">
          <a:blip r:embed="rId4">
            <a:alphaModFix/>
          </a:blip>
          <a:srcRect b="54117"/>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Bahdanau, Cho, and Bengio, “Neural Machine Translation by jointly learning to align and translate”, ICLR 2015</a:t>
            </a:r>
          </a:p>
        </p:txBody>
      </p:sp>
      <p:sp>
        <p:nvSpPr>
          <p:cNvPr id="302" name="Shape 302"/>
          <p:cNvSpPr txBox="1"/>
          <p:nvPr/>
        </p:nvSpPr>
        <p:spPr>
          <a:xfrm>
            <a:off x="5725177" y="13630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Sutskever, Martens, and Hinton, “Generating Text with Recurrent Neural Networks”, ICML 2011</a:t>
            </a:r>
          </a:p>
        </p:txBody>
      </p:sp>
      <p:sp>
        <p:nvSpPr>
          <p:cNvPr id="311" name="Shape 3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96580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Reinforcement Learning</a:t>
            </a:r>
          </a:p>
        </p:txBody>
      </p:sp>
      <p:sp>
        <p:nvSpPr>
          <p:cNvPr id="317" name="Shape 3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smtClean="0"/>
              <a:t> </a:t>
            </a:r>
            <a:fld id="{00000000-1234-1234-1234-123412341234}" type="slidenum">
              <a:rPr lang="en"/>
              <a:t>52</a:t>
            </a:fld>
            <a:endParaRPr lang="en" dirty="0"/>
          </a:p>
        </p:txBody>
      </p:sp>
      <p:sp>
        <p:nvSpPr>
          <p:cNvPr id="318" name="Shape 3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endParaRPr sz="800"/>
          </a:p>
        </p:txBody>
      </p:sp>
      <p:sp>
        <p:nvSpPr>
          <p:cNvPr id="323" name="Shape 323"/>
          <p:cNvSpPr txBox="1"/>
          <p:nvPr/>
        </p:nvSpPr>
        <p:spPr>
          <a:xfrm>
            <a:off x="4928800" y="4296725"/>
            <a:ext cx="4086300" cy="9255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Silver et al, “Mastering the game of Go with deep</a:t>
            </a:r>
          </a:p>
          <a:p>
            <a:pPr marL="0" lvl="0" indent="0">
              <a:spcBef>
                <a:spcPts val="0"/>
              </a:spcBef>
              <a:buNone/>
            </a:pPr>
            <a:r>
              <a:rPr lang="en" sz="800"/>
              <a:t>neural networks and tree search”, Nature 2016</a:t>
            </a:r>
          </a:p>
          <a:p>
            <a:pPr marL="0" lvl="0" indent="0">
              <a:spcBef>
                <a:spcPts val="0"/>
              </a:spcBef>
              <a:buNone/>
            </a:pPr>
            <a:endParaRPr sz="800"/>
          </a:p>
          <a:p>
            <a:pPr marL="0" lvl="0" indent="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AlphaGo beats Lee Sedol</a:t>
            </a:r>
          </a:p>
        </p:txBody>
      </p:sp>
      <p:sp>
        <p:nvSpPr>
          <p:cNvPr id="326" name="Shape 3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603992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Case study</a:t>
            </a:r>
            <a:endParaRPr lang="en-US" dirty="0"/>
          </a:p>
        </p:txBody>
      </p:sp>
      <p:sp>
        <p:nvSpPr>
          <p:cNvPr id="6" name="Content Placeholder 5"/>
          <p:cNvSpPr>
            <a:spLocks noGrp="1"/>
          </p:cNvSpPr>
          <p:nvPr>
            <p:ph sz="half" idx="2"/>
          </p:nvPr>
        </p:nvSpPr>
        <p:spPr>
          <a:xfrm>
            <a:off x="4277532" y="1825624"/>
            <a:ext cx="4237818" cy="4466687"/>
          </a:xfrm>
        </p:spPr>
        <p:txBody>
          <a:bodyPr>
            <a:normAutofit fontScale="62500" lnSpcReduction="20000"/>
          </a:bodyPr>
          <a:lstStyle/>
          <a:p>
            <a:pPr marL="285750" indent="-285750"/>
            <a:r>
              <a:rPr lang="en-US" dirty="0"/>
              <a:t>Go was considered one of most difficult broad games</a:t>
            </a:r>
          </a:p>
          <a:p>
            <a:pPr marL="285750" indent="-285750"/>
            <a:r>
              <a:rPr lang="en-US" dirty="0"/>
              <a:t>It was thought that machine wouldn’t be able to beat professional human players for at least another decade</a:t>
            </a:r>
          </a:p>
          <a:p>
            <a:pPr marL="285750" indent="-285750"/>
            <a:r>
              <a:rPr lang="en-US" dirty="0" err="1"/>
              <a:t>AlphaGo</a:t>
            </a:r>
            <a:r>
              <a:rPr lang="en-US" dirty="0"/>
              <a:t> defeated Fan </a:t>
            </a:r>
            <a:r>
              <a:rPr lang="en-US" dirty="0" err="1"/>
              <a:t>Hui</a:t>
            </a:r>
            <a:r>
              <a:rPr lang="en-US" dirty="0"/>
              <a:t> in October 2015, the then European champion</a:t>
            </a:r>
          </a:p>
          <a:p>
            <a:pPr marL="285750" indent="-285750"/>
            <a:r>
              <a:rPr lang="en-US" dirty="0"/>
              <a:t>It then defeated </a:t>
            </a:r>
            <a:r>
              <a:rPr lang="en-US" dirty="0" err="1"/>
              <a:t>Sedol</a:t>
            </a:r>
            <a:r>
              <a:rPr lang="en-US" dirty="0"/>
              <a:t> Lee in April 2016, ranked second in terms of international titles </a:t>
            </a:r>
          </a:p>
          <a:p>
            <a:pPr marL="285750" indent="-285750"/>
            <a:r>
              <a:rPr lang="en-US" dirty="0"/>
              <a:t>Beat </a:t>
            </a:r>
            <a:r>
              <a:rPr lang="en-US" dirty="0" err="1"/>
              <a:t>Ke</a:t>
            </a:r>
            <a:r>
              <a:rPr lang="en-US" dirty="0"/>
              <a:t> </a:t>
            </a:r>
            <a:r>
              <a:rPr lang="en-US" dirty="0" err="1"/>
              <a:t>Jie</a:t>
            </a:r>
            <a:r>
              <a:rPr lang="en-US" dirty="0"/>
              <a:t> in 2017. The world no.1 rank player at the moment. </a:t>
            </a:r>
            <a:r>
              <a:rPr lang="en-US" dirty="0" err="1"/>
              <a:t>AlphaGo</a:t>
            </a:r>
            <a:r>
              <a:rPr lang="en-US" dirty="0"/>
              <a:t> retired</a:t>
            </a:r>
          </a:p>
          <a:p>
            <a:pPr marL="285750" indent="-285750"/>
            <a:r>
              <a:rPr lang="en-US" dirty="0" err="1"/>
              <a:t>DeepMind</a:t>
            </a:r>
            <a:r>
              <a:rPr lang="en-US" dirty="0"/>
              <a:t> published </a:t>
            </a:r>
            <a:r>
              <a:rPr lang="en-US" dirty="0" err="1"/>
              <a:t>AlphaGo</a:t>
            </a:r>
            <a:r>
              <a:rPr lang="en-US" dirty="0"/>
              <a:t> Zero in October 2017, which does not use human data</a:t>
            </a:r>
          </a:p>
          <a:p>
            <a:pPr marL="285750" indent="-285750"/>
            <a:r>
              <a:rPr lang="en-US" dirty="0"/>
              <a:t>Monte-Carlo tree search + </a:t>
            </a:r>
            <a:r>
              <a:rPr lang="en-US" b="1" dirty="0"/>
              <a:t>Deep neural networks</a:t>
            </a:r>
          </a:p>
          <a:p>
            <a:endParaRPr lang="en-US" dirty="0"/>
          </a:p>
        </p:txBody>
      </p:sp>
      <p:pic>
        <p:nvPicPr>
          <p:cNvPr id="7" name="Picture 4" descr="Image result for alphago deepmin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650" y="2052802"/>
            <a:ext cx="3649663" cy="389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8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neural networks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8631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neural networks</a:t>
            </a:r>
            <a:endParaRPr lang="en-US" dirty="0"/>
          </a:p>
        </p:txBody>
      </p:sp>
      <p:sp>
        <p:nvSpPr>
          <p:cNvPr id="3" name="Content Placeholder 2"/>
          <p:cNvSpPr>
            <a:spLocks noGrp="1"/>
          </p:cNvSpPr>
          <p:nvPr>
            <p:ph idx="1"/>
          </p:nvPr>
        </p:nvSpPr>
        <p:spPr/>
        <p:txBody>
          <a:bodyPr/>
          <a:lstStyle/>
          <a:p>
            <a:r>
              <a:rPr lang="en-US" dirty="0" smtClean="0"/>
              <a:t>A computing model inspired by the biological brain</a:t>
            </a:r>
          </a:p>
          <a:p>
            <a:r>
              <a:rPr lang="en-US" dirty="0" smtClean="0"/>
              <a:t>Flexible and very powerful</a:t>
            </a:r>
          </a:p>
          <a:p>
            <a:r>
              <a:rPr lang="en-US" dirty="0" smtClean="0"/>
              <a:t>Can be adjusted for different learning tasks (supervised, unsupervised, etc.)</a:t>
            </a:r>
            <a:endParaRPr lang="en-US" dirty="0"/>
          </a:p>
        </p:txBody>
      </p:sp>
    </p:spTree>
    <p:extLst>
      <p:ext uri="{BB962C8B-B14F-4D97-AF65-F5344CB8AC3E}">
        <p14:creationId xmlns:p14="http://schemas.microsoft.com/office/powerpoint/2010/main" val="21202550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to study neural networks</a:t>
            </a:r>
            <a:endParaRPr lang="en-US" dirty="0"/>
          </a:p>
        </p:txBody>
      </p:sp>
      <p:sp>
        <p:nvSpPr>
          <p:cNvPr id="3" name="Content Placeholder 2"/>
          <p:cNvSpPr>
            <a:spLocks noGrp="1"/>
          </p:cNvSpPr>
          <p:nvPr>
            <p:ph idx="1"/>
          </p:nvPr>
        </p:nvSpPr>
        <p:spPr/>
        <p:txBody>
          <a:bodyPr/>
          <a:lstStyle/>
          <a:p>
            <a:r>
              <a:rPr lang="en-US" dirty="0" smtClean="0"/>
              <a:t>We usually cannot directly study brain</a:t>
            </a:r>
          </a:p>
          <a:p>
            <a:pPr lvl="1"/>
            <a:r>
              <a:rPr lang="en-US" dirty="0" smtClean="0"/>
              <a:t>We can with fMRI and EEG but not everyone can afford it</a:t>
            </a:r>
          </a:p>
          <a:p>
            <a:pPr lvl="1"/>
            <a:r>
              <a:rPr lang="en-US" dirty="0" smtClean="0"/>
              <a:t>There are limitations (yet)</a:t>
            </a:r>
          </a:p>
          <a:p>
            <a:r>
              <a:rPr lang="en-US" dirty="0" smtClean="0"/>
              <a:t>To understand what we are likely good (bad) at</a:t>
            </a:r>
          </a:p>
          <a:p>
            <a:pPr lvl="1"/>
            <a:r>
              <a:rPr lang="en-US" dirty="0" smtClean="0"/>
              <a:t>Supposed to be good at things that we are good at: e.g., vision</a:t>
            </a:r>
          </a:p>
          <a:p>
            <a:pPr lvl="1"/>
            <a:r>
              <a:rPr lang="en-US" dirty="0" smtClean="0"/>
              <a:t>And bad at things that we are bad at: e.g., arithmetic</a:t>
            </a:r>
          </a:p>
          <a:p>
            <a:r>
              <a:rPr lang="en-US" dirty="0" smtClean="0"/>
              <a:t>A powerful paradigm to solve real-world problem (this course)</a:t>
            </a:r>
          </a:p>
          <a:p>
            <a:endParaRPr lang="en-US" dirty="0"/>
          </a:p>
        </p:txBody>
      </p:sp>
    </p:spTree>
    <p:extLst>
      <p:ext uri="{BB962C8B-B14F-4D97-AF65-F5344CB8AC3E}">
        <p14:creationId xmlns:p14="http://schemas.microsoft.com/office/powerpoint/2010/main" val="577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a:t>
            </a:r>
            <a:endParaRPr lang="en-US" dirty="0"/>
          </a:p>
        </p:txBody>
      </p:sp>
      <p:sp>
        <p:nvSpPr>
          <p:cNvPr id="3" name="Content Placeholder 2"/>
          <p:cNvSpPr>
            <a:spLocks noGrp="1"/>
          </p:cNvSpPr>
          <p:nvPr>
            <p:ph idx="1"/>
          </p:nvPr>
        </p:nvSpPr>
        <p:spPr/>
        <p:txBody>
          <a:bodyPr/>
          <a:lstStyle/>
          <a:p>
            <a:r>
              <a:rPr lang="en-US" dirty="0" smtClean="0"/>
              <a:t>Average weight 1.4 kg, about 2% of total body weight</a:t>
            </a:r>
          </a:p>
          <a:p>
            <a:r>
              <a:rPr lang="en-US" dirty="0" smtClean="0"/>
              <a:t>Responsible ~20% of our energy consumption!</a:t>
            </a:r>
          </a:p>
          <a:p>
            <a:pPr lvl="1"/>
            <a:r>
              <a:rPr lang="en-US" dirty="0" smtClean="0"/>
              <a:t>~12.6 Watts</a:t>
            </a:r>
          </a:p>
          <a:p>
            <a:pPr lvl="1"/>
            <a:r>
              <a:rPr lang="en-US" dirty="0" smtClean="0"/>
              <a:t>It sounds a like but is extremely efficient. A typical GPU server requires  ~1000 Watts</a:t>
            </a:r>
          </a:p>
          <a:p>
            <a:r>
              <a:rPr lang="en-US" dirty="0" smtClean="0"/>
              <a:t>Composed of neurons interconnected to each other</a:t>
            </a:r>
          </a:p>
        </p:txBody>
      </p:sp>
    </p:spTree>
    <p:extLst>
      <p:ext uri="{BB962C8B-B14F-4D97-AF65-F5344CB8AC3E}">
        <p14:creationId xmlns:p14="http://schemas.microsoft.com/office/powerpoint/2010/main" val="1319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neurons</a:t>
            </a:r>
            <a:endParaRPr lang="en-US" dirty="0"/>
          </a:p>
        </p:txBody>
      </p:sp>
      <p:sp>
        <p:nvSpPr>
          <p:cNvPr id="4" name="Content Placeholder 3"/>
          <p:cNvSpPr>
            <a:spLocks noGrp="1"/>
          </p:cNvSpPr>
          <p:nvPr>
            <p:ph sz="half" idx="1"/>
          </p:nvPr>
        </p:nvSpPr>
        <p:spPr/>
        <p:txBody>
          <a:bodyPr/>
          <a:lstStyle/>
          <a:p>
            <a:r>
              <a:rPr lang="en-US" dirty="0" smtClean="0"/>
              <a:t>Dendrites collect chemicals</a:t>
            </a:r>
          </a:p>
          <a:p>
            <a:r>
              <a:rPr lang="en-US" dirty="0" smtClean="0"/>
              <a:t>Neuron may “fire” based on the chemical input</a:t>
            </a:r>
          </a:p>
          <a:p>
            <a:r>
              <a:rPr lang="en-US" dirty="0" smtClean="0"/>
              <a:t>Axon ending will generate chemicals those will in turn be consumed by other neurons</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3309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neurons</a:t>
            </a: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145648"/>
            <a:ext cx="3886200" cy="17112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917395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Research Directions</a:t>
            </a:r>
            <a:endParaRPr lang="en-US" dirty="0"/>
          </a:p>
        </p:txBody>
      </p:sp>
      <p:sp>
        <p:nvSpPr>
          <p:cNvPr id="3" name="Content Placeholder 2"/>
          <p:cNvSpPr>
            <a:spLocks noGrp="1"/>
          </p:cNvSpPr>
          <p:nvPr>
            <p:ph idx="1"/>
          </p:nvPr>
        </p:nvSpPr>
        <p:spPr/>
        <p:txBody>
          <a:bodyPr/>
          <a:lstStyle/>
          <a:p>
            <a:r>
              <a:rPr lang="en-US" dirty="0" smtClean="0"/>
              <a:t>Image Processing/Computer Vision/Imaging?</a:t>
            </a:r>
          </a:p>
          <a:p>
            <a:r>
              <a:rPr lang="en-US" dirty="0" smtClean="0"/>
              <a:t>Medical stuff?</a:t>
            </a:r>
          </a:p>
          <a:p>
            <a:r>
              <a:rPr lang="en-US" dirty="0" smtClean="0"/>
              <a:t>Natural language processing (NLP)?</a:t>
            </a:r>
          </a:p>
          <a:p>
            <a:r>
              <a:rPr lang="en-US" dirty="0" smtClean="0"/>
              <a:t>Others?</a:t>
            </a:r>
            <a:endParaRPr lang="en-US" dirty="0"/>
          </a:p>
        </p:txBody>
      </p:sp>
    </p:spTree>
    <p:extLst>
      <p:ext uri="{BB962C8B-B14F-4D97-AF65-F5344CB8AC3E}">
        <p14:creationId xmlns:p14="http://schemas.microsoft.com/office/powerpoint/2010/main" val="3700962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networks</a:t>
            </a:r>
            <a:endParaRPr lang="en-US" dirty="0"/>
          </a:p>
        </p:txBody>
      </p:sp>
      <p:sp>
        <p:nvSpPr>
          <p:cNvPr id="7" name="Text Placeholder 6"/>
          <p:cNvSpPr>
            <a:spLocks noGrp="1"/>
          </p:cNvSpPr>
          <p:nvPr>
            <p:ph type="body" idx="1"/>
          </p:nvPr>
        </p:nvSpPr>
        <p:spPr/>
        <p:txBody>
          <a:bodyPr/>
          <a:lstStyle/>
          <a:p>
            <a:pPr algn="ctr"/>
            <a:r>
              <a:rPr lang="en-US" dirty="0" smtClean="0"/>
              <a:t>Single layer network</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198" y="2505075"/>
            <a:ext cx="3164966" cy="3684588"/>
          </a:xfrm>
        </p:spPr>
      </p:pic>
      <p:sp>
        <p:nvSpPr>
          <p:cNvPr id="8" name="Text Placeholder 7"/>
          <p:cNvSpPr>
            <a:spLocks noGrp="1"/>
          </p:cNvSpPr>
          <p:nvPr>
            <p:ph type="body" sz="quarter" idx="3"/>
          </p:nvPr>
        </p:nvSpPr>
        <p:spPr/>
        <p:txBody>
          <a:bodyPr/>
          <a:lstStyle/>
          <a:p>
            <a:pPr algn="ctr"/>
            <a:r>
              <a:rPr lang="en-US" dirty="0" smtClean="0"/>
              <a:t>Multiple layer (deep) network</a:t>
            </a:r>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48232"/>
            <a:ext cx="3887788" cy="2998274"/>
          </a:xfrm>
        </p:spPr>
      </p:pic>
    </p:spTree>
    <p:extLst>
      <p:ext uri="{BB962C8B-B14F-4D97-AF65-F5344CB8AC3E}">
        <p14:creationId xmlns:p14="http://schemas.microsoft.com/office/powerpoint/2010/main" val="1931793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522" y="354888"/>
            <a:ext cx="3952679" cy="6503113"/>
          </a:xfrm>
        </p:spPr>
      </p:pic>
    </p:spTree>
    <p:extLst>
      <p:ext uri="{BB962C8B-B14F-4D97-AF65-F5344CB8AC3E}">
        <p14:creationId xmlns:p14="http://schemas.microsoft.com/office/powerpoint/2010/main" val="2860645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a:t>
            </a:r>
            <a:r>
              <a:rPr lang="en-US" dirty="0" smtClean="0">
                <a:hlinkClick r:id="rId2"/>
              </a:rPr>
              <a:t>history</a:t>
            </a:r>
            <a:r>
              <a:rPr lang="en-US" dirty="0" smtClean="0"/>
              <a:t> of ANN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Warren McCulloch and Walter Pitts introduced Threshold Logic Unit as a computational model of neuron in 1943</a:t>
            </a:r>
          </a:p>
          <a:p>
            <a:r>
              <a:rPr lang="en-US" dirty="0" smtClean="0"/>
              <a:t>Donald </a:t>
            </a:r>
            <a:r>
              <a:rPr lang="en-US" dirty="0" err="1" smtClean="0"/>
              <a:t>Hebb</a:t>
            </a:r>
            <a:r>
              <a:rPr lang="en-US" dirty="0" smtClean="0"/>
              <a:t> created a hypothesis of learning (</a:t>
            </a:r>
            <a:r>
              <a:rPr lang="en-US" dirty="0" err="1" smtClean="0"/>
              <a:t>Hebbian</a:t>
            </a:r>
            <a:r>
              <a:rPr lang="en-US" dirty="0" smtClean="0"/>
              <a:t> theory) based on neural plasticity (increase synaptic efficacy by repeated and persistent stimulation) in late 1940’s</a:t>
            </a:r>
          </a:p>
          <a:p>
            <a:r>
              <a:rPr lang="en-US" dirty="0" smtClean="0"/>
              <a:t>Frank Rosenblatt created perceptron in 1958 but no concrete learning method appeared to be described</a:t>
            </a:r>
          </a:p>
          <a:p>
            <a:r>
              <a:rPr lang="en-US" dirty="0" smtClean="0"/>
              <a:t>Bernard </a:t>
            </a:r>
            <a:r>
              <a:rPr lang="en-US" dirty="0" err="1" smtClean="0"/>
              <a:t>Widrow</a:t>
            </a:r>
            <a:r>
              <a:rPr lang="en-US" dirty="0" smtClean="0"/>
              <a:t> and </a:t>
            </a:r>
            <a:r>
              <a:rPr lang="en-US" dirty="0" err="1" smtClean="0"/>
              <a:t>Marcian</a:t>
            </a:r>
            <a:r>
              <a:rPr lang="en-US" dirty="0" smtClean="0"/>
              <a:t> Hoff of Stanford developed “ADALINE” and “MADALINE” (</a:t>
            </a:r>
            <a:r>
              <a:rPr lang="en-US" dirty="0" err="1" smtClean="0"/>
              <a:t>Mulitple</a:t>
            </a:r>
            <a:r>
              <a:rPr lang="en-US" dirty="0" smtClean="0"/>
              <a:t> </a:t>
            </a:r>
            <a:r>
              <a:rPr lang="en-US" dirty="0" err="1" smtClean="0"/>
              <a:t>ADAptive</a:t>
            </a:r>
            <a:r>
              <a:rPr lang="en-US" dirty="0" smtClean="0"/>
              <a:t> </a:t>
            </a:r>
            <a:r>
              <a:rPr lang="en-US" dirty="0" err="1" smtClean="0"/>
              <a:t>LiINear</a:t>
            </a:r>
            <a:r>
              <a:rPr lang="en-US" dirty="0" smtClean="0"/>
              <a:t> Elements) in 1959. First neural network to tackle real world problem. </a:t>
            </a:r>
            <a:r>
              <a:rPr lang="en-US" dirty="0" smtClean="0">
                <a:hlinkClick r:id="rId3"/>
              </a:rPr>
              <a:t>It is still used in air traffic control systems</a:t>
            </a:r>
            <a:r>
              <a:rPr lang="en-US" dirty="0" smtClean="0"/>
              <a:t> (really?)</a:t>
            </a:r>
            <a:endParaRPr lang="en-US" dirty="0"/>
          </a:p>
        </p:txBody>
      </p:sp>
    </p:spTree>
    <p:extLst>
      <p:ext uri="{BB962C8B-B14F-4D97-AF65-F5344CB8AC3E}">
        <p14:creationId xmlns:p14="http://schemas.microsoft.com/office/powerpoint/2010/main" val="23097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ANN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Perceptron got high expectation in early year but neural science does not catch up. And the traditional von Neumann and Turing architecture took over the computing scene. Ironically, von Neumann himself suggested to imitate neuron function with telegraph relays or vacuum tubes</a:t>
            </a:r>
          </a:p>
          <a:p>
            <a:r>
              <a:rPr lang="en-US" dirty="0" smtClean="0"/>
              <a:t>Neural network research was hit hard by the introduction of the book </a:t>
            </a:r>
            <a:r>
              <a:rPr lang="en-US" dirty="0" err="1" smtClean="0"/>
              <a:t>Perceptrons</a:t>
            </a:r>
            <a:r>
              <a:rPr lang="en-US" dirty="0" smtClean="0"/>
              <a:t> by Marvin </a:t>
            </a:r>
            <a:r>
              <a:rPr lang="en-US" dirty="0" err="1" smtClean="0"/>
              <a:t>Minsky</a:t>
            </a:r>
            <a:r>
              <a:rPr lang="en-US" dirty="0" smtClean="0"/>
              <a:t> and Seymour </a:t>
            </a:r>
            <a:r>
              <a:rPr lang="en-US" dirty="0" err="1" smtClean="0"/>
              <a:t>Papert</a:t>
            </a:r>
            <a:r>
              <a:rPr lang="en-US" dirty="0" smtClean="0"/>
              <a:t>. It proved the limitation of </a:t>
            </a:r>
            <a:r>
              <a:rPr lang="en-US" dirty="0" err="1" smtClean="0"/>
              <a:t>perceptrons</a:t>
            </a:r>
            <a:r>
              <a:rPr lang="en-US" dirty="0" smtClean="0"/>
              <a:t> but combined with the initial hype, people lost trust of the potential of neural networks and we entered the “first dark age” of neural networks</a:t>
            </a:r>
            <a:endParaRPr lang="en-US" dirty="0"/>
          </a:p>
        </p:txBody>
      </p:sp>
    </p:spTree>
    <p:extLst>
      <p:ext uri="{BB962C8B-B14F-4D97-AF65-F5344CB8AC3E}">
        <p14:creationId xmlns:p14="http://schemas.microsoft.com/office/powerpoint/2010/main" val="36101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85000" lnSpcReduction="20000"/>
          </a:bodyPr>
          <a:lstStyle/>
          <a:p>
            <a:r>
              <a:rPr lang="en-US" dirty="0" smtClean="0"/>
              <a:t>The interest to neural network slowly revived with the invention of the </a:t>
            </a:r>
            <a:r>
              <a:rPr lang="en-US" dirty="0" err="1" smtClean="0"/>
              <a:t>backpropagation</a:t>
            </a:r>
            <a:r>
              <a:rPr lang="en-US" dirty="0" smtClean="0"/>
              <a:t> algorithm by Paul </a:t>
            </a:r>
            <a:r>
              <a:rPr lang="en-US" dirty="0" err="1" smtClean="0"/>
              <a:t>Webos</a:t>
            </a:r>
            <a:r>
              <a:rPr lang="en-US" dirty="0" smtClean="0"/>
              <a:t> in 1974. The algorithm was reinvented by many other such as Parker (1985) and </a:t>
            </a:r>
            <a:r>
              <a:rPr lang="en-US" dirty="0" err="1" smtClean="0"/>
              <a:t>LeCun</a:t>
            </a:r>
            <a:r>
              <a:rPr lang="en-US" dirty="0"/>
              <a:t> </a:t>
            </a:r>
            <a:r>
              <a:rPr lang="en-US" dirty="0" smtClean="0"/>
              <a:t>(1985)</a:t>
            </a:r>
          </a:p>
          <a:p>
            <a:r>
              <a:rPr lang="en-US" dirty="0" smtClean="0"/>
              <a:t>Hopfield popularizes a form of bi-directional networks (Hopfield networks) in the 1980’s and neural network research was blooming in that decade</a:t>
            </a:r>
          </a:p>
          <a:p>
            <a:r>
              <a:rPr lang="en-US" dirty="0" smtClean="0"/>
              <a:t>But as the support vector machine (SVM) by </a:t>
            </a:r>
            <a:r>
              <a:rPr lang="en-US" dirty="0" err="1" smtClean="0"/>
              <a:t>Vladmir</a:t>
            </a:r>
            <a:r>
              <a:rPr lang="en-US" dirty="0" smtClean="0"/>
              <a:t> </a:t>
            </a:r>
            <a:r>
              <a:rPr lang="en-US" dirty="0" err="1" smtClean="0"/>
              <a:t>Vapnik</a:t>
            </a:r>
            <a:r>
              <a:rPr lang="en-US" dirty="0" smtClean="0"/>
              <a:t> was popularized in late 1980’s and early 1990’s. Neural network slowly lost favors. SVM took hold instead of neural networks because it has more elegant math and worked better at that time</a:t>
            </a:r>
          </a:p>
          <a:p>
            <a:pPr lvl="1"/>
            <a:r>
              <a:rPr lang="en-US" dirty="0" smtClean="0"/>
              <a:t>Less parameters to tune </a:t>
            </a:r>
          </a:p>
          <a:p>
            <a:pPr lvl="1"/>
            <a:r>
              <a:rPr lang="en-US" dirty="0" smtClean="0"/>
              <a:t>Computers were too slow then and labeled datasets were too small</a:t>
            </a:r>
          </a:p>
          <a:p>
            <a:pPr lvl="1"/>
            <a:endParaRPr lang="en-US" dirty="0"/>
          </a:p>
        </p:txBody>
      </p:sp>
    </p:spTree>
    <p:extLst>
      <p:ext uri="{BB962C8B-B14F-4D97-AF65-F5344CB8AC3E}">
        <p14:creationId xmlns:p14="http://schemas.microsoft.com/office/powerpoint/2010/main" val="10216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lstStyle/>
          <a:p>
            <a:r>
              <a:rPr lang="en-US" dirty="0" smtClean="0"/>
              <a:t>Neural networks got a come-back for the last decade as recurrent neural networks and deep </a:t>
            </a:r>
            <a:r>
              <a:rPr lang="en-US" dirty="0" err="1" smtClean="0"/>
              <a:t>feedforward</a:t>
            </a:r>
            <a:r>
              <a:rPr lang="en-US" dirty="0" smtClean="0"/>
              <a:t> neural networks won numerous competitions in both pattern recognition and machine learning domains</a:t>
            </a:r>
          </a:p>
          <a:p>
            <a:r>
              <a:rPr lang="en-US" dirty="0" smtClean="0"/>
              <a:t>Fast GPUs were a key for the come-back. Relatively cheap and powerful computing resources are now widely available. And the wide spread of large public labeled datasets helped a whole lot too</a:t>
            </a:r>
            <a:endParaRPr lang="en-US" dirty="0"/>
          </a:p>
        </p:txBody>
      </p:sp>
    </p:spTree>
    <p:extLst>
      <p:ext uri="{BB962C8B-B14F-4D97-AF65-F5344CB8AC3E}">
        <p14:creationId xmlns:p14="http://schemas.microsoft.com/office/powerpoint/2010/main" val="19126906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Machine learning allows us to automatically generate programs to solve various tasks by learning from data</a:t>
            </a:r>
          </a:p>
          <a:p>
            <a:r>
              <a:rPr lang="en-US" dirty="0" smtClean="0"/>
              <a:t>Different</a:t>
            </a:r>
            <a:r>
              <a:rPr lang="en-US" dirty="0" smtClean="0"/>
              <a:t> machine learning types:</a:t>
            </a:r>
          </a:p>
          <a:p>
            <a:pPr lvl="1"/>
            <a:r>
              <a:rPr lang="en-US" dirty="0" smtClean="0"/>
              <a:t>Supervised learning (e.g., object recognition)</a:t>
            </a:r>
          </a:p>
          <a:p>
            <a:pPr lvl="1"/>
            <a:r>
              <a:rPr lang="en-US" dirty="0" smtClean="0"/>
              <a:t>Unsupervised learning (e.g., clustering)</a:t>
            </a:r>
          </a:p>
          <a:p>
            <a:pPr lvl="1"/>
            <a:r>
              <a:rPr lang="en-US" dirty="0" smtClean="0"/>
              <a:t>Reinforcement learning (e.g., </a:t>
            </a:r>
            <a:r>
              <a:rPr lang="en-US" smtClean="0"/>
              <a:t>autonomous driving)</a:t>
            </a:r>
            <a:endParaRPr lang="en-US" dirty="0" smtClean="0"/>
          </a:p>
          <a:p>
            <a:r>
              <a:rPr lang="en-US" dirty="0" smtClean="0"/>
              <a:t>Deep </a:t>
            </a:r>
            <a:r>
              <a:rPr lang="en-US" dirty="0" smtClean="0"/>
              <a:t>learning is just neural networks with many layers (hence deep) </a:t>
            </a:r>
            <a:endParaRPr lang="en-US" dirty="0"/>
          </a:p>
        </p:txBody>
      </p:sp>
    </p:spTree>
    <p:extLst>
      <p:ext uri="{BB962C8B-B14F-4D97-AF65-F5344CB8AC3E}">
        <p14:creationId xmlns:p14="http://schemas.microsoft.com/office/powerpoint/2010/main" val="11546182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	</a:t>
            </a:r>
            <a:endParaRPr lang="en-US" dirty="0"/>
          </a:p>
        </p:txBody>
      </p:sp>
      <p:sp>
        <p:nvSpPr>
          <p:cNvPr id="3" name="Content Placeholder 2"/>
          <p:cNvSpPr>
            <a:spLocks noGrp="1"/>
          </p:cNvSpPr>
          <p:nvPr>
            <p:ph idx="1"/>
          </p:nvPr>
        </p:nvSpPr>
        <p:spPr/>
        <p:txBody>
          <a:bodyPr/>
          <a:lstStyle/>
          <a:p>
            <a:r>
              <a:rPr lang="en-US" dirty="0" smtClean="0"/>
              <a:t>More on supervised learning</a:t>
            </a:r>
          </a:p>
          <a:p>
            <a:pPr lvl="1"/>
            <a:r>
              <a:rPr lang="en-US" dirty="0" smtClean="0"/>
              <a:t>Loss functions</a:t>
            </a:r>
          </a:p>
          <a:p>
            <a:pPr lvl="1"/>
            <a:r>
              <a:rPr lang="en-US" dirty="0" smtClean="0"/>
              <a:t>Regularizations</a:t>
            </a:r>
          </a:p>
          <a:p>
            <a:pPr lvl="1"/>
            <a:r>
              <a:rPr lang="en-US" dirty="0" smtClean="0"/>
              <a:t>Examples</a:t>
            </a:r>
          </a:p>
          <a:p>
            <a:r>
              <a:rPr lang="en-US" dirty="0" smtClean="0"/>
              <a:t>Optimization methods (?)</a:t>
            </a:r>
            <a:endParaRPr lang="en-US" dirty="0"/>
          </a:p>
        </p:txBody>
      </p:sp>
    </p:spTree>
    <p:extLst>
      <p:ext uri="{BB962C8B-B14F-4D97-AF65-F5344CB8AC3E}">
        <p14:creationId xmlns:p14="http://schemas.microsoft.com/office/powerpoint/2010/main" val="2145658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825196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smtClean="0"/>
              <a:t>Samuel Cheng (</a:t>
            </a:r>
            <a:r>
              <a:rPr lang="en-US" altLang="en-US" dirty="0" smtClean="0">
                <a:hlinkClick r:id="rId3"/>
              </a:rPr>
              <a:t>samuel.cheng@ou.edu</a:t>
            </a:r>
            <a:r>
              <a:rPr lang="en-US" altLang="en-US" dirty="0" smtClean="0"/>
              <a:t>)</a:t>
            </a:r>
            <a:br>
              <a:rPr lang="en-US" altLang="en-US" dirty="0" smtClean="0"/>
            </a:br>
            <a:endParaRPr lang="en-US" altLang="en-US" dirty="0" smtClean="0"/>
          </a:p>
          <a:p>
            <a:r>
              <a:rPr lang="en-US" altLang="en-US" dirty="0" smtClean="0"/>
              <a:t>Office hours: </a:t>
            </a:r>
            <a:endParaRPr lang="en-US" altLang="en-US" dirty="0"/>
          </a:p>
          <a:p>
            <a:pPr lvl="1"/>
            <a:r>
              <a:rPr lang="en-US" altLang="en-US" dirty="0" smtClean="0"/>
              <a:t>Catch me after class or just email me </a:t>
            </a:r>
          </a:p>
          <a:p>
            <a:pPr lvl="1"/>
            <a:r>
              <a:rPr lang="en-US" altLang="en-US" dirty="0" smtClean="0"/>
              <a:t>I’ll be teaching from both Norman and Tulsa</a:t>
            </a:r>
          </a:p>
          <a:p>
            <a:pPr lvl="2"/>
            <a:r>
              <a:rPr lang="en-US" altLang="en-US" dirty="0" smtClean="0">
                <a:solidFill>
                  <a:srgbClr val="FF0000"/>
                </a:solidFill>
              </a:rPr>
              <a:t>Connection does not always work out of the box. Need your tolerance and help</a:t>
            </a:r>
          </a:p>
          <a:p>
            <a:r>
              <a:rPr lang="en-US" dirty="0"/>
              <a:t>Piazza</a:t>
            </a:r>
            <a:r>
              <a:rPr lang="en-US" dirty="0" smtClean="0"/>
              <a:t>: </a:t>
            </a:r>
            <a:r>
              <a:rPr lang="en-US" dirty="0" smtClean="0">
                <a:solidFill>
                  <a:srgbClr val="FF0000"/>
                </a:solidFill>
              </a:rPr>
              <a:t>sign up now!</a:t>
            </a:r>
            <a:endParaRPr lang="en-US" dirty="0">
              <a:solidFill>
                <a:srgbClr val="FF0000"/>
              </a:solidFill>
            </a:endParaRPr>
          </a:p>
          <a:p>
            <a:pPr marL="0" indent="0">
              <a:buNone/>
            </a:pPr>
            <a:r>
              <a:rPr lang="en-US" dirty="0"/>
              <a:t>   </a:t>
            </a:r>
            <a:r>
              <a:rPr lang="en-US" dirty="0">
                <a:hlinkClick r:id="rId4"/>
              </a:rPr>
              <a:t>https://piazza.com/class/jqvirrtszkfau</a:t>
            </a:r>
            <a:endParaRPr lang="en-US" dirty="0"/>
          </a:p>
        </p:txBody>
      </p:sp>
    </p:spTree>
    <p:extLst>
      <p:ext uri="{BB962C8B-B14F-4D97-AF65-F5344CB8AC3E}">
        <p14:creationId xmlns:p14="http://schemas.microsoft.com/office/powerpoint/2010/main" val="1397864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to deep learning courses</a:t>
            </a:r>
            <a:endParaRPr lang="en-US" dirty="0"/>
          </a:p>
        </p:txBody>
      </p:sp>
      <p:sp>
        <p:nvSpPr>
          <p:cNvPr id="3" name="Content Placeholder 2"/>
          <p:cNvSpPr>
            <a:spLocks noGrp="1"/>
          </p:cNvSpPr>
          <p:nvPr>
            <p:ph idx="1"/>
          </p:nvPr>
        </p:nvSpPr>
        <p:spPr/>
        <p:txBody>
          <a:bodyPr/>
          <a:lstStyle/>
          <a:p>
            <a:r>
              <a:rPr lang="en-US" dirty="0" smtClean="0"/>
              <a:t>Hinton’s </a:t>
            </a:r>
            <a:r>
              <a:rPr lang="en-US" dirty="0" err="1" smtClean="0"/>
              <a:t>coursera</a:t>
            </a:r>
            <a:r>
              <a:rPr lang="en-US" dirty="0" smtClean="0"/>
              <a:t> course</a:t>
            </a:r>
          </a:p>
          <a:p>
            <a:r>
              <a:rPr lang="en-US" dirty="0" smtClean="0"/>
              <a:t>Stanford CS 231n</a:t>
            </a:r>
          </a:p>
          <a:p>
            <a:r>
              <a:rPr lang="en-US" dirty="0" smtClean="0"/>
              <a:t>Oxford’s course</a:t>
            </a:r>
          </a:p>
          <a:p>
            <a:r>
              <a:rPr lang="en-US" dirty="0" smtClean="0"/>
              <a:t>U Toronto’s </a:t>
            </a:r>
            <a:r>
              <a:rPr lang="en-US" dirty="0"/>
              <a:t>course</a:t>
            </a:r>
          </a:p>
          <a:p>
            <a:r>
              <a:rPr lang="en-US" dirty="0" err="1" smtClean="0"/>
              <a:t>Larochelle’s</a:t>
            </a:r>
            <a:r>
              <a:rPr lang="en-US" dirty="0" smtClean="0"/>
              <a:t> course</a:t>
            </a:r>
          </a:p>
          <a:p>
            <a:r>
              <a:rPr lang="en-US" dirty="0" smtClean="0"/>
              <a:t>Others?</a:t>
            </a:r>
          </a:p>
          <a:p>
            <a:endParaRPr lang="en-US" dirty="0"/>
          </a:p>
        </p:txBody>
      </p:sp>
    </p:spTree>
    <p:extLst>
      <p:ext uri="{BB962C8B-B14F-4D97-AF65-F5344CB8AC3E}">
        <p14:creationId xmlns:p14="http://schemas.microsoft.com/office/powerpoint/2010/main" val="1985722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to deep learning packages?</a:t>
            </a:r>
            <a:endParaRPr lang="en-US" dirty="0"/>
          </a:p>
        </p:txBody>
      </p:sp>
      <p:sp>
        <p:nvSpPr>
          <p:cNvPr id="3" name="Content Placeholder 2"/>
          <p:cNvSpPr>
            <a:spLocks noGrp="1"/>
          </p:cNvSpPr>
          <p:nvPr>
            <p:ph idx="1"/>
          </p:nvPr>
        </p:nvSpPr>
        <p:spPr/>
        <p:txBody>
          <a:bodyPr>
            <a:normAutofit lnSpcReduction="10000"/>
          </a:bodyPr>
          <a:lstStyle/>
          <a:p>
            <a:r>
              <a:rPr lang="en-US" dirty="0" err="1" smtClean="0"/>
              <a:t>Caffe</a:t>
            </a:r>
            <a:r>
              <a:rPr lang="en-US" dirty="0" smtClean="0"/>
              <a:t>:</a:t>
            </a:r>
          </a:p>
          <a:p>
            <a:r>
              <a:rPr lang="en-US" dirty="0" smtClean="0"/>
              <a:t>Torch/</a:t>
            </a:r>
            <a:r>
              <a:rPr lang="en-US" dirty="0" err="1" smtClean="0"/>
              <a:t>PyTorch</a:t>
            </a:r>
            <a:r>
              <a:rPr lang="en-US" dirty="0" smtClean="0"/>
              <a:t>:</a:t>
            </a:r>
          </a:p>
          <a:p>
            <a:r>
              <a:rPr lang="en-US" dirty="0" err="1" smtClean="0"/>
              <a:t>Tensorflow</a:t>
            </a:r>
            <a:r>
              <a:rPr lang="en-US" dirty="0" smtClean="0"/>
              <a:t>:</a:t>
            </a:r>
          </a:p>
          <a:p>
            <a:r>
              <a:rPr lang="en-US" dirty="0" err="1" smtClean="0"/>
              <a:t>Theano</a:t>
            </a:r>
            <a:r>
              <a:rPr lang="en-US" dirty="0" smtClean="0"/>
              <a:t>:</a:t>
            </a:r>
          </a:p>
          <a:p>
            <a:r>
              <a:rPr lang="en-US" dirty="0" err="1" smtClean="0"/>
              <a:t>Keras</a:t>
            </a:r>
            <a:r>
              <a:rPr lang="en-US" dirty="0" smtClean="0"/>
              <a:t>:</a:t>
            </a:r>
          </a:p>
          <a:p>
            <a:r>
              <a:rPr lang="en-US" dirty="0" err="1" smtClean="0"/>
              <a:t>Lasagne</a:t>
            </a:r>
            <a:r>
              <a:rPr lang="en-US" dirty="0" smtClean="0"/>
              <a:t>:</a:t>
            </a:r>
          </a:p>
          <a:p>
            <a:r>
              <a:rPr lang="en-US" dirty="0" err="1" smtClean="0"/>
              <a:t>Matconvnet</a:t>
            </a:r>
            <a:r>
              <a:rPr lang="en-US" dirty="0" smtClean="0"/>
              <a:t>:</a:t>
            </a:r>
          </a:p>
          <a:p>
            <a:r>
              <a:rPr lang="en-US" dirty="0" err="1" smtClean="0"/>
              <a:t>Mxnet</a:t>
            </a:r>
            <a:r>
              <a:rPr lang="en-US" dirty="0" smtClean="0"/>
              <a:t>:</a:t>
            </a:r>
          </a:p>
          <a:p>
            <a:r>
              <a:rPr lang="en-US" dirty="0"/>
              <a:t>O</a:t>
            </a:r>
            <a:r>
              <a:rPr lang="en-US" dirty="0" smtClean="0"/>
              <a:t>thers: </a:t>
            </a:r>
            <a:endParaRPr lang="en-US" dirty="0"/>
          </a:p>
        </p:txBody>
      </p:sp>
    </p:spTree>
    <p:extLst>
      <p:ext uri="{BB962C8B-B14F-4D97-AF65-F5344CB8AC3E}">
        <p14:creationId xmlns:p14="http://schemas.microsoft.com/office/powerpoint/2010/main" val="2804102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Languages?</a:t>
            </a:r>
            <a:endParaRPr lang="en-US" dirty="0"/>
          </a:p>
        </p:txBody>
      </p:sp>
      <p:sp>
        <p:nvSpPr>
          <p:cNvPr id="3" name="Content Placeholder 2"/>
          <p:cNvSpPr>
            <a:spLocks noGrp="1"/>
          </p:cNvSpPr>
          <p:nvPr>
            <p:ph idx="1"/>
          </p:nvPr>
        </p:nvSpPr>
        <p:spPr/>
        <p:txBody>
          <a:bodyPr/>
          <a:lstStyle/>
          <a:p>
            <a:r>
              <a:rPr lang="en-US" dirty="0" smtClean="0"/>
              <a:t>Python/</a:t>
            </a:r>
            <a:r>
              <a:rPr lang="en-US" dirty="0" err="1" smtClean="0"/>
              <a:t>Numpy</a:t>
            </a:r>
            <a:r>
              <a:rPr lang="en-US" dirty="0" smtClean="0"/>
              <a:t> (required but quite easy)</a:t>
            </a:r>
          </a:p>
          <a:p>
            <a:r>
              <a:rPr lang="en-US" dirty="0" smtClean="0"/>
              <a:t>C/C++</a:t>
            </a:r>
          </a:p>
          <a:p>
            <a:r>
              <a:rPr lang="en-US" dirty="0" err="1" smtClean="0"/>
              <a:t>Lua</a:t>
            </a:r>
            <a:endParaRPr lang="en-US" dirty="0" smtClean="0"/>
          </a:p>
          <a:p>
            <a:r>
              <a:rPr lang="en-US" dirty="0" err="1" smtClean="0"/>
              <a:t>Matlab</a:t>
            </a:r>
            <a:endParaRPr lang="en-US" dirty="0" smtClean="0"/>
          </a:p>
          <a:p>
            <a:r>
              <a:rPr lang="en-US" dirty="0" smtClean="0"/>
              <a:t>Java</a:t>
            </a:r>
          </a:p>
          <a:p>
            <a:r>
              <a:rPr lang="en-US" dirty="0" smtClean="0"/>
              <a:t>Others</a:t>
            </a:r>
          </a:p>
          <a:p>
            <a:r>
              <a:rPr lang="en-US" dirty="0" smtClean="0"/>
              <a:t>None at all </a:t>
            </a:r>
            <a:endParaRPr lang="en-US" dirty="0"/>
          </a:p>
        </p:txBody>
      </p:sp>
    </p:spTree>
    <p:extLst>
      <p:ext uri="{BB962C8B-B14F-4D97-AF65-F5344CB8AC3E}">
        <p14:creationId xmlns:p14="http://schemas.microsoft.com/office/powerpoint/2010/main" val="3340293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3404</TotalTime>
  <Words>2547</Words>
  <Application>Microsoft Office PowerPoint</Application>
  <PresentationFormat>On-screen Show (4:3)</PresentationFormat>
  <Paragraphs>384</Paragraphs>
  <Slides>69</Slides>
  <Notes>20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Wingdings</vt:lpstr>
      <vt:lpstr>Office Theme</vt:lpstr>
      <vt:lpstr>Artificial Neural Networks Deep Learning Overview</vt:lpstr>
      <vt:lpstr>Instructor</vt:lpstr>
      <vt:lpstr>What is this course about?</vt:lpstr>
      <vt:lpstr>Quick Logistics</vt:lpstr>
      <vt:lpstr>Backgrounds</vt:lpstr>
      <vt:lpstr>Your Research Directions</vt:lpstr>
      <vt:lpstr>Exposure to deep learning courses</vt:lpstr>
      <vt:lpstr>Exposure to deep learning packages?</vt:lpstr>
      <vt:lpstr>Programming Languages?</vt:lpstr>
      <vt:lpstr>Platforms?</vt:lpstr>
      <vt:lpstr>Grading</vt:lpstr>
      <vt:lpstr>Coverage (tentative)</vt:lpstr>
      <vt:lpstr>Prerequisite</vt:lpstr>
      <vt:lpstr>Deep learning in 1 slide</vt:lpstr>
      <vt:lpstr>AI Taxonomy</vt:lpstr>
      <vt:lpstr>AI</vt:lpstr>
      <vt:lpstr>AI Tasks</vt:lpstr>
      <vt:lpstr>AI Tasks</vt:lpstr>
      <vt:lpstr>AI Tasks</vt:lpstr>
      <vt:lpstr>Hans Moravec’s landscape of Human competence</vt:lpstr>
      <vt:lpstr>Winograd Schema Test</vt:lpstr>
      <vt:lpstr>Winograd Schema Challenge</vt:lpstr>
      <vt:lpstr>A bad Winograd question</vt:lpstr>
      <vt:lpstr>Machine learning overview</vt:lpstr>
      <vt:lpstr>Machine learning overview</vt:lpstr>
      <vt:lpstr>Why and when do we need machine learning?</vt:lpstr>
      <vt:lpstr>deeplearning.mit.edu</vt:lpstr>
      <vt:lpstr>Supervised vs unsupervised learning</vt:lpstr>
      <vt:lpstr>A classic problem: object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becomes so good… Representation learning</vt:lpstr>
      <vt:lpstr>Image Classification</vt:lpstr>
      <vt:lpstr>Image Classification: Feature Learning</vt:lpstr>
      <vt:lpstr>Image Classification: Deep Learning</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Case study</vt:lpstr>
      <vt:lpstr>Artificial neural networks</vt:lpstr>
      <vt:lpstr>(Artificial) neural networks</vt:lpstr>
      <vt:lpstr>Reasons to study neural networks</vt:lpstr>
      <vt:lpstr>Our brain</vt:lpstr>
      <vt:lpstr>Biological neurons</vt:lpstr>
      <vt:lpstr>Biological neurons</vt:lpstr>
      <vt:lpstr>Neural networks</vt:lpstr>
      <vt:lpstr>PowerPoint Presentation</vt:lpstr>
      <vt:lpstr>A very brief history of ANN</vt:lpstr>
      <vt:lpstr>A very brief history of ANN (con’t)</vt:lpstr>
      <vt:lpstr>A very brief history of ANN (con’t)</vt:lpstr>
      <vt:lpstr>A very brief history of ANN (con’t)</vt:lpstr>
      <vt:lpstr>Conclusions</vt:lpstr>
      <vt:lpstr>Next time… </vt:lpstr>
      <vt:lpstr>Questions?</vt:lpstr>
      <vt:lpstr>Instructor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Samuel cheng</dc:creator>
  <cp:lastModifiedBy>Samuel cheng</cp:lastModifiedBy>
  <cp:revision>117</cp:revision>
  <dcterms:created xsi:type="dcterms:W3CDTF">2017-01-19T14:12:05Z</dcterms:created>
  <dcterms:modified xsi:type="dcterms:W3CDTF">2019-01-16T09:09:02Z</dcterms:modified>
</cp:coreProperties>
</file>