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</a:t>
            </a: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EAA5A7F-E988-42F5-B76D-61FC81E2C021}" type="datetime">
              <a:rPr b="0" lang="en-HK" sz="1200" spc="-1" strike="noStrike">
                <a:solidFill>
                  <a:srgbClr val="8b8b8b"/>
                </a:solidFill>
                <a:latin typeface="Calibri"/>
              </a:rPr>
              <a:t>2/21/19</a:t>
            </a:fld>
            <a:endParaRPr b="0" lang="en-HK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en-HK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DEB7302-6B5C-4CFE-BD34-1E2B44085B3C}" type="slidenum">
              <a:rPr b="0" lang="en-HK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HK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Mast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er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BCA9B7E2-1FB2-499C-A504-C24D6CD526C3}" type="datetime">
              <a:rPr b="0" lang="en-HK" sz="1200" spc="-1" strike="noStrike">
                <a:solidFill>
                  <a:srgbClr val="8b8b8b"/>
                </a:solidFill>
                <a:latin typeface="Calibri"/>
              </a:rPr>
              <a:t>2/21/19</a:t>
            </a:fld>
            <a:endParaRPr b="0" lang="en-HK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en-HK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E2CF531-9DAF-4472-9F75-CCB2A0B57366}" type="slidenum">
              <a:rPr b="0" lang="en-HK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HK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Presentation and project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143000" y="3602160"/>
            <a:ext cx="6857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Submission (due on 5/9)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20 - 40 minutes screencast/video “presentation” explaining what you have done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Longer video is not always better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Should include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Problem description and motivation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What did you try to solve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Can be shorter if it is a common problem (e.g., segmentation)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Your approach(s)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Evaluation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Discussion: why it works or doesn’t work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Written report: not mandatory. But maximum </a:t>
            </a: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20%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 extra credit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5 times late penalty (25% per day)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237" dur="indefinite" restart="never" nodeType="tmRoot">
          <p:childTnLst>
            <p:seq>
              <p:cTn id="238" dur="indefinite" nodeType="mainSeq">
                <p:childTnLst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Expectation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2" name="Table 2"/>
          <p:cNvGraphicFramePr/>
          <p:nvPr/>
        </p:nvGraphicFramePr>
        <p:xfrm>
          <a:off x="628560" y="1825560"/>
          <a:ext cx="7886520" cy="1854000"/>
        </p:xfrm>
        <a:graphic>
          <a:graphicData uri="http://schemas.openxmlformats.org/drawingml/2006/table">
            <a:tbl>
              <a:tblPr/>
              <a:tblGrid>
                <a:gridCol w="3943080"/>
                <a:gridCol w="3943440"/>
              </a:tblGrid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Quality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Grade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Just submitting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1/4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Department-level competition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2/4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University-level competition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3/4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National-level competition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69" dur="indefinite" restart="never" nodeType="tmRoot">
          <p:childTnLst>
            <p:seq>
              <p:cTn id="27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Final grade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A: ~ 85% or above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B: 70%-85%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C: 55%-70%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D: 40%-55%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F: Below 40%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271" dur="indefinite" restart="never" nodeType="tmRoot">
          <p:childTnLst>
            <p:seq>
              <p:cTn id="27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Prese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nter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628560" y="1690560"/>
            <a:ext cx="7886520" cy="4722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Rule of all: Be informative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Anticipate audience can learn something “new”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Should be easy to digest but not too trivial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Avoid significant overlap with prior presentations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Be organize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From high-level to detail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Simple demo will be great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28560" y="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Audience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28560" y="1325520"/>
            <a:ext cx="7886520" cy="5193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You are asked to rate each presenter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 will put the “task” up on canvas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It will be “graded” and a part of the 70%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Be critical. Treat yourself as a judge for some context. Need to comment on strength and weaknesses of a presentation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Grading metric for review (2 points max)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Below average (1 point)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Average (1.5 point)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Above average (2 points)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Your rating should be submitted before </a:t>
            </a:r>
            <a:r>
              <a:rPr b="0" lang="en-US" sz="2800" spc="-1" strike="noStrike" u="sng">
                <a:solidFill>
                  <a:srgbClr val="000000"/>
                </a:solidFill>
                <a:uFillTx/>
                <a:latin typeface="Calibri"/>
              </a:rPr>
              <a:t>mid-night of the day after presentation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You have ~30 hours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Late submission won’t be accepted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Your input will be used to grade the presenter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Presenter should submit review also. It is treated as a self-appraisal and won’t be used to grade your presentation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Final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Proje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ct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Most important (40%) and lasting result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Start early and clearly define your task and dataset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Project types: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Apply existing neural network model to a new problem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Implement a complex architecture for old problem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Come up with a new neural network model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Theory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61" dur="indefinite" restart="never" nodeType="tmRoot">
          <p:childTnLst>
            <p:seq>
              <p:cTn id="6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Procedures for Type 1-3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628560" y="1825560"/>
            <a:ext cx="7886520" cy="4692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Define Task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Example: summarization of text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Define Dataset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Search for public dataset first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Sometimes conference/competition will provide dataset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E.g., Document Understanding Conference (DUC) 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Define your own (harder, need more new baselines)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Dataset from your own research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Clever use of public data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E.g., For text summarization, can use Wikipedia: intro paragraph and the rest of the article 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Be creative, can try to look into blogs and news also for natural language processing  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Define your metric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Search online for well established metrics on your task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Don’t invent your own arbitrarily. E.g., for text summarization, Rogue (Recall-oriented understudy for gisting evaluation) defines n-gram overlap to human summaries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28560" y="1062000"/>
            <a:ext cx="7886520" cy="5114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Split your dataset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Training/validation/testing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Academic dataset often come pre-split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Don’t try to peek into your test set until the very last moment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Establish a baseline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Implement the simplest model first (for classification, logistic regression on some simple features?)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Compute metrics on training and validation sets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Analyze errors If metrics are amazing and no errors: done, problem was too easy, restart :)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Implement existing neural net model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Compute metric on training and validation sets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Analyze output and errors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Minimum bar for this class (guarantee half of the project score)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99" dur="indefinite" restart="never" nodeType="tmRoot">
          <p:childTnLst>
            <p:seq>
              <p:cTn id="100" dur="indefinite" nodeType="mainSeq">
                <p:childTnLst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28560" y="1238760"/>
            <a:ext cx="7886520" cy="4937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7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Try out different model variants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CNN/RNN/Hybrid?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Depth/width variation?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ReLU/tanh/leaky ReLU/etc.?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Regularization tricks? Gradient flow improvement?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Some tips and suggestions: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Always be close to your data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Try to visualize the dataset collect summary statistics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Inspect the error events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Analyze how different hyperparameters affect performance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1" dur="indefinite" restart="never" nodeType="tmRoot">
          <p:childTnLst>
            <p:seq>
              <p:cTn id="132" dur="indefinite" nodeType="mainSeq">
                <p:childTnLst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Project proposal (Due on 3/14)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Define problem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Tentative approach(s)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Names of group members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How tasks will be split (if group project)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2800" spc="-1" strike="noStrike">
                <a:solidFill>
                  <a:srgbClr val="000000"/>
                </a:solidFill>
                <a:latin typeface="Calibri"/>
              </a:rPr>
              <a:t>Work on the project now if you can. Don’t wait until after submitting your proposal. </a:t>
            </a:r>
            <a:r>
              <a:rPr b="0" i="1" lang="en-US" sz="2800" spc="-1" strike="noStrike" u="sng">
                <a:solidFill>
                  <a:srgbClr val="000000"/>
                </a:solidFill>
                <a:uFillTx/>
                <a:latin typeface="Calibri"/>
              </a:rPr>
              <a:t>If you are not sure whether your project idea is good, just drop me an email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67" dur="indefinite" restart="never" nodeType="tmRoot">
          <p:childTnLst>
            <p:seq>
              <p:cTn id="168" dur="indefinite" nodeType="mainSeq">
                <p:childTnLst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28560" y="-4788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Grading metric (40%)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628560" y="1174320"/>
            <a:ext cx="7886520" cy="4485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Presentation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 (10 out of 40)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clarity, structure, references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Informative: e.g., background literature survey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good insights and discussions of methodology, analysis, results, etc.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Technical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 (15 out of 40)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Correctness, innovation, depth (ad hoc/theoretical-based)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Evaluation and results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 (15 out of 40)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sound evaluation metric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thoroughness in analysis and experimentation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results and performance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Labor cost adjustment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8" name="Table 3"/>
          <p:cNvGraphicFramePr/>
          <p:nvPr/>
        </p:nvGraphicFramePr>
        <p:xfrm>
          <a:off x="280080" y="5704920"/>
          <a:ext cx="8627400" cy="844920"/>
        </p:xfrm>
        <a:graphic>
          <a:graphicData uri="http://schemas.openxmlformats.org/drawingml/2006/table">
            <a:tbl>
              <a:tblPr/>
              <a:tblGrid>
                <a:gridCol w="1828800"/>
                <a:gridCol w="943560"/>
                <a:gridCol w="987840"/>
                <a:gridCol w="943560"/>
                <a:gridCol w="958320"/>
                <a:gridCol w="914400"/>
                <a:gridCol w="1041120"/>
                <a:gridCol w="1009800"/>
              </a:tblGrid>
              <a:tr h="4744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 of members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6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7&gt;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Deduction (in %)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89" dur="indefinite" restart="never" nodeType="tmRoot">
          <p:childTnLst>
            <p:seq>
              <p:cTn id="190" dur="indefinite" nodeType="mainSeq">
                <p:childTnLst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Application>LibreOffice/6.0.7.3$Linux_X86_64 LibreOffice_project/00m0$Build-3</Application>
  <Words>782</Words>
  <Paragraphs>134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2018-02-15T16:15:35Z</dcterms:created>
  <dc:creator>Samuel cheng</dc:creator>
  <dc:description/>
  <dc:language>en-HK</dc:language>
  <cp:lastModifiedBy/>
  <dcterms:modified xsi:type="dcterms:W3CDTF">2019-02-21T22:54:45Z</dcterms:modified>
  <cp:revision>10</cp:revision>
  <dc:subject/>
  <dc:title>Presentation and project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