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mpeg" ContentType="vide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136"/>
  </p:notesMasterIdLst>
  <p:handoutMasterIdLst>
    <p:handoutMasterId r:id="rId137"/>
  </p:handoutMasterIdLst>
  <p:sldIdLst>
    <p:sldId id="893" r:id="rId2"/>
    <p:sldId id="1020" r:id="rId3"/>
    <p:sldId id="1100" r:id="rId4"/>
    <p:sldId id="1099" r:id="rId5"/>
    <p:sldId id="1098" r:id="rId6"/>
    <p:sldId id="860" r:id="rId7"/>
    <p:sldId id="820" r:id="rId8"/>
    <p:sldId id="929" r:id="rId9"/>
    <p:sldId id="859" r:id="rId10"/>
    <p:sldId id="823" r:id="rId11"/>
    <p:sldId id="825" r:id="rId12"/>
    <p:sldId id="826" r:id="rId13"/>
    <p:sldId id="830" r:id="rId14"/>
    <p:sldId id="897" r:id="rId15"/>
    <p:sldId id="898" r:id="rId16"/>
    <p:sldId id="899" r:id="rId17"/>
    <p:sldId id="864" r:id="rId18"/>
    <p:sldId id="862" r:id="rId19"/>
    <p:sldId id="863" r:id="rId20"/>
    <p:sldId id="834" r:id="rId21"/>
    <p:sldId id="900" r:id="rId22"/>
    <p:sldId id="917" r:id="rId23"/>
    <p:sldId id="951" r:id="rId24"/>
    <p:sldId id="950" r:id="rId25"/>
    <p:sldId id="901" r:id="rId26"/>
    <p:sldId id="923" r:id="rId27"/>
    <p:sldId id="970" r:id="rId28"/>
    <p:sldId id="971" r:id="rId29"/>
    <p:sldId id="972" r:id="rId30"/>
    <p:sldId id="973" r:id="rId31"/>
    <p:sldId id="974" r:id="rId32"/>
    <p:sldId id="975" r:id="rId33"/>
    <p:sldId id="976" r:id="rId34"/>
    <p:sldId id="977" r:id="rId35"/>
    <p:sldId id="978" r:id="rId36"/>
    <p:sldId id="979" r:id="rId37"/>
    <p:sldId id="980" r:id="rId38"/>
    <p:sldId id="981" r:id="rId39"/>
    <p:sldId id="982" r:id="rId40"/>
    <p:sldId id="983" r:id="rId41"/>
    <p:sldId id="984" r:id="rId42"/>
    <p:sldId id="985" r:id="rId43"/>
    <p:sldId id="986" r:id="rId44"/>
    <p:sldId id="987" r:id="rId45"/>
    <p:sldId id="988" r:id="rId46"/>
    <p:sldId id="998" r:id="rId47"/>
    <p:sldId id="999" r:id="rId48"/>
    <p:sldId id="1000" r:id="rId49"/>
    <p:sldId id="1001" r:id="rId50"/>
    <p:sldId id="1002" r:id="rId51"/>
    <p:sldId id="1003" r:id="rId52"/>
    <p:sldId id="1004" r:id="rId53"/>
    <p:sldId id="1005" r:id="rId54"/>
    <p:sldId id="1006" r:id="rId55"/>
    <p:sldId id="1007" r:id="rId56"/>
    <p:sldId id="1008" r:id="rId57"/>
    <p:sldId id="1009" r:id="rId58"/>
    <p:sldId id="1010" r:id="rId59"/>
    <p:sldId id="1011" r:id="rId60"/>
    <p:sldId id="1012" r:id="rId61"/>
    <p:sldId id="1013" r:id="rId62"/>
    <p:sldId id="989" r:id="rId63"/>
    <p:sldId id="990" r:id="rId64"/>
    <p:sldId id="991" r:id="rId65"/>
    <p:sldId id="992" r:id="rId66"/>
    <p:sldId id="993" r:id="rId67"/>
    <p:sldId id="994" r:id="rId68"/>
    <p:sldId id="995" r:id="rId69"/>
    <p:sldId id="996" r:id="rId70"/>
    <p:sldId id="997" r:id="rId71"/>
    <p:sldId id="1014" r:id="rId72"/>
    <p:sldId id="1015" r:id="rId73"/>
    <p:sldId id="1016" r:id="rId74"/>
    <p:sldId id="1017" r:id="rId75"/>
    <p:sldId id="1023" r:id="rId76"/>
    <p:sldId id="1024" r:id="rId77"/>
    <p:sldId id="1025" r:id="rId78"/>
    <p:sldId id="1026" r:id="rId79"/>
    <p:sldId id="1027" r:id="rId80"/>
    <p:sldId id="1028" r:id="rId81"/>
    <p:sldId id="1031" r:id="rId82"/>
    <p:sldId id="1034" r:id="rId83"/>
    <p:sldId id="1035" r:id="rId84"/>
    <p:sldId id="1036" r:id="rId85"/>
    <p:sldId id="1037" r:id="rId86"/>
    <p:sldId id="1039" r:id="rId87"/>
    <p:sldId id="1038" r:id="rId88"/>
    <p:sldId id="1053" r:id="rId89"/>
    <p:sldId id="1054" r:id="rId90"/>
    <p:sldId id="1055" r:id="rId91"/>
    <p:sldId id="1058" r:id="rId92"/>
    <p:sldId id="1063" r:id="rId93"/>
    <p:sldId id="1064" r:id="rId94"/>
    <p:sldId id="1069" r:id="rId95"/>
    <p:sldId id="1070" r:id="rId96"/>
    <p:sldId id="1073" r:id="rId97"/>
    <p:sldId id="1075" r:id="rId98"/>
    <p:sldId id="1076" r:id="rId99"/>
    <p:sldId id="1078" r:id="rId100"/>
    <p:sldId id="1079" r:id="rId101"/>
    <p:sldId id="1083" r:id="rId102"/>
    <p:sldId id="1084" r:id="rId103"/>
    <p:sldId id="1085" r:id="rId104"/>
    <p:sldId id="1086" r:id="rId105"/>
    <p:sldId id="1101" r:id="rId106"/>
    <p:sldId id="1102" r:id="rId107"/>
    <p:sldId id="1103" r:id="rId108"/>
    <p:sldId id="1106" r:id="rId109"/>
    <p:sldId id="1105" r:id="rId110"/>
    <p:sldId id="1104" r:id="rId111"/>
    <p:sldId id="1107" r:id="rId112"/>
    <p:sldId id="1108" r:id="rId113"/>
    <p:sldId id="1109" r:id="rId114"/>
    <p:sldId id="1110" r:id="rId115"/>
    <p:sldId id="1111" r:id="rId116"/>
    <p:sldId id="1093" r:id="rId117"/>
    <p:sldId id="1094" r:id="rId118"/>
    <p:sldId id="1113" r:id="rId119"/>
    <p:sldId id="1112" r:id="rId120"/>
    <p:sldId id="1114" r:id="rId121"/>
    <p:sldId id="1095" r:id="rId122"/>
    <p:sldId id="1115" r:id="rId123"/>
    <p:sldId id="1116" r:id="rId124"/>
    <p:sldId id="1117" r:id="rId125"/>
    <p:sldId id="1118" r:id="rId126"/>
    <p:sldId id="1119" r:id="rId127"/>
    <p:sldId id="1123" r:id="rId128"/>
    <p:sldId id="1120" r:id="rId129"/>
    <p:sldId id="1121" r:id="rId130"/>
    <p:sldId id="1122" r:id="rId131"/>
    <p:sldId id="1097" r:id="rId132"/>
    <p:sldId id="861" r:id="rId133"/>
    <p:sldId id="1125" r:id="rId134"/>
    <p:sldId id="1126" r:id="rId135"/>
  </p:sldIdLst>
  <p:sldSz cx="12192000" cy="6858000"/>
  <p:notesSz cx="7099300" cy="10234613"/>
  <p:custDataLst>
    <p:tags r:id="rId1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00FF"/>
    <a:srgbClr val="B8EAC0"/>
    <a:srgbClr val="B9FF35"/>
    <a:srgbClr val="008000"/>
    <a:srgbClr val="8FAAFF"/>
    <a:srgbClr val="7F2727"/>
    <a:srgbClr val="0066FF"/>
    <a:srgbClr val="A3FFCD"/>
    <a:srgbClr val="A50021"/>
    <a:srgbClr val="7D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1203" autoAdjust="0"/>
  </p:normalViewPr>
  <p:slideViewPr>
    <p:cSldViewPr>
      <p:cViewPr varScale="1">
        <p:scale>
          <a:sx n="102" d="100"/>
          <a:sy n="102" d="100"/>
        </p:scale>
        <p:origin x="13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gs" Target="tags/tag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demo doesn’t show</a:t>
            </a:r>
            <a:r>
              <a:rPr lang="en-US" baseline="0" dirty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60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9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5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95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2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44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45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0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90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5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0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238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328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01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415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98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Let</a:t>
            </a:r>
            <a:r>
              <a:rPr lang="ja-JP" altLang="en-US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C1E7E75B-705E-4367-8AB0-DE7E9DB4A734}" type="slidenum">
              <a:rPr lang="en-US"/>
              <a:pPr defTabSz="988101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9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680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steps through value iteration; snapshots of values shown on next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8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Reward function different from the book :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ja-JP" alt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r>
              <a:rPr lang="en-US" dirty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>
              <a:ea typeface="ＭＳ Ｐゴシック" pitchFamily="34" charset="-128"/>
            </a:endParaRPr>
          </a:p>
          <a:p>
            <a:r>
              <a:rPr lang="en-US" dirty="0">
                <a:ea typeface="ＭＳ Ｐゴシック" pitchFamily="34" charset="-128"/>
              </a:rPr>
              <a:t>Need to modify </a:t>
            </a:r>
            <a:r>
              <a:rPr lang="en-US" dirty="0" err="1">
                <a:ea typeface="ＭＳ Ｐゴシック" pitchFamily="34" charset="-128"/>
              </a:rPr>
              <a:t>expectimax</a:t>
            </a:r>
            <a:r>
              <a:rPr lang="en-US" dirty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>
                <a:ea typeface="ＭＳ Ｐゴシック" pitchFamily="34" charset="-128"/>
              </a:rPr>
              <a:t>’</a:t>
            </a:r>
            <a:r>
              <a:rPr lang="en-US" dirty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16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696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778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5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47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869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164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661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744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8912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85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1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580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846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3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Assuming zero living reward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477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26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73770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93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Off-policy because it does not learn the</a:t>
            </a:r>
            <a:r>
              <a:rPr lang="en-US" baseline="0" dirty="0"/>
              <a:t> policy that it is 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551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62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Q: Mean evaluation (winning possibility) of all simulations passing through the edge (s, 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69E0D-4E1C-4E8D-A933-7B12D8875DCC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1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51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 and explore n </a:t>
            </a:r>
            <a:r>
              <a:rPr lang="en-US" dirty="0" err="1"/>
              <a:t>sL</a:t>
            </a:r>
            <a:r>
              <a:rPr lang="en-US" dirty="0"/>
              <a:t> (leave nodes)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459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98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R(s) = the </a:t>
            </a:r>
            <a:r>
              <a:rPr lang="ja-JP" altLang="en-US">
                <a:ea typeface="ＭＳ Ｐゴシック" pitchFamily="34" charset="-128"/>
              </a:rPr>
              <a:t>“</a:t>
            </a:r>
            <a:r>
              <a:rPr lang="en-US" altLang="ja-JP">
                <a:ea typeface="ＭＳ Ｐゴシック" pitchFamily="34" charset="-128"/>
              </a:rPr>
              <a:t>living reward</a:t>
            </a:r>
            <a:r>
              <a:rPr lang="ja-JP" altLang="en-US">
                <a:ea typeface="ＭＳ Ｐゴシック" pitchFamily="34" charset="-128"/>
              </a:rPr>
              <a:t>”</a:t>
            </a:r>
            <a:endParaRPr lang="en-US" altLang="ja-JP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5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8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[Note:</a:t>
            </a:r>
            <a:r>
              <a:rPr lang="en-US" baseline="0" dirty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5.png"/><Relationship Id="rId3" Type="http://schemas.openxmlformats.org/officeDocument/2006/relationships/tags" Target="../tags/tag61.xml"/><Relationship Id="rId7" Type="http://schemas.openxmlformats.org/officeDocument/2006/relationships/image" Target="../media/image130.png"/><Relationship Id="rId12" Type="http://schemas.openxmlformats.org/officeDocument/2006/relationships/image" Target="../media/image134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3.png"/><Relationship Id="rId5" Type="http://schemas.openxmlformats.org/officeDocument/2006/relationships/tags" Target="../tags/tag63.xml"/><Relationship Id="rId10" Type="http://schemas.openxmlformats.org/officeDocument/2006/relationships/image" Target="../media/image132.png"/><Relationship Id="rId4" Type="http://schemas.openxmlformats.org/officeDocument/2006/relationships/tags" Target="../tags/tag62.xml"/><Relationship Id="rId9" Type="http://schemas.openxmlformats.org/officeDocument/2006/relationships/image" Target="../media/image129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tags" Target="../tags/tag76.xml"/><Relationship Id="rId18" Type="http://schemas.openxmlformats.org/officeDocument/2006/relationships/image" Target="../media/image138.png"/><Relationship Id="rId26" Type="http://schemas.openxmlformats.org/officeDocument/2006/relationships/image" Target="../media/image126.png"/><Relationship Id="rId3" Type="http://schemas.openxmlformats.org/officeDocument/2006/relationships/tags" Target="../tags/tag66.xml"/><Relationship Id="rId21" Type="http://schemas.openxmlformats.org/officeDocument/2006/relationships/image" Target="../media/image141.pn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image" Target="../media/image137.png"/><Relationship Id="rId25" Type="http://schemas.openxmlformats.org/officeDocument/2006/relationships/image" Target="../media/image125.png"/><Relationship Id="rId33" Type="http://schemas.openxmlformats.org/officeDocument/2006/relationships/image" Target="../media/image149.png"/><Relationship Id="rId2" Type="http://schemas.openxmlformats.org/officeDocument/2006/relationships/tags" Target="../tags/tag65.xml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29" Type="http://schemas.openxmlformats.org/officeDocument/2006/relationships/image" Target="../media/image145.png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image" Target="../media/image124.png"/><Relationship Id="rId32" Type="http://schemas.openxmlformats.org/officeDocument/2006/relationships/image" Target="../media/image148.png"/><Relationship Id="rId5" Type="http://schemas.openxmlformats.org/officeDocument/2006/relationships/tags" Target="../tags/tag6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43.png"/><Relationship Id="rId28" Type="http://schemas.openxmlformats.org/officeDocument/2006/relationships/image" Target="../media/image144.png"/><Relationship Id="rId10" Type="http://schemas.openxmlformats.org/officeDocument/2006/relationships/tags" Target="../tags/tag73.xml"/><Relationship Id="rId19" Type="http://schemas.openxmlformats.org/officeDocument/2006/relationships/image" Target="../media/image139.png"/><Relationship Id="rId31" Type="http://schemas.openxmlformats.org/officeDocument/2006/relationships/image" Target="../media/image147.pn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image" Target="../media/image142.png"/><Relationship Id="rId27" Type="http://schemas.openxmlformats.org/officeDocument/2006/relationships/image" Target="../media/image127.png"/><Relationship Id="rId30" Type="http://schemas.openxmlformats.org/officeDocument/2006/relationships/image" Target="../media/image14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5.pn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.xml"/><Relationship Id="rId7" Type="http://schemas.openxmlformats.org/officeDocument/2006/relationships/image" Target="../media/image3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.xml"/><Relationship Id="rId7" Type="http://schemas.openxmlformats.org/officeDocument/2006/relationships/image" Target="../media/image3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15.xml"/><Relationship Id="rId10" Type="http://schemas.openxmlformats.org/officeDocument/2006/relationships/image" Target="../media/image37.png"/><Relationship Id="rId4" Type="http://schemas.openxmlformats.org/officeDocument/2006/relationships/tags" Target="../tags/tag14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46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25.xml"/><Relationship Id="rId7" Type="http://schemas.openxmlformats.org/officeDocument/2006/relationships/image" Target="../media/image66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65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6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66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80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8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2.png"/><Relationship Id="rId4" Type="http://schemas.openxmlformats.org/officeDocument/2006/relationships/oleObject" Target="../embeddings/oleObject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tags" Target="../tags/tag45.xml"/><Relationship Id="rId7" Type="http://schemas.openxmlformats.org/officeDocument/2006/relationships/image" Target="../media/image101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5.png"/><Relationship Id="rId5" Type="http://schemas.openxmlformats.org/officeDocument/2006/relationships/tags" Target="../tags/tag47.xml"/><Relationship Id="rId10" Type="http://schemas.openxmlformats.org/officeDocument/2006/relationships/image" Target="../media/image104.png"/><Relationship Id="rId4" Type="http://schemas.openxmlformats.org/officeDocument/2006/relationships/tags" Target="../tags/tag46.xml"/><Relationship Id="rId9" Type="http://schemas.openxmlformats.org/officeDocument/2006/relationships/image" Target="../media/image10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107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2.png"/><Relationship Id="rId3" Type="http://schemas.openxmlformats.org/officeDocument/2006/relationships/tags" Target="../tags/tag51.xml"/><Relationship Id="rId7" Type="http://schemas.openxmlformats.org/officeDocument/2006/relationships/image" Target="../media/image109.png"/><Relationship Id="rId12" Type="http://schemas.openxmlformats.org/officeDocument/2006/relationships/image" Target="../media/image108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53.xml"/><Relationship Id="rId10" Type="http://schemas.openxmlformats.org/officeDocument/2006/relationships/image" Target="../media/image107.png"/><Relationship Id="rId4" Type="http://schemas.openxmlformats.org/officeDocument/2006/relationships/tags" Target="../tags/tag52.xml"/><Relationship Id="rId9" Type="http://schemas.openxmlformats.org/officeDocument/2006/relationships/image" Target="../media/image11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56.xml"/><Relationship Id="rId7" Type="http://schemas.openxmlformats.org/officeDocument/2006/relationships/image" Target="../media/image118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Deep Reinforcement Learning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Markov Decision Processes and Q-Learning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6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Samuel Cheng</a:t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>
                <a:latin typeface="Calibri"/>
                <a:cs typeface="Calibri"/>
              </a:rPr>
              <a:t>University of Oklahoma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1400" dirty="0">
                <a:latin typeface="Calibri"/>
                <a:cs typeface="Calibri"/>
              </a:rPr>
              <a:t>[These slides were modified from slides by Klein and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4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endParaRPr lang="en-US" altLang="ja-JP" sz="2000" dirty="0">
              <a:ea typeface="ＭＳ Ｐゴシック" pitchFamily="34" charset="-128"/>
            </a:endParaRPr>
          </a:p>
          <a:p>
            <a:r>
              <a:rPr lang="en-US" altLang="ja-JP" sz="2400" dirty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itchFamily="34" charset="0"/>
              </a:rPr>
              <a:t>Andrey</a:t>
            </a:r>
            <a:r>
              <a:rPr lang="en-US" dirty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13709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1 / (dist to dot)</a:t>
            </a:r>
            <a:r>
              <a:rPr lang="en-US" sz="1800" baseline="30000" dirty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</a:t>
            </a:r>
            <a:r>
              <a:rPr lang="en-US" sz="1800" dirty="0" err="1"/>
              <a:t>Pacman</a:t>
            </a:r>
            <a:r>
              <a:rPr lang="en-US" sz="1800" dirty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546696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4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86538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 marL="0" indent="0">
              <a:lnSpc>
                <a:spcPct val="80000"/>
              </a:lnSpc>
              <a:buNone/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if something unexpectedly bad happens, blame the features that were on: </a:t>
            </a:r>
            <a:r>
              <a:rPr lang="en-US" sz="2000" dirty="0" err="1"/>
              <a:t>disprefer</a:t>
            </a:r>
            <a:r>
              <a:rPr lang="en-US" sz="2000" dirty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7283AB-849B-4004-B76B-FB6C15051E25}"/>
                  </a:ext>
                </a:extLst>
              </p:cNvPr>
              <p:cNvSpPr txBox="1"/>
              <p:nvPr/>
            </p:nvSpPr>
            <p:spPr>
              <a:xfrm>
                <a:off x="5456929" y="4419600"/>
                <a:ext cx="1170192" cy="717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/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2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/>
                                        <m:e/>
                                      </m:mr>
                                    </m:m>
                                  </m:e>
                                </m:mr>
                              </m:m>
                            </m:e>
                          </m:groupChr>
                        </m:e>
                        <m:lim>
                          <m:f>
                            <m:fPr>
                              <m:ctrlP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lim>
                      </m:limLow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D7283AB-849B-4004-B76B-FB6C15051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929" y="4419600"/>
                <a:ext cx="1170192" cy="717632"/>
              </a:xfrm>
              <a:prstGeom prst="rect">
                <a:avLst/>
              </a:prstGeom>
              <a:blipFill>
                <a:blip r:embed="rId13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4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 (L11D10)]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137400" cy="4729164"/>
          </a:xfrm>
        </p:spPr>
        <p:txBody>
          <a:bodyPr/>
          <a:lstStyle/>
          <a:p>
            <a:r>
              <a:rPr lang="en-US" dirty="0"/>
              <a:t>The approximate Q-learning was great if we picked the right features</a:t>
            </a:r>
          </a:p>
          <a:p>
            <a:r>
              <a:rPr lang="en-US" dirty="0"/>
              <a:t>As throughout the entire course, why (deep) neural networks are great is that we can train end-to-end and do not need to handcraft features</a:t>
            </a:r>
          </a:p>
          <a:p>
            <a:r>
              <a:rPr lang="en-US" dirty="0"/>
              <a:t>Simple way out: let just train a neural network to spit out the q values for a given state and 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219200"/>
            <a:ext cx="4057600" cy="533125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5631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small trick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713706"/>
            <a:ext cx="7848600" cy="4095750"/>
          </a:xfrm>
        </p:spPr>
      </p:pic>
      <p:sp>
        <p:nvSpPr>
          <p:cNvPr id="7" name="TextBox 6"/>
          <p:cNvSpPr txBox="1"/>
          <p:nvPr/>
        </p:nvSpPr>
        <p:spPr>
          <a:xfrm>
            <a:off x="228600" y="6031468"/>
            <a:ext cx="112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Left: Naive formulation of deep Q-network. Right: More optimized architecture of deep Q-network, used in </a:t>
            </a:r>
            <a:r>
              <a:rPr lang="en-US" dirty="0" err="1">
                <a:latin typeface="Calibri"/>
                <a:cs typeface="Calibri"/>
              </a:rPr>
              <a:t>DeepMind</a:t>
            </a:r>
            <a:r>
              <a:rPr lang="en-US" dirty="0">
                <a:latin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09286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 for Atari Game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11614785" cy="3733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187462"/>
            <a:ext cx="6623224" cy="1741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511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Loss function:</a:t>
            </a:r>
          </a:p>
        </p:txBody>
      </p:sp>
    </p:spTree>
    <p:extLst>
      <p:ext uri="{BB962C8B-B14F-4D97-AF65-F5344CB8AC3E}">
        <p14:creationId xmlns:p14="http://schemas.microsoft.com/office/powerpoint/2010/main" val="10104472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Issues with Deep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Naïve Q-learning </a:t>
            </a:r>
            <a:r>
              <a:rPr lang="en-US" dirty="0">
                <a:solidFill>
                  <a:srgbClr val="FF0000"/>
                </a:solidFill>
              </a:rPr>
              <a:t>oscillates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diverges</a:t>
            </a:r>
            <a:r>
              <a:rPr lang="en-US" dirty="0"/>
              <a:t> with neural nets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Data is sequential</a:t>
            </a:r>
          </a:p>
          <a:p>
            <a:pPr lvl="1"/>
            <a:r>
              <a:rPr lang="en-US" dirty="0"/>
              <a:t>Successive samples are correlated, non-</a:t>
            </a:r>
            <a:r>
              <a:rPr lang="en-US" dirty="0" err="1"/>
              <a:t>iid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Policy changes rapidly with slight changes to Q-values</a:t>
            </a:r>
          </a:p>
          <a:p>
            <a:pPr lvl="1"/>
            <a:r>
              <a:rPr lang="en-US" dirty="0"/>
              <a:t>Policy may oscillate</a:t>
            </a:r>
          </a:p>
          <a:p>
            <a:pPr lvl="1"/>
            <a:r>
              <a:rPr lang="en-US" dirty="0"/>
              <a:t>Distribution of data can swing from one extreme to another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Scale of rewards and Q-values</a:t>
            </a:r>
          </a:p>
          <a:p>
            <a:pPr lvl="1"/>
            <a:r>
              <a:rPr lang="en-US" dirty="0"/>
              <a:t>Naïve Q-learning gradients can be large, unstable when </a:t>
            </a:r>
            <a:r>
              <a:rPr lang="en-US" dirty="0" err="1"/>
              <a:t>backprop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7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Stabilize Deep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Use </a:t>
            </a:r>
            <a:r>
              <a:rPr lang="en-US" dirty="0">
                <a:solidFill>
                  <a:srgbClr val="FF0000"/>
                </a:solidFill>
              </a:rPr>
              <a:t>experience replay</a:t>
            </a:r>
          </a:p>
          <a:p>
            <a:pPr lvl="1"/>
            <a:r>
              <a:rPr lang="en-US" dirty="0"/>
              <a:t>Break correlations in data, bring us back to </a:t>
            </a:r>
            <a:r>
              <a:rPr lang="en-US" dirty="0" err="1"/>
              <a:t>iid</a:t>
            </a:r>
            <a:r>
              <a:rPr lang="en-US" dirty="0"/>
              <a:t> setting</a:t>
            </a:r>
          </a:p>
          <a:p>
            <a:pPr lvl="1"/>
            <a:r>
              <a:rPr lang="en-US" dirty="0"/>
              <a:t>Learn from all past policies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Freeze </a:t>
            </a:r>
            <a:r>
              <a:rPr lang="en-US" dirty="0">
                <a:solidFill>
                  <a:srgbClr val="FF0000"/>
                </a:solidFill>
              </a:rPr>
              <a:t>target Q-network</a:t>
            </a:r>
          </a:p>
          <a:p>
            <a:pPr marL="857231" lvl="1" indent="-457200"/>
            <a:r>
              <a:rPr lang="en-US" dirty="0"/>
              <a:t>Avoid oscillations</a:t>
            </a:r>
          </a:p>
          <a:p>
            <a:pPr marL="857231" lvl="1" indent="-457200"/>
            <a:r>
              <a:rPr lang="en-US" dirty="0"/>
              <a:t>Break correlations between Q-network and target</a:t>
            </a: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Clip</a:t>
            </a:r>
            <a:r>
              <a:rPr lang="en-US" dirty="0"/>
              <a:t> rewards or normalize network adaptively to sensible range</a:t>
            </a:r>
          </a:p>
          <a:p>
            <a:pPr lvl="1"/>
            <a:r>
              <a:rPr lang="en-US" dirty="0"/>
              <a:t>Robust gradients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628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s</a:t>
            </a:r>
            <a:r>
              <a:rPr lang="en-US" altLang="ja-JP" sz="2400" dirty="0">
                <a:latin typeface="Calibri" pitchFamily="34" charset="0"/>
              </a:rPr>
              <a:t>’) 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800" dirty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8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For MDPs, we want an optimal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400" dirty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 Replay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remove correlations, build data-set from agent’s own experience</a:t>
                </a:r>
              </a:p>
              <a:p>
                <a:pPr lvl="1"/>
                <a:r>
                  <a:rPr lang="en-US" dirty="0"/>
                  <a:t>Take action 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t</a:t>
                </a:r>
                <a:r>
                  <a:rPr lang="en-US" dirty="0"/>
                  <a:t> according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b="0" dirty="0"/>
                  <a:t>-greedy policy</a:t>
                </a:r>
              </a:p>
              <a:p>
                <a:pPr lvl="1"/>
                <a:r>
                  <a:rPr lang="en-US" dirty="0"/>
                  <a:t>Store transition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in replay memory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b="0" dirty="0"/>
                  <a:t>Sample random mini-batch of transitions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/>
                  <a:t>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Optimize MSE between Q-network and Q-learning targets, e.g.,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/>
                                  </m:sSubSup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 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457176" lvl="1" indent="0">
                  <a:buNone/>
                </a:pPr>
                <a:endParaRPr lang="en-US" b="0" dirty="0"/>
              </a:p>
              <a:p>
                <a:pPr lvl="1"/>
                <a:endParaRPr lang="en-US" b="0" dirty="0"/>
              </a:p>
              <a:p>
                <a:pPr marL="457176" lvl="1" indent="0">
                  <a:buNone/>
                </a:pPr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3190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Target Q-Network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14436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To avoid oscillations, fix parameters used in Q-learning target</a:t>
                </a:r>
              </a:p>
              <a:p>
                <a:pPr lvl="1"/>
                <a:r>
                  <a:rPr lang="en-US" dirty="0"/>
                  <a:t>Compute Q-learning targets w.r.t. old, fixed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br>
                  <a:rPr lang="en-US" b="0" dirty="0"/>
                </a:br>
                <a:endParaRPr lang="en-US" b="0" dirty="0"/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γ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lim>
                      </m:limLow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457176" lvl="1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Optimize MSE between Q-network and Q-learning targets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/>
                                  </m:sSubSup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 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pPr marL="457176" lvl="1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Periodically update fixed parameters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14436"/>
                <a:ext cx="11379200" cy="4729164"/>
              </a:xfrm>
              <a:blipFill rotWithShape="0">
                <a:blip r:embed="rId3"/>
                <a:stretch>
                  <a:fillRect l="-1233" t="-1675" b="-7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71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Reward/Value 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DQN clips the rewards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This prevents Q-values from becoming too large</a:t>
                </a:r>
              </a:p>
              <a:p>
                <a:r>
                  <a:rPr lang="en-US" dirty="0"/>
                  <a:t>Ensures gradients are well-conditioned</a:t>
                </a:r>
              </a:p>
              <a:p>
                <a:r>
                  <a:rPr lang="en-US" dirty="0"/>
                  <a:t>Can’t tell difference between small and large rewards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2824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since Nature DQN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117600"/>
                <a:ext cx="11379200" cy="4729164"/>
              </a:xfrm>
            </p:spPr>
            <p:txBody>
              <a:bodyPr/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Double DQN</a:t>
                </a:r>
                <a:r>
                  <a:rPr lang="en-US" sz="2800" dirty="0"/>
                  <a:t>: Remove upward bias caused by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800" b="0" dirty="0"/>
              </a:p>
              <a:p>
                <a:pPr lvl="1"/>
                <a:r>
                  <a:rPr lang="en-US" sz="2400" dirty="0"/>
                  <a:t>Current Q-network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b="0" dirty="0"/>
                  <a:t> is used to </a:t>
                </a:r>
                <a:r>
                  <a:rPr lang="en-US" sz="2400" b="0" dirty="0">
                    <a:solidFill>
                      <a:srgbClr val="FF0000"/>
                    </a:solidFill>
                  </a:rPr>
                  <a:t>select</a:t>
                </a:r>
                <a:r>
                  <a:rPr lang="en-US" sz="2400" b="0" dirty="0"/>
                  <a:t> actions</a:t>
                </a:r>
              </a:p>
              <a:p>
                <a:pPr lvl="1"/>
                <a:r>
                  <a:rPr lang="en-US" sz="2400" dirty="0"/>
                  <a:t>Older Q-network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0" dirty="0"/>
                  <a:t> is used to </a:t>
                </a:r>
                <a:r>
                  <a:rPr lang="en-US" sz="2400" b="0" dirty="0">
                    <a:solidFill>
                      <a:srgbClr val="0000FF"/>
                    </a:solidFill>
                  </a:rPr>
                  <a:t>evaluate</a:t>
                </a:r>
                <a:r>
                  <a:rPr lang="en-US" sz="2400" b="0" dirty="0"/>
                  <a:t> actions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m:rPr>
                                  <m:sty m:val="p"/>
                                </m:r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4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limLow>
                                        <m:limLowPr>
                                          <m:ctrlPr>
                                            <a:rPr lang="en-US" sz="24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argmax</m:t>
                                          </m:r>
                                          <m:r>
                                            <a:rPr lang="en-US" sz="24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lim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a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lim>
                                      </m:limLow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d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r>
                  <a:rPr lang="en-US" sz="2800" dirty="0" err="1">
                    <a:solidFill>
                      <a:srgbClr val="FF0000"/>
                    </a:solidFill>
                  </a:rPr>
                  <a:t>Priortized</a:t>
                </a:r>
                <a:r>
                  <a:rPr lang="en-US" sz="2800" dirty="0">
                    <a:solidFill>
                      <a:srgbClr val="FF0000"/>
                    </a:solidFill>
                  </a:rPr>
                  <a:t> replay</a:t>
                </a:r>
                <a:r>
                  <a:rPr lang="en-US" sz="2800" dirty="0"/>
                  <a:t>: Weight experience according to surprise</a:t>
                </a:r>
              </a:p>
              <a:p>
                <a:pPr lvl="1"/>
                <a:r>
                  <a:rPr lang="en-US" sz="2400" dirty="0"/>
                  <a:t>Store experience in priority queue according to DQN error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func>
                            <m:func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r>
                  <a:rPr lang="en-US" sz="2800" dirty="0">
                    <a:solidFill>
                      <a:srgbClr val="FF0000"/>
                    </a:solidFill>
                  </a:rPr>
                  <a:t>Dueling network: </a:t>
                </a:r>
                <a:r>
                  <a:rPr lang="en-US" sz="2800" dirty="0"/>
                  <a:t>Split Q-network into two channels</a:t>
                </a:r>
              </a:p>
              <a:p>
                <a:pPr lvl="1"/>
                <a:r>
                  <a:rPr lang="en-US" sz="2400" dirty="0"/>
                  <a:t>Action-independent </a:t>
                </a:r>
                <a:r>
                  <a:rPr lang="en-US" sz="2400" dirty="0">
                    <a:solidFill>
                      <a:srgbClr val="FF0000"/>
                    </a:solidFill>
                  </a:rPr>
                  <a:t>value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Action-dependent </a:t>
                </a:r>
                <a:r>
                  <a:rPr lang="en-US" sz="2400" dirty="0">
                    <a:solidFill>
                      <a:srgbClr val="FF0000"/>
                    </a:solidFill>
                  </a:rPr>
                  <a:t>advantage function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117600"/>
                <a:ext cx="11379200" cy="4729164"/>
              </a:xfrm>
              <a:blipFill rotWithShape="0">
                <a:blip r:embed="rId2"/>
                <a:stretch>
                  <a:fillRect l="-965" t="-1160" b="-11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305800" y="5846764"/>
                <a:ext cx="3479800" cy="369332"/>
              </a:xfrm>
              <a:prstGeom prst="rect">
                <a:avLst/>
              </a:prstGeom>
              <a:solidFill>
                <a:srgbClr val="B8EAC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5846764"/>
                <a:ext cx="34798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572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Breakout</a:t>
            </a:r>
          </a:p>
        </p:txBody>
      </p:sp>
      <p:pic>
        <p:nvPicPr>
          <p:cNvPr id="4" name="DQN-break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</p:spTree>
    <p:extLst>
      <p:ext uri="{BB962C8B-B14F-4D97-AF65-F5344CB8AC3E}">
        <p14:creationId xmlns:p14="http://schemas.microsoft.com/office/powerpoint/2010/main" val="24616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Playing Invaders</a:t>
            </a:r>
          </a:p>
        </p:txBody>
      </p:sp>
      <p:pic>
        <p:nvPicPr>
          <p:cNvPr id="4" name="DQN-invad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</p:spTree>
    <p:extLst>
      <p:ext uri="{BB962C8B-B14F-4D97-AF65-F5344CB8AC3E}">
        <p14:creationId xmlns:p14="http://schemas.microsoft.com/office/powerpoint/2010/main" val="6568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Learning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59619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Learning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Action selection priority: get ordering of Q-values right (prediction)</a:t>
            </a:r>
          </a:p>
          <a:p>
            <a:pPr>
              <a:lnSpc>
                <a:spcPct val="90000"/>
              </a:lnSpc>
            </a:pPr>
            <a:r>
              <a:rPr lang="en-US" dirty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r>
              <a:rPr lang="en-US" dirty="0"/>
              <a:t>Policy search: start with an ok solution (e.g. Q-learning) then fine-tune by hill climbing on feature weights</a:t>
            </a:r>
          </a:p>
          <a:p>
            <a:pPr>
              <a:lnSpc>
                <a:spcPct val="90000"/>
              </a:lnSpc>
            </a:pPr>
            <a:r>
              <a:rPr lang="en-US" dirty="0"/>
              <a:t>Alternative: </a:t>
            </a:r>
            <a:r>
              <a:rPr lang="en-US" dirty="0">
                <a:solidFill>
                  <a:srgbClr val="FF0000"/>
                </a:solidFill>
              </a:rPr>
              <a:t>Build a policy network</a:t>
            </a:r>
          </a:p>
        </p:txBody>
      </p:sp>
    </p:spTree>
    <p:extLst>
      <p:ext uri="{BB962C8B-B14F-4D97-AF65-F5344CB8AC3E}">
        <p14:creationId xmlns:p14="http://schemas.microsoft.com/office/powerpoint/2010/main" val="7464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Policy Network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118280" cy="4077740"/>
          </a:xfrm>
        </p:spPr>
      </p:pic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http://karpathy.github.io/2016/05/31/rl/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3181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vs Supervised Learning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http://karpathy.github.io/2016/05/31/rl/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60681"/>
            <a:ext cx="10008114" cy="2311519"/>
          </a:xfr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300" y="1219200"/>
            <a:ext cx="9728700" cy="238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697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  <a:sym typeface="Symbol" pitchFamily="18" charset="2"/>
              </a:rPr>
              <a:t>Immediate Rewards Affect 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2" y="1447800"/>
            <a:ext cx="10336598" cy="3966369"/>
          </a:xfrm>
        </p:spPr>
      </p:pic>
      <p:sp>
        <p:nvSpPr>
          <p:cNvPr id="6" name="TextBox 5"/>
          <p:cNvSpPr txBox="1"/>
          <p:nvPr/>
        </p:nvSpPr>
        <p:spPr>
          <a:xfrm>
            <a:off x="1066800" y="5449669"/>
            <a:ext cx="9677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 With Policy Gradients we would take the two games we won and slightly encourage every single action we made in that episode and vice versa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http://karpathy.github.io/2016/05/31/rl/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509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Simplest policy search:</a:t>
            </a:r>
          </a:p>
          <a:p>
            <a:pPr lvl="1"/>
            <a:r>
              <a:rPr lang="en-US" sz="2400" dirty="0"/>
              <a:t>Start with an initial linear value function or Q-function</a:t>
            </a:r>
          </a:p>
          <a:p>
            <a:pPr lvl="1"/>
            <a:r>
              <a:rPr lang="en-US" sz="2400" dirty="0"/>
              <a:t>Nudge each feature weight up and down and see if your policy is better than before</a:t>
            </a:r>
          </a:p>
          <a:p>
            <a:pPr lvl="1"/>
            <a:endParaRPr lang="en-US" sz="2400" dirty="0"/>
          </a:p>
          <a:p>
            <a:r>
              <a:rPr lang="en-US" sz="2800" dirty="0"/>
              <a:t>Problems:</a:t>
            </a:r>
          </a:p>
          <a:p>
            <a:pPr lvl="1"/>
            <a:r>
              <a:rPr lang="en-US" sz="2400" dirty="0"/>
              <a:t>How do we tell the policy got better?</a:t>
            </a:r>
          </a:p>
          <a:p>
            <a:pPr lvl="1"/>
            <a:r>
              <a:rPr lang="en-US" sz="2400" dirty="0"/>
              <a:t>Need to run many sample episodes!</a:t>
            </a:r>
          </a:p>
          <a:p>
            <a:pPr lvl="1"/>
            <a:r>
              <a:rPr lang="en-US" sz="2400" dirty="0"/>
              <a:t>If there are a lot of features, this can be impractical</a:t>
            </a:r>
          </a:p>
          <a:p>
            <a:pPr lvl="1"/>
            <a:endParaRPr lang="en-US" sz="2400" dirty="0"/>
          </a:p>
          <a:p>
            <a:r>
              <a:rPr lang="en-US" sz="2800" dirty="0"/>
              <a:t>Better methods exploit </a:t>
            </a:r>
            <a:r>
              <a:rPr lang="en-US" sz="2800" dirty="0" err="1"/>
              <a:t>lookahead</a:t>
            </a:r>
            <a:r>
              <a:rPr lang="en-US" sz="2800" dirty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84773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AlphaGo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7289800" cy="4729164"/>
              </a:xfrm>
            </p:spPr>
            <p:txBody>
              <a:bodyPr/>
              <a:lstStyle/>
              <a:p>
                <a:r>
                  <a:rPr lang="en-US" dirty="0"/>
                  <a:t>Why Go is so difficult?</a:t>
                </a:r>
              </a:p>
              <a:p>
                <a:pPr lvl="1"/>
                <a:r>
                  <a:rPr lang="en-US" dirty="0"/>
                  <a:t>Number of combinations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Comparatively, number of configurations for chess (Shannon number)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120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Number of atoms in the observable universe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7289800" cy="4729164"/>
              </a:xfrm>
              <a:blipFill rotWithShape="0">
                <a:blip r:embed="rId2"/>
                <a:stretch>
                  <a:fillRect l="-1923" t="-1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https://encrypted-tbn2.gstatic.com/images?q=tbn:ANd9GcQyVyRzZmyvtUsxsICVjqaCYXWczrnd91m38ENCV4nae-dZ1vcS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12481"/>
            <a:ext cx="2514600" cy="20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752" y="1426457"/>
            <a:ext cx="2149096" cy="238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569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AlphaGo’s</a:t>
            </a:r>
            <a:r>
              <a:rPr lang="en-US" dirty="0"/>
              <a:t>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deep (CNN) policy network to imitate expert players’ moves</a:t>
            </a:r>
          </a:p>
          <a:p>
            <a:r>
              <a:rPr lang="en-US" dirty="0"/>
              <a:t>Use a value network to estimate the winning chance of each configuration</a:t>
            </a:r>
          </a:p>
          <a:p>
            <a:r>
              <a:rPr lang="en-US" dirty="0"/>
              <a:t>``Look ahead” with Monte-Carlo tree search to do policy search</a:t>
            </a:r>
          </a:p>
        </p:txBody>
      </p:sp>
    </p:spTree>
    <p:extLst>
      <p:ext uri="{BB962C8B-B14F-4D97-AF65-F5344CB8AC3E}">
        <p14:creationId xmlns:p14="http://schemas.microsoft.com/office/powerpoint/2010/main" val="6631049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AlphaGo’s</a:t>
            </a:r>
            <a:r>
              <a:rPr lang="en-US" dirty="0"/>
              <a:t> Policy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257800"/>
            <a:ext cx="11379200" cy="1295400"/>
          </a:xfrm>
        </p:spPr>
        <p:txBody>
          <a:bodyPr/>
          <a:lstStyle/>
          <a:p>
            <a:r>
              <a:rPr lang="en-US" dirty="0"/>
              <a:t>Train with game data from expert players</a:t>
            </a:r>
          </a:p>
          <a:p>
            <a:r>
              <a:rPr lang="en-US" dirty="0"/>
              <a:t>Then fine-tune with self-play 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138104"/>
            <a:ext cx="11379200" cy="396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992978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AlphaGo’s</a:t>
            </a:r>
            <a:r>
              <a:rPr lang="en-US" dirty="0"/>
              <a:t> Policy Network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587507"/>
            <a:ext cx="11379200" cy="4348149"/>
          </a:xfrm>
        </p:spPr>
      </p:pic>
    </p:spTree>
    <p:extLst>
      <p:ext uri="{BB962C8B-B14F-4D97-AF65-F5344CB8AC3E}">
        <p14:creationId xmlns:p14="http://schemas.microsoft.com/office/powerpoint/2010/main" val="149081541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AlphaGo’s</a:t>
            </a:r>
            <a:r>
              <a:rPr lang="en-US" dirty="0"/>
              <a:t> Policy Network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617674"/>
            <a:ext cx="11379200" cy="4287814"/>
          </a:xfrm>
        </p:spPr>
      </p:pic>
    </p:spTree>
    <p:extLst>
      <p:ext uri="{BB962C8B-B14F-4D97-AF65-F5344CB8AC3E}">
        <p14:creationId xmlns:p14="http://schemas.microsoft.com/office/powerpoint/2010/main" val="3352078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Value network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to minimize MSE between predicted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and output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b="0" dirty="0"/>
              </a:p>
              <a:p>
                <a:endParaRPr lang="en-US" dirty="0"/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457176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675" r="-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88693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33400" y="1600200"/>
            <a:ext cx="11023600" cy="4343400"/>
            <a:chOff x="226337" y="2678668"/>
            <a:chExt cx="8437312" cy="3341132"/>
          </a:xfrm>
        </p:grpSpPr>
        <p:grpSp>
          <p:nvGrpSpPr>
            <p:cNvPr id="5" name="Group 4"/>
            <p:cNvGrpSpPr/>
            <p:nvPr/>
          </p:nvGrpSpPr>
          <p:grpSpPr>
            <a:xfrm>
              <a:off x="226337" y="3048000"/>
              <a:ext cx="8437312" cy="2971800"/>
              <a:chOff x="226337" y="3048000"/>
              <a:chExt cx="8437312" cy="2971800"/>
            </a:xfrm>
          </p:grpSpPr>
          <p:pic>
            <p:nvPicPr>
              <p:cNvPr id="8" name="Picture 5" descr="https://upload.wikimedia.org/wikipedia/commons/thumb/b/b3/MCTS_%28English%29.svg/808px-MCTS_%28English%29.svg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337" y="3200400"/>
                <a:ext cx="8437312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181600" y="3048000"/>
                <a:ext cx="121919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Evaluation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752600" y="2678668"/>
              <a:ext cx="2124038" cy="28410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Node value: Winning rate</a:t>
              </a: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676406" y="2962774"/>
              <a:ext cx="1138214" cy="5424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38257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 (MCTS)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200" y="1600201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113676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13371"/>
            <a:ext cx="4166068" cy="9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62600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Exploration function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511332" y="5965306"/>
            <a:ext cx="419100" cy="294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71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802" y="1067169"/>
            <a:ext cx="90941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71" y="3146885"/>
            <a:ext cx="4166068" cy="9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80" y="3886061"/>
            <a:ext cx="4131793" cy="17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7E37E8AB-55E4-4CC6-BB6E-12303921D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975" y="3720276"/>
            <a:ext cx="2652270" cy="1237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AlphaGo</a:t>
            </a:r>
            <a:r>
              <a:rPr lang="en-US" dirty="0"/>
              <a:t> in one Slide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533581"/>
            <a:ext cx="4114800" cy="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006886" y="4922392"/>
            <a:ext cx="2819401" cy="369332"/>
            <a:chOff x="4554580" y="4160035"/>
            <a:chExt cx="1559276" cy="369332"/>
          </a:xfrm>
        </p:grpSpPr>
        <p:cxnSp>
          <p:nvCxnSpPr>
            <p:cNvPr id="9" name="Straight Arrow Connector 8"/>
            <p:cNvCxnSpPr>
              <a:stCxn id="11" idx="1"/>
            </p:cNvCxnSpPr>
            <p:nvPr/>
          </p:nvCxnSpPr>
          <p:spPr>
            <a:xfrm flipH="1">
              <a:off x="4554580" y="4344701"/>
              <a:ext cx="231272" cy="214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785852" y="4160035"/>
              <a:ext cx="132800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Winning rate estimate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55208" y="5665082"/>
            <a:ext cx="5194394" cy="369332"/>
            <a:chOff x="4267200" y="5169932"/>
            <a:chExt cx="5194394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4724400" y="5169932"/>
              <a:ext cx="473719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Winning rate predicted by fast rollout playout</a:t>
              </a:r>
            </a:p>
          </p:txBody>
        </p:sp>
        <p:cxnSp>
          <p:nvCxnSpPr>
            <p:cNvPr id="15" name="Straight Arrow Connector 14"/>
            <p:cNvCxnSpPr>
              <a:stCxn id="13" idx="1"/>
            </p:cNvCxnSpPr>
            <p:nvPr/>
          </p:nvCxnSpPr>
          <p:spPr>
            <a:xfrm flipH="1">
              <a:off x="4267200" y="5354598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859807" y="6141519"/>
            <a:ext cx="4516691" cy="369332"/>
            <a:chOff x="2971800" y="5646369"/>
            <a:chExt cx="4516691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3200138" y="5646369"/>
              <a:ext cx="4288353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Winning rate predicted by value network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2971800" y="5646369"/>
              <a:ext cx="228338" cy="1846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C23370-73F1-4AF9-A38C-2096AF74C196}"/>
              </a:ext>
            </a:extLst>
          </p:cNvPr>
          <p:cNvGrpSpPr/>
          <p:nvPr/>
        </p:nvGrpSpPr>
        <p:grpSpPr>
          <a:xfrm>
            <a:off x="6231716" y="4185626"/>
            <a:ext cx="5498577" cy="550087"/>
            <a:chOff x="2971800" y="5646368"/>
            <a:chExt cx="5106596" cy="25474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E42DD1-61B3-449C-A6E4-6C5D99D4118C}"/>
                </a:ext>
              </a:extLst>
            </p:cNvPr>
            <p:cNvSpPr txBox="1"/>
            <p:nvPr/>
          </p:nvSpPr>
          <p:spPr>
            <a:xfrm>
              <a:off x="3200137" y="5646368"/>
              <a:ext cx="4878259" cy="25474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Action probability approximated by policy network without self-play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E2CE50E-6846-44B1-8057-C969D937BFEC}"/>
                </a:ext>
              </a:extLst>
            </p:cNvPr>
            <p:cNvCxnSpPr/>
            <p:nvPr/>
          </p:nvCxnSpPr>
          <p:spPr>
            <a:xfrm flipH="1" flipV="1">
              <a:off x="2971800" y="5646369"/>
              <a:ext cx="228338" cy="1846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548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We’re done with a quick introduction on MDP, reinforcement learning, Q-learning  and deep Q-learning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Acknowledgement: thanks </a:t>
            </a:r>
            <a:r>
              <a:rPr lang="en-US" sz="2400" dirty="0">
                <a:latin typeface="Calibri"/>
                <a:cs typeface="Calibri"/>
              </a:rPr>
              <a:t>Dan Klein and Pieter </a:t>
            </a:r>
            <a:r>
              <a:rPr lang="en-US" sz="2400" dirty="0" err="1">
                <a:latin typeface="Calibri"/>
                <a:cs typeface="Calibri"/>
              </a:rPr>
              <a:t>Abbeel</a:t>
            </a:r>
            <a:r>
              <a:rPr lang="en-US" sz="2400" dirty="0">
                <a:latin typeface="Calibri"/>
                <a:cs typeface="Calibri"/>
              </a:rPr>
              <a:t> at UC Berkeley for making their slides available online!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4604899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1F62-869A-4F14-9B88-33776E67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ANN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3C735-5FA0-4D5C-9AFB-631EA5115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ANN is one of the three pillars of AI. The other two are</a:t>
            </a:r>
          </a:p>
          <a:p>
            <a:pPr lvl="1"/>
            <a:r>
              <a:rPr lang="en-US" dirty="0"/>
              <a:t>Symbolic model (expert systems)</a:t>
            </a:r>
          </a:p>
          <a:p>
            <a:pPr lvl="1"/>
            <a:r>
              <a:rPr lang="en-US" dirty="0"/>
              <a:t>Bayesian/graphical model</a:t>
            </a:r>
          </a:p>
          <a:p>
            <a:r>
              <a:rPr lang="en-US" dirty="0"/>
              <a:t>More on Bayesian/graphical model in </a:t>
            </a:r>
            <a:r>
              <a:rPr lang="en-US" dirty="0">
                <a:solidFill>
                  <a:srgbClr val="FF0000"/>
                </a:solidFill>
              </a:rPr>
              <a:t>ECE 5973: information theory and probabilistic programming </a:t>
            </a:r>
          </a:p>
        </p:txBody>
      </p:sp>
    </p:spTree>
    <p:extLst>
      <p:ext uri="{BB962C8B-B14F-4D97-AF65-F5344CB8AC3E}">
        <p14:creationId xmlns:p14="http://schemas.microsoft.com/office/powerpoint/2010/main" val="79605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56EB-0539-451E-A0AC-AB1B275F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Information theory and Probabilistic programming (coming fall)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CD25-0CDD-4193-B781-033C02A5D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probabilistic model for inference (prediction)</a:t>
            </a:r>
          </a:p>
          <a:p>
            <a:pPr lvl="1"/>
            <a:r>
              <a:rPr lang="en-US" dirty="0"/>
              <a:t>Organized unknown with graphical models</a:t>
            </a:r>
          </a:p>
          <a:p>
            <a:pPr lvl="1"/>
            <a:r>
              <a:rPr lang="en-US" dirty="0"/>
              <a:t>Infer unknown given observations</a:t>
            </a:r>
          </a:p>
          <a:p>
            <a:pPr lvl="1"/>
            <a:r>
              <a:rPr lang="en-US" dirty="0"/>
              <a:t>Learn variable models</a:t>
            </a:r>
          </a:p>
          <a:p>
            <a:r>
              <a:rPr lang="en-US" dirty="0"/>
              <a:t>Applications like</a:t>
            </a:r>
          </a:p>
          <a:p>
            <a:pPr lvl="1"/>
            <a:r>
              <a:rPr lang="en-US" dirty="0"/>
              <a:t>Predict stock markets</a:t>
            </a:r>
          </a:p>
          <a:p>
            <a:pPr lvl="1"/>
            <a:r>
              <a:rPr lang="en-US" dirty="0"/>
              <a:t>Recommend products (movies, books, etc.)</a:t>
            </a:r>
          </a:p>
          <a:p>
            <a:pPr lvl="1"/>
            <a:r>
              <a:rPr lang="en-US" dirty="0"/>
              <a:t>Medical diagnosis and prognosis</a:t>
            </a:r>
          </a:p>
          <a:p>
            <a:pPr lvl="1"/>
            <a:r>
              <a:rPr lang="en-US" dirty="0"/>
              <a:t>Predict trend (e.g., COVID-19, when it is going to end?)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FD7A9-3FB8-46FC-8188-08BC70A66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Hope to see you all in future classes!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C83AE3-EBCC-4773-B56D-594AF8C9D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Good luck with finals and have a fruitful summer break!</a:t>
            </a:r>
          </a:p>
        </p:txBody>
      </p:sp>
    </p:spTree>
    <p:extLst>
      <p:ext uri="{BB962C8B-B14F-4D97-AF65-F5344CB8AC3E}">
        <p14:creationId xmlns:p14="http://schemas.microsoft.com/office/powerpoint/2010/main" val="3511523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 of Sequences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preferences should an agent have over reward sequences?</a:t>
            </a:r>
          </a:p>
          <a:p>
            <a:endParaRPr lang="en-US" sz="2800" dirty="0"/>
          </a:p>
          <a:p>
            <a:r>
              <a:rPr lang="en-US" sz="2800" dirty="0"/>
              <a:t>More or less?</a:t>
            </a:r>
          </a:p>
          <a:p>
            <a:endParaRPr lang="en-US" sz="2800" dirty="0"/>
          </a:p>
          <a:p>
            <a:r>
              <a:rPr lang="en-US" sz="2800" dirty="0"/>
              <a:t>Now or later?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2, 2]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[2, 3, 4]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[0, 0, 1]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[1, 0, 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 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/>
              <a:t>It’s reasonable to maximize the sum of rewards</a:t>
            </a:r>
          </a:p>
          <a:p>
            <a:r>
              <a:rPr lang="en-US" sz="2800" dirty="0"/>
              <a:t>It’s also reasonable to prefer rewards now to rewards later</a:t>
            </a:r>
          </a:p>
          <a:p>
            <a:r>
              <a:rPr lang="en-US" sz="2800" dirty="0"/>
              <a:t>One solution: values of rewards decay exponentially</a:t>
            </a:r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Next Step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Worth In Two Steps</a:t>
            </a: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Why discount?</a:t>
            </a:r>
            <a:endParaRPr lang="en-US" sz="2400" dirty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Theorem: if we assume </a:t>
            </a:r>
            <a:r>
              <a:rPr lang="en-US" sz="2800" dirty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Problem: What if the game lasts forever?  Do we get infinite rewards?</a:t>
            </a:r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horizon: (similar to depth-limited search)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>
                <a:sym typeface="Symbol" charset="0"/>
              </a:rPr>
              <a:t>Discounting: use 0 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>
                <a:sym typeface="Symbol" charset="0"/>
              </a:rPr>
              <a:t>Smaller 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>
                <a:solidFill>
                  <a:srgbClr val="000000"/>
                </a:solidFill>
                <a:sym typeface="Symbol" charset="0"/>
              </a:rPr>
              <a:t>Absorbing state: guarantee that for every policy, a terminal state will eventually be reached (like 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 for racing)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(RL)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2938"/>
            <a:ext cx="6451600" cy="4729164"/>
          </a:xfrm>
        </p:spPr>
        <p:txBody>
          <a:bodyPr/>
          <a:lstStyle/>
          <a:p>
            <a:r>
              <a:rPr lang="en-US" dirty="0"/>
              <a:t>Learn how to response to the environment with limited amount of information</a:t>
            </a:r>
          </a:p>
          <a:p>
            <a:r>
              <a:rPr lang="en-US" dirty="0"/>
              <a:t>Unlike supervised learning: no one tell you what exactly what you supposed to do</a:t>
            </a:r>
          </a:p>
          <a:p>
            <a:r>
              <a:rPr lang="en-US" dirty="0"/>
              <a:t>Unlike unsupervised learning: RL has a clear objective. Bottom line, You don’t want to crash your car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976188"/>
            <a:ext cx="2133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2938"/>
            <a:ext cx="3845399" cy="2347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11" y="4254252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5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Start state s</a:t>
            </a:r>
            <a:r>
              <a:rPr lang="en-US" baseline="-25000" dirty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 P(</a:t>
            </a:r>
            <a:r>
              <a:rPr lang="en-US" dirty="0" err="1">
                <a:ea typeface="ＭＳ Ｐゴシック" pitchFamily="34" charset="-128"/>
              </a:rPr>
              <a:t>s’</a:t>
            </a:r>
            <a:r>
              <a:rPr lang="en-US" altLang="ja-JP" dirty="0" err="1">
                <a:ea typeface="ＭＳ Ｐゴシック" pitchFamily="34" charset="-128"/>
              </a:rPr>
              <a:t>|s,a</a:t>
            </a:r>
            <a:r>
              <a:rPr lang="en-US" altLang="ja-JP" dirty="0">
                <a:ea typeface="ＭＳ Ｐゴシック" pitchFamily="34" charset="-128"/>
              </a:rPr>
              <a:t>) (or T(</a:t>
            </a:r>
            <a:r>
              <a:rPr lang="en-US" altLang="ja-JP" dirty="0" err="1">
                <a:ea typeface="ＭＳ Ｐゴシック" pitchFamily="34" charset="-128"/>
              </a:rPr>
              <a:t>s,a,s</a:t>
            </a:r>
            <a:r>
              <a:rPr lang="en-US" altLang="ja-JP" dirty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Rewards R(</a:t>
            </a:r>
            <a:r>
              <a:rPr lang="en-US" dirty="0" err="1">
                <a:ea typeface="ＭＳ Ｐゴシック" pitchFamily="34" charset="-128"/>
              </a:rPr>
              <a:t>s,a,s</a:t>
            </a:r>
            <a:r>
              <a:rPr lang="en-US" dirty="0">
                <a:ea typeface="ＭＳ Ｐゴシック" pitchFamily="34" charset="-128"/>
              </a:rPr>
              <a:t>’</a:t>
            </a:r>
            <a:r>
              <a:rPr lang="en-US" altLang="ja-JP" dirty="0">
                <a:ea typeface="ＭＳ Ｐゴシック" pitchFamily="34" charset="-128"/>
              </a:rPr>
              <a:t>) (and discount </a:t>
            </a:r>
            <a:r>
              <a:rPr lang="en-US" altLang="ja-JP" dirty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MDPs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Quantities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values (L8D4)]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Q</a:t>
            </a:r>
            <a:r>
              <a:rPr lang="en-US" baseline="30000" dirty="0">
                <a:sym typeface="Symbol" pitchFamily="18" charset="2"/>
              </a:rPr>
              <a:t>*</a:t>
            </a:r>
            <a:r>
              <a:rPr lang="en-US" dirty="0"/>
              <a:t>(</a:t>
            </a:r>
            <a:r>
              <a:rPr lang="en-US" dirty="0" err="1"/>
              <a:t>s,a</a:t>
            </a:r>
            <a:r>
              <a:rPr lang="en-US" dirty="0"/>
              <a:t>), what is the optimal policy?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given V</a:t>
            </a:r>
            <a:r>
              <a:rPr lang="en-US" baseline="30000" dirty="0">
                <a:sym typeface="Symbol" pitchFamily="18" charset="2"/>
              </a:rPr>
              <a:t>*</a:t>
            </a:r>
            <a:r>
              <a:rPr lang="en-US" dirty="0"/>
              <a:t>(s)?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Values of States? Bellman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Fundamental operation: compute the (</a:t>
            </a:r>
            <a:r>
              <a:rPr lang="en-US" sz="2800" dirty="0" err="1"/>
              <a:t>expectimax</a:t>
            </a:r>
            <a:r>
              <a:rPr lang="en-US" sz="2800" dirty="0"/>
              <a:t>) value of a state</a:t>
            </a:r>
          </a:p>
          <a:p>
            <a:pPr lvl="1"/>
            <a:r>
              <a:rPr lang="en-US" sz="2400" dirty="0"/>
              <a:t>Expected utility under optimal action</a:t>
            </a:r>
          </a:p>
          <a:p>
            <a:pPr lvl="1"/>
            <a:r>
              <a:rPr lang="en-US" sz="2400" dirty="0"/>
              <a:t>Average sum of (discounted) rewards</a:t>
            </a:r>
          </a:p>
          <a:p>
            <a:pPr lvl="1"/>
            <a:r>
              <a:rPr lang="en-US" sz="2400" dirty="0"/>
              <a:t>This is just what </a:t>
            </a:r>
            <a:r>
              <a:rPr lang="en-US" sz="2400" dirty="0" err="1"/>
              <a:t>expectimax</a:t>
            </a:r>
            <a:r>
              <a:rPr lang="en-US" sz="2400" dirty="0"/>
              <a:t> computed!</a:t>
            </a:r>
          </a:p>
          <a:p>
            <a:pPr lvl="1"/>
            <a:endParaRPr lang="en-US" sz="2400" dirty="0"/>
          </a:p>
          <a:p>
            <a:r>
              <a:rPr lang="en-US" sz="2800" dirty="0"/>
              <a:t>Recursive definition of value (</a:t>
            </a:r>
            <a:r>
              <a:rPr lang="en-US" sz="2800" dirty="0">
                <a:solidFill>
                  <a:srgbClr val="FF0000"/>
                </a:solidFill>
              </a:rPr>
              <a:t>Bellman</a:t>
            </a:r>
            <a:r>
              <a:rPr lang="en-US" sz="2800" dirty="0"/>
              <a:t> </a:t>
            </a:r>
            <a:r>
              <a:rPr lang="en-US" sz="2800" dirty="0" err="1"/>
              <a:t>eqns</a:t>
            </a:r>
            <a:r>
              <a:rPr lang="en-US" sz="2800" dirty="0"/>
              <a:t>):</a:t>
            </a:r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Start with V</a:t>
            </a:r>
            <a:r>
              <a:rPr lang="en-US" sz="2400" baseline="-25000" dirty="0">
                <a:ea typeface="ＭＳ Ｐゴシック" pitchFamily="34" charset="-128"/>
              </a:rPr>
              <a:t>0</a:t>
            </a:r>
            <a:r>
              <a:rPr lang="en-US" sz="2400" dirty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Given vector of </a:t>
            </a:r>
            <a:r>
              <a:rPr lang="en-US" sz="2400" dirty="0" err="1">
                <a:ea typeface="ＭＳ Ｐゴシック" pitchFamily="34" charset="-128"/>
              </a:rPr>
              <a:t>V</a:t>
            </a:r>
            <a:r>
              <a:rPr lang="en-US" sz="2400" baseline="-25000" dirty="0" err="1">
                <a:ea typeface="ＭＳ Ｐゴシック" pitchFamily="34" charset="-128"/>
              </a:rPr>
              <a:t>k</a:t>
            </a:r>
            <a:r>
              <a:rPr lang="en-US" sz="2400" dirty="0">
                <a:ea typeface="ＭＳ Ｐゴシック" pitchFamily="34" charset="-128"/>
              </a:rPr>
              <a:t>(s) values, do one ply of </a:t>
            </a:r>
            <a:r>
              <a:rPr lang="en-US" sz="2400" dirty="0" err="1">
                <a:ea typeface="ＭＳ Ｐゴシック" pitchFamily="34" charset="-128"/>
              </a:rPr>
              <a:t>expectimax</a:t>
            </a:r>
            <a:r>
              <a:rPr lang="en-US" sz="2400" dirty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>
                <a:ea typeface="ＭＳ Ｐゴシック" pitchFamily="34" charset="-128"/>
              </a:rPr>
              <a:t>2</a:t>
            </a:r>
            <a:r>
              <a:rPr lang="en-US" sz="2400" dirty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1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53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8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and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397001"/>
            <a:ext cx="5384800" cy="4729164"/>
          </a:xfrm>
        </p:spPr>
        <p:txBody>
          <a:bodyPr/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</a:t>
            </a:r>
          </a:p>
          <a:p>
            <a:pPr lvl="1"/>
            <a:r>
              <a:rPr lang="en-US" dirty="0"/>
              <a:t>Receives state </a:t>
            </a:r>
            <a:r>
              <a:rPr lang="en-US" i="1" dirty="0" err="1"/>
              <a:t>s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pPr lvl="1"/>
            <a:r>
              <a:rPr lang="en-US" dirty="0"/>
              <a:t>Receives scalar reward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dirty="0"/>
          </a:p>
          <a:p>
            <a:pPr lvl="1"/>
            <a:r>
              <a:rPr lang="en-US" dirty="0"/>
              <a:t>Executes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  <a:endParaRPr lang="en-US" i="1" dirty="0"/>
          </a:p>
          <a:p>
            <a:r>
              <a:rPr lang="en-US" dirty="0"/>
              <a:t>The environment: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state </a:t>
            </a:r>
            <a:r>
              <a:rPr lang="en-US" i="1" dirty="0" err="1"/>
              <a:t>s</a:t>
            </a:r>
            <a:r>
              <a:rPr lang="en-US" i="1" baseline="-25000" dirty="0" err="1"/>
              <a:t>t</a:t>
            </a:r>
            <a:endParaRPr lang="en-US" i="1" dirty="0"/>
          </a:p>
          <a:p>
            <a:pPr lvl="1"/>
            <a:r>
              <a:rPr lang="en-US" dirty="0"/>
              <a:t>Emits scalar reward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5" y="1318652"/>
            <a:ext cx="4983505" cy="5533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3954" y="62209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3606225"/>
            <a:ext cx="83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Calibri"/>
                <a:cs typeface="Calibri"/>
              </a:rPr>
              <a:t>r</a:t>
            </a:r>
            <a:r>
              <a:rPr lang="en-US" sz="3200" i="1" baseline="-25000" dirty="0" err="1">
                <a:latin typeface="Calibri"/>
                <a:cs typeface="Calibri"/>
              </a:rPr>
              <a:t>t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362200"/>
            <a:ext cx="60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libri"/>
                <a:cs typeface="Calibri"/>
              </a:rPr>
              <a:t>a</a:t>
            </a:r>
            <a:r>
              <a:rPr lang="en-US" sz="3200" i="1" baseline="-25000" dirty="0">
                <a:latin typeface="Calibri"/>
                <a:cs typeface="Calibri"/>
              </a:rPr>
              <a:t>t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362200"/>
            <a:ext cx="533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Calibri"/>
                <a:cs typeface="Calibri"/>
              </a:rPr>
              <a:t>s</a:t>
            </a:r>
            <a:r>
              <a:rPr lang="en-US" sz="3200" i="1" baseline="-25000" dirty="0" err="1">
                <a:latin typeface="Calibri"/>
                <a:cs typeface="Calibri"/>
              </a:rPr>
              <a:t>t</a:t>
            </a:r>
            <a:endParaRPr lang="en-US" i="1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5354" y="3729335"/>
            <a:ext cx="11664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reward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6154" y="1752600"/>
            <a:ext cx="11664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action</a:t>
            </a:r>
            <a:endParaRPr lang="en-US" sz="14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354" y="1752600"/>
            <a:ext cx="11664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state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778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16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52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58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95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73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4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86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17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8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2938"/>
            <a:ext cx="11201400" cy="472916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Control</a:t>
            </a:r>
            <a:r>
              <a:rPr lang="en-US" dirty="0"/>
              <a:t> physical systems: walk, fly, drive, swim, ...</a:t>
            </a:r>
          </a:p>
          <a:p>
            <a:r>
              <a:rPr lang="en-US" dirty="0">
                <a:solidFill>
                  <a:srgbClr val="FF0000"/>
                </a:solidFill>
              </a:rPr>
              <a:t>Interact</a:t>
            </a:r>
            <a:r>
              <a:rPr lang="en-US" dirty="0"/>
              <a:t> with users: retain customers, </a:t>
            </a:r>
            <a:r>
              <a:rPr lang="en-US" dirty="0" err="1"/>
              <a:t>personalise</a:t>
            </a:r>
            <a:r>
              <a:rPr lang="en-US" dirty="0"/>
              <a:t> channel, </a:t>
            </a:r>
            <a:r>
              <a:rPr lang="en-US" dirty="0" err="1"/>
              <a:t>optimise</a:t>
            </a:r>
            <a:r>
              <a:rPr lang="en-US" dirty="0"/>
              <a:t> user experience, ...</a:t>
            </a:r>
          </a:p>
          <a:p>
            <a:r>
              <a:rPr lang="en-US" dirty="0">
                <a:solidFill>
                  <a:srgbClr val="FF0000"/>
                </a:solidFill>
              </a:rPr>
              <a:t>Solve</a:t>
            </a:r>
            <a:r>
              <a:rPr lang="en-US" dirty="0"/>
              <a:t> logistical problems: scheduling, bandwidth allocation, elevator control, cognitive radio, power </a:t>
            </a:r>
            <a:r>
              <a:rPr lang="en-US" dirty="0" err="1"/>
              <a:t>optimisation</a:t>
            </a:r>
            <a:r>
              <a:rPr lang="en-US" dirty="0"/>
              <a:t>, ..</a:t>
            </a:r>
          </a:p>
          <a:p>
            <a:r>
              <a:rPr lang="en-US" dirty="0">
                <a:solidFill>
                  <a:srgbClr val="FF0000"/>
                </a:solidFill>
              </a:rPr>
              <a:t>Play</a:t>
            </a:r>
            <a:r>
              <a:rPr lang="en-US" dirty="0"/>
              <a:t> games: chess, checkers, Go, Atari games, ...</a:t>
            </a:r>
          </a:p>
          <a:p>
            <a:r>
              <a:rPr lang="en-US" dirty="0">
                <a:solidFill>
                  <a:srgbClr val="FF0000"/>
                </a:solidFill>
              </a:rPr>
              <a:t>Learn</a:t>
            </a:r>
            <a:r>
              <a:rPr lang="en-US" dirty="0"/>
              <a:t> sequential algorithms: attention, memory, conditional computation, activations, 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6102102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David Silver, </a:t>
            </a:r>
            <a:r>
              <a:rPr lang="en-US" dirty="0" err="1"/>
              <a:t>DeepMind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804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09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Convergence*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>
                <a:latin typeface="Calibri"/>
                <a:cs typeface="Calibri"/>
              </a:rPr>
              <a:t>How do we know the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>
                <a:latin typeface="Calibri"/>
                <a:cs typeface="Calibri"/>
              </a:rPr>
              <a:t>M</a:t>
            </a:r>
            <a:r>
              <a:rPr lang="en-US" sz="2000" dirty="0">
                <a:latin typeface="Calibri"/>
                <a:cs typeface="Calibri"/>
              </a:rPr>
              <a:t> holds the actual </a:t>
            </a:r>
            <a:r>
              <a:rPr lang="en-US" sz="2000" dirty="0" err="1">
                <a:latin typeface="Calibri"/>
                <a:cs typeface="Calibri"/>
              </a:rPr>
              <a:t>untruncated</a:t>
            </a:r>
            <a:r>
              <a:rPr lang="en-US" sz="2000" dirty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Sketch: For any state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can be viewed as depth k+1 </a:t>
            </a:r>
            <a:r>
              <a:rPr lang="en-US" sz="1800" dirty="0" err="1">
                <a:latin typeface="Calibri"/>
                <a:cs typeface="Calibri"/>
              </a:rPr>
              <a:t>expectimax</a:t>
            </a:r>
            <a:r>
              <a:rPr lang="en-US" sz="1800" dirty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has actual rewards while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>
                <a:latin typeface="Calibri"/>
                <a:cs typeface="Calibri"/>
              </a:rPr>
              <a:t>MAX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It is at worst R</a:t>
            </a:r>
            <a:r>
              <a:rPr lang="en-US" sz="1800" baseline="-25000" dirty="0">
                <a:latin typeface="Calibri"/>
                <a:cs typeface="Calibri"/>
              </a:rPr>
              <a:t>MIN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But everything is discounted by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</a:t>
            </a:r>
            <a:r>
              <a:rPr lang="en-US" sz="1800" dirty="0" err="1">
                <a:latin typeface="Calibri"/>
                <a:cs typeface="Calibri"/>
              </a:rPr>
              <a:t>V</a:t>
            </a:r>
            <a:r>
              <a:rPr lang="en-US" sz="1800" baseline="-25000" dirty="0" err="1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and V</a:t>
            </a:r>
            <a:r>
              <a:rPr lang="en-US" sz="1800" baseline="-25000" dirty="0">
                <a:latin typeface="Calibri"/>
                <a:cs typeface="Calibri"/>
              </a:rPr>
              <a:t>k+1</a:t>
            </a:r>
            <a:r>
              <a:rPr lang="en-US" sz="1800" dirty="0">
                <a:latin typeface="Calibri"/>
                <a:cs typeface="Calibri"/>
              </a:rPr>
              <a:t> are at most </a:t>
            </a:r>
            <a:r>
              <a:rPr lang="el-GR" sz="1800" dirty="0">
                <a:latin typeface="Calibri"/>
                <a:cs typeface="Calibri"/>
              </a:rPr>
              <a:t>γ</a:t>
            </a:r>
            <a:r>
              <a:rPr lang="en-US" sz="1800" baseline="30000" dirty="0">
                <a:latin typeface="Calibri"/>
                <a:cs typeface="Calibri"/>
              </a:rPr>
              <a:t>k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max|R</a:t>
            </a:r>
            <a:r>
              <a:rPr lang="en-US" sz="1800" dirty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>
                <a:latin typeface="Calibri"/>
                <a:cs typeface="Calibri"/>
              </a:rPr>
              <a:t>So as k increases, the values converge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86612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Bellman Equations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5" y="1219677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850" y="20574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How to be optimal: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1: Take correct first action</a:t>
            </a:r>
          </a:p>
          <a:p>
            <a:endParaRPr lang="en-US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    Step 2: Keep being optimal</a:t>
            </a:r>
          </a:p>
        </p:txBody>
      </p:sp>
    </p:spTree>
    <p:extLst>
      <p:ext uri="{BB962C8B-B14F-4D97-AF65-F5344CB8AC3E}">
        <p14:creationId xmlns:p14="http://schemas.microsoft.com/office/powerpoint/2010/main" val="2961279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“optimal utility” via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recurrence gives a simple one-step </a:t>
            </a:r>
            <a:r>
              <a:rPr lang="en-US" altLang="ja-JP" sz="2800" dirty="0" err="1">
                <a:latin typeface="Calibri"/>
                <a:ea typeface="ＭＳ Ｐゴシック" pitchFamily="34" charset="-128"/>
                <a:cs typeface="Calibri"/>
              </a:rPr>
              <a:t>lookahead</a:t>
            </a:r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 relationship amongst optimal utility values</a:t>
            </a: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400" dirty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971800"/>
            <a:ext cx="3076881" cy="40520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6147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610600" y="1371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2810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Summary of 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Bellman equations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characterize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 optimal values: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computes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them: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Value iteration is just a fixed point solution method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… though the 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 vectors are also interpretable as time-limited values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1600" y="43434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220200" y="1524000"/>
            <a:ext cx="2209800" cy="2427288"/>
            <a:chOff x="2400" y="1209"/>
            <a:chExt cx="1392" cy="1529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2976" y="1209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V(s)</a:t>
              </a: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688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V(s’</a:t>
              </a:r>
              <a:r>
                <a:rPr lang="en-US" altLang="ja-JP" dirty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0386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3" y="2286000"/>
            <a:ext cx="6950388" cy="69080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8672016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Methods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219756"/>
            <a:ext cx="7608888" cy="533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2306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Iteration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862" y="1448320"/>
            <a:ext cx="7018338" cy="4599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8334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Problems with Value Iteration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Value iteration repeats the Bellman updates: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1: It’s slow – O(S</a:t>
            </a:r>
            <a:r>
              <a:rPr lang="en-US" sz="2800" baseline="30000" dirty="0">
                <a:latin typeface="Calibri"/>
                <a:cs typeface="Calibri"/>
              </a:rPr>
              <a:t>2</a:t>
            </a:r>
            <a:r>
              <a:rPr lang="en-US" sz="2800" dirty="0">
                <a:latin typeface="Calibri"/>
                <a:cs typeface="Calibri"/>
              </a:rPr>
              <a:t>A) per iteration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2: The “max” at each state rarely changes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Problem 3: The policy often converges long before the values</a:t>
            </a: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66801" y="2362200"/>
            <a:ext cx="6629400" cy="630314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534400" y="1447800"/>
            <a:ext cx="3048000" cy="2754586"/>
            <a:chOff x="2400" y="1401"/>
            <a:chExt cx="1392" cy="1258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9067800" y="6411913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[Demo: value iteration (L9D2)]</a:t>
            </a:r>
          </a:p>
        </p:txBody>
      </p:sp>
    </p:spTree>
    <p:extLst>
      <p:ext uri="{BB962C8B-B14F-4D97-AF65-F5344CB8AC3E}">
        <p14:creationId xmlns:p14="http://schemas.microsoft.com/office/powerpoint/2010/main" val="752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330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47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response assuming that we DO know what the environment is like (we have a map): </a:t>
            </a:r>
            <a:r>
              <a:rPr lang="en-US" dirty="0">
                <a:solidFill>
                  <a:srgbClr val="FF0000"/>
                </a:solidFill>
              </a:rPr>
              <a:t>non-deterministic search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Markov decision process</a:t>
            </a:r>
          </a:p>
          <a:p>
            <a:r>
              <a:rPr lang="en-US" dirty="0"/>
              <a:t>Learn how to response even when we DON’T know what the environment is like (we don’t have a map): </a:t>
            </a:r>
            <a:r>
              <a:rPr lang="en-US" dirty="0">
                <a:solidFill>
                  <a:srgbClr val="FF0000"/>
                </a:solidFill>
              </a:rPr>
              <a:t>Q-learning</a:t>
            </a:r>
          </a:p>
          <a:p>
            <a:r>
              <a:rPr lang="en-US" dirty="0"/>
              <a:t>Learn how to response when we DON’T know what the environment is like and without being drowned in information: </a:t>
            </a:r>
            <a:r>
              <a:rPr lang="en-US" dirty="0">
                <a:solidFill>
                  <a:srgbClr val="FF0000"/>
                </a:solidFill>
              </a:rPr>
              <a:t>approximate Q-learning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deep Q-learning </a:t>
            </a:r>
          </a:p>
        </p:txBody>
      </p:sp>
    </p:spTree>
    <p:extLst>
      <p:ext uri="{BB962C8B-B14F-4D97-AF65-F5344CB8AC3E}">
        <p14:creationId xmlns:p14="http://schemas.microsoft.com/office/powerpoint/2010/main" val="776456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342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232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53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79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42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19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17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53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837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36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9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k=100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Noise = 0.2</a:t>
            </a:r>
          </a:p>
          <a:p>
            <a:r>
              <a:rPr lang="en-US" dirty="0">
                <a:latin typeface="Calibri"/>
                <a:cs typeface="Calibri"/>
              </a:rPr>
              <a:t>Discount = 0.9</a:t>
            </a:r>
          </a:p>
          <a:p>
            <a:r>
              <a:rPr lang="en-US" dirty="0">
                <a:latin typeface="Calibri"/>
                <a:cs typeface="Calibri"/>
              </a:rPr>
              <a:t>Living reward = 0</a:t>
            </a: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783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Evaluation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588" y="1476848"/>
            <a:ext cx="5764212" cy="4851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5598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Fixed Policies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75235"/>
            <a:ext cx="11379200" cy="1782765"/>
          </a:xfrm>
        </p:spPr>
        <p:txBody>
          <a:bodyPr/>
          <a:lstStyle/>
          <a:p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trees max over all actions to compute the optimal values</a:t>
            </a:r>
          </a:p>
          <a:p>
            <a:pPr lvl="5"/>
            <a:endParaRPr lang="en-US" sz="8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If we fixed some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(s</a:t>
            </a:r>
            <a:r>
              <a:rPr lang="en-US" sz="2400" dirty="0">
                <a:latin typeface="Calibri"/>
                <a:cs typeface="Calibri"/>
              </a:rPr>
              <a:t>), then the tree would be simpler – only one action per state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… though the tree’s value would depend on which policy we fixed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57400" y="1893614"/>
            <a:ext cx="3048000" cy="2754586"/>
            <a:chOff x="2400" y="1401"/>
            <a:chExt cx="1392" cy="1258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239438" y="1893614"/>
            <a:ext cx="2590362" cy="2754586"/>
            <a:chOff x="2400" y="1401"/>
            <a:chExt cx="1183" cy="1258"/>
          </a:xfrm>
        </p:grpSpPr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3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526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Do the optimal action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6294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Do what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 says to do</a:t>
            </a:r>
          </a:p>
        </p:txBody>
      </p:sp>
    </p:spTree>
    <p:extLst>
      <p:ext uri="{BB962C8B-B14F-4D97-AF65-F5344CB8AC3E}">
        <p14:creationId xmlns:p14="http://schemas.microsoft.com/office/powerpoint/2010/main" val="3931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Utilities for a Fixed Policy</a:t>
            </a:r>
          </a:p>
        </p:txBody>
      </p:sp>
      <p:sp>
        <p:nvSpPr>
          <p:cNvPr id="1727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Another basic operation: compute the utility of a state s under a fixed (generally non-optimal) policy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Define the utility of a state s, under a fixed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>
                <a:latin typeface="Calibri"/>
                <a:cs typeface="Calibri"/>
              </a:rPr>
              <a:t>V</a:t>
            </a:r>
            <a:r>
              <a:rPr lang="en-US" sz="2000" baseline="300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000" dirty="0">
                <a:latin typeface="Calibri"/>
                <a:cs typeface="Calibri"/>
              </a:rPr>
              <a:t>(s) = expected total discounted rewards starting in s and following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</a:t>
            </a:r>
            <a:endParaRPr lang="en-US" sz="20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Recursive relation (one-step look-ahead / Bellman equation):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pPr marL="457176" lvl="1" indent="0">
              <a:buNone/>
            </a:pPr>
            <a:r>
              <a:rPr lang="en-US" sz="2000" dirty="0">
                <a:latin typeface="Calibri"/>
                <a:cs typeface="Calibri"/>
              </a:rPr>
              <a:t>Instead of</a:t>
            </a:r>
          </a:p>
        </p:txBody>
      </p:sp>
      <p:pic>
        <p:nvPicPr>
          <p:cNvPr id="61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58868" y="4800600"/>
            <a:ext cx="7070738" cy="645824"/>
          </a:xfrm>
          <a:prstGeom prst="rect">
            <a:avLst/>
          </a:prstGeom>
          <a:noFill/>
          <a:ln/>
          <a:effectLst/>
        </p:spPr>
      </p:pic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9068238" y="1600200"/>
            <a:ext cx="2590362" cy="2754586"/>
            <a:chOff x="2400" y="1401"/>
            <a:chExt cx="1183" cy="1258"/>
          </a:xfrm>
        </p:grpSpPr>
        <p:sp>
          <p:nvSpPr>
            <p:cNvPr id="4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5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5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6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54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0" name="Picture 1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194488" y="5642062"/>
            <a:ext cx="6950388" cy="69080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81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4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Policy Evaluation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427" y="1219200"/>
            <a:ext cx="4592932" cy="4562475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23" y="1219200"/>
            <a:ext cx="4647754" cy="4562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7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2880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275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Policy Evaluation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Right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/>
                <a:cs typeface="Calibri"/>
              </a:rPr>
              <a:t>Always Go Forward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8813" r="71526" b="32430"/>
          <a:stretch/>
        </p:blipFill>
        <p:spPr bwMode="auto">
          <a:xfrm>
            <a:off x="7262750" y="1828800"/>
            <a:ext cx="3068664" cy="40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6271" r="67839" b="25876"/>
          <a:stretch/>
        </p:blipFill>
        <p:spPr bwMode="auto">
          <a:xfrm>
            <a:off x="1858254" y="1852550"/>
            <a:ext cx="3006671" cy="396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196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Policy Evaluation</a:t>
            </a:r>
          </a:p>
        </p:txBody>
      </p:sp>
      <p:sp>
        <p:nvSpPr>
          <p:cNvPr id="1728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How do we calculate the V’s for a fixed policy </a:t>
            </a:r>
            <a:r>
              <a:rPr lang="en-US" sz="2400" dirty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>
                <a:latin typeface="Calibri"/>
                <a:cs typeface="Calibri"/>
              </a:rPr>
              <a:t>?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1: Turn recursive Bellman equations into updates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(like value iteration)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>
              <a:latin typeface="Calibri"/>
              <a:cs typeface="Calibri"/>
            </a:endParaRPr>
          </a:p>
          <a:p>
            <a:pPr marL="57145" indent="0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Efficiency: O(S</a:t>
            </a:r>
            <a:r>
              <a:rPr lang="en-US" sz="2400" baseline="30000" dirty="0">
                <a:latin typeface="Calibri"/>
                <a:cs typeface="Calibri"/>
              </a:rPr>
              <a:t>2</a:t>
            </a:r>
            <a:r>
              <a:rPr lang="en-US" sz="2400" dirty="0">
                <a:latin typeface="Calibri"/>
                <a:cs typeface="Calibri"/>
              </a:rPr>
              <a:t>) per iteration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Idea 2: Without the maxes, the Bellman equations are just a linear system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Solve with </a:t>
            </a:r>
            <a:r>
              <a:rPr lang="en-US" sz="2000" dirty="0" err="1">
                <a:latin typeface="Calibri"/>
                <a:cs typeface="Calibri"/>
              </a:rPr>
              <a:t>Matlab</a:t>
            </a:r>
            <a:r>
              <a:rPr lang="en-US" sz="2000" dirty="0">
                <a:latin typeface="Calibri"/>
                <a:cs typeface="Calibri"/>
              </a:rPr>
              <a:t> (or your favorite linear system solver)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00125" y="392613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30016" y="331653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8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Policy Extraction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8" y="1295950"/>
            <a:ext cx="6660802" cy="523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3166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Let’s imagine we have the optimal values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It’s not too bad…</a:t>
            </a:r>
          </a:p>
          <a:p>
            <a:pPr lvl="1"/>
            <a:endParaRPr lang="en-US" sz="2000" dirty="0"/>
          </a:p>
          <a:p>
            <a:r>
              <a:rPr lang="en-US" sz="2800" dirty="0"/>
              <a:t>We need to do a mini-</a:t>
            </a:r>
            <a:r>
              <a:rPr lang="en-US" sz="2800" dirty="0" err="1"/>
              <a:t>expectimax</a:t>
            </a:r>
            <a:r>
              <a:rPr lang="en-US" sz="2800" dirty="0"/>
              <a:t> (one step)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policy extraction</a:t>
            </a:r>
            <a:r>
              <a:rPr lang="en-US" sz="2800" dirty="0"/>
              <a:t>, since it gets the policy implied by the values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28003" y="4648200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7934801" y="1295400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432955" y="4683368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701779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1676400"/>
            <a:ext cx="3183903" cy="246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16938" y="1267360"/>
            <a:ext cx="822021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The 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Walls block the agent’</a:t>
            </a:r>
            <a:r>
              <a:rPr lang="en-US" altLang="ja-JP" sz="2000" dirty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7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400" dirty="0">
                <a:solidFill>
                  <a:schemeClr val="accent2"/>
                </a:solidFill>
                <a:latin typeface="Calibri" pitchFamily="34" charset="0"/>
              </a:rPr>
              <a:t>actions do not always go as planned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80% of the time, the action North takes the agent North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If there is a wall in the direction the agent would have been taken, the agent stays 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7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Small </a:t>
            </a:r>
            <a:r>
              <a:rPr lang="en-US" altLang="ja-JP" sz="2000" dirty="0">
                <a:latin typeface="Calibri" pitchFamily="34" charset="0"/>
              </a:rPr>
              <a:t>“living” 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Big rewards come at the 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7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000" y="1594060"/>
            <a:ext cx="3143865" cy="22641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864" y="3331738"/>
            <a:ext cx="323787" cy="1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865" y="3313871"/>
            <a:ext cx="360909" cy="15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11464" y="2487323"/>
            <a:ext cx="306876" cy="55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05486" y="3167565"/>
            <a:ext cx="577588" cy="539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Actions from Q-Values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Let’s imagine we have the optimal q-values:</a:t>
            </a:r>
          </a:p>
          <a:p>
            <a:endParaRPr lang="en-US" sz="2800" dirty="0"/>
          </a:p>
          <a:p>
            <a:r>
              <a:rPr lang="en-US" sz="2800" dirty="0"/>
              <a:t>How should we act?</a:t>
            </a:r>
          </a:p>
          <a:p>
            <a:pPr lvl="1"/>
            <a:r>
              <a:rPr lang="en-US" sz="2400" dirty="0"/>
              <a:t>Completely trivial to decide!</a:t>
            </a:r>
          </a:p>
          <a:p>
            <a:endParaRPr lang="en-US" sz="28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Important lesson: actions are easier to select from q-values than values!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0051" r="58223" b="36486"/>
          <a:stretch/>
        </p:blipFill>
        <p:spPr bwMode="auto">
          <a:xfrm>
            <a:off x="7391401" y="1292469"/>
            <a:ext cx="4557346" cy="34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99872" y="3781300"/>
            <a:ext cx="2438928" cy="47822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813955" y="3768968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074832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“Policy” Iteration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Alternative approach for optimal values: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1: Policy evaluation: </a:t>
            </a:r>
            <a:r>
              <a:rPr lang="en-US" sz="2400" dirty="0"/>
              <a:t>calculate utilities for some fixed policy (not optimal utilities!) until convergence</a:t>
            </a:r>
          </a:p>
          <a:p>
            <a:pPr lvl="1"/>
            <a:r>
              <a:rPr lang="en-US" sz="2400" dirty="0">
                <a:solidFill>
                  <a:srgbClr val="CC0000"/>
                </a:solidFill>
              </a:rPr>
              <a:t>Step 2: Policy improvement: </a:t>
            </a:r>
            <a:r>
              <a:rPr lang="en-US" sz="2400" dirty="0"/>
              <a:t>update policy using one-step look-ahead with resulting converged (but not optimal!) utilities as future values</a:t>
            </a:r>
          </a:p>
          <a:p>
            <a:pPr lvl="1"/>
            <a:r>
              <a:rPr lang="en-US" sz="2400" dirty="0"/>
              <a:t>Repeat steps until policy converges</a:t>
            </a:r>
          </a:p>
          <a:p>
            <a:pPr lvl="1"/>
            <a:endParaRPr lang="en-US" sz="24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C0000"/>
                </a:solidFill>
              </a:rPr>
              <a:t>policy iteration</a:t>
            </a:r>
          </a:p>
          <a:p>
            <a:pPr lvl="1"/>
            <a:r>
              <a:rPr lang="en-US" sz="2400" dirty="0"/>
              <a:t>It’s still optimal!</a:t>
            </a:r>
          </a:p>
          <a:p>
            <a:pPr lvl="1"/>
            <a:r>
              <a:rPr lang="en-US" sz="2400" dirty="0"/>
              <a:t>Can converge (much) faster under some conditions</a:t>
            </a:r>
          </a:p>
        </p:txBody>
      </p:sp>
    </p:spTree>
    <p:extLst>
      <p:ext uri="{BB962C8B-B14F-4D97-AF65-F5344CB8AC3E}">
        <p14:creationId xmlns:p14="http://schemas.microsoft.com/office/powerpoint/2010/main" val="19332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Iteration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z="1200" dirty="0"/>
          </a:p>
          <a:p>
            <a:r>
              <a:rPr lang="en-US" sz="2400" dirty="0"/>
              <a:t>Evaluation: For fixed current policy </a:t>
            </a:r>
            <a:r>
              <a:rPr lang="en-US" sz="2400" dirty="0">
                <a:sym typeface="Symbol" pitchFamily="18" charset="2"/>
              </a:rPr>
              <a:t>, find values with policy evaluation:</a:t>
            </a:r>
          </a:p>
          <a:p>
            <a:pPr lvl="1"/>
            <a:r>
              <a:rPr lang="en-US" sz="2000" dirty="0">
                <a:sym typeface="Symbol" pitchFamily="18" charset="2"/>
              </a:rPr>
              <a:t>Iterate until values converge:</a:t>
            </a: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endParaRPr lang="en-US" sz="2400" dirty="0">
              <a:sym typeface="Symbol" pitchFamily="18" charset="2"/>
            </a:endParaRPr>
          </a:p>
          <a:p>
            <a:r>
              <a:rPr lang="en-US" sz="2400" dirty="0"/>
              <a:t>Improvement: For fixed values, get a better policy using policy extraction</a:t>
            </a:r>
          </a:p>
          <a:p>
            <a:pPr lvl="1"/>
            <a:r>
              <a:rPr lang="en-US" sz="2000" dirty="0"/>
              <a:t>One-step look-ahead:</a:t>
            </a:r>
          </a:p>
          <a:p>
            <a:endParaRPr lang="en-US" sz="2400" dirty="0"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26211" y="2743200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030087" y="4921250"/>
            <a:ext cx="7215495" cy="64106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4821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01400" cy="5257800"/>
          </a:xfrm>
        </p:spPr>
        <p:txBody>
          <a:bodyPr/>
          <a:lstStyle/>
          <a:p>
            <a:r>
              <a:rPr lang="en-US" sz="2400" dirty="0"/>
              <a:t>Both value iteration and policy iteration compute the same thing (all optimal values)</a:t>
            </a:r>
          </a:p>
          <a:p>
            <a:pPr lvl="3"/>
            <a:endParaRPr lang="en-US" sz="1200" dirty="0"/>
          </a:p>
          <a:p>
            <a:r>
              <a:rPr lang="en-US" sz="2400" dirty="0"/>
              <a:t>In value iteration:</a:t>
            </a:r>
          </a:p>
          <a:p>
            <a:pPr lvl="1"/>
            <a:r>
              <a:rPr lang="en-US" sz="2200" dirty="0"/>
              <a:t>Every iteration updates both the values and (implicitly) the policy</a:t>
            </a:r>
          </a:p>
          <a:p>
            <a:pPr lvl="1"/>
            <a:r>
              <a:rPr lang="en-US" sz="2200" dirty="0"/>
              <a:t>We don’t track the policy, but taking the max over actions implicitly </a:t>
            </a:r>
            <a:r>
              <a:rPr lang="en-US" sz="2200" dirty="0" err="1"/>
              <a:t>recomputes</a:t>
            </a:r>
            <a:r>
              <a:rPr lang="en-US" sz="2200" dirty="0"/>
              <a:t> it</a:t>
            </a:r>
          </a:p>
          <a:p>
            <a:pPr lvl="3"/>
            <a:endParaRPr lang="en-US" sz="1200" dirty="0"/>
          </a:p>
          <a:p>
            <a:r>
              <a:rPr lang="en-US" sz="2400" dirty="0"/>
              <a:t>In policy iteration:</a:t>
            </a:r>
          </a:p>
          <a:p>
            <a:pPr lvl="1"/>
            <a:r>
              <a:rPr lang="en-US" sz="2200" dirty="0"/>
              <a:t>We do several passes that update utilities with fixed policy (each pass is fast because we consider only one action, not all of them)</a:t>
            </a:r>
          </a:p>
          <a:p>
            <a:pPr lvl="1"/>
            <a:r>
              <a:rPr lang="en-US" sz="2200" dirty="0"/>
              <a:t>After the policy is evaluated, a new policy is chosen (slow like a value iteration pass)</a:t>
            </a:r>
          </a:p>
          <a:p>
            <a:pPr lvl="1"/>
            <a:r>
              <a:rPr lang="en-US" sz="2200" dirty="0"/>
              <a:t>The new policy will be better (or we’re done)</a:t>
            </a:r>
          </a:p>
          <a:p>
            <a:pPr lvl="4"/>
            <a:endParaRPr lang="en-US" sz="1200" dirty="0"/>
          </a:p>
          <a:p>
            <a:pPr>
              <a:spcBef>
                <a:spcPts val="1200"/>
              </a:spcBef>
            </a:pPr>
            <a:r>
              <a:rPr lang="en-US" sz="2400" dirty="0"/>
              <a:t>Both are dynamic programs for solving MDPs</a:t>
            </a:r>
          </a:p>
        </p:txBody>
      </p:sp>
    </p:spTree>
    <p:extLst>
      <p:ext uri="{BB962C8B-B14F-4D97-AF65-F5344CB8AC3E}">
        <p14:creationId xmlns:p14="http://schemas.microsoft.com/office/powerpoint/2010/main" val="23109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MDP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So you want to….</a:t>
            </a:r>
          </a:p>
          <a:p>
            <a:pPr lvl="1"/>
            <a:r>
              <a:rPr lang="en-US" sz="2400" dirty="0"/>
              <a:t>Compute optimal values: use value iteration or policy iteration</a:t>
            </a:r>
          </a:p>
          <a:p>
            <a:pPr lvl="1"/>
            <a:r>
              <a:rPr lang="en-US" sz="2400" dirty="0"/>
              <a:t>Compute values for a particular policy: use policy evaluation</a:t>
            </a:r>
          </a:p>
          <a:p>
            <a:pPr lvl="1"/>
            <a:r>
              <a:rPr lang="en-US" sz="2400" dirty="0"/>
              <a:t>Turn your values into a policy: use policy extraction (one-step </a:t>
            </a:r>
            <a:r>
              <a:rPr lang="en-US" sz="2400" dirty="0" err="1"/>
              <a:t>lookahead</a:t>
            </a:r>
            <a:r>
              <a:rPr lang="en-US" sz="2400" dirty="0"/>
              <a:t>)</a:t>
            </a:r>
          </a:p>
          <a:p>
            <a:pPr lvl="1"/>
            <a:endParaRPr lang="en-US" sz="2400" dirty="0"/>
          </a:p>
          <a:p>
            <a:r>
              <a:rPr lang="en-US" sz="2800" dirty="0"/>
              <a:t>These all look the same!</a:t>
            </a:r>
          </a:p>
          <a:p>
            <a:pPr lvl="1"/>
            <a:r>
              <a:rPr lang="en-US" sz="2400" dirty="0"/>
              <a:t>They basically are – they are all variations of Bellman updates</a:t>
            </a:r>
          </a:p>
          <a:p>
            <a:pPr lvl="1"/>
            <a:r>
              <a:rPr lang="en-US" sz="2400" dirty="0"/>
              <a:t>They all use one-step </a:t>
            </a:r>
            <a:r>
              <a:rPr lang="en-US" sz="2400" dirty="0" err="1"/>
              <a:t>lookahead</a:t>
            </a:r>
            <a:r>
              <a:rPr lang="en-US" sz="2400" dirty="0"/>
              <a:t> </a:t>
            </a:r>
            <a:r>
              <a:rPr lang="en-US" sz="2400" dirty="0" err="1"/>
              <a:t>expectimax</a:t>
            </a:r>
            <a:r>
              <a:rPr lang="en-US" sz="2400" dirty="0"/>
              <a:t> fragments</a:t>
            </a:r>
          </a:p>
          <a:p>
            <a:pPr lvl="1"/>
            <a:r>
              <a:rPr lang="en-US" sz="2400" dirty="0"/>
              <a:t>They differ only in whether we plug in a fixed policy or max over actions</a:t>
            </a:r>
          </a:p>
        </p:txBody>
      </p:sp>
    </p:spTree>
    <p:extLst>
      <p:ext uri="{BB962C8B-B14F-4D97-AF65-F5344CB8AC3E}">
        <p14:creationId xmlns:p14="http://schemas.microsoft.com/office/powerpoint/2010/main" val="16624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64011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05800" y="2590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05000" y="241631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  <p:extLst>
      <p:ext uri="{BB962C8B-B14F-4D97-AF65-F5344CB8AC3E}">
        <p14:creationId xmlns:p14="http://schemas.microsoft.com/office/powerpoint/2010/main" val="3653636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95921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6231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595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 World Actions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24999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  <p:extLst>
      <p:ext uri="{BB962C8B-B14F-4D97-AF65-F5344CB8AC3E}">
        <p14:creationId xmlns:p14="http://schemas.microsoft.com/office/powerpoint/2010/main" val="17105040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39904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797729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17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956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44338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362200" y="1214735"/>
            <a:ext cx="685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a group of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41616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33415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734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>
                <a:ea typeface="ＭＳ Ｐゴシック" pitchFamily="34" charset="-128"/>
              </a:rPr>
              <a:t>Sometimes just R(s) or R(s</a:t>
            </a:r>
            <a:r>
              <a:rPr lang="en-US" altLang="ja-JP" sz="1800" dirty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Maybe a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One way to solve them is with </a:t>
            </a:r>
            <a:r>
              <a:rPr lang="en-US" sz="2000" dirty="0" err="1">
                <a:ea typeface="ＭＳ Ｐゴシック" pitchFamily="34" charset="-128"/>
              </a:rPr>
              <a:t>expectimax</a:t>
            </a:r>
            <a:r>
              <a:rPr lang="en-US" sz="2000" dirty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ea typeface="ＭＳ Ｐゴシック" pitchFamily="34" charset="-128"/>
              </a:rPr>
              <a:t>We’</a:t>
            </a:r>
            <a:r>
              <a:rPr lang="en-US" altLang="ja-JP" sz="2000" dirty="0">
                <a:ea typeface="ＭＳ Ｐゴシック" pitchFamily="34" charset="-128"/>
              </a:rPr>
              <a:t>ll have a new tool soon</a:t>
            </a:r>
            <a:endParaRPr lang="en-US" sz="2000" dirty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03887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0468F4B-D29F-4883-9C27-FFE61098A94F}"/>
                  </a:ext>
                </a:extLst>
              </p:cNvPr>
              <p:cNvSpPr txBox="1"/>
              <p:nvPr/>
            </p:nvSpPr>
            <p:spPr>
              <a:xfrm>
                <a:off x="2819400" y="6104164"/>
                <a:ext cx="3744230" cy="5871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𝑄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𝛼</m:t>
                      </m:r>
                      <m:limLow>
                        <m:limLow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groupChr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𝑠𝑎𝑚𝑝𝑙𝑒</m:t>
                                  </m:r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 −</m:t>
                                  </m:r>
                                  <m:r>
                                    <a:rPr lang="en-US" sz="20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𝑎</m:t>
                                      </m:r>
                                    </m:e>
                                  </m:d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𝑑𝑖𝑓𝑓𝑒𝑟𝑒𝑛𝑐𝑒</m:t>
                          </m:r>
                        </m:lim>
                      </m:limLow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0468F4B-D29F-4883-9C27-FFE61098A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6104164"/>
                <a:ext cx="3744230" cy="587148"/>
              </a:xfrm>
              <a:prstGeom prst="rect">
                <a:avLst/>
              </a:prstGeom>
              <a:blipFill>
                <a:blip r:embed="rId13"/>
                <a:stretch>
                  <a:fillRect l="-326" b="-13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73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45567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We still assume an MDP: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states s </a:t>
            </a:r>
            <a:r>
              <a:rPr lang="en-US" sz="2400" dirty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model T(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>
                <a:solidFill>
                  <a:srgbClr val="C00000"/>
                </a:solidFill>
              </a:rPr>
              <a:t>reward function R(</a:t>
            </a:r>
            <a:r>
              <a:rPr lang="en-US" sz="2400" dirty="0" err="1">
                <a:solidFill>
                  <a:srgbClr val="C00000"/>
                </a:solidFill>
              </a:rPr>
              <a:t>s,a,s</a:t>
            </a:r>
            <a:r>
              <a:rPr lang="en-US" sz="2400" dirty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/>
              <a:t>Still looking for a policy </a:t>
            </a:r>
            <a:r>
              <a:rPr lang="en-US" sz="2800" dirty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>
                <a:sym typeface="Symbol" pitchFamily="18" charset="2"/>
              </a:rPr>
              <a:t>Big idea: </a:t>
            </a:r>
            <a:r>
              <a:rPr lang="en-US" sz="2800" dirty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7994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Goal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685400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3277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Simplest: random actions (</a:t>
            </a:r>
            <a:r>
              <a:rPr lang="en-US" dirty="0">
                <a:sym typeface="Symbol" pitchFamily="18" charset="2"/>
              </a:rPr>
              <a:t>-greedy)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</a:p>
        </p:txBody>
      </p:sp>
    </p:spTree>
    <p:extLst>
      <p:ext uri="{BB962C8B-B14F-4D97-AF65-F5344CB8AC3E}">
        <p14:creationId xmlns:p14="http://schemas.microsoft.com/office/powerpoint/2010/main" val="66962146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/>
              <a:t>When to explore?</a:t>
            </a:r>
          </a:p>
          <a:p>
            <a:pPr lvl="1"/>
            <a:r>
              <a:rPr lang="en-US" sz="2400" dirty="0"/>
              <a:t>Random actions: explore a fixed amount</a:t>
            </a:r>
          </a:p>
          <a:p>
            <a:pPr lvl="1"/>
            <a:r>
              <a:rPr lang="en-US" sz="2400" dirty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(yet) established, eventually stop exploring</a:t>
            </a:r>
          </a:p>
          <a:p>
            <a:pPr lvl="4"/>
            <a:endParaRPr lang="en-US" sz="1600" dirty="0"/>
          </a:p>
          <a:p>
            <a:r>
              <a:rPr lang="en-US" sz="2800" dirty="0"/>
              <a:t>Exploration function</a:t>
            </a:r>
          </a:p>
          <a:p>
            <a:pPr lvl="1"/>
            <a:r>
              <a:rPr lang="en-US" sz="2400" dirty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/>
              <a:t>	returns an optimistic utility, e.g.</a:t>
            </a:r>
          </a:p>
          <a:p>
            <a:pPr lvl="1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1512" y="1219564"/>
            <a:ext cx="4621888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90978" y="426133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Modified Q-Update:</a:t>
            </a: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Regular Q-Update: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</a:p>
        </p:txBody>
      </p:sp>
    </p:spTree>
    <p:extLst>
      <p:ext uri="{BB962C8B-B14F-4D97-AF65-F5344CB8AC3E}">
        <p14:creationId xmlns:p14="http://schemas.microsoft.com/office/powerpoint/2010/main" val="74994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Regret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/>
              <a:t>Even if you learn the optimal policy, you still make mistakes along the way!</a:t>
            </a:r>
          </a:p>
          <a:p>
            <a:r>
              <a:rPr lang="en-US" sz="2200" dirty="0"/>
              <a:t>Regret is a measure of your total mistake cost: the difference between your (expected) rewards, including youthful </a:t>
            </a:r>
            <a:r>
              <a:rPr lang="en-US" sz="2200" dirty="0" err="1"/>
              <a:t>suboptimality</a:t>
            </a:r>
            <a:r>
              <a:rPr lang="en-US" sz="2200" dirty="0"/>
              <a:t>, and optimal (expected) rewards</a:t>
            </a:r>
          </a:p>
          <a:p>
            <a:r>
              <a:rPr lang="en-US" sz="2200" dirty="0"/>
              <a:t>Minimizing regret goes beyond learning to be optimal – it requires optimally learning to be optimal</a:t>
            </a:r>
          </a:p>
          <a:p>
            <a:r>
              <a:rPr lang="en-US" sz="2200" dirty="0"/>
              <a:t>Example: random exploration and exploration functions both end up optimal, but random exploration has higher regret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723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Q-Learning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3584746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2400" dirty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[demo – RL </a:t>
            </a:r>
            <a:r>
              <a:rPr lang="en-US" sz="1600" dirty="0" err="1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736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\pi(s) = \sum_{s'} T(s, \pi(s), s') [R(s,\pi(s), s') + \gamma V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71"/>
  <p:tag name="PICTUREFILESIZE" val="4400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Q^*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53"/>
  <p:tag name="PICTUREFILESIZE" val="1708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61525</TotalTime>
  <Words>5983</Words>
  <Application>Microsoft Office PowerPoint</Application>
  <PresentationFormat>Widescreen</PresentationFormat>
  <Paragraphs>1085</Paragraphs>
  <Slides>134</Slides>
  <Notes>51</Notes>
  <HiddenSlides>24</HiddenSlides>
  <MMClips>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0" baseType="lpstr">
      <vt:lpstr>Arial</vt:lpstr>
      <vt:lpstr>Calibri</vt:lpstr>
      <vt:lpstr>Cambria Math</vt:lpstr>
      <vt:lpstr>Wingdings</vt:lpstr>
      <vt:lpstr>dan-berkeley-nlp-v1</vt:lpstr>
      <vt:lpstr>Photo Editor Photo</vt:lpstr>
      <vt:lpstr>Deep Reinforcement Learning </vt:lpstr>
      <vt:lpstr>Reinforcement Learning (RL)</vt:lpstr>
      <vt:lpstr>Agent and Environment</vt:lpstr>
      <vt:lpstr>Examples of RL</vt:lpstr>
      <vt:lpstr>Today’s Plan</vt:lpstr>
      <vt:lpstr>Non-Deterministic Search</vt:lpstr>
      <vt:lpstr>Example: Grid World</vt:lpstr>
      <vt:lpstr>Grid World Actions</vt:lpstr>
      <vt:lpstr>Markov Decision Processes</vt:lpstr>
      <vt:lpstr>What is Markov about MDPs?</vt:lpstr>
      <vt:lpstr>Policies</vt:lpstr>
      <vt:lpstr>Immediate Rewards Affect Optimal Policies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Infinite Utilities?!</vt:lpstr>
      <vt:lpstr>Recap: Defining MDPs</vt:lpstr>
      <vt:lpstr>Solving MDPs</vt:lpstr>
      <vt:lpstr>Optimal Quantities</vt:lpstr>
      <vt:lpstr>Given Q*(s,a), what is the optimal policy? </vt:lpstr>
      <vt:lpstr>How about given V*(s)? </vt:lpstr>
      <vt:lpstr>How to Find Values of States? Bellman Equations</vt:lpstr>
      <vt:lpstr>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Convergence*</vt:lpstr>
      <vt:lpstr>The Bellman Equations</vt:lpstr>
      <vt:lpstr>The Bellman Equations</vt:lpstr>
      <vt:lpstr>Summary of Value Iteration</vt:lpstr>
      <vt:lpstr>Policy Methods</vt:lpstr>
      <vt:lpstr>Policy Iteration</vt:lpstr>
      <vt:lpstr>Problems with 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Policy Evaluation</vt:lpstr>
      <vt:lpstr>Fixed Policies</vt:lpstr>
      <vt:lpstr>Utilities for a Fixed Policy</vt:lpstr>
      <vt:lpstr>Example: Policy Evaluation</vt:lpstr>
      <vt:lpstr>Example: Policy Evaluation</vt:lpstr>
      <vt:lpstr>Policy Evaluation</vt:lpstr>
      <vt:lpstr>Policy Extraction</vt:lpstr>
      <vt:lpstr>Computing Actions from Values</vt:lpstr>
      <vt:lpstr>Computing Actions from Q-Values</vt:lpstr>
      <vt:lpstr>“Policy” Iteration</vt:lpstr>
      <vt:lpstr>Policy Iteration</vt:lpstr>
      <vt:lpstr>Comparison</vt:lpstr>
      <vt:lpstr>Summary: MDP Algorithms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The Crawler!</vt:lpstr>
      <vt:lpstr>Offline (MDPs) vs. Online (RL)</vt:lpstr>
      <vt:lpstr>Model-Based Learning</vt:lpstr>
      <vt:lpstr>Model-Based Learning</vt:lpstr>
      <vt:lpstr>Example: Model-Based Learning</vt:lpstr>
      <vt:lpstr>Model-Free Learning</vt:lpstr>
      <vt:lpstr>Example: Expected Age</vt:lpstr>
      <vt:lpstr>Active Reinforcement Learning</vt:lpstr>
      <vt:lpstr>Detour: Q-Value Iteration</vt:lpstr>
      <vt:lpstr>Q-Learning</vt:lpstr>
      <vt:lpstr>Q-Learning Properties</vt:lpstr>
      <vt:lpstr>Reinforcement Learning</vt:lpstr>
      <vt:lpstr>The Story So Far: MDPs and RL</vt:lpstr>
      <vt:lpstr>Exploration vs. Exploitation</vt:lpstr>
      <vt:lpstr>How to Explore?</vt:lpstr>
      <vt:lpstr>Exploration Functions</vt:lpstr>
      <vt:lpstr>Regret</vt:lpstr>
      <vt:lpstr>Approximate Q-Learning</vt:lpstr>
      <vt:lpstr>Generalizing Across States</vt:lpstr>
      <vt:lpstr>Example: Pacman</vt:lpstr>
      <vt:lpstr>Feature-Based Representations</vt:lpstr>
      <vt:lpstr>Linear Value Functions</vt:lpstr>
      <vt:lpstr>Approximate Q-Learning</vt:lpstr>
      <vt:lpstr>Example: Q-Pacman</vt:lpstr>
      <vt:lpstr>Deep Q-Learning</vt:lpstr>
      <vt:lpstr>A small trick </vt:lpstr>
      <vt:lpstr>Network Architecture for Atari Game</vt:lpstr>
      <vt:lpstr>Stability Issues with Deep Q-Learning</vt:lpstr>
      <vt:lpstr>Stabilize Deep Q-Learning</vt:lpstr>
      <vt:lpstr>Experience Replay</vt:lpstr>
      <vt:lpstr>Fixed Target Q-Network</vt:lpstr>
      <vt:lpstr>Reward/Value Range</vt:lpstr>
      <vt:lpstr>Improvements since Nature DQN</vt:lpstr>
      <vt:lpstr>Playing Breakout</vt:lpstr>
      <vt:lpstr>Playing Invaders</vt:lpstr>
      <vt:lpstr>Policy Learning</vt:lpstr>
      <vt:lpstr>Policy Learning</vt:lpstr>
      <vt:lpstr>Simple Policy Network</vt:lpstr>
      <vt:lpstr>Reinforcement Learning vs Supervised Learning</vt:lpstr>
      <vt:lpstr>Backprop Example</vt:lpstr>
      <vt:lpstr>Policy Search</vt:lpstr>
      <vt:lpstr>AlphaGo</vt:lpstr>
      <vt:lpstr>AlphaGo’s approach</vt:lpstr>
      <vt:lpstr>AlphaGo’s Policy Network</vt:lpstr>
      <vt:lpstr>Training AlphaGo’s Policy Network</vt:lpstr>
      <vt:lpstr>Training AlphaGo’s Policy Network</vt:lpstr>
      <vt:lpstr>Training Value network</vt:lpstr>
      <vt:lpstr>Monte Carlo Tree Search</vt:lpstr>
      <vt:lpstr>Monte Carlo Tree Search (MCTS)</vt:lpstr>
      <vt:lpstr>AlphaGo in one Slide</vt:lpstr>
      <vt:lpstr>Conclusion</vt:lpstr>
      <vt:lpstr>Beyond ANN</vt:lpstr>
      <vt:lpstr>Information theory and Probabilistic programming (coming fall)</vt:lpstr>
      <vt:lpstr>Hope to see you all in future classes!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Cheng, Samuel</cp:lastModifiedBy>
  <cp:revision>2818</cp:revision>
  <cp:lastPrinted>2014-02-13T17:51:45Z</cp:lastPrinted>
  <dcterms:created xsi:type="dcterms:W3CDTF">2004-08-27T04:16:05Z</dcterms:created>
  <dcterms:modified xsi:type="dcterms:W3CDTF">2020-04-23T23:20:05Z</dcterms:modified>
</cp:coreProperties>
</file>