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HK"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HK"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HK"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HK"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HK"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HK"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HK"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HK"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HK"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HK"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rIns="0" tIns="0" bIns="0">
            <a:normAutofit/>
          </a:bodyPr>
          <a:p>
            <a:endParaRPr b="0" lang="en-HK"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rIns="0" tIns="0" bIns="0">
            <a:normAutofit/>
          </a:bodyPr>
          <a:p>
            <a:endParaRPr b="0" lang="en-HK" sz="3200" spc="-1" strike="noStrike">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HK"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HK"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rIns="0" tIns="0" bIns="0">
            <a:normAutofit/>
          </a:bodyPr>
          <a:p>
            <a:endParaRPr b="0" lang="en-HK" sz="3200" spc="-1" strike="noStrike">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HK" sz="3200" spc="-1" strike="noStrike">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HK"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HK" sz="3200" spc="-1" strike="noStrike">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HK" sz="3200" spc="-1" strike="noStrike">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HK" sz="3200" spc="-1" strike="noStrike">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HK" sz="3200" spc="-1" strike="noStrike">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rIns="0" tIns="0" bIns="0">
            <a:normAutofit/>
          </a:bodyPr>
          <a:p>
            <a:endParaRPr b="0" lang="en-HK" sz="3200" spc="-1" strike="noStrike">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en-HK" sz="3200" spc="-1" strike="noStrike">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HK" sz="3200" spc="-1" strike="noStrike">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rIns="0" tIns="0" bIns="0">
            <a:normAutofit/>
          </a:bodyPr>
          <a:p>
            <a:endParaRPr b="0" lang="en-HK" sz="3200" spc="-1" strike="noStrike">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rIns="0" tIns="0" bIns="0">
            <a:normAutofit/>
          </a:bodyPr>
          <a:p>
            <a:endParaRPr b="0" lang="en-HK" sz="3200" spc="-1" strike="noStrike">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HK" sz="3200" spc="-1" strike="noStrike">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HK" sz="3200" spc="-1" strike="noStrike">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rIns="0" tIns="0" bIns="0">
            <a:normAutofit/>
          </a:bodyPr>
          <a:p>
            <a:endParaRPr b="0" lang="en-HK" sz="3200" spc="-1" strike="noStrike">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HK" sz="3200" spc="-1" strike="noStrike">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en-HK"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en-HK" sz="3200" spc="-1" strike="noStrike">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HK"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HK"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HK"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HK"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HK"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HK"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HK"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n-HK"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HK"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HK"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HK"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b="0" lang="en-HK" sz="4400" spc="-1" strike="noStrike">
                <a:latin typeface="Arial"/>
              </a:rPr>
              <a:t>Click to edit the title text format</a:t>
            </a:r>
            <a:endParaRPr b="0" lang="en-HK" sz="4400" spc="-1" strike="noStrike">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HK" sz="3200" spc="-1" strike="noStrike">
                <a:latin typeface="Arial"/>
              </a:rPr>
              <a:t>Click to edit the outline text format</a:t>
            </a:r>
            <a:endParaRPr b="0" lang="en-HK" sz="3200" spc="-1" strike="noStrike">
              <a:latin typeface="Arial"/>
            </a:endParaRPr>
          </a:p>
          <a:p>
            <a:pPr lvl="1" marL="864000" indent="-324000">
              <a:spcBef>
                <a:spcPts val="1134"/>
              </a:spcBef>
              <a:buClr>
                <a:srgbClr val="000000"/>
              </a:buClr>
              <a:buSzPct val="75000"/>
              <a:buFont typeface="Symbol" charset="2"/>
              <a:buChar char=""/>
            </a:pPr>
            <a:r>
              <a:rPr b="0" lang="en-HK" sz="2800" spc="-1" strike="noStrike">
                <a:latin typeface="Arial"/>
              </a:rPr>
              <a:t>Second Outline Level</a:t>
            </a:r>
            <a:endParaRPr b="0" lang="en-HK" sz="2800" spc="-1" strike="noStrike">
              <a:latin typeface="Arial"/>
            </a:endParaRPr>
          </a:p>
          <a:p>
            <a:pPr lvl="2" marL="1296000" indent="-288000">
              <a:spcBef>
                <a:spcPts val="850"/>
              </a:spcBef>
              <a:buClr>
                <a:srgbClr val="000000"/>
              </a:buClr>
              <a:buSzPct val="45000"/>
              <a:buFont typeface="Wingdings" charset="2"/>
              <a:buChar char=""/>
            </a:pPr>
            <a:r>
              <a:rPr b="0" lang="en-HK" sz="2400" spc="-1" strike="noStrike">
                <a:latin typeface="Arial"/>
              </a:rPr>
              <a:t>Third Outline Level</a:t>
            </a:r>
            <a:endParaRPr b="0" lang="en-HK" sz="2400" spc="-1" strike="noStrike">
              <a:latin typeface="Arial"/>
            </a:endParaRPr>
          </a:p>
          <a:p>
            <a:pPr lvl="3" marL="1728000" indent="-216000">
              <a:spcBef>
                <a:spcPts val="567"/>
              </a:spcBef>
              <a:buClr>
                <a:srgbClr val="000000"/>
              </a:buClr>
              <a:buSzPct val="75000"/>
              <a:buFont typeface="Symbol" charset="2"/>
              <a:buChar char=""/>
            </a:pPr>
            <a:r>
              <a:rPr b="0" lang="en-HK" sz="2000" spc="-1" strike="noStrike">
                <a:latin typeface="Arial"/>
              </a:rPr>
              <a:t>Fourth Outline Level</a:t>
            </a:r>
            <a:endParaRPr b="0" lang="en-HK" sz="2000" spc="-1" strike="noStrike">
              <a:latin typeface="Arial"/>
            </a:endParaRPr>
          </a:p>
          <a:p>
            <a:pPr lvl="4" marL="2160000" indent="-216000">
              <a:spcBef>
                <a:spcPts val="283"/>
              </a:spcBef>
              <a:buClr>
                <a:srgbClr val="000000"/>
              </a:buClr>
              <a:buSzPct val="45000"/>
              <a:buFont typeface="Wingdings" charset="2"/>
              <a:buChar char=""/>
            </a:pPr>
            <a:r>
              <a:rPr b="0" lang="en-HK" sz="2000" spc="-1" strike="noStrike">
                <a:latin typeface="Arial"/>
              </a:rPr>
              <a:t>Fifth Outline Level</a:t>
            </a:r>
            <a:endParaRPr b="0" lang="en-HK" sz="2000" spc="-1" strike="noStrike">
              <a:latin typeface="Arial"/>
            </a:endParaRPr>
          </a:p>
          <a:p>
            <a:pPr lvl="5" marL="2592000" indent="-216000">
              <a:spcBef>
                <a:spcPts val="283"/>
              </a:spcBef>
              <a:buClr>
                <a:srgbClr val="000000"/>
              </a:buClr>
              <a:buSzPct val="45000"/>
              <a:buFont typeface="Wingdings" charset="2"/>
              <a:buChar char=""/>
            </a:pPr>
            <a:r>
              <a:rPr b="0" lang="en-HK" sz="2000" spc="-1" strike="noStrike">
                <a:latin typeface="Arial"/>
              </a:rPr>
              <a:t>Sixth Outline Level</a:t>
            </a:r>
            <a:endParaRPr b="0" lang="en-HK" sz="2000" spc="-1" strike="noStrike">
              <a:latin typeface="Arial"/>
            </a:endParaRPr>
          </a:p>
          <a:p>
            <a:pPr lvl="6" marL="3024000" indent="-216000">
              <a:spcBef>
                <a:spcPts val="283"/>
              </a:spcBef>
              <a:buClr>
                <a:srgbClr val="000000"/>
              </a:buClr>
              <a:buSzPct val="45000"/>
              <a:buFont typeface="Wingdings" charset="2"/>
              <a:buChar char=""/>
            </a:pPr>
            <a:r>
              <a:rPr b="0" lang="en-HK" sz="2000" spc="-1" strike="noStrike">
                <a:latin typeface="Arial"/>
              </a:rPr>
              <a:t>Seventh Outline Level</a:t>
            </a:r>
            <a:endParaRPr b="0" lang="en-HK"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r>
              <a:rPr b="0" lang="en-HK" sz="4400" spc="-1" strike="noStrike">
                <a:latin typeface="Arial"/>
              </a:rPr>
              <a:t>Click to edit the title text format</a:t>
            </a:r>
            <a:endParaRPr b="0" lang="en-HK" sz="4400" spc="-1" strike="noStrike">
              <a:latin typeface="Arial"/>
            </a:endParaRPr>
          </a:p>
        </p:txBody>
      </p:sp>
      <p:sp>
        <p:nvSpPr>
          <p:cNvPr id="39"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HK" sz="3200" spc="-1" strike="noStrike">
                <a:latin typeface="Arial"/>
              </a:rPr>
              <a:t>Click to edit the outline text format</a:t>
            </a:r>
            <a:endParaRPr b="0" lang="en-HK" sz="3200" spc="-1" strike="noStrike">
              <a:latin typeface="Arial"/>
            </a:endParaRPr>
          </a:p>
          <a:p>
            <a:pPr lvl="1" marL="864000" indent="-324000">
              <a:spcBef>
                <a:spcPts val="1134"/>
              </a:spcBef>
              <a:buClr>
                <a:srgbClr val="000000"/>
              </a:buClr>
              <a:buSzPct val="75000"/>
              <a:buFont typeface="Symbol" charset="2"/>
              <a:buChar char=""/>
            </a:pPr>
            <a:r>
              <a:rPr b="0" lang="en-HK" sz="2800" spc="-1" strike="noStrike">
                <a:latin typeface="Arial"/>
              </a:rPr>
              <a:t>Second Outline Level</a:t>
            </a:r>
            <a:endParaRPr b="0" lang="en-HK" sz="2800" spc="-1" strike="noStrike">
              <a:latin typeface="Arial"/>
            </a:endParaRPr>
          </a:p>
          <a:p>
            <a:pPr lvl="2" marL="1296000" indent="-288000">
              <a:spcBef>
                <a:spcPts val="850"/>
              </a:spcBef>
              <a:buClr>
                <a:srgbClr val="000000"/>
              </a:buClr>
              <a:buSzPct val="45000"/>
              <a:buFont typeface="Wingdings" charset="2"/>
              <a:buChar char=""/>
            </a:pPr>
            <a:r>
              <a:rPr b="0" lang="en-HK" sz="2400" spc="-1" strike="noStrike">
                <a:latin typeface="Arial"/>
              </a:rPr>
              <a:t>Third Outline Level</a:t>
            </a:r>
            <a:endParaRPr b="0" lang="en-HK" sz="2400" spc="-1" strike="noStrike">
              <a:latin typeface="Arial"/>
            </a:endParaRPr>
          </a:p>
          <a:p>
            <a:pPr lvl="3" marL="1728000" indent="-216000">
              <a:spcBef>
                <a:spcPts val="567"/>
              </a:spcBef>
              <a:buClr>
                <a:srgbClr val="000000"/>
              </a:buClr>
              <a:buSzPct val="75000"/>
              <a:buFont typeface="Symbol" charset="2"/>
              <a:buChar char=""/>
            </a:pPr>
            <a:r>
              <a:rPr b="0" lang="en-HK" sz="2000" spc="-1" strike="noStrike">
                <a:latin typeface="Arial"/>
              </a:rPr>
              <a:t>Fourth Outline Level</a:t>
            </a:r>
            <a:endParaRPr b="0" lang="en-HK" sz="2000" spc="-1" strike="noStrike">
              <a:latin typeface="Arial"/>
            </a:endParaRPr>
          </a:p>
          <a:p>
            <a:pPr lvl="4" marL="2160000" indent="-216000">
              <a:spcBef>
                <a:spcPts val="283"/>
              </a:spcBef>
              <a:buClr>
                <a:srgbClr val="000000"/>
              </a:buClr>
              <a:buSzPct val="45000"/>
              <a:buFont typeface="Wingdings" charset="2"/>
              <a:buChar char=""/>
            </a:pPr>
            <a:r>
              <a:rPr b="0" lang="en-HK" sz="2000" spc="-1" strike="noStrike">
                <a:latin typeface="Arial"/>
              </a:rPr>
              <a:t>Fifth Outline Level</a:t>
            </a:r>
            <a:endParaRPr b="0" lang="en-HK" sz="2000" spc="-1" strike="noStrike">
              <a:latin typeface="Arial"/>
            </a:endParaRPr>
          </a:p>
          <a:p>
            <a:pPr lvl="5" marL="2592000" indent="-216000">
              <a:spcBef>
                <a:spcPts val="283"/>
              </a:spcBef>
              <a:buClr>
                <a:srgbClr val="000000"/>
              </a:buClr>
              <a:buSzPct val="45000"/>
              <a:buFont typeface="Wingdings" charset="2"/>
              <a:buChar char=""/>
            </a:pPr>
            <a:r>
              <a:rPr b="0" lang="en-HK" sz="2000" spc="-1" strike="noStrike">
                <a:latin typeface="Arial"/>
              </a:rPr>
              <a:t>Sixth Outline Level</a:t>
            </a:r>
            <a:endParaRPr b="0" lang="en-HK" sz="2000" spc="-1" strike="noStrike">
              <a:latin typeface="Arial"/>
            </a:endParaRPr>
          </a:p>
          <a:p>
            <a:pPr lvl="6" marL="3024000" indent="-216000">
              <a:spcBef>
                <a:spcPts val="283"/>
              </a:spcBef>
              <a:buClr>
                <a:srgbClr val="000000"/>
              </a:buClr>
              <a:buSzPct val="45000"/>
              <a:buFont typeface="Wingdings" charset="2"/>
              <a:buChar char=""/>
            </a:pPr>
            <a:r>
              <a:rPr b="0" lang="en-HK" sz="2000" spc="-1" strike="noStrike">
                <a:latin typeface="Arial"/>
              </a:rPr>
              <a:t>Seventh Outline Level</a:t>
            </a:r>
            <a:endParaRPr b="0" lang="en-HK"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CustomShape 1"/>
          <p:cNvSpPr/>
          <p:nvPr/>
        </p:nvSpPr>
        <p:spPr>
          <a:xfrm>
            <a:off x="685800" y="1122480"/>
            <a:ext cx="7770240" cy="2385360"/>
          </a:xfrm>
          <a:prstGeom prst="rect">
            <a:avLst/>
          </a:prstGeom>
          <a:noFill/>
          <a:ln>
            <a:noFill/>
          </a:ln>
        </p:spPr>
        <p:style>
          <a:lnRef idx="0"/>
          <a:fillRef idx="0"/>
          <a:effectRef idx="0"/>
          <a:fontRef idx="minor"/>
        </p:style>
        <p:txBody>
          <a:bodyPr lIns="90000" rIns="90000" tIns="45000" bIns="45000" anchor="b"/>
          <a:p>
            <a:pPr algn="ctr">
              <a:lnSpc>
                <a:spcPct val="90000"/>
              </a:lnSpc>
            </a:pPr>
            <a:r>
              <a:rPr b="0" lang="en-HK" sz="6000" spc="-1" strike="noStrike">
                <a:solidFill>
                  <a:srgbClr val="000000"/>
                </a:solidFill>
                <a:latin typeface="Calibri Light"/>
                <a:ea typeface="DejaVu Sans"/>
              </a:rPr>
              <a:t>Presentation and project</a:t>
            </a:r>
            <a:endParaRPr b="0" lang="en-HK" sz="6000" spc="-1" strike="noStrike">
              <a:latin typeface="Arial"/>
            </a:endParaRPr>
          </a:p>
        </p:txBody>
      </p:sp>
      <p:sp>
        <p:nvSpPr>
          <p:cNvPr id="77" name="CustomShape 2"/>
          <p:cNvSpPr/>
          <p:nvPr/>
        </p:nvSpPr>
        <p:spPr>
          <a:xfrm>
            <a:off x="1143000" y="3602160"/>
            <a:ext cx="6855840" cy="1653480"/>
          </a:xfrm>
          <a:prstGeom prst="rect">
            <a:avLst/>
          </a:prstGeom>
          <a:noFill/>
          <a:ln>
            <a:noFill/>
          </a:ln>
        </p:spPr>
        <p:style>
          <a:lnRef idx="0"/>
          <a:fillRef idx="0"/>
          <a:effectRef idx="0"/>
          <a:fontRef idx="minor"/>
        </p:style>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28560" y="36504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Submission (due on 5/7)</a:t>
            </a:r>
            <a:endParaRPr b="0" lang="en-HK" sz="4400" spc="-1" strike="noStrike">
              <a:latin typeface="Arial"/>
            </a:endParaRPr>
          </a:p>
        </p:txBody>
      </p:sp>
      <p:sp>
        <p:nvSpPr>
          <p:cNvPr id="94" name="CustomShape 2"/>
          <p:cNvSpPr/>
          <p:nvPr/>
        </p:nvSpPr>
        <p:spPr>
          <a:xfrm>
            <a:off x="628560" y="1825560"/>
            <a:ext cx="7884720" cy="4349160"/>
          </a:xfrm>
          <a:prstGeom prst="rect">
            <a:avLst/>
          </a:prstGeom>
          <a:noFill/>
          <a:ln>
            <a:noFill/>
          </a:ln>
        </p:spPr>
        <p:style>
          <a:lnRef idx="0"/>
          <a:fillRef idx="0"/>
          <a:effectRef idx="0"/>
          <a:fontRef idx="minor"/>
        </p:style>
        <p:txBody>
          <a:bodyPr lIns="90000" rIns="90000" tIns="45000" bIns="45000">
            <a:normAutofit/>
          </a:bodyPr>
          <a:p>
            <a:pPr marL="457200" indent="-45612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Written report: any format is fine. Conference like report is encouraged. Should include</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Problem description and motivation</a:t>
            </a:r>
            <a:endParaRPr b="0" lang="en-HK" sz="2400" spc="-1" strike="noStrike">
              <a:latin typeface="Arial"/>
            </a:endParaRPr>
          </a:p>
          <a:p>
            <a:pPr lvl="2" marL="1143000" indent="-226440">
              <a:lnSpc>
                <a:spcPct val="90000"/>
              </a:lnSpc>
              <a:spcBef>
                <a:spcPts val="499"/>
              </a:spcBef>
              <a:buClr>
                <a:srgbClr val="000000"/>
              </a:buClr>
              <a:buFont typeface="Arial"/>
              <a:buChar char="•"/>
            </a:pPr>
            <a:r>
              <a:rPr b="0" lang="en-HK" sz="2000" spc="-1" strike="noStrike">
                <a:solidFill>
                  <a:srgbClr val="000000"/>
                </a:solidFill>
                <a:latin typeface="Calibri"/>
                <a:ea typeface="DejaVu Sans"/>
              </a:rPr>
              <a:t>What did you try to solve</a:t>
            </a:r>
            <a:endParaRPr b="0" lang="en-HK" sz="2000" spc="-1" strike="noStrike">
              <a:latin typeface="Arial"/>
            </a:endParaRPr>
          </a:p>
          <a:p>
            <a:pPr lvl="2" marL="1143000" indent="-226440">
              <a:lnSpc>
                <a:spcPct val="90000"/>
              </a:lnSpc>
              <a:spcBef>
                <a:spcPts val="499"/>
              </a:spcBef>
              <a:buClr>
                <a:srgbClr val="000000"/>
              </a:buClr>
              <a:buFont typeface="Arial"/>
              <a:buChar char="•"/>
            </a:pPr>
            <a:r>
              <a:rPr b="0" lang="en-HK" sz="2000" spc="-1" strike="noStrike">
                <a:solidFill>
                  <a:srgbClr val="000000"/>
                </a:solidFill>
                <a:latin typeface="Calibri"/>
                <a:ea typeface="DejaVu Sans"/>
              </a:rPr>
              <a:t>Can be shorter if it is a common problem (e.g., segmentation)</a:t>
            </a:r>
            <a:endParaRPr b="0" lang="en-HK" sz="20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Your approach(s)</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Evaluation</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Discussion: why it works or doesn’t work</a:t>
            </a:r>
            <a:endParaRPr b="0" lang="en-HK" sz="2400" spc="-1" strike="noStrike">
              <a:latin typeface="Arial"/>
            </a:endParaRPr>
          </a:p>
          <a:p>
            <a:pPr marL="457200" indent="-45612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Extra credit: 20 - 40 minutes screencast/video “presentation” explaining what you have done (max 25% extra) </a:t>
            </a:r>
            <a:endParaRPr b="0" lang="en-HK" sz="2800" spc="-1" strike="noStrike">
              <a:latin typeface="Arial"/>
            </a:endParaRPr>
          </a:p>
          <a:p>
            <a:pPr lvl="1" marL="800280" indent="-342000">
              <a:lnSpc>
                <a:spcPct val="90000"/>
              </a:lnSpc>
              <a:spcBef>
                <a:spcPts val="1001"/>
              </a:spcBef>
              <a:buClr>
                <a:srgbClr val="000000"/>
              </a:buClr>
              <a:buFont typeface="Arial"/>
              <a:buChar char="•"/>
            </a:pPr>
            <a:r>
              <a:rPr b="0" lang="en-HK" sz="2400" spc="-1" strike="noStrike">
                <a:solidFill>
                  <a:srgbClr val="000000"/>
                </a:solidFill>
                <a:latin typeface="Calibri"/>
                <a:ea typeface="DejaVu Sans"/>
              </a:rPr>
              <a:t>Longer video is not always better</a:t>
            </a:r>
            <a:endParaRPr b="0" lang="en-HK" sz="24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5 times late penalty (25% per day)</a:t>
            </a:r>
            <a:endParaRPr b="0" lang="en-HK" sz="2800" spc="-1" strike="noStrike">
              <a:latin typeface="Arial"/>
            </a:endParaRPr>
          </a:p>
          <a:p>
            <a:pPr>
              <a:lnSpc>
                <a:spcPct val="90000"/>
              </a:lnSpc>
              <a:spcBef>
                <a:spcPts val="1001"/>
              </a:spcBef>
            </a:pPr>
            <a:endParaRPr b="0" lang="en-HK" sz="2800" spc="-1" strike="noStrike">
              <a:latin typeface="Arial"/>
            </a:endParaRPr>
          </a:p>
        </p:txBody>
      </p:sp>
    </p:spTree>
  </p:cSld>
  <p:timing>
    <p:tnLst>
      <p:par>
        <p:cTn id="237" dur="indefinite" restart="never" nodeType="tmRoot">
          <p:childTnLst>
            <p:seq>
              <p:cTn id="238"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628560" y="36504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Expectation</a:t>
            </a:r>
            <a:endParaRPr b="0" lang="en-HK" sz="4400" spc="-1" strike="noStrike">
              <a:latin typeface="Arial"/>
            </a:endParaRPr>
          </a:p>
        </p:txBody>
      </p:sp>
      <p:graphicFrame>
        <p:nvGraphicFramePr>
          <p:cNvPr id="96" name="Table 2"/>
          <p:cNvGraphicFramePr/>
          <p:nvPr/>
        </p:nvGraphicFramePr>
        <p:xfrm>
          <a:off x="628560" y="1825560"/>
          <a:ext cx="7886160" cy="1852200"/>
        </p:xfrm>
        <a:graphic>
          <a:graphicData uri="http://schemas.openxmlformats.org/drawingml/2006/table">
            <a:tbl>
              <a:tblPr/>
              <a:tblGrid>
                <a:gridCol w="3943080"/>
                <a:gridCol w="3943440"/>
              </a:tblGrid>
              <a:tr h="370800">
                <a:tc>
                  <a:txBody>
                    <a:bodyPr/>
                    <a:p>
                      <a:pPr>
                        <a:lnSpc>
                          <a:spcPct val="100000"/>
                        </a:lnSpc>
                      </a:pPr>
                      <a:r>
                        <a:rPr b="1" lang="en-HK" sz="1800" spc="-1" strike="noStrike">
                          <a:solidFill>
                            <a:srgbClr val="ffffff"/>
                          </a:solidFill>
                          <a:latin typeface="Calibri"/>
                          <a:ea typeface="DejaVu Sans"/>
                        </a:rPr>
                        <a:t>Quality (Effort spent)</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Grade</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r>
              <a:tr h="370800">
                <a:tc>
                  <a:txBody>
                    <a:bodyPr/>
                    <a:p>
                      <a:pPr>
                        <a:lnSpc>
                          <a:spcPct val="100000"/>
                        </a:lnSpc>
                      </a:pPr>
                      <a:r>
                        <a:rPr b="0" lang="en-HK" sz="1800" spc="-1" strike="noStrike">
                          <a:solidFill>
                            <a:srgbClr val="000000"/>
                          </a:solidFill>
                          <a:latin typeface="Calibri"/>
                          <a:ea typeface="DejaVu Sans"/>
                        </a:rPr>
                        <a:t>Just submitting</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1/4</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r>
              <a:tr h="370800">
                <a:tc>
                  <a:txBody>
                    <a:bodyPr/>
                    <a:p>
                      <a:pPr>
                        <a:lnSpc>
                          <a:spcPct val="100000"/>
                        </a:lnSpc>
                      </a:pPr>
                      <a:r>
                        <a:rPr b="0" lang="en-HK" sz="1800" spc="-1" strike="noStrike">
                          <a:solidFill>
                            <a:srgbClr val="000000"/>
                          </a:solidFill>
                          <a:latin typeface="Calibri"/>
                          <a:ea typeface="DejaVu Sans"/>
                        </a:rPr>
                        <a:t>Department-level competition</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p>
                      <a:pPr>
                        <a:lnSpc>
                          <a:spcPct val="100000"/>
                        </a:lnSpc>
                      </a:pPr>
                      <a:r>
                        <a:rPr b="0" lang="en-HK" sz="1800" spc="-1" strike="noStrike">
                          <a:solidFill>
                            <a:srgbClr val="000000"/>
                          </a:solidFill>
                          <a:latin typeface="Calibri"/>
                          <a:ea typeface="DejaVu Sans"/>
                        </a:rPr>
                        <a:t>2/4</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r>
              <a:tr h="370800">
                <a:tc>
                  <a:txBody>
                    <a:bodyPr/>
                    <a:p>
                      <a:pPr>
                        <a:lnSpc>
                          <a:spcPct val="100000"/>
                        </a:lnSpc>
                      </a:pPr>
                      <a:r>
                        <a:rPr b="0" lang="en-HK" sz="1800" spc="-1" strike="noStrike">
                          <a:solidFill>
                            <a:srgbClr val="000000"/>
                          </a:solidFill>
                          <a:latin typeface="Calibri"/>
                          <a:ea typeface="DejaVu Sans"/>
                        </a:rPr>
                        <a:t>University-level competition</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3/4</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r>
              <a:tr h="369000">
                <a:tc>
                  <a:txBody>
                    <a:bodyPr/>
                    <a:p>
                      <a:pPr>
                        <a:lnSpc>
                          <a:spcPct val="100000"/>
                        </a:lnSpc>
                      </a:pPr>
                      <a:r>
                        <a:rPr b="0" lang="en-HK" sz="1800" spc="-1" strike="noStrike">
                          <a:solidFill>
                            <a:srgbClr val="000000"/>
                          </a:solidFill>
                          <a:latin typeface="Calibri"/>
                          <a:ea typeface="DejaVu Sans"/>
                        </a:rPr>
                        <a:t>National-level competition</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p>
                      <a:pPr>
                        <a:lnSpc>
                          <a:spcPct val="100000"/>
                        </a:lnSpc>
                      </a:pPr>
                      <a:r>
                        <a:rPr b="0" lang="en-HK" sz="1800" spc="-1" strike="noStrike">
                          <a:solidFill>
                            <a:srgbClr val="000000"/>
                          </a:solidFill>
                          <a:latin typeface="Calibri"/>
                          <a:ea typeface="DejaVu Sans"/>
                        </a:rPr>
                        <a:t>4/4</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r>
            </a:tbl>
          </a:graphicData>
        </a:graphic>
      </p:graphicFrame>
      <p:sp>
        <p:nvSpPr>
          <p:cNvPr id="97" name="CustomShape 3"/>
          <p:cNvSpPr/>
          <p:nvPr/>
        </p:nvSpPr>
        <p:spPr>
          <a:xfrm>
            <a:off x="640080" y="4297680"/>
            <a:ext cx="7954920" cy="1369800"/>
          </a:xfrm>
          <a:prstGeom prst="rect">
            <a:avLst/>
          </a:prstGeom>
          <a:noFill/>
          <a:ln>
            <a:noFill/>
          </a:ln>
        </p:spPr>
        <p:style>
          <a:lnRef idx="0"/>
          <a:fillRef idx="0"/>
          <a:effectRef idx="0"/>
          <a:fontRef idx="minor"/>
        </p:style>
        <p:txBody>
          <a:bodyPr lIns="90000" rIns="90000" tIns="45000" bIns="45000"/>
          <a:p>
            <a:pPr>
              <a:lnSpc>
                <a:spcPct val="100000"/>
              </a:lnSpc>
            </a:pPr>
            <a:r>
              <a:rPr b="1" lang="en-HK" sz="1800" spc="-1" strike="noStrike">
                <a:latin typeface="Arial"/>
              </a:rPr>
              <a:t>Note that after all the grade is based more on effort spent than whether the project is “complete”. I definitely would like to encourage you to pursue project that you find most interesting and passionate about.  Don’t worry if you can’t “complete” it. You just need to detail what you have done in the report. </a:t>
            </a:r>
            <a:endParaRPr b="0" lang="en-HK" sz="1800" spc="-1" strike="noStrike">
              <a:latin typeface="Arial"/>
            </a:endParaRPr>
          </a:p>
        </p:txBody>
      </p:sp>
    </p:spTree>
  </p:cSld>
  <p:timing>
    <p:tnLst>
      <p:par>
        <p:cTn id="239" dur="indefinite" restart="never" nodeType="tmRoot">
          <p:childTnLst>
            <p:seq>
              <p:cTn id="240"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628560" y="36504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Final grade</a:t>
            </a:r>
            <a:endParaRPr b="0" lang="en-HK" sz="4400" spc="-1" strike="noStrike">
              <a:latin typeface="Arial"/>
            </a:endParaRPr>
          </a:p>
        </p:txBody>
      </p:sp>
      <p:sp>
        <p:nvSpPr>
          <p:cNvPr id="99" name="CustomShape 2"/>
          <p:cNvSpPr/>
          <p:nvPr/>
        </p:nvSpPr>
        <p:spPr>
          <a:xfrm>
            <a:off x="628560" y="1825560"/>
            <a:ext cx="7884720" cy="4349160"/>
          </a:xfrm>
          <a:prstGeom prst="rect">
            <a:avLst/>
          </a:prstGeom>
          <a:noFill/>
          <a:ln>
            <a:noFill/>
          </a:ln>
        </p:spPr>
        <p:style>
          <a:lnRef idx="0"/>
          <a:fillRef idx="0"/>
          <a:effectRef idx="0"/>
          <a:fontRef idx="minor"/>
        </p:style>
        <p:txBody>
          <a:bodyPr lIns="90000" rIns="90000" tIns="45000" bIns="45000"/>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A: ~ 80% or above</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B: 60%-80%</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C: 40%-60%</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D: 20%-40%</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F: Below 20%</a:t>
            </a:r>
            <a:endParaRPr b="0" lang="en-HK" sz="2800" spc="-1" strike="noStrike">
              <a:latin typeface="Arial"/>
            </a:endParaRPr>
          </a:p>
        </p:txBody>
      </p:sp>
    </p:spTree>
  </p:cSld>
  <p:timing>
    <p:tnLst>
      <p:par>
        <p:cTn id="241" dur="indefinite" restart="never" nodeType="tmRoot">
          <p:childTnLst>
            <p:seq>
              <p:cTn id="24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CustomShape 1"/>
          <p:cNvSpPr/>
          <p:nvPr/>
        </p:nvSpPr>
        <p:spPr>
          <a:xfrm>
            <a:off x="628560" y="36504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Presenter</a:t>
            </a:r>
            <a:endParaRPr b="0" lang="en-HK" sz="4400" spc="-1" strike="noStrike">
              <a:latin typeface="Arial"/>
            </a:endParaRPr>
          </a:p>
        </p:txBody>
      </p:sp>
      <p:sp>
        <p:nvSpPr>
          <p:cNvPr id="79" name="CustomShape 2"/>
          <p:cNvSpPr/>
          <p:nvPr/>
        </p:nvSpPr>
        <p:spPr>
          <a:xfrm>
            <a:off x="628560" y="1690560"/>
            <a:ext cx="7884720" cy="4720680"/>
          </a:xfrm>
          <a:prstGeom prst="rect">
            <a:avLst/>
          </a:prstGeom>
          <a:noFill/>
          <a:ln>
            <a:noFill/>
          </a:ln>
        </p:spPr>
        <p:style>
          <a:lnRef idx="0"/>
          <a:fillRef idx="0"/>
          <a:effectRef idx="0"/>
          <a:fontRef idx="minor"/>
        </p:style>
        <p:txBody>
          <a:bodyPr lIns="90000" rIns="90000" tIns="45000" bIns="45000">
            <a:normAutofit/>
          </a:bodyPr>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Rule of all: Be informative</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Anticipate audience can learn something “new”</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Should be easy to digest but not too trivial</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Avoid significant overlap with prior presentations</a:t>
            </a:r>
            <a:endParaRPr b="0" lang="en-HK" sz="24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Be organize</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From high-level to detail</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Simple demo will be great</a:t>
            </a:r>
            <a:endParaRPr b="0" lang="en-HK" sz="2400" spc="-1" strike="noStrike">
              <a:latin typeface="Arial"/>
            </a:endParaRPr>
          </a:p>
          <a:p>
            <a:pPr>
              <a:lnSpc>
                <a:spcPct val="90000"/>
              </a:lnSpc>
              <a:spcBef>
                <a:spcPts val="1001"/>
              </a:spcBef>
            </a:pPr>
            <a:endParaRPr b="0" lang="en-HK" sz="2400" spc="-1" strike="noStrike">
              <a:latin typeface="Arial"/>
            </a:endParaRPr>
          </a:p>
        </p:txBody>
      </p:sp>
    </p:spTree>
  </p:cSld>
  <p:timing>
    <p:tnLst>
      <p:par>
        <p:cTn id="3" dur="indefinite" restart="never" nodeType="tmRoot">
          <p:childTnLst>
            <p:seq>
              <p:cTn id="4" dur="indefinite" nodeType="mainSeq">
                <p:childTnLst>
                  <p:par>
                    <p:cTn id="5" fill="hold">
                      <p:stCondLst>
                        <p:cond delay="indefinite"/>
                      </p:stCondLst>
                      <p:childTnLst>
                        <p:par>
                          <p:cTn id="6" fill="hold">
                            <p:stCondLst>
                              <p:cond delay="0"/>
                            </p:stCondLst>
                            <p:childTnLst>
                              <p:par>
                                <p:cTn id="7" nodeType="clickEffect" fill="hold" presetClass="entr" presetID="1">
                                  <p:stCondLst>
                                    <p:cond delay="0"/>
                                  </p:stCondLst>
                                  <p:childTnLst>
                                    <p:set>
                                      <p:cBhvr>
                                        <p:cTn id="8" dur="1" fill="hold">
                                          <p:stCondLst>
                                            <p:cond delay="0"/>
                                          </p:stCondLst>
                                        </p:cTn>
                                        <p:tgtEl>
                                          <p:spTgt spid="79">
                                            <p:txEl>
                                              <p:pRg st="0" end="0"/>
                                            </p:txEl>
                                          </p:spTgt>
                                        </p:tgtEl>
                                        <p:attrNameLst>
                                          <p:attrName>style.visibility</p:attrName>
                                        </p:attrNameLst>
                                      </p:cBhvr>
                                      <p:to>
                                        <p:strVal val="visible"/>
                                      </p:to>
                                    </p:set>
                                  </p:childTnLst>
                                </p:cTn>
                              </p:par>
                              <p:par>
                                <p:cTn id="9" nodeType="withEffect" fill="hold" presetClass="entr" presetID="1">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par>
                                <p:cTn id="11" nodeType="withEffect" fill="hold" presetClass="entr" presetID="1">
                                  <p:stCondLst>
                                    <p:cond delay="0"/>
                                  </p:stCondLst>
                                  <p:childTnLst>
                                    <p:set>
                                      <p:cBhvr>
                                        <p:cTn id="12" dur="1" fill="hold">
                                          <p:stCondLst>
                                            <p:cond delay="0"/>
                                          </p:stCondLst>
                                        </p:cTn>
                                        <p:tgtEl>
                                          <p:spTgt spid="79">
                                            <p:txEl>
                                              <p:pRg st="2" end="2"/>
                                            </p:txEl>
                                          </p:spTgt>
                                        </p:tgtEl>
                                        <p:attrNameLst>
                                          <p:attrName>style.visibility</p:attrName>
                                        </p:attrNameLst>
                                      </p:cBhvr>
                                      <p:to>
                                        <p:strVal val="visible"/>
                                      </p:to>
                                    </p:set>
                                  </p:childTnLst>
                                </p:cTn>
                              </p:par>
                              <p:par>
                                <p:cTn id="13" nodeType="withEffect" fill="hold" presetClass="entr" presetID="1">
                                  <p:stCondLst>
                                    <p:cond delay="0"/>
                                  </p:stCondLst>
                                  <p:childTnLst>
                                    <p:set>
                                      <p:cBhvr>
                                        <p:cTn id="14"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79">
                                            <p:txEl>
                                              <p:pRg st="4" end="4"/>
                                            </p:txEl>
                                          </p:spTgt>
                                        </p:tgtEl>
                                        <p:attrNameLst>
                                          <p:attrName>style.visibility</p:attrName>
                                        </p:attrNameLst>
                                      </p:cBhvr>
                                      <p:to>
                                        <p:strVal val="visible"/>
                                      </p:to>
                                    </p:set>
                                  </p:childTnLst>
                                </p:cTn>
                              </p:par>
                              <p:par>
                                <p:cTn id="19" nodeType="withEffect" fill="hold" presetClass="entr" presetID="1">
                                  <p:stCondLst>
                                    <p:cond delay="0"/>
                                  </p:stCondLst>
                                  <p:childTnLst>
                                    <p:set>
                                      <p:cBhvr>
                                        <p:cTn id="20" dur="1" fill="hold">
                                          <p:stCondLst>
                                            <p:cond delay="0"/>
                                          </p:stCondLst>
                                        </p:cTn>
                                        <p:tgtEl>
                                          <p:spTgt spid="79">
                                            <p:txEl>
                                              <p:pRg st="5" end="5"/>
                                            </p:txEl>
                                          </p:spTgt>
                                        </p:tgtEl>
                                        <p:attrNameLst>
                                          <p:attrName>style.visibility</p:attrName>
                                        </p:attrNameLst>
                                      </p:cBhvr>
                                      <p:to>
                                        <p:strVal val="visible"/>
                                      </p:to>
                                    </p:set>
                                  </p:childTnLst>
                                </p:cTn>
                              </p:par>
                              <p:par>
                                <p:cTn id="21" nodeType="withEffect" fill="hold" presetClass="entr" presetID="1">
                                  <p:stCondLst>
                                    <p:cond delay="0"/>
                                  </p:stCondLst>
                                  <p:childTnLst>
                                    <p:set>
                                      <p:cBhvr>
                                        <p:cTn id="22"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CustomShape 1"/>
          <p:cNvSpPr/>
          <p:nvPr/>
        </p:nvSpPr>
        <p:spPr>
          <a:xfrm>
            <a:off x="628560" y="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Audience</a:t>
            </a:r>
            <a:endParaRPr b="0" lang="en-HK" sz="4400" spc="-1" strike="noStrike">
              <a:latin typeface="Arial"/>
            </a:endParaRPr>
          </a:p>
        </p:txBody>
      </p:sp>
      <p:sp>
        <p:nvSpPr>
          <p:cNvPr id="81" name="CustomShape 2"/>
          <p:cNvSpPr/>
          <p:nvPr/>
        </p:nvSpPr>
        <p:spPr>
          <a:xfrm>
            <a:off x="628560" y="1324440"/>
            <a:ext cx="7884720" cy="5191200"/>
          </a:xfrm>
          <a:prstGeom prst="rect">
            <a:avLst/>
          </a:prstGeom>
          <a:noFill/>
          <a:ln>
            <a:noFill/>
          </a:ln>
        </p:spPr>
        <p:style>
          <a:lnRef idx="0"/>
          <a:fillRef idx="0"/>
          <a:effectRef idx="0"/>
          <a:fontRef idx="minor"/>
        </p:style>
        <p:txBody>
          <a:bodyPr lIns="90000" rIns="90000" tIns="45000" bIns="45000"/>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You are asked to rate each presenter</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I will put the “task” up on canvas</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It will be “graded” and a part of the 30% of activities</a:t>
            </a:r>
            <a:endParaRPr b="0" lang="en-HK" sz="2000" spc="-1" strike="noStrike">
              <a:latin typeface="Arial"/>
            </a:endParaRPr>
          </a:p>
          <a:p>
            <a:pPr lvl="1" marL="6858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Be critical. Treat yourself as a judge for some context. </a:t>
            </a:r>
            <a:r>
              <a:rPr b="1" lang="en-HK" sz="1800" spc="-1" strike="noStrike" u="sng">
                <a:solidFill>
                  <a:srgbClr val="000000"/>
                </a:solidFill>
                <a:uFillTx/>
                <a:latin typeface="Calibri"/>
                <a:ea typeface="DejaVu Sans"/>
              </a:rPr>
              <a:t>Need to comment on strength and weaknesses of a presentation</a:t>
            </a:r>
            <a:endParaRPr b="0" lang="en-HK" sz="1800" spc="-1" strike="noStrike">
              <a:latin typeface="Arial"/>
            </a:endParaRPr>
          </a:p>
          <a:p>
            <a:pPr lvl="1" marL="6858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Grading metric for review (1 points max)</a:t>
            </a:r>
            <a:endParaRPr b="0" lang="en-HK" sz="1800" spc="-1" strike="noStrike">
              <a:latin typeface="Arial"/>
            </a:endParaRPr>
          </a:p>
          <a:p>
            <a:pPr lvl="2" marL="1143000" indent="-226440">
              <a:lnSpc>
                <a:spcPct val="90000"/>
              </a:lnSpc>
              <a:spcBef>
                <a:spcPts val="499"/>
              </a:spcBef>
              <a:buClr>
                <a:srgbClr val="000000"/>
              </a:buClr>
              <a:buFont typeface="Arial"/>
              <a:buChar char="•"/>
            </a:pPr>
            <a:r>
              <a:rPr b="0" lang="en-HK" sz="1600" spc="-1" strike="noStrike">
                <a:solidFill>
                  <a:srgbClr val="000000"/>
                </a:solidFill>
                <a:latin typeface="Calibri"/>
                <a:ea typeface="DejaVu Sans"/>
              </a:rPr>
              <a:t>Below average (0.5 point)</a:t>
            </a:r>
            <a:endParaRPr b="0" lang="en-HK" sz="1600" spc="-1" strike="noStrike">
              <a:latin typeface="Arial"/>
            </a:endParaRPr>
          </a:p>
          <a:p>
            <a:pPr lvl="2" marL="1143000" indent="-226440">
              <a:lnSpc>
                <a:spcPct val="90000"/>
              </a:lnSpc>
              <a:spcBef>
                <a:spcPts val="499"/>
              </a:spcBef>
              <a:buClr>
                <a:srgbClr val="000000"/>
              </a:buClr>
              <a:buFont typeface="Arial"/>
              <a:buChar char="•"/>
            </a:pPr>
            <a:r>
              <a:rPr b="0" lang="en-HK" sz="1600" spc="-1" strike="noStrike">
                <a:solidFill>
                  <a:srgbClr val="000000"/>
                </a:solidFill>
                <a:latin typeface="Calibri"/>
                <a:ea typeface="DejaVu Sans"/>
              </a:rPr>
              <a:t>Average (0.75 point)</a:t>
            </a:r>
            <a:endParaRPr b="0" lang="en-HK" sz="1600" spc="-1" strike="noStrike">
              <a:latin typeface="Arial"/>
            </a:endParaRPr>
          </a:p>
          <a:p>
            <a:pPr lvl="2" marL="1143000" indent="-226440">
              <a:lnSpc>
                <a:spcPct val="90000"/>
              </a:lnSpc>
              <a:spcBef>
                <a:spcPts val="499"/>
              </a:spcBef>
              <a:buClr>
                <a:srgbClr val="000000"/>
              </a:buClr>
              <a:buFont typeface="Arial"/>
              <a:buChar char="•"/>
            </a:pPr>
            <a:r>
              <a:rPr b="0" lang="en-HK" sz="1600" spc="-1" strike="noStrike">
                <a:solidFill>
                  <a:srgbClr val="000000"/>
                </a:solidFill>
                <a:latin typeface="Calibri"/>
                <a:ea typeface="DejaVu Sans"/>
              </a:rPr>
              <a:t>Above average (1 points)</a:t>
            </a:r>
            <a:endParaRPr b="0" lang="en-HK" sz="16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Your rating should be submitted before </a:t>
            </a:r>
            <a:r>
              <a:rPr b="0" lang="en-HK" sz="2000" spc="-1" strike="noStrike" u="sng">
                <a:solidFill>
                  <a:srgbClr val="000000"/>
                </a:solidFill>
                <a:uFillTx/>
                <a:latin typeface="Calibri"/>
                <a:ea typeface="DejaVu Sans"/>
              </a:rPr>
              <a:t>mid-night of the day after presentation </a:t>
            </a:r>
            <a:endParaRPr b="0" lang="en-HK" sz="2000" spc="-1" strike="noStrike">
              <a:latin typeface="Arial"/>
            </a:endParaRPr>
          </a:p>
          <a:p>
            <a:pPr lvl="1" marL="6858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You have ~30 hours</a:t>
            </a:r>
            <a:endParaRPr b="0" lang="en-HK" sz="1800" spc="-1" strike="noStrike">
              <a:latin typeface="Arial"/>
            </a:endParaRPr>
          </a:p>
          <a:p>
            <a:pPr marL="228600" indent="-226440">
              <a:lnSpc>
                <a:spcPct val="90000"/>
              </a:lnSpc>
              <a:spcBef>
                <a:spcPts val="1001"/>
              </a:spcBef>
              <a:buClr>
                <a:srgbClr val="000000"/>
              </a:buClr>
              <a:buFont typeface="Arial"/>
              <a:buChar char="•"/>
            </a:pPr>
            <a:r>
              <a:rPr b="1" lang="en-HK" sz="2000" spc="-1" strike="noStrike">
                <a:solidFill>
                  <a:srgbClr val="000000"/>
                </a:solidFill>
                <a:latin typeface="Calibri"/>
                <a:ea typeface="DejaVu Sans"/>
              </a:rPr>
              <a:t>Late submission won’t be accepted</a:t>
            </a:r>
            <a:endParaRPr b="0" lang="en-HK" sz="2000" spc="-1" strike="noStrike">
              <a:latin typeface="Arial"/>
            </a:endParaRPr>
          </a:p>
          <a:p>
            <a:pPr lvl="1" marL="6858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Your input will be used to grade the presenter</a:t>
            </a:r>
            <a:endParaRPr b="0" lang="en-HK" sz="1800" spc="-1" strike="noStrike">
              <a:latin typeface="Arial"/>
            </a:endParaRPr>
          </a:p>
          <a:p>
            <a:pPr lvl="1" marL="6858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Presenter should submit review also. It is treated as a self-appraisal and won’t be used to grade your presentation</a:t>
            </a:r>
            <a:endParaRPr b="0" lang="en-HK" sz="1800" spc="-1" strike="noStrike">
              <a:latin typeface="Arial"/>
            </a:endParaRPr>
          </a:p>
        </p:txBody>
      </p:sp>
    </p:spTree>
  </p:cSld>
  <p:timing>
    <p:tnLst>
      <p:par>
        <p:cTn id="23" dur="indefinite" restart="never" nodeType="tmRoot">
          <p:childTnLst>
            <p:seq>
              <p:cTn id="24" dur="indefinite" nodeType="mainSeq">
                <p:childTnLst>
                  <p:par>
                    <p:cTn id="25" fill="hold">
                      <p:stCondLst>
                        <p:cond delay="indefinite"/>
                      </p:stCondLst>
                      <p:childTnLst>
                        <p:par>
                          <p:cTn id="26" fill="hold">
                            <p:stCondLst>
                              <p:cond delay="0"/>
                            </p:stCondLst>
                            <p:childTnLst>
                              <p:par>
                                <p:cTn id="27" nodeType="clickEffect" fill="hold" presetClass="entr" presetID="1">
                                  <p:stCondLst>
                                    <p:cond delay="0"/>
                                  </p:stCondLst>
                                  <p:childTnLst>
                                    <p:set>
                                      <p:cBhvr>
                                        <p:cTn id="28"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nodeType="clickEffect" fill="hold" presetClass="entr" presetID="1">
                                  <p:stCondLst>
                                    <p:cond delay="0"/>
                                  </p:stCondLst>
                                  <p:childTnLst>
                                    <p:set>
                                      <p:cBhvr>
                                        <p:cTn id="32"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nodeType="clickEffect" fill="hold" presetClass="entr" presetID="1">
                                  <p:stCondLst>
                                    <p:cond delay="0"/>
                                  </p:stCondLst>
                                  <p:childTnLst>
                                    <p:set>
                                      <p:cBhvr>
                                        <p:cTn id="36" dur="1" fill="hold">
                                          <p:stCondLst>
                                            <p:cond delay="0"/>
                                          </p:stCondLst>
                                        </p:cTn>
                                        <p:tgtEl>
                                          <p:spTgt spid="81">
                                            <p:txEl>
                                              <p:pRg st="2" end="2"/>
                                            </p:txEl>
                                          </p:spTgt>
                                        </p:tgtEl>
                                        <p:attrNameLst>
                                          <p:attrName>style.visibility</p:attrName>
                                        </p:attrNameLst>
                                      </p:cBhvr>
                                      <p:to>
                                        <p:strVal val="visible"/>
                                      </p:to>
                                    </p:set>
                                  </p:childTnLst>
                                </p:cTn>
                              </p:par>
                              <p:par>
                                <p:cTn id="37" nodeType="withEffect" fill="hold" presetClass="entr" presetID="1">
                                  <p:stCondLst>
                                    <p:cond delay="0"/>
                                  </p:stCondLst>
                                  <p:childTnLst>
                                    <p:set>
                                      <p:cBhvr>
                                        <p:cTn id="38" dur="1" fill="hold">
                                          <p:stCondLst>
                                            <p:cond delay="0"/>
                                          </p:stCondLst>
                                        </p:cTn>
                                        <p:tgtEl>
                                          <p:spTgt spid="81">
                                            <p:txEl>
                                              <p:pRg st="3" end="3"/>
                                            </p:txEl>
                                          </p:spTgt>
                                        </p:tgtEl>
                                        <p:attrNameLst>
                                          <p:attrName>style.visibility</p:attrName>
                                        </p:attrNameLst>
                                      </p:cBhvr>
                                      <p:to>
                                        <p:strVal val="visible"/>
                                      </p:to>
                                    </p:set>
                                  </p:childTnLst>
                                </p:cTn>
                              </p:par>
                              <p:par>
                                <p:cTn id="39" nodeType="withEffect" fill="hold" presetClass="entr" presetID="1">
                                  <p:stCondLst>
                                    <p:cond delay="0"/>
                                  </p:stCondLst>
                                  <p:childTnLst>
                                    <p:set>
                                      <p:cBhvr>
                                        <p:cTn id="40" dur="1" fill="hold">
                                          <p:stCondLst>
                                            <p:cond delay="0"/>
                                          </p:stCondLst>
                                        </p:cTn>
                                        <p:tgtEl>
                                          <p:spTgt spid="81">
                                            <p:txEl>
                                              <p:pRg st="4" end="4"/>
                                            </p:txEl>
                                          </p:spTgt>
                                        </p:tgtEl>
                                        <p:attrNameLst>
                                          <p:attrName>style.visibility</p:attrName>
                                        </p:attrNameLst>
                                      </p:cBhvr>
                                      <p:to>
                                        <p:strVal val="visible"/>
                                      </p:to>
                                    </p:set>
                                  </p:childTnLst>
                                </p:cTn>
                              </p:par>
                              <p:par>
                                <p:cTn id="41" nodeType="withEffect" fill="hold" presetClass="entr" presetID="1">
                                  <p:stCondLst>
                                    <p:cond delay="0"/>
                                  </p:stCondLst>
                                  <p:childTnLst>
                                    <p:set>
                                      <p:cBhvr>
                                        <p:cTn id="42" dur="1" fill="hold">
                                          <p:stCondLst>
                                            <p:cond delay="0"/>
                                          </p:stCondLst>
                                        </p:cTn>
                                        <p:tgtEl>
                                          <p:spTgt spid="81">
                                            <p:txEl>
                                              <p:pRg st="5" end="5"/>
                                            </p:txEl>
                                          </p:spTgt>
                                        </p:tgtEl>
                                        <p:attrNameLst>
                                          <p:attrName>style.visibility</p:attrName>
                                        </p:attrNameLst>
                                      </p:cBhvr>
                                      <p:to>
                                        <p:strVal val="visible"/>
                                      </p:to>
                                    </p:set>
                                  </p:childTnLst>
                                </p:cTn>
                              </p:par>
                              <p:par>
                                <p:cTn id="43" nodeType="withEffect" fill="hold" presetClass="entr" presetID="1">
                                  <p:stCondLst>
                                    <p:cond delay="0"/>
                                  </p:stCondLst>
                                  <p:childTnLst>
                                    <p:set>
                                      <p:cBhvr>
                                        <p:cTn id="44" dur="1" fill="hold">
                                          <p:stCondLst>
                                            <p:cond delay="0"/>
                                          </p:stCondLst>
                                        </p:cTn>
                                        <p:tgtEl>
                                          <p:spTgt spid="81">
                                            <p:txEl>
                                              <p:pRg st="6" end="6"/>
                                            </p:txEl>
                                          </p:spTgt>
                                        </p:tgtEl>
                                        <p:attrNameLst>
                                          <p:attrName>style.visibility</p:attrName>
                                        </p:attrNameLst>
                                      </p:cBhvr>
                                      <p:to>
                                        <p:strVal val="visible"/>
                                      </p:to>
                                    </p:set>
                                  </p:childTnLst>
                                </p:cTn>
                              </p:par>
                              <p:par>
                                <p:cTn id="45" nodeType="withEffect" fill="hold" presetClass="entr" presetID="1">
                                  <p:stCondLst>
                                    <p:cond delay="0"/>
                                  </p:stCondLst>
                                  <p:childTnLst>
                                    <p:set>
                                      <p:cBhvr>
                                        <p:cTn id="46" dur="1" fill="hold">
                                          <p:stCondLst>
                                            <p:cond delay="0"/>
                                          </p:stCondLst>
                                        </p:cTn>
                                        <p:tgtEl>
                                          <p:spTgt spid="81">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nodeType="clickEffect" fill="hold" presetClass="entr" presetID="1">
                                  <p:stCondLst>
                                    <p:cond delay="0"/>
                                  </p:stCondLst>
                                  <p:childTnLst>
                                    <p:set>
                                      <p:cBhvr>
                                        <p:cTn id="50" dur="1" fill="hold">
                                          <p:stCondLst>
                                            <p:cond delay="0"/>
                                          </p:stCondLst>
                                        </p:cTn>
                                        <p:tgtEl>
                                          <p:spTgt spid="81">
                                            <p:txEl>
                                              <p:pRg st="8" end="8"/>
                                            </p:txEl>
                                          </p:spTgt>
                                        </p:tgtEl>
                                        <p:attrNameLst>
                                          <p:attrName>style.visibility</p:attrName>
                                        </p:attrNameLst>
                                      </p:cBhvr>
                                      <p:to>
                                        <p:strVal val="visible"/>
                                      </p:to>
                                    </p:set>
                                  </p:childTnLst>
                                </p:cTn>
                              </p:par>
                              <p:par>
                                <p:cTn id="51" nodeType="withEffect" fill="hold" presetClass="entr" presetID="1">
                                  <p:stCondLst>
                                    <p:cond delay="0"/>
                                  </p:stCondLst>
                                  <p:childTnLst>
                                    <p:set>
                                      <p:cBhvr>
                                        <p:cTn id="52" dur="1" fill="hold">
                                          <p:stCondLst>
                                            <p:cond delay="0"/>
                                          </p:stCondLst>
                                        </p:cTn>
                                        <p:tgtEl>
                                          <p:spTgt spid="81">
                                            <p:txEl>
                                              <p:pRg st="9" end="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nodeType="clickEffect" fill="hold" presetClass="entr" presetID="1">
                                  <p:stCondLst>
                                    <p:cond delay="0"/>
                                  </p:stCondLst>
                                  <p:childTnLst>
                                    <p:set>
                                      <p:cBhvr>
                                        <p:cTn id="56" dur="1" fill="hold">
                                          <p:stCondLst>
                                            <p:cond delay="0"/>
                                          </p:stCondLst>
                                        </p:cTn>
                                        <p:tgtEl>
                                          <p:spTgt spid="81">
                                            <p:txEl>
                                              <p:pRg st="10" end="10"/>
                                            </p:txEl>
                                          </p:spTgt>
                                        </p:tgtEl>
                                        <p:attrNameLst>
                                          <p:attrName>style.visibility</p:attrName>
                                        </p:attrNameLst>
                                      </p:cBhvr>
                                      <p:to>
                                        <p:strVal val="visible"/>
                                      </p:to>
                                    </p:set>
                                  </p:childTnLst>
                                </p:cTn>
                              </p:par>
                              <p:par>
                                <p:cTn id="57" nodeType="withEffect" fill="hold" presetClass="entr" presetID="1">
                                  <p:stCondLst>
                                    <p:cond delay="0"/>
                                  </p:stCondLst>
                                  <p:childTnLst>
                                    <p:set>
                                      <p:cBhvr>
                                        <p:cTn id="58" dur="1" fill="hold">
                                          <p:stCondLst>
                                            <p:cond delay="0"/>
                                          </p:stCondLst>
                                        </p:cTn>
                                        <p:tgtEl>
                                          <p:spTgt spid="81">
                                            <p:txEl>
                                              <p:pRg st="11" end="11"/>
                                            </p:txEl>
                                          </p:spTgt>
                                        </p:tgtEl>
                                        <p:attrNameLst>
                                          <p:attrName>style.visibility</p:attrName>
                                        </p:attrNameLst>
                                      </p:cBhvr>
                                      <p:to>
                                        <p:strVal val="visible"/>
                                      </p:to>
                                    </p:set>
                                  </p:childTnLst>
                                </p:cTn>
                              </p:par>
                              <p:par>
                                <p:cTn id="59" nodeType="withEffect" fill="hold" presetClass="entr" presetID="1">
                                  <p:stCondLst>
                                    <p:cond delay="0"/>
                                  </p:stCondLst>
                                  <p:childTnLst>
                                    <p:set>
                                      <p:cBhvr>
                                        <p:cTn id="60" dur="1" fill="hold">
                                          <p:stCondLst>
                                            <p:cond delay="0"/>
                                          </p:stCondLst>
                                        </p:cTn>
                                        <p:tgtEl>
                                          <p:spTgt spid="81">
                                            <p:txEl>
                                              <p:pRg st="12" end="12"/>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628560" y="36504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Final Project</a:t>
            </a:r>
            <a:endParaRPr b="0" lang="en-HK" sz="4400" spc="-1" strike="noStrike">
              <a:latin typeface="Arial"/>
            </a:endParaRPr>
          </a:p>
        </p:txBody>
      </p:sp>
      <p:sp>
        <p:nvSpPr>
          <p:cNvPr id="83" name="CustomShape 2"/>
          <p:cNvSpPr/>
          <p:nvPr/>
        </p:nvSpPr>
        <p:spPr>
          <a:xfrm>
            <a:off x="628560" y="1825560"/>
            <a:ext cx="7884720" cy="4349160"/>
          </a:xfrm>
          <a:prstGeom prst="rect">
            <a:avLst/>
          </a:prstGeom>
          <a:noFill/>
          <a:ln>
            <a:noFill/>
          </a:ln>
        </p:spPr>
        <p:style>
          <a:lnRef idx="0"/>
          <a:fillRef idx="0"/>
          <a:effectRef idx="0"/>
          <a:fontRef idx="minor"/>
        </p:style>
        <p:txBody>
          <a:bodyPr lIns="90000" rIns="90000" tIns="45000" bIns="45000"/>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Significant portion of your final grade (40%)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Start early and clearly define your task and dataset </a:t>
            </a:r>
            <a:endParaRPr b="0" lang="en-HK" sz="2400" spc="-1" strike="noStrike">
              <a:latin typeface="Arial"/>
            </a:endParaRPr>
          </a:p>
          <a:p>
            <a:pPr>
              <a:lnSpc>
                <a:spcPct val="90000"/>
              </a:lnSpc>
              <a:spcBef>
                <a:spcPts val="1001"/>
              </a:spcBef>
            </a:pPr>
            <a:r>
              <a:rPr b="0" lang="en-HK" sz="2800" spc="-1" strike="noStrike">
                <a:solidFill>
                  <a:srgbClr val="000000"/>
                </a:solidFill>
                <a:latin typeface="Calibri"/>
                <a:ea typeface="DejaVu Sans"/>
              </a:rPr>
              <a:t>Some paussible projects: </a:t>
            </a:r>
            <a:endParaRPr b="0" lang="en-HK" sz="2800" spc="-1" strike="noStrike">
              <a:latin typeface="Arial"/>
            </a:endParaRPr>
          </a:p>
          <a:p>
            <a:pPr lvl="1" marL="914400" indent="-455040">
              <a:lnSpc>
                <a:spcPct val="90000"/>
              </a:lnSpc>
              <a:spcBef>
                <a:spcPts val="499"/>
              </a:spcBef>
              <a:buClr>
                <a:srgbClr val="000000"/>
              </a:buClr>
              <a:buFont typeface="Calibri Light"/>
              <a:buAutoNum type="arabicPeriod"/>
            </a:pPr>
            <a:r>
              <a:rPr b="0" lang="en-HK" sz="2400" spc="-1" strike="noStrike">
                <a:solidFill>
                  <a:srgbClr val="000000"/>
                </a:solidFill>
                <a:latin typeface="Calibri"/>
                <a:ea typeface="DejaVu Sans"/>
              </a:rPr>
              <a:t>Apply existing neural network model to a new problem </a:t>
            </a:r>
            <a:endParaRPr b="0" lang="en-HK" sz="2400" spc="-1" strike="noStrike">
              <a:latin typeface="Arial"/>
            </a:endParaRPr>
          </a:p>
          <a:p>
            <a:pPr lvl="1" marL="914400" indent="-455040">
              <a:lnSpc>
                <a:spcPct val="90000"/>
              </a:lnSpc>
              <a:spcBef>
                <a:spcPts val="499"/>
              </a:spcBef>
              <a:buClr>
                <a:srgbClr val="000000"/>
              </a:buClr>
              <a:buFont typeface="Calibri Light"/>
              <a:buAutoNum type="arabicPeriod"/>
            </a:pPr>
            <a:r>
              <a:rPr b="0" lang="en-HK" sz="2400" spc="-1" strike="noStrike">
                <a:solidFill>
                  <a:srgbClr val="000000"/>
                </a:solidFill>
                <a:latin typeface="Calibri"/>
                <a:ea typeface="DejaVu Sans"/>
              </a:rPr>
              <a:t>Implement a complex architecture for old problem</a:t>
            </a:r>
            <a:endParaRPr b="0" lang="en-HK" sz="2400" spc="-1" strike="noStrike">
              <a:latin typeface="Arial"/>
            </a:endParaRPr>
          </a:p>
          <a:p>
            <a:pPr lvl="1" marL="914400" indent="-455040">
              <a:lnSpc>
                <a:spcPct val="90000"/>
              </a:lnSpc>
              <a:spcBef>
                <a:spcPts val="499"/>
              </a:spcBef>
              <a:buClr>
                <a:srgbClr val="000000"/>
              </a:buClr>
              <a:buFont typeface="Calibri Light"/>
              <a:buAutoNum type="arabicPeriod"/>
            </a:pPr>
            <a:r>
              <a:rPr b="0" lang="en-HK" sz="2400" spc="-1" strike="noStrike">
                <a:solidFill>
                  <a:srgbClr val="000000"/>
                </a:solidFill>
                <a:latin typeface="Calibri"/>
                <a:ea typeface="DejaVu Sans"/>
              </a:rPr>
              <a:t>Come up with a new neural network model </a:t>
            </a:r>
            <a:endParaRPr b="0" lang="en-HK" sz="2400" spc="-1" strike="noStrike">
              <a:latin typeface="Arial"/>
            </a:endParaRPr>
          </a:p>
          <a:p>
            <a:pPr lvl="1" marL="914400" indent="-455040">
              <a:lnSpc>
                <a:spcPct val="90000"/>
              </a:lnSpc>
              <a:spcBef>
                <a:spcPts val="499"/>
              </a:spcBef>
              <a:buClr>
                <a:srgbClr val="000000"/>
              </a:buClr>
              <a:buFont typeface="Calibri Light"/>
              <a:buAutoNum type="arabicPeriod"/>
            </a:pPr>
            <a:r>
              <a:rPr b="0" lang="en-HK" sz="2400" spc="-1" strike="noStrike">
                <a:solidFill>
                  <a:srgbClr val="000000"/>
                </a:solidFill>
                <a:latin typeface="Calibri"/>
                <a:ea typeface="DejaVu Sans"/>
              </a:rPr>
              <a:t>Theory </a:t>
            </a:r>
            <a:endParaRPr b="0" lang="en-HK" sz="2400" spc="-1" strike="noStrike">
              <a:latin typeface="Arial"/>
            </a:endParaRPr>
          </a:p>
        </p:txBody>
      </p:sp>
    </p:spTree>
  </p:cSld>
  <p:timing>
    <p:tnLst>
      <p:par>
        <p:cTn id="61" dur="indefinite" restart="never" nodeType="tmRoot">
          <p:childTnLst>
            <p:seq>
              <p:cTn id="62"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628560" y="36504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Procedures for Type 1-3</a:t>
            </a:r>
            <a:endParaRPr b="0" lang="en-HK" sz="4400" spc="-1" strike="noStrike">
              <a:latin typeface="Arial"/>
            </a:endParaRPr>
          </a:p>
        </p:txBody>
      </p:sp>
      <p:sp>
        <p:nvSpPr>
          <p:cNvPr id="85" name="CustomShape 2"/>
          <p:cNvSpPr/>
          <p:nvPr/>
        </p:nvSpPr>
        <p:spPr>
          <a:xfrm>
            <a:off x="628560" y="1825560"/>
            <a:ext cx="7884720" cy="4691160"/>
          </a:xfrm>
          <a:prstGeom prst="rect">
            <a:avLst/>
          </a:prstGeom>
          <a:noFill/>
          <a:ln>
            <a:noFill/>
          </a:ln>
        </p:spPr>
        <p:style>
          <a:lnRef idx="0"/>
          <a:fillRef idx="0"/>
          <a:effectRef idx="0"/>
          <a:fontRef idx="minor"/>
        </p:style>
        <p:txBody>
          <a:bodyPr lIns="90000" rIns="90000" tIns="45000" bIns="45000">
            <a:normAutofit/>
          </a:bodyPr>
          <a:p>
            <a:pPr marL="514440" indent="-512280">
              <a:lnSpc>
                <a:spcPct val="90000"/>
              </a:lnSpc>
              <a:spcBef>
                <a:spcPts val="1001"/>
              </a:spcBef>
              <a:buClr>
                <a:srgbClr val="000000"/>
              </a:buClr>
              <a:buFont typeface="Calibri Light"/>
              <a:buAutoNum type="arabicPeriod"/>
            </a:pPr>
            <a:r>
              <a:rPr b="0" lang="en-HK" sz="2800" spc="-1" strike="noStrike">
                <a:solidFill>
                  <a:srgbClr val="000000"/>
                </a:solidFill>
                <a:latin typeface="Calibri"/>
                <a:ea typeface="DejaVu Sans"/>
              </a:rPr>
              <a:t>Define Task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Example: summarization of text</a:t>
            </a:r>
            <a:endParaRPr b="0" lang="en-HK" sz="2400" spc="-1" strike="noStrike">
              <a:latin typeface="Arial"/>
            </a:endParaRPr>
          </a:p>
          <a:p>
            <a:pPr marL="514440" indent="-512280">
              <a:lnSpc>
                <a:spcPct val="90000"/>
              </a:lnSpc>
              <a:spcBef>
                <a:spcPts val="1001"/>
              </a:spcBef>
              <a:buClr>
                <a:srgbClr val="000000"/>
              </a:buClr>
              <a:buFont typeface="Calibri Light"/>
              <a:buAutoNum type="arabicPeriod"/>
            </a:pPr>
            <a:r>
              <a:rPr b="0" lang="en-HK" sz="2800" spc="-1" strike="noStrike">
                <a:solidFill>
                  <a:srgbClr val="000000"/>
                </a:solidFill>
                <a:latin typeface="Calibri"/>
                <a:ea typeface="DejaVu Sans"/>
              </a:rPr>
              <a:t>Define Dataset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Search for public dataset first</a:t>
            </a:r>
            <a:endParaRPr b="0" lang="en-HK" sz="2400" spc="-1" strike="noStrike">
              <a:latin typeface="Arial"/>
            </a:endParaRPr>
          </a:p>
          <a:p>
            <a:pPr lvl="2" marL="1143000" indent="-226440">
              <a:lnSpc>
                <a:spcPct val="90000"/>
              </a:lnSpc>
              <a:spcBef>
                <a:spcPts val="499"/>
              </a:spcBef>
              <a:buClr>
                <a:srgbClr val="000000"/>
              </a:buClr>
              <a:buFont typeface="Arial"/>
              <a:buChar char="•"/>
            </a:pPr>
            <a:r>
              <a:rPr b="0" lang="en-HK" sz="2000" spc="-1" strike="noStrike">
                <a:solidFill>
                  <a:srgbClr val="000000"/>
                </a:solidFill>
                <a:latin typeface="Calibri"/>
                <a:ea typeface="DejaVu Sans"/>
              </a:rPr>
              <a:t>Sometimes conference/competition will provide dataset </a:t>
            </a:r>
            <a:endParaRPr b="0" lang="en-HK" sz="2000" spc="-1" strike="noStrike">
              <a:latin typeface="Arial"/>
            </a:endParaRPr>
          </a:p>
          <a:p>
            <a:pPr lvl="3" marL="16002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E.g., Document Understanding Conference (DUC) </a:t>
            </a:r>
            <a:endParaRPr b="0" lang="en-HK" sz="1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Define your own (harder, need more new baselines) </a:t>
            </a:r>
            <a:endParaRPr b="0" lang="en-HK" sz="2400" spc="-1" strike="noStrike">
              <a:latin typeface="Arial"/>
            </a:endParaRPr>
          </a:p>
          <a:p>
            <a:pPr lvl="2" marL="1143000" indent="-226440">
              <a:lnSpc>
                <a:spcPct val="90000"/>
              </a:lnSpc>
              <a:spcBef>
                <a:spcPts val="499"/>
              </a:spcBef>
              <a:buClr>
                <a:srgbClr val="000000"/>
              </a:buClr>
              <a:buFont typeface="Arial"/>
              <a:buChar char="•"/>
            </a:pPr>
            <a:r>
              <a:rPr b="0" lang="en-HK" sz="2000" spc="-1" strike="noStrike">
                <a:solidFill>
                  <a:srgbClr val="000000"/>
                </a:solidFill>
                <a:latin typeface="Calibri"/>
                <a:ea typeface="DejaVu Sans"/>
              </a:rPr>
              <a:t>Dataset from your own research </a:t>
            </a:r>
            <a:endParaRPr b="0" lang="en-HK" sz="2000" spc="-1" strike="noStrike">
              <a:latin typeface="Arial"/>
            </a:endParaRPr>
          </a:p>
          <a:p>
            <a:pPr lvl="2" marL="1143000" indent="-226440">
              <a:lnSpc>
                <a:spcPct val="90000"/>
              </a:lnSpc>
              <a:spcBef>
                <a:spcPts val="499"/>
              </a:spcBef>
              <a:buClr>
                <a:srgbClr val="000000"/>
              </a:buClr>
              <a:buFont typeface="Arial"/>
              <a:buChar char="•"/>
            </a:pPr>
            <a:r>
              <a:rPr b="0" lang="en-HK" sz="2000" spc="-1" strike="noStrike">
                <a:solidFill>
                  <a:srgbClr val="000000"/>
                </a:solidFill>
                <a:latin typeface="Calibri"/>
                <a:ea typeface="DejaVu Sans"/>
              </a:rPr>
              <a:t>Clever use of public data </a:t>
            </a:r>
            <a:endParaRPr b="0" lang="en-HK" sz="2000" spc="-1" strike="noStrike">
              <a:latin typeface="Arial"/>
            </a:endParaRPr>
          </a:p>
          <a:p>
            <a:pPr lvl="3" marL="16002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E.g., For text summarization, can use Wikipedia: intro paragraph and the rest of the article </a:t>
            </a:r>
            <a:endParaRPr b="0" lang="en-HK" sz="1800" spc="-1" strike="noStrike">
              <a:latin typeface="Arial"/>
            </a:endParaRPr>
          </a:p>
          <a:p>
            <a:pPr lvl="3" marL="1600200" indent="-226440">
              <a:lnSpc>
                <a:spcPct val="90000"/>
              </a:lnSpc>
              <a:spcBef>
                <a:spcPts val="499"/>
              </a:spcBef>
              <a:buClr>
                <a:srgbClr val="000000"/>
              </a:buClr>
              <a:buFont typeface="Arial"/>
              <a:buChar char="•"/>
            </a:pPr>
            <a:r>
              <a:rPr b="0" lang="en-HK" sz="1800" spc="-1" strike="noStrike">
                <a:solidFill>
                  <a:srgbClr val="000000"/>
                </a:solidFill>
                <a:latin typeface="Calibri"/>
                <a:ea typeface="DejaVu Sans"/>
              </a:rPr>
              <a:t>Be creative, can try to look into blogs and news also for natural language processing  </a:t>
            </a:r>
            <a:endParaRPr b="0" lang="en-HK" sz="1800" spc="-1" strike="noStrike">
              <a:latin typeface="Arial"/>
            </a:endParaRPr>
          </a:p>
          <a:p>
            <a:pPr marL="514440" indent="-512280">
              <a:lnSpc>
                <a:spcPct val="90000"/>
              </a:lnSpc>
              <a:spcBef>
                <a:spcPts val="1001"/>
              </a:spcBef>
              <a:buClr>
                <a:srgbClr val="000000"/>
              </a:buClr>
              <a:buFont typeface="Calibri Light"/>
              <a:buAutoNum type="arabicPeriod"/>
            </a:pPr>
            <a:r>
              <a:rPr b="0" lang="en-HK" sz="2800" spc="-1" strike="noStrike">
                <a:solidFill>
                  <a:srgbClr val="000000"/>
                </a:solidFill>
                <a:latin typeface="Calibri"/>
                <a:ea typeface="DejaVu Sans"/>
              </a:rPr>
              <a:t>Define your metric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Search online for well established metrics on your task</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Don’t invent your own arbitrarily. E.g., for text summarization, Rogue (Recall-oriented understudy for gisting evaluation) defines n-gram overlap to human summaries </a:t>
            </a:r>
            <a:endParaRPr b="0" lang="en-HK" sz="2400" spc="-1" strike="noStrike">
              <a:latin typeface="Arial"/>
            </a:endParaRPr>
          </a:p>
        </p:txBody>
      </p:sp>
    </p:spTree>
  </p:cSld>
  <p:timing>
    <p:tnLst>
      <p:par>
        <p:cTn id="63" dur="indefinite" restart="never" nodeType="tmRoot">
          <p:childTnLst>
            <p:seq>
              <p:cTn id="64" dur="indefinite" nodeType="mainSeq">
                <p:childTnLst>
                  <p:par>
                    <p:cTn id="65" fill="hold">
                      <p:stCondLst>
                        <p:cond delay="indefinite"/>
                      </p:stCondLst>
                      <p:childTnLst>
                        <p:par>
                          <p:cTn id="66" fill="hold">
                            <p:stCondLst>
                              <p:cond delay="0"/>
                            </p:stCondLst>
                            <p:childTnLst>
                              <p:par>
                                <p:cTn id="67" nodeType="clickEffect" fill="hold" presetClass="entr" presetID="1">
                                  <p:stCondLst>
                                    <p:cond delay="0"/>
                                  </p:stCondLst>
                                  <p:childTnLst>
                                    <p:set>
                                      <p:cBhvr>
                                        <p:cTn id="68" dur="1" fill="hold">
                                          <p:stCondLst>
                                            <p:cond delay="0"/>
                                          </p:stCondLst>
                                        </p:cTn>
                                        <p:tgtEl>
                                          <p:spTgt spid="85">
                                            <p:txEl>
                                              <p:pRg st="0" end="0"/>
                                            </p:txEl>
                                          </p:spTgt>
                                        </p:tgtEl>
                                        <p:attrNameLst>
                                          <p:attrName>style.visibility</p:attrName>
                                        </p:attrNameLst>
                                      </p:cBhvr>
                                      <p:to>
                                        <p:strVal val="visible"/>
                                      </p:to>
                                    </p:set>
                                  </p:childTnLst>
                                </p:cTn>
                              </p:par>
                              <p:par>
                                <p:cTn id="69" nodeType="withEffect" fill="hold" presetClass="entr" presetID="1">
                                  <p:stCondLst>
                                    <p:cond delay="0"/>
                                  </p:stCondLst>
                                  <p:childTnLst>
                                    <p:set>
                                      <p:cBhvr>
                                        <p:cTn id="7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nodeType="clickEffect" fill="hold" presetClass="entr" presetID="1">
                                  <p:stCondLst>
                                    <p:cond delay="0"/>
                                  </p:stCondLst>
                                  <p:childTnLst>
                                    <p:set>
                                      <p:cBhvr>
                                        <p:cTn id="74" dur="1" fill="hold">
                                          <p:stCondLst>
                                            <p:cond delay="0"/>
                                          </p:stCondLst>
                                        </p:cTn>
                                        <p:tgtEl>
                                          <p:spTgt spid="85">
                                            <p:txEl>
                                              <p:pRg st="2" end="2"/>
                                            </p:txEl>
                                          </p:spTgt>
                                        </p:tgtEl>
                                        <p:attrNameLst>
                                          <p:attrName>style.visibility</p:attrName>
                                        </p:attrNameLst>
                                      </p:cBhvr>
                                      <p:to>
                                        <p:strVal val="visible"/>
                                      </p:to>
                                    </p:set>
                                  </p:childTnLst>
                                </p:cTn>
                              </p:par>
                              <p:par>
                                <p:cTn id="75" nodeType="withEffect" fill="hold" presetClass="entr" presetID="1">
                                  <p:stCondLst>
                                    <p:cond delay="0"/>
                                  </p:stCondLst>
                                  <p:childTnLst>
                                    <p:set>
                                      <p:cBhvr>
                                        <p:cTn id="76" dur="1" fill="hold">
                                          <p:stCondLst>
                                            <p:cond delay="0"/>
                                          </p:stCondLst>
                                        </p:cTn>
                                        <p:tgtEl>
                                          <p:spTgt spid="85">
                                            <p:txEl>
                                              <p:pRg st="3" end="3"/>
                                            </p:txEl>
                                          </p:spTgt>
                                        </p:tgtEl>
                                        <p:attrNameLst>
                                          <p:attrName>style.visibility</p:attrName>
                                        </p:attrNameLst>
                                      </p:cBhvr>
                                      <p:to>
                                        <p:strVal val="visible"/>
                                      </p:to>
                                    </p:set>
                                  </p:childTnLst>
                                </p:cTn>
                              </p:par>
                              <p:par>
                                <p:cTn id="77" nodeType="withEffect" fill="hold" presetClass="entr" presetID="1">
                                  <p:stCondLst>
                                    <p:cond delay="0"/>
                                  </p:stCondLst>
                                  <p:childTnLst>
                                    <p:set>
                                      <p:cBhvr>
                                        <p:cTn id="78" dur="1" fill="hold">
                                          <p:stCondLst>
                                            <p:cond delay="0"/>
                                          </p:stCondLst>
                                        </p:cTn>
                                        <p:tgtEl>
                                          <p:spTgt spid="85">
                                            <p:txEl>
                                              <p:pRg st="4" end="4"/>
                                            </p:txEl>
                                          </p:spTgt>
                                        </p:tgtEl>
                                        <p:attrNameLst>
                                          <p:attrName>style.visibility</p:attrName>
                                        </p:attrNameLst>
                                      </p:cBhvr>
                                      <p:to>
                                        <p:strVal val="visible"/>
                                      </p:to>
                                    </p:set>
                                  </p:childTnLst>
                                </p:cTn>
                              </p:par>
                              <p:par>
                                <p:cTn id="79" nodeType="withEffect" fill="hold" presetClass="entr" presetID="1">
                                  <p:stCondLst>
                                    <p:cond delay="0"/>
                                  </p:stCondLst>
                                  <p:childTnLst>
                                    <p:set>
                                      <p:cBhvr>
                                        <p:cTn id="80" dur="1" fill="hold">
                                          <p:stCondLst>
                                            <p:cond delay="0"/>
                                          </p:stCondLst>
                                        </p:cTn>
                                        <p:tgtEl>
                                          <p:spTgt spid="85">
                                            <p:txEl>
                                              <p:pRg st="5" end="5"/>
                                            </p:txEl>
                                          </p:spTgt>
                                        </p:tgtEl>
                                        <p:attrNameLst>
                                          <p:attrName>style.visibility</p:attrName>
                                        </p:attrNameLst>
                                      </p:cBhvr>
                                      <p:to>
                                        <p:strVal val="visible"/>
                                      </p:to>
                                    </p:set>
                                  </p:childTnLst>
                                </p:cTn>
                              </p:par>
                              <p:par>
                                <p:cTn id="81" nodeType="withEffect" fill="hold" presetClass="entr" presetID="1">
                                  <p:stCondLst>
                                    <p:cond delay="0"/>
                                  </p:stCondLst>
                                  <p:childTnLst>
                                    <p:set>
                                      <p:cBhvr>
                                        <p:cTn id="82" dur="1" fill="hold">
                                          <p:stCondLst>
                                            <p:cond delay="0"/>
                                          </p:stCondLst>
                                        </p:cTn>
                                        <p:tgtEl>
                                          <p:spTgt spid="85">
                                            <p:txEl>
                                              <p:pRg st="6" end="6"/>
                                            </p:txEl>
                                          </p:spTgt>
                                        </p:tgtEl>
                                        <p:attrNameLst>
                                          <p:attrName>style.visibility</p:attrName>
                                        </p:attrNameLst>
                                      </p:cBhvr>
                                      <p:to>
                                        <p:strVal val="visible"/>
                                      </p:to>
                                    </p:set>
                                  </p:childTnLst>
                                </p:cTn>
                              </p:par>
                              <p:par>
                                <p:cTn id="83" nodeType="withEffect" fill="hold" presetClass="entr" presetID="1">
                                  <p:stCondLst>
                                    <p:cond delay="0"/>
                                  </p:stCondLst>
                                  <p:childTnLst>
                                    <p:set>
                                      <p:cBhvr>
                                        <p:cTn id="84" dur="1" fill="hold">
                                          <p:stCondLst>
                                            <p:cond delay="0"/>
                                          </p:stCondLst>
                                        </p:cTn>
                                        <p:tgtEl>
                                          <p:spTgt spid="85">
                                            <p:txEl>
                                              <p:pRg st="7" end="7"/>
                                            </p:txEl>
                                          </p:spTgt>
                                        </p:tgtEl>
                                        <p:attrNameLst>
                                          <p:attrName>style.visibility</p:attrName>
                                        </p:attrNameLst>
                                      </p:cBhvr>
                                      <p:to>
                                        <p:strVal val="visible"/>
                                      </p:to>
                                    </p:set>
                                  </p:childTnLst>
                                </p:cTn>
                              </p:par>
                              <p:par>
                                <p:cTn id="85" nodeType="withEffect" fill="hold" presetClass="entr" presetID="1">
                                  <p:stCondLst>
                                    <p:cond delay="0"/>
                                  </p:stCondLst>
                                  <p:childTnLst>
                                    <p:set>
                                      <p:cBhvr>
                                        <p:cTn id="86" dur="1" fill="hold">
                                          <p:stCondLst>
                                            <p:cond delay="0"/>
                                          </p:stCondLst>
                                        </p:cTn>
                                        <p:tgtEl>
                                          <p:spTgt spid="85">
                                            <p:txEl>
                                              <p:pRg st="8" end="8"/>
                                            </p:txEl>
                                          </p:spTgt>
                                        </p:tgtEl>
                                        <p:attrNameLst>
                                          <p:attrName>style.visibility</p:attrName>
                                        </p:attrNameLst>
                                      </p:cBhvr>
                                      <p:to>
                                        <p:strVal val="visible"/>
                                      </p:to>
                                    </p:set>
                                  </p:childTnLst>
                                </p:cTn>
                              </p:par>
                              <p:par>
                                <p:cTn id="87" nodeType="withEffect" fill="hold" presetClass="entr" presetID="1">
                                  <p:stCondLst>
                                    <p:cond delay="0"/>
                                  </p:stCondLst>
                                  <p:childTnLst>
                                    <p:set>
                                      <p:cBhvr>
                                        <p:cTn id="88" dur="1" fill="hold">
                                          <p:stCondLst>
                                            <p:cond delay="0"/>
                                          </p:stCondLst>
                                        </p:cTn>
                                        <p:tgtEl>
                                          <p:spTgt spid="85">
                                            <p:txEl>
                                              <p:pRg st="9" end="9"/>
                                            </p:txEl>
                                          </p:spTgt>
                                        </p:tgtEl>
                                        <p:attrNameLst>
                                          <p:attrName>style.visibility</p:attrName>
                                        </p:attrNameLst>
                                      </p:cBhvr>
                                      <p:to>
                                        <p:strVal val="visible"/>
                                      </p:to>
                                    </p:set>
                                  </p:childTnLst>
                                </p:cTn>
                              </p:par>
                              <p:par>
                                <p:cTn id="89" nodeType="withEffect" fill="hold" presetClass="entr" presetID="1">
                                  <p:stCondLst>
                                    <p:cond delay="0"/>
                                  </p:stCondLst>
                                  <p:childTnLst>
                                    <p:set>
                                      <p:cBhvr>
                                        <p:cTn id="90" dur="1" fill="hold">
                                          <p:stCondLst>
                                            <p:cond delay="0"/>
                                          </p:stCondLst>
                                        </p:cTn>
                                        <p:tgtEl>
                                          <p:spTgt spid="85">
                                            <p:txEl>
                                              <p:pRg st="10" end="1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nodeType="clickEffect" fill="hold" presetClass="entr" presetID="1">
                                  <p:stCondLst>
                                    <p:cond delay="0"/>
                                  </p:stCondLst>
                                  <p:childTnLst>
                                    <p:set>
                                      <p:cBhvr>
                                        <p:cTn id="94" dur="1" fill="hold">
                                          <p:stCondLst>
                                            <p:cond delay="0"/>
                                          </p:stCondLst>
                                        </p:cTn>
                                        <p:tgtEl>
                                          <p:spTgt spid="85">
                                            <p:txEl>
                                              <p:pRg st="11" end="11"/>
                                            </p:txEl>
                                          </p:spTgt>
                                        </p:tgtEl>
                                        <p:attrNameLst>
                                          <p:attrName>style.visibility</p:attrName>
                                        </p:attrNameLst>
                                      </p:cBhvr>
                                      <p:to>
                                        <p:strVal val="visible"/>
                                      </p:to>
                                    </p:set>
                                  </p:childTnLst>
                                </p:cTn>
                              </p:par>
                              <p:par>
                                <p:cTn id="95" nodeType="withEffect" fill="hold" presetClass="entr" presetID="1">
                                  <p:stCondLst>
                                    <p:cond delay="0"/>
                                  </p:stCondLst>
                                  <p:childTnLst>
                                    <p:set>
                                      <p:cBhvr>
                                        <p:cTn id="96" dur="1" fill="hold">
                                          <p:stCondLst>
                                            <p:cond delay="0"/>
                                          </p:stCondLst>
                                        </p:cTn>
                                        <p:tgtEl>
                                          <p:spTgt spid="85">
                                            <p:txEl>
                                              <p:pRg st="12" end="12"/>
                                            </p:txEl>
                                          </p:spTgt>
                                        </p:tgtEl>
                                        <p:attrNameLst>
                                          <p:attrName>style.visibility</p:attrName>
                                        </p:attrNameLst>
                                      </p:cBhvr>
                                      <p:to>
                                        <p:strVal val="visible"/>
                                      </p:to>
                                    </p:set>
                                  </p:childTnLst>
                                </p:cTn>
                              </p:par>
                              <p:par>
                                <p:cTn id="97" nodeType="withEffect" fill="hold" presetClass="entr" presetID="1">
                                  <p:stCondLst>
                                    <p:cond delay="0"/>
                                  </p:stCondLst>
                                  <p:childTnLst>
                                    <p:set>
                                      <p:cBhvr>
                                        <p:cTn id="98" dur="1" fill="hold">
                                          <p:stCondLst>
                                            <p:cond delay="0"/>
                                          </p:stCondLst>
                                        </p:cTn>
                                        <p:tgtEl>
                                          <p:spTgt spid="85">
                                            <p:txEl>
                                              <p:pRg st="13" end="13"/>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28560" y="1062000"/>
            <a:ext cx="7884720" cy="5113080"/>
          </a:xfrm>
          <a:prstGeom prst="rect">
            <a:avLst/>
          </a:prstGeom>
          <a:noFill/>
          <a:ln>
            <a:noFill/>
          </a:ln>
        </p:spPr>
        <p:style>
          <a:lnRef idx="0"/>
          <a:fillRef idx="0"/>
          <a:effectRef idx="0"/>
          <a:fontRef idx="minor"/>
        </p:style>
        <p:txBody>
          <a:bodyPr lIns="90000" rIns="90000" tIns="45000" bIns="45000">
            <a:normAutofit/>
          </a:bodyPr>
          <a:p>
            <a:pPr marL="514440" indent="-512280">
              <a:lnSpc>
                <a:spcPct val="90000"/>
              </a:lnSpc>
              <a:spcBef>
                <a:spcPts val="1001"/>
              </a:spcBef>
              <a:buClr>
                <a:srgbClr val="000000"/>
              </a:buClr>
              <a:buFont typeface="Calibri Light"/>
              <a:buAutoNum type="arabicPeriod" startAt="4"/>
            </a:pPr>
            <a:r>
              <a:rPr b="0" lang="en-HK" sz="2800" spc="-1" strike="noStrike">
                <a:solidFill>
                  <a:srgbClr val="000000"/>
                </a:solidFill>
                <a:latin typeface="Calibri"/>
                <a:ea typeface="DejaVu Sans"/>
              </a:rPr>
              <a:t>Split your dataset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Training/validation/testing </a:t>
            </a:r>
            <a:endParaRPr b="0" lang="en-HK" sz="2400" spc="-1" strike="noStrike">
              <a:latin typeface="Arial"/>
            </a:endParaRPr>
          </a:p>
          <a:p>
            <a:pPr lvl="2" marL="1143000" indent="-226440">
              <a:lnSpc>
                <a:spcPct val="90000"/>
              </a:lnSpc>
              <a:spcBef>
                <a:spcPts val="499"/>
              </a:spcBef>
              <a:buClr>
                <a:srgbClr val="000000"/>
              </a:buClr>
              <a:buFont typeface="Arial"/>
              <a:buChar char="•"/>
            </a:pPr>
            <a:r>
              <a:rPr b="0" lang="en-HK" sz="2000" spc="-1" strike="noStrike">
                <a:solidFill>
                  <a:srgbClr val="000000"/>
                </a:solidFill>
                <a:latin typeface="Calibri"/>
                <a:ea typeface="DejaVu Sans"/>
              </a:rPr>
              <a:t>Academic dataset often come pre-split </a:t>
            </a:r>
            <a:endParaRPr b="0" lang="en-HK" sz="20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Don’t try to peek into your test set until the very last moment </a:t>
            </a:r>
            <a:endParaRPr b="0" lang="en-HK" sz="2400" spc="-1" strike="noStrike">
              <a:latin typeface="Arial"/>
            </a:endParaRPr>
          </a:p>
          <a:p>
            <a:pPr marL="514440" indent="-512280">
              <a:lnSpc>
                <a:spcPct val="90000"/>
              </a:lnSpc>
              <a:spcBef>
                <a:spcPts val="1001"/>
              </a:spcBef>
              <a:buClr>
                <a:srgbClr val="000000"/>
              </a:buClr>
              <a:buFont typeface="Calibri Light"/>
              <a:buAutoNum type="arabicPeriod" startAt="4"/>
            </a:pPr>
            <a:r>
              <a:rPr b="0" lang="en-HK" sz="2800" spc="-1" strike="noStrike">
                <a:solidFill>
                  <a:srgbClr val="000000"/>
                </a:solidFill>
                <a:latin typeface="Calibri"/>
                <a:ea typeface="DejaVu Sans"/>
              </a:rPr>
              <a:t>Establish a baseline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Implement the simplest model first (for classification, logistic regression on some simple features?) </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Compute metrics on training and validation sets </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Analyze errors If metrics are amazing and no errors: done, problem was too easy, restart :) </a:t>
            </a:r>
            <a:endParaRPr b="0" lang="en-HK" sz="2400" spc="-1" strike="noStrike">
              <a:latin typeface="Arial"/>
            </a:endParaRPr>
          </a:p>
          <a:p>
            <a:pPr marL="514440" indent="-512280">
              <a:lnSpc>
                <a:spcPct val="90000"/>
              </a:lnSpc>
              <a:spcBef>
                <a:spcPts val="1001"/>
              </a:spcBef>
              <a:buClr>
                <a:srgbClr val="000000"/>
              </a:buClr>
              <a:buFont typeface="Calibri Light"/>
              <a:buAutoNum type="arabicPeriod" startAt="4"/>
            </a:pPr>
            <a:r>
              <a:rPr b="0" lang="en-HK" sz="2800" spc="-1" strike="noStrike">
                <a:solidFill>
                  <a:srgbClr val="000000"/>
                </a:solidFill>
                <a:latin typeface="Calibri"/>
                <a:ea typeface="DejaVu Sans"/>
              </a:rPr>
              <a:t>Implement existing neural net model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Compute metric on training and validation sets </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Analyze output and errors </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Minimum bar for this class (guarantee half of the project score) </a:t>
            </a:r>
            <a:endParaRPr b="0" lang="en-HK" sz="2400" spc="-1" strike="noStrike">
              <a:latin typeface="Arial"/>
            </a:endParaRPr>
          </a:p>
        </p:txBody>
      </p:sp>
    </p:spTree>
  </p:cSld>
  <p:timing>
    <p:tnLst>
      <p:par>
        <p:cTn id="99" dur="indefinite" restart="never" nodeType="tmRoot">
          <p:childTnLst>
            <p:seq>
              <p:cTn id="100" dur="indefinite" nodeType="mainSeq">
                <p:childTnLst>
                  <p:par>
                    <p:cTn id="101" fill="hold">
                      <p:stCondLst>
                        <p:cond delay="indefinite"/>
                      </p:stCondLst>
                      <p:childTnLst>
                        <p:par>
                          <p:cTn id="102" fill="hold">
                            <p:stCondLst>
                              <p:cond delay="0"/>
                            </p:stCondLst>
                            <p:childTnLst>
                              <p:par>
                                <p:cTn id="103" nodeType="clickEffect" fill="hold" presetClass="entr" presetID="1">
                                  <p:stCondLst>
                                    <p:cond delay="0"/>
                                  </p:stCondLst>
                                  <p:childTnLst>
                                    <p:set>
                                      <p:cBhvr>
                                        <p:cTn id="104" dur="1" fill="hold">
                                          <p:stCondLst>
                                            <p:cond delay="0"/>
                                          </p:stCondLst>
                                        </p:cTn>
                                        <p:tgtEl>
                                          <p:spTgt spid="86">
                                            <p:txEl>
                                              <p:pRg st="0" end="0"/>
                                            </p:txEl>
                                          </p:spTgt>
                                        </p:tgtEl>
                                        <p:attrNameLst>
                                          <p:attrName>style.visibility</p:attrName>
                                        </p:attrNameLst>
                                      </p:cBhvr>
                                      <p:to>
                                        <p:strVal val="visible"/>
                                      </p:to>
                                    </p:set>
                                  </p:childTnLst>
                                </p:cTn>
                              </p:par>
                              <p:par>
                                <p:cTn id="105" nodeType="withEffect" fill="hold" presetClass="entr" presetID="1">
                                  <p:stCondLst>
                                    <p:cond delay="0"/>
                                  </p:stCondLst>
                                  <p:childTnLst>
                                    <p:set>
                                      <p:cBhvr>
                                        <p:cTn id="106" dur="1" fill="hold">
                                          <p:stCondLst>
                                            <p:cond delay="0"/>
                                          </p:stCondLst>
                                        </p:cTn>
                                        <p:tgtEl>
                                          <p:spTgt spid="86">
                                            <p:txEl>
                                              <p:pRg st="1" end="1"/>
                                            </p:txEl>
                                          </p:spTgt>
                                        </p:tgtEl>
                                        <p:attrNameLst>
                                          <p:attrName>style.visibility</p:attrName>
                                        </p:attrNameLst>
                                      </p:cBhvr>
                                      <p:to>
                                        <p:strVal val="visible"/>
                                      </p:to>
                                    </p:set>
                                  </p:childTnLst>
                                </p:cTn>
                              </p:par>
                              <p:par>
                                <p:cTn id="107" nodeType="withEffect" fill="hold" presetClass="entr" presetID="1">
                                  <p:stCondLst>
                                    <p:cond delay="0"/>
                                  </p:stCondLst>
                                  <p:childTnLst>
                                    <p:set>
                                      <p:cBhvr>
                                        <p:cTn id="108" dur="1" fill="hold">
                                          <p:stCondLst>
                                            <p:cond delay="0"/>
                                          </p:stCondLst>
                                        </p:cTn>
                                        <p:tgtEl>
                                          <p:spTgt spid="86">
                                            <p:txEl>
                                              <p:pRg st="2" end="2"/>
                                            </p:txEl>
                                          </p:spTgt>
                                        </p:tgtEl>
                                        <p:attrNameLst>
                                          <p:attrName>style.visibility</p:attrName>
                                        </p:attrNameLst>
                                      </p:cBhvr>
                                      <p:to>
                                        <p:strVal val="visible"/>
                                      </p:to>
                                    </p:set>
                                  </p:childTnLst>
                                </p:cTn>
                              </p:par>
                              <p:par>
                                <p:cTn id="109" nodeType="withEffect" fill="hold" presetClass="entr" presetID="1">
                                  <p:stCondLst>
                                    <p:cond delay="0"/>
                                  </p:stCondLst>
                                  <p:childTnLst>
                                    <p:set>
                                      <p:cBhvr>
                                        <p:cTn id="110" dur="1" fill="hold">
                                          <p:stCondLst>
                                            <p:cond delay="0"/>
                                          </p:stCondLst>
                                        </p:cTn>
                                        <p:tgtEl>
                                          <p:spTgt spid="86">
                                            <p:txEl>
                                              <p:pRg st="3" end="3"/>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nodeType="clickEffect" fill="hold" presetClass="entr" presetID="1">
                                  <p:stCondLst>
                                    <p:cond delay="0"/>
                                  </p:stCondLst>
                                  <p:childTnLst>
                                    <p:set>
                                      <p:cBhvr>
                                        <p:cTn id="114" dur="1" fill="hold">
                                          <p:stCondLst>
                                            <p:cond delay="0"/>
                                          </p:stCondLst>
                                        </p:cTn>
                                        <p:tgtEl>
                                          <p:spTgt spid="86">
                                            <p:txEl>
                                              <p:pRg st="4" end="4"/>
                                            </p:txEl>
                                          </p:spTgt>
                                        </p:tgtEl>
                                        <p:attrNameLst>
                                          <p:attrName>style.visibility</p:attrName>
                                        </p:attrNameLst>
                                      </p:cBhvr>
                                      <p:to>
                                        <p:strVal val="visible"/>
                                      </p:to>
                                    </p:set>
                                  </p:childTnLst>
                                </p:cTn>
                              </p:par>
                              <p:par>
                                <p:cTn id="115" nodeType="withEffect" fill="hold" presetClass="entr" presetID="1">
                                  <p:stCondLst>
                                    <p:cond delay="0"/>
                                  </p:stCondLst>
                                  <p:childTnLst>
                                    <p:set>
                                      <p:cBhvr>
                                        <p:cTn id="116" dur="1" fill="hold">
                                          <p:stCondLst>
                                            <p:cond delay="0"/>
                                          </p:stCondLst>
                                        </p:cTn>
                                        <p:tgtEl>
                                          <p:spTgt spid="86">
                                            <p:txEl>
                                              <p:pRg st="5" end="5"/>
                                            </p:txEl>
                                          </p:spTgt>
                                        </p:tgtEl>
                                        <p:attrNameLst>
                                          <p:attrName>style.visibility</p:attrName>
                                        </p:attrNameLst>
                                      </p:cBhvr>
                                      <p:to>
                                        <p:strVal val="visible"/>
                                      </p:to>
                                    </p:set>
                                  </p:childTnLst>
                                </p:cTn>
                              </p:par>
                              <p:par>
                                <p:cTn id="117" nodeType="withEffect" fill="hold" presetClass="entr" presetID="1">
                                  <p:stCondLst>
                                    <p:cond delay="0"/>
                                  </p:stCondLst>
                                  <p:childTnLst>
                                    <p:set>
                                      <p:cBhvr>
                                        <p:cTn id="118" dur="1" fill="hold">
                                          <p:stCondLst>
                                            <p:cond delay="0"/>
                                          </p:stCondLst>
                                        </p:cTn>
                                        <p:tgtEl>
                                          <p:spTgt spid="86">
                                            <p:txEl>
                                              <p:pRg st="6" end="6"/>
                                            </p:txEl>
                                          </p:spTgt>
                                        </p:tgtEl>
                                        <p:attrNameLst>
                                          <p:attrName>style.visibility</p:attrName>
                                        </p:attrNameLst>
                                      </p:cBhvr>
                                      <p:to>
                                        <p:strVal val="visible"/>
                                      </p:to>
                                    </p:set>
                                  </p:childTnLst>
                                </p:cTn>
                              </p:par>
                              <p:par>
                                <p:cTn id="119" nodeType="withEffect" fill="hold" presetClass="entr" presetID="1">
                                  <p:stCondLst>
                                    <p:cond delay="0"/>
                                  </p:stCondLst>
                                  <p:childTnLst>
                                    <p:set>
                                      <p:cBhvr>
                                        <p:cTn id="120" dur="1" fill="hold">
                                          <p:stCondLst>
                                            <p:cond delay="0"/>
                                          </p:stCondLst>
                                        </p:cTn>
                                        <p:tgtEl>
                                          <p:spTgt spid="86">
                                            <p:txEl>
                                              <p:pRg st="7" end="7"/>
                                            </p:txEl>
                                          </p:spTgt>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nodeType="clickEffect" fill="hold" presetClass="entr" presetID="1">
                                  <p:stCondLst>
                                    <p:cond delay="0"/>
                                  </p:stCondLst>
                                  <p:childTnLst>
                                    <p:set>
                                      <p:cBhvr>
                                        <p:cTn id="124" dur="1" fill="hold">
                                          <p:stCondLst>
                                            <p:cond delay="0"/>
                                          </p:stCondLst>
                                        </p:cTn>
                                        <p:tgtEl>
                                          <p:spTgt spid="86">
                                            <p:txEl>
                                              <p:pRg st="8" end="8"/>
                                            </p:txEl>
                                          </p:spTgt>
                                        </p:tgtEl>
                                        <p:attrNameLst>
                                          <p:attrName>style.visibility</p:attrName>
                                        </p:attrNameLst>
                                      </p:cBhvr>
                                      <p:to>
                                        <p:strVal val="visible"/>
                                      </p:to>
                                    </p:set>
                                  </p:childTnLst>
                                </p:cTn>
                              </p:par>
                              <p:par>
                                <p:cTn id="125" nodeType="withEffect" fill="hold" presetClass="entr" presetID="1">
                                  <p:stCondLst>
                                    <p:cond delay="0"/>
                                  </p:stCondLst>
                                  <p:childTnLst>
                                    <p:set>
                                      <p:cBhvr>
                                        <p:cTn id="126" dur="1" fill="hold">
                                          <p:stCondLst>
                                            <p:cond delay="0"/>
                                          </p:stCondLst>
                                        </p:cTn>
                                        <p:tgtEl>
                                          <p:spTgt spid="86">
                                            <p:txEl>
                                              <p:pRg st="9" end="9"/>
                                            </p:txEl>
                                          </p:spTgt>
                                        </p:tgtEl>
                                        <p:attrNameLst>
                                          <p:attrName>style.visibility</p:attrName>
                                        </p:attrNameLst>
                                      </p:cBhvr>
                                      <p:to>
                                        <p:strVal val="visible"/>
                                      </p:to>
                                    </p:set>
                                  </p:childTnLst>
                                </p:cTn>
                              </p:par>
                              <p:par>
                                <p:cTn id="127" nodeType="withEffect" fill="hold" presetClass="entr" presetID="1">
                                  <p:stCondLst>
                                    <p:cond delay="0"/>
                                  </p:stCondLst>
                                  <p:childTnLst>
                                    <p:set>
                                      <p:cBhvr>
                                        <p:cTn id="128" dur="1" fill="hold">
                                          <p:stCondLst>
                                            <p:cond delay="0"/>
                                          </p:stCondLst>
                                        </p:cTn>
                                        <p:tgtEl>
                                          <p:spTgt spid="86">
                                            <p:txEl>
                                              <p:pRg st="10" end="10"/>
                                            </p:txEl>
                                          </p:spTgt>
                                        </p:tgtEl>
                                        <p:attrNameLst>
                                          <p:attrName>style.visibility</p:attrName>
                                        </p:attrNameLst>
                                      </p:cBhvr>
                                      <p:to>
                                        <p:strVal val="visible"/>
                                      </p:to>
                                    </p:set>
                                  </p:childTnLst>
                                </p:cTn>
                              </p:par>
                              <p:par>
                                <p:cTn id="129" nodeType="withEffect" fill="hold" presetClass="entr" presetID="1">
                                  <p:stCondLst>
                                    <p:cond delay="0"/>
                                  </p:stCondLst>
                                  <p:childTnLst>
                                    <p:set>
                                      <p:cBhvr>
                                        <p:cTn id="130" dur="1" fill="hold">
                                          <p:stCondLst>
                                            <p:cond delay="0"/>
                                          </p:stCondLst>
                                        </p:cTn>
                                        <p:tgtEl>
                                          <p:spTgt spid="86">
                                            <p:txEl>
                                              <p:pRg st="11" end="11"/>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628560" y="1238760"/>
            <a:ext cx="7884720" cy="4935960"/>
          </a:xfrm>
          <a:prstGeom prst="rect">
            <a:avLst/>
          </a:prstGeom>
          <a:noFill/>
          <a:ln>
            <a:noFill/>
          </a:ln>
        </p:spPr>
        <p:style>
          <a:lnRef idx="0"/>
          <a:fillRef idx="0"/>
          <a:effectRef idx="0"/>
          <a:fontRef idx="minor"/>
        </p:style>
        <p:txBody>
          <a:bodyPr lIns="90000" rIns="90000" tIns="45000" bIns="45000">
            <a:normAutofit/>
          </a:bodyPr>
          <a:p>
            <a:pPr marL="514440" indent="-512280">
              <a:lnSpc>
                <a:spcPct val="90000"/>
              </a:lnSpc>
              <a:spcBef>
                <a:spcPts val="1001"/>
              </a:spcBef>
              <a:buClr>
                <a:srgbClr val="000000"/>
              </a:buClr>
              <a:buFont typeface="Calibri Light"/>
              <a:buAutoNum type="arabicPeriod" startAt="7"/>
            </a:pPr>
            <a:r>
              <a:rPr b="0" lang="en-HK" sz="2800" spc="-1" strike="noStrike">
                <a:solidFill>
                  <a:srgbClr val="000000"/>
                </a:solidFill>
                <a:latin typeface="Calibri"/>
                <a:ea typeface="DejaVu Sans"/>
              </a:rPr>
              <a:t>Try out different model variants </a:t>
            </a:r>
            <a:endParaRPr b="0" lang="en-HK" sz="28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CNN/RNN/Hybrid? </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Depth/width variation? </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ReLU/tanh/leaky ReLU/etc.? </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Regularization tricks? Gradient flow improvement?</a:t>
            </a:r>
            <a:endParaRPr b="0" lang="en-HK" sz="2400" spc="-1" strike="noStrike">
              <a:latin typeface="Arial"/>
            </a:endParaRPr>
          </a:p>
          <a:p>
            <a:pPr lvl="1" marL="685800" indent="-226440">
              <a:lnSpc>
                <a:spcPct val="90000"/>
              </a:lnSpc>
              <a:spcBef>
                <a:spcPts val="499"/>
              </a:spcBef>
              <a:buClr>
                <a:srgbClr val="000000"/>
              </a:buClr>
              <a:buFont typeface="Arial"/>
              <a:buChar char="•"/>
            </a:pPr>
            <a:r>
              <a:rPr b="0" lang="en-HK" sz="2400" spc="-1" strike="noStrike">
                <a:solidFill>
                  <a:srgbClr val="000000"/>
                </a:solidFill>
                <a:latin typeface="Calibri"/>
                <a:ea typeface="DejaVu Sans"/>
              </a:rPr>
              <a:t>…</a:t>
            </a:r>
            <a:endParaRPr b="0" lang="en-HK" sz="2400" spc="-1" strike="noStrike">
              <a:latin typeface="Arial"/>
            </a:endParaRPr>
          </a:p>
          <a:p>
            <a:pPr>
              <a:lnSpc>
                <a:spcPct val="100000"/>
              </a:lnSpc>
            </a:pPr>
            <a:endParaRPr b="0" lang="en-HK" sz="2400" spc="-1" strike="noStrike">
              <a:latin typeface="Arial"/>
            </a:endParaRPr>
          </a:p>
          <a:p>
            <a:pPr>
              <a:lnSpc>
                <a:spcPct val="90000"/>
              </a:lnSpc>
              <a:spcBef>
                <a:spcPts val="1001"/>
              </a:spcBef>
            </a:pPr>
            <a:r>
              <a:rPr b="0" lang="en-HK" sz="2800" spc="-1" strike="noStrike">
                <a:solidFill>
                  <a:srgbClr val="000000"/>
                </a:solidFill>
                <a:latin typeface="Calibri"/>
                <a:ea typeface="DejaVu Sans"/>
              </a:rPr>
              <a:t>Some tips and suggestions: </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Always be close to your data </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Try to visualize the dataset collect summary statistics</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Inspect the error events </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Analyze how different hyperparameters affect performance </a:t>
            </a:r>
            <a:endParaRPr b="0" lang="en-HK" sz="2800" spc="-1" strike="noStrike">
              <a:latin typeface="Arial"/>
            </a:endParaRPr>
          </a:p>
        </p:txBody>
      </p:sp>
    </p:spTree>
  </p:cSld>
  <p:timing>
    <p:tnLst>
      <p:par>
        <p:cTn id="131" dur="indefinite" restart="never" nodeType="tmRoot">
          <p:childTnLst>
            <p:seq>
              <p:cTn id="132" dur="indefinite" nodeType="mainSeq">
                <p:childTnLst>
                  <p:par>
                    <p:cTn id="133" fill="hold">
                      <p:stCondLst>
                        <p:cond delay="indefinite"/>
                      </p:stCondLst>
                      <p:childTnLst>
                        <p:par>
                          <p:cTn id="134" fill="hold">
                            <p:stCondLst>
                              <p:cond delay="0"/>
                            </p:stCondLst>
                            <p:childTnLst>
                              <p:par>
                                <p:cTn id="135" nodeType="clickEffect" fill="hold" presetClass="entr" presetID="1">
                                  <p:stCondLst>
                                    <p:cond delay="0"/>
                                  </p:stCondLst>
                                  <p:childTnLst>
                                    <p:set>
                                      <p:cBhvr>
                                        <p:cTn id="136" dur="1" fill="hold">
                                          <p:stCondLst>
                                            <p:cond delay="0"/>
                                          </p:stCondLst>
                                        </p:cTn>
                                        <p:tgtEl>
                                          <p:spTgt spid="87">
                                            <p:txEl>
                                              <p:pRg st="0" end="0"/>
                                            </p:txEl>
                                          </p:spTgt>
                                        </p:tgtEl>
                                        <p:attrNameLst>
                                          <p:attrName>style.visibility</p:attrName>
                                        </p:attrNameLst>
                                      </p:cBhvr>
                                      <p:to>
                                        <p:strVal val="visible"/>
                                      </p:to>
                                    </p:set>
                                  </p:childTnLst>
                                </p:cTn>
                              </p:par>
                              <p:par>
                                <p:cTn id="137" nodeType="withEffect" fill="hold" presetClass="entr" presetID="1">
                                  <p:stCondLst>
                                    <p:cond delay="0"/>
                                  </p:stCondLst>
                                  <p:childTnLst>
                                    <p:set>
                                      <p:cBhvr>
                                        <p:cTn id="138" dur="1" fill="hold">
                                          <p:stCondLst>
                                            <p:cond delay="0"/>
                                          </p:stCondLst>
                                        </p:cTn>
                                        <p:tgtEl>
                                          <p:spTgt spid="87">
                                            <p:txEl>
                                              <p:pRg st="1" end="1"/>
                                            </p:txEl>
                                          </p:spTgt>
                                        </p:tgtEl>
                                        <p:attrNameLst>
                                          <p:attrName>style.visibility</p:attrName>
                                        </p:attrNameLst>
                                      </p:cBhvr>
                                      <p:to>
                                        <p:strVal val="visible"/>
                                      </p:to>
                                    </p:set>
                                  </p:childTnLst>
                                </p:cTn>
                              </p:par>
                              <p:par>
                                <p:cTn id="139" nodeType="withEffect" fill="hold" presetClass="entr" presetID="1">
                                  <p:stCondLst>
                                    <p:cond delay="0"/>
                                  </p:stCondLst>
                                  <p:childTnLst>
                                    <p:set>
                                      <p:cBhvr>
                                        <p:cTn id="140" dur="1" fill="hold">
                                          <p:stCondLst>
                                            <p:cond delay="0"/>
                                          </p:stCondLst>
                                        </p:cTn>
                                        <p:tgtEl>
                                          <p:spTgt spid="87">
                                            <p:txEl>
                                              <p:pRg st="2" end="2"/>
                                            </p:txEl>
                                          </p:spTgt>
                                        </p:tgtEl>
                                        <p:attrNameLst>
                                          <p:attrName>style.visibility</p:attrName>
                                        </p:attrNameLst>
                                      </p:cBhvr>
                                      <p:to>
                                        <p:strVal val="visible"/>
                                      </p:to>
                                    </p:set>
                                  </p:childTnLst>
                                </p:cTn>
                              </p:par>
                              <p:par>
                                <p:cTn id="141" nodeType="withEffect" fill="hold" presetClass="entr" presetID="1">
                                  <p:stCondLst>
                                    <p:cond delay="0"/>
                                  </p:stCondLst>
                                  <p:childTnLst>
                                    <p:set>
                                      <p:cBhvr>
                                        <p:cTn id="142" dur="1" fill="hold">
                                          <p:stCondLst>
                                            <p:cond delay="0"/>
                                          </p:stCondLst>
                                        </p:cTn>
                                        <p:tgtEl>
                                          <p:spTgt spid="87">
                                            <p:txEl>
                                              <p:pRg st="3" end="3"/>
                                            </p:txEl>
                                          </p:spTgt>
                                        </p:tgtEl>
                                        <p:attrNameLst>
                                          <p:attrName>style.visibility</p:attrName>
                                        </p:attrNameLst>
                                      </p:cBhvr>
                                      <p:to>
                                        <p:strVal val="visible"/>
                                      </p:to>
                                    </p:set>
                                  </p:childTnLst>
                                </p:cTn>
                              </p:par>
                              <p:par>
                                <p:cTn id="143" nodeType="withEffect" fill="hold" presetClass="entr" presetID="1">
                                  <p:stCondLst>
                                    <p:cond delay="0"/>
                                  </p:stCondLst>
                                  <p:childTnLst>
                                    <p:set>
                                      <p:cBhvr>
                                        <p:cTn id="144" dur="1" fill="hold">
                                          <p:stCondLst>
                                            <p:cond delay="0"/>
                                          </p:stCondLst>
                                        </p:cTn>
                                        <p:tgtEl>
                                          <p:spTgt spid="87">
                                            <p:txEl>
                                              <p:pRg st="4" end="4"/>
                                            </p:txEl>
                                          </p:spTgt>
                                        </p:tgtEl>
                                        <p:attrNameLst>
                                          <p:attrName>style.visibility</p:attrName>
                                        </p:attrNameLst>
                                      </p:cBhvr>
                                      <p:to>
                                        <p:strVal val="visible"/>
                                      </p:to>
                                    </p:set>
                                  </p:childTnLst>
                                </p:cTn>
                              </p:par>
                              <p:par>
                                <p:cTn id="145" nodeType="withEffect" fill="hold" presetClass="entr" presetID="1">
                                  <p:stCondLst>
                                    <p:cond delay="0"/>
                                  </p:stCondLst>
                                  <p:childTnLst>
                                    <p:set>
                                      <p:cBhvr>
                                        <p:cTn id="146" dur="1" fill="hold">
                                          <p:stCondLst>
                                            <p:cond delay="0"/>
                                          </p:stCondLst>
                                        </p:cTn>
                                        <p:tgtEl>
                                          <p:spTgt spid="87">
                                            <p:txEl>
                                              <p:pRg st="5" end="5"/>
                                            </p:txEl>
                                          </p:spTgt>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nodeType="clickEffect" fill="hold" presetClass="entr" presetID="1">
                                  <p:stCondLst>
                                    <p:cond delay="0"/>
                                  </p:stCondLst>
                                  <p:childTnLst>
                                    <p:set>
                                      <p:cBhvr>
                                        <p:cTn id="150" dur="1" fill="hold">
                                          <p:stCondLst>
                                            <p:cond delay="0"/>
                                          </p:stCondLst>
                                        </p:cTn>
                                        <p:tgtEl>
                                          <p:spTgt spid="87">
                                            <p:txEl>
                                              <p:pRg st="7" end="7"/>
                                            </p:txEl>
                                          </p:spTgt>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nodeType="clickEffect" fill="hold" presetClass="entr" presetID="1">
                                  <p:stCondLst>
                                    <p:cond delay="0"/>
                                  </p:stCondLst>
                                  <p:childTnLst>
                                    <p:set>
                                      <p:cBhvr>
                                        <p:cTn id="154" dur="1" fill="hold">
                                          <p:stCondLst>
                                            <p:cond delay="0"/>
                                          </p:stCondLst>
                                        </p:cTn>
                                        <p:tgtEl>
                                          <p:spTgt spid="87">
                                            <p:txEl>
                                              <p:pRg st="8" end="8"/>
                                            </p:txEl>
                                          </p:spTgt>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nodeType="clickEffect" fill="hold" presetClass="entr" presetID="1">
                                  <p:stCondLst>
                                    <p:cond delay="0"/>
                                  </p:stCondLst>
                                  <p:childTnLst>
                                    <p:set>
                                      <p:cBhvr>
                                        <p:cTn id="158" dur="1" fill="hold">
                                          <p:stCondLst>
                                            <p:cond delay="0"/>
                                          </p:stCondLst>
                                        </p:cTn>
                                        <p:tgtEl>
                                          <p:spTgt spid="87">
                                            <p:txEl>
                                              <p:pRg st="9" end="9"/>
                                            </p:txEl>
                                          </p:spTgt>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nodeType="clickEffect" fill="hold" presetClass="entr" presetID="1">
                                  <p:stCondLst>
                                    <p:cond delay="0"/>
                                  </p:stCondLst>
                                  <p:childTnLst>
                                    <p:set>
                                      <p:cBhvr>
                                        <p:cTn id="162" dur="1" fill="hold">
                                          <p:stCondLst>
                                            <p:cond delay="0"/>
                                          </p:stCondLst>
                                        </p:cTn>
                                        <p:tgtEl>
                                          <p:spTgt spid="87">
                                            <p:txEl>
                                              <p:pRg st="10" end="10"/>
                                            </p:txEl>
                                          </p:spTgt>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nodeType="clickEffect" fill="hold" presetClass="entr" presetID="1">
                                  <p:stCondLst>
                                    <p:cond delay="0"/>
                                  </p:stCondLst>
                                  <p:childTnLst>
                                    <p:set>
                                      <p:cBhvr>
                                        <p:cTn id="166" dur="1" fill="hold">
                                          <p:stCondLst>
                                            <p:cond delay="0"/>
                                          </p:stCondLst>
                                        </p:cTn>
                                        <p:tgtEl>
                                          <p:spTgt spid="87">
                                            <p:txEl>
                                              <p:pRg st="11" end="11"/>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628560" y="36504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Project proposal (Due on 4/4)</a:t>
            </a:r>
            <a:endParaRPr b="0" lang="en-HK" sz="4400" spc="-1" strike="noStrike">
              <a:latin typeface="Arial"/>
            </a:endParaRPr>
          </a:p>
        </p:txBody>
      </p:sp>
      <p:sp>
        <p:nvSpPr>
          <p:cNvPr id="89" name="CustomShape 2"/>
          <p:cNvSpPr/>
          <p:nvPr/>
        </p:nvSpPr>
        <p:spPr>
          <a:xfrm>
            <a:off x="628560" y="1825560"/>
            <a:ext cx="7884720" cy="4349160"/>
          </a:xfrm>
          <a:prstGeom prst="rect">
            <a:avLst/>
          </a:prstGeom>
          <a:noFill/>
          <a:ln>
            <a:noFill/>
          </a:ln>
        </p:spPr>
        <p:style>
          <a:lnRef idx="0"/>
          <a:fillRef idx="0"/>
          <a:effectRef idx="0"/>
          <a:fontRef idx="minor"/>
        </p:style>
        <p:txBody>
          <a:bodyPr lIns="90000" rIns="90000" tIns="45000" bIns="45000"/>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Define problem</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Tentative approach(s)</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Names of group members</a:t>
            </a:r>
            <a:endParaRPr b="0" lang="en-HK" sz="2800" spc="-1" strike="noStrike">
              <a:latin typeface="Arial"/>
            </a:endParaRPr>
          </a:p>
          <a:p>
            <a:pPr marL="228600" indent="-226440">
              <a:lnSpc>
                <a:spcPct val="90000"/>
              </a:lnSpc>
              <a:spcBef>
                <a:spcPts val="1001"/>
              </a:spcBef>
              <a:buClr>
                <a:srgbClr val="000000"/>
              </a:buClr>
              <a:buFont typeface="Arial"/>
              <a:buChar char="•"/>
            </a:pPr>
            <a:r>
              <a:rPr b="0" lang="en-HK" sz="2800" spc="-1" strike="noStrike">
                <a:solidFill>
                  <a:srgbClr val="000000"/>
                </a:solidFill>
                <a:latin typeface="Calibri"/>
                <a:ea typeface="DejaVu Sans"/>
              </a:rPr>
              <a:t>How tasks will be split (if group project)</a:t>
            </a:r>
            <a:endParaRPr b="0" lang="en-HK" sz="2800" spc="-1" strike="noStrike">
              <a:latin typeface="Arial"/>
            </a:endParaRPr>
          </a:p>
          <a:p>
            <a:pPr>
              <a:lnSpc>
                <a:spcPct val="90000"/>
              </a:lnSpc>
              <a:spcBef>
                <a:spcPts val="1001"/>
              </a:spcBef>
            </a:pPr>
            <a:endParaRPr b="0" lang="en-HK" sz="2800" spc="-1" strike="noStrike">
              <a:latin typeface="Arial"/>
            </a:endParaRPr>
          </a:p>
          <a:p>
            <a:pPr marL="228600" indent="-226440">
              <a:lnSpc>
                <a:spcPct val="90000"/>
              </a:lnSpc>
              <a:spcBef>
                <a:spcPts val="1001"/>
              </a:spcBef>
              <a:buClr>
                <a:srgbClr val="000000"/>
              </a:buClr>
              <a:buFont typeface="Arial"/>
              <a:buChar char="•"/>
            </a:pPr>
            <a:r>
              <a:rPr b="0" i="1" lang="en-HK" sz="2800" spc="-1" strike="noStrike">
                <a:solidFill>
                  <a:srgbClr val="000000"/>
                </a:solidFill>
                <a:latin typeface="Calibri"/>
                <a:ea typeface="DejaVu Sans"/>
              </a:rPr>
              <a:t>Work on the project now if you can. Don’t wait until after submitting your proposal. </a:t>
            </a:r>
            <a:r>
              <a:rPr b="0" i="1" lang="en-HK" sz="2800" spc="-1" strike="noStrike" u="sng">
                <a:solidFill>
                  <a:srgbClr val="000000"/>
                </a:solidFill>
                <a:uFillTx/>
                <a:latin typeface="Calibri"/>
                <a:ea typeface="DejaVu Sans"/>
              </a:rPr>
              <a:t>If you are not sure whether your project idea is good, just drop me an email</a:t>
            </a:r>
            <a:endParaRPr b="0" lang="en-HK" sz="2800" spc="-1" strike="noStrike">
              <a:latin typeface="Arial"/>
            </a:endParaRPr>
          </a:p>
        </p:txBody>
      </p:sp>
    </p:spTree>
  </p:cSld>
  <p:timing>
    <p:tnLst>
      <p:par>
        <p:cTn id="167" dur="indefinite" restart="never" nodeType="tmRoot">
          <p:childTnLst>
            <p:seq>
              <p:cTn id="168" dur="indefinite" nodeType="mainSeq">
                <p:childTnLst>
                  <p:par>
                    <p:cTn id="169" fill="hold">
                      <p:stCondLst>
                        <p:cond delay="indefinite"/>
                      </p:stCondLst>
                      <p:childTnLst>
                        <p:par>
                          <p:cTn id="170" fill="hold">
                            <p:stCondLst>
                              <p:cond delay="0"/>
                            </p:stCondLst>
                            <p:childTnLst>
                              <p:par>
                                <p:cTn id="171" nodeType="clickEffect" fill="hold" presetClass="entr" presetID="1">
                                  <p:stCondLst>
                                    <p:cond delay="0"/>
                                  </p:stCondLst>
                                  <p:childTnLst>
                                    <p:set>
                                      <p:cBhvr>
                                        <p:cTn id="172" dur="1" fill="hold">
                                          <p:stCondLst>
                                            <p:cond delay="0"/>
                                          </p:stCondLst>
                                        </p:cTn>
                                        <p:tgtEl>
                                          <p:spTgt spid="89">
                                            <p:txEl>
                                              <p:pRg st="0" end="0"/>
                                            </p:txEl>
                                          </p:spTgt>
                                        </p:tgtEl>
                                        <p:attrNameLst>
                                          <p:attrName>style.visibility</p:attrName>
                                        </p:attrNameLst>
                                      </p:cBhvr>
                                      <p:to>
                                        <p:strVal val="visible"/>
                                      </p:to>
                                    </p:set>
                                  </p:childTnLst>
                                </p:cTn>
                              </p:par>
                            </p:childTnLst>
                          </p:cTn>
                        </p:par>
                      </p:childTnLst>
                    </p:cTn>
                  </p:par>
                  <p:par>
                    <p:cTn id="173" fill="hold">
                      <p:stCondLst>
                        <p:cond delay="indefinite"/>
                      </p:stCondLst>
                      <p:childTnLst>
                        <p:par>
                          <p:cTn id="174" fill="hold">
                            <p:stCondLst>
                              <p:cond delay="0"/>
                            </p:stCondLst>
                            <p:childTnLst>
                              <p:par>
                                <p:cTn id="175" nodeType="clickEffect" fill="hold" presetClass="entr" presetID="1">
                                  <p:stCondLst>
                                    <p:cond delay="0"/>
                                  </p:stCondLst>
                                  <p:childTnLst>
                                    <p:set>
                                      <p:cBhvr>
                                        <p:cTn id="176" dur="1" fill="hold">
                                          <p:stCondLst>
                                            <p:cond delay="0"/>
                                          </p:stCondLst>
                                        </p:cTn>
                                        <p:tgtEl>
                                          <p:spTgt spid="89">
                                            <p:txEl>
                                              <p:pRg st="1" end="1"/>
                                            </p:txEl>
                                          </p:spTgt>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nodeType="clickEffect" fill="hold" presetClass="entr" presetID="1">
                                  <p:stCondLst>
                                    <p:cond delay="0"/>
                                  </p:stCondLst>
                                  <p:childTnLst>
                                    <p:set>
                                      <p:cBhvr>
                                        <p:cTn id="180" dur="1" fill="hold">
                                          <p:stCondLst>
                                            <p:cond delay="0"/>
                                          </p:stCondLst>
                                        </p:cTn>
                                        <p:tgtEl>
                                          <p:spTgt spid="89">
                                            <p:txEl>
                                              <p:pRg st="2" end="2"/>
                                            </p:txEl>
                                          </p:spTgt>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nodeType="clickEffect" fill="hold" presetClass="entr" presetID="1">
                                  <p:stCondLst>
                                    <p:cond delay="0"/>
                                  </p:stCondLst>
                                  <p:childTnLst>
                                    <p:set>
                                      <p:cBhvr>
                                        <p:cTn id="184" dur="1" fill="hold">
                                          <p:stCondLst>
                                            <p:cond delay="0"/>
                                          </p:stCondLst>
                                        </p:cTn>
                                        <p:tgtEl>
                                          <p:spTgt spid="89">
                                            <p:txEl>
                                              <p:pRg st="3" end="3"/>
                                            </p:txEl>
                                          </p:spTgt>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nodeType="clickEffect" fill="hold" presetClass="entr" presetID="1">
                                  <p:stCondLst>
                                    <p:cond delay="0"/>
                                  </p:stCondLst>
                                  <p:childTnLst>
                                    <p:set>
                                      <p:cBhvr>
                                        <p:cTn id="188" dur="1" fill="hold">
                                          <p:stCondLst>
                                            <p:cond delay="0"/>
                                          </p:stCondLst>
                                        </p:cTn>
                                        <p:tgtEl>
                                          <p:spTgt spid="89">
                                            <p:txEl>
                                              <p:pRg st="5" end="5"/>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628560" y="-47880"/>
            <a:ext cx="7884720" cy="1323360"/>
          </a:xfrm>
          <a:prstGeom prst="rect">
            <a:avLst/>
          </a:prstGeom>
          <a:noFill/>
          <a:ln>
            <a:noFill/>
          </a:ln>
        </p:spPr>
        <p:style>
          <a:lnRef idx="0"/>
          <a:fillRef idx="0"/>
          <a:effectRef idx="0"/>
          <a:fontRef idx="minor"/>
        </p:style>
        <p:txBody>
          <a:bodyPr lIns="90000" rIns="90000" tIns="45000" bIns="45000" anchor="ctr"/>
          <a:p>
            <a:pPr>
              <a:lnSpc>
                <a:spcPct val="90000"/>
              </a:lnSpc>
            </a:pPr>
            <a:r>
              <a:rPr b="0" lang="en-HK" sz="4400" spc="-1" strike="noStrike">
                <a:solidFill>
                  <a:srgbClr val="000000"/>
                </a:solidFill>
                <a:latin typeface="Calibri Light"/>
                <a:ea typeface="DejaVu Sans"/>
              </a:rPr>
              <a:t>Grading metric (40%)</a:t>
            </a:r>
            <a:endParaRPr b="0" lang="en-HK" sz="4400" spc="-1" strike="noStrike">
              <a:latin typeface="Arial"/>
            </a:endParaRPr>
          </a:p>
        </p:txBody>
      </p:sp>
      <p:sp>
        <p:nvSpPr>
          <p:cNvPr id="91" name="CustomShape 2"/>
          <p:cNvSpPr/>
          <p:nvPr/>
        </p:nvSpPr>
        <p:spPr>
          <a:xfrm>
            <a:off x="628560" y="1174320"/>
            <a:ext cx="7884720" cy="4484160"/>
          </a:xfrm>
          <a:prstGeom prst="rect">
            <a:avLst/>
          </a:prstGeom>
          <a:noFill/>
          <a:ln>
            <a:noFill/>
          </a:ln>
        </p:spPr>
        <p:style>
          <a:lnRef idx="0"/>
          <a:fillRef idx="0"/>
          <a:effectRef idx="0"/>
          <a:fontRef idx="minor"/>
        </p:style>
        <p:txBody>
          <a:bodyPr lIns="90000" rIns="90000" tIns="45000" bIns="45000"/>
          <a:p>
            <a:pPr>
              <a:lnSpc>
                <a:spcPct val="90000"/>
              </a:lnSpc>
              <a:spcBef>
                <a:spcPts val="1001"/>
              </a:spcBef>
            </a:pPr>
            <a:r>
              <a:rPr b="1" lang="en-HK" sz="2000" spc="-1" strike="noStrike">
                <a:solidFill>
                  <a:srgbClr val="000000"/>
                </a:solidFill>
                <a:latin typeface="Calibri"/>
                <a:ea typeface="DejaVu Sans"/>
              </a:rPr>
              <a:t>Presentation</a:t>
            </a:r>
            <a:r>
              <a:rPr b="0" lang="en-HK" sz="2000" spc="-1" strike="noStrike">
                <a:solidFill>
                  <a:srgbClr val="000000"/>
                </a:solidFill>
                <a:latin typeface="Calibri"/>
                <a:ea typeface="DejaVu Sans"/>
              </a:rPr>
              <a:t>: (10 out of 40)</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clarity, structure, references</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Informative: e.g., background literature survey</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good insights and discussions of methodology, analysis, results, etc.</a:t>
            </a:r>
            <a:endParaRPr b="0" lang="en-HK" sz="2000" spc="-1" strike="noStrike">
              <a:latin typeface="Arial"/>
            </a:endParaRPr>
          </a:p>
          <a:p>
            <a:pPr>
              <a:lnSpc>
                <a:spcPct val="90000"/>
              </a:lnSpc>
              <a:spcBef>
                <a:spcPts val="1001"/>
              </a:spcBef>
            </a:pPr>
            <a:r>
              <a:rPr b="1" lang="en-HK" sz="2000" spc="-1" strike="noStrike">
                <a:solidFill>
                  <a:srgbClr val="000000"/>
                </a:solidFill>
                <a:latin typeface="Calibri"/>
                <a:ea typeface="DejaVu Sans"/>
              </a:rPr>
              <a:t>Technical</a:t>
            </a:r>
            <a:r>
              <a:rPr b="0" lang="en-HK" sz="2000" spc="-1" strike="noStrike">
                <a:solidFill>
                  <a:srgbClr val="000000"/>
                </a:solidFill>
                <a:latin typeface="Calibri"/>
                <a:ea typeface="DejaVu Sans"/>
              </a:rPr>
              <a:t>: (15 out of 40)</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Correctness, innovation, depth (ad hoc/theoretical-based)</a:t>
            </a:r>
            <a:endParaRPr b="0" lang="en-HK" sz="2000" spc="-1" strike="noStrike">
              <a:latin typeface="Arial"/>
            </a:endParaRPr>
          </a:p>
          <a:p>
            <a:pPr>
              <a:lnSpc>
                <a:spcPct val="90000"/>
              </a:lnSpc>
              <a:spcBef>
                <a:spcPts val="1001"/>
              </a:spcBef>
            </a:pPr>
            <a:r>
              <a:rPr b="1" lang="en-HK" sz="2000" spc="-1" strike="noStrike">
                <a:solidFill>
                  <a:srgbClr val="000000"/>
                </a:solidFill>
                <a:latin typeface="Calibri"/>
                <a:ea typeface="DejaVu Sans"/>
              </a:rPr>
              <a:t>Evaluation and results</a:t>
            </a:r>
            <a:r>
              <a:rPr b="0" lang="en-HK" sz="2000" spc="-1" strike="noStrike">
                <a:solidFill>
                  <a:srgbClr val="000000"/>
                </a:solidFill>
                <a:latin typeface="Calibri"/>
                <a:ea typeface="DejaVu Sans"/>
              </a:rPr>
              <a:t>: (15 out of 40)</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sound evaluation metric</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thoroughness in analysis and experimentation</a:t>
            </a:r>
            <a:endParaRPr b="0" lang="en-HK" sz="2000" spc="-1" strike="noStrike">
              <a:latin typeface="Arial"/>
            </a:endParaRPr>
          </a:p>
          <a:p>
            <a:pPr marL="228600" indent="-226440">
              <a:lnSpc>
                <a:spcPct val="90000"/>
              </a:lnSpc>
              <a:spcBef>
                <a:spcPts val="1001"/>
              </a:spcBef>
              <a:buClr>
                <a:srgbClr val="000000"/>
              </a:buClr>
              <a:buFont typeface="Arial"/>
              <a:buChar char="•"/>
            </a:pPr>
            <a:r>
              <a:rPr b="0" lang="en-HK" sz="2000" spc="-1" strike="noStrike">
                <a:solidFill>
                  <a:srgbClr val="000000"/>
                </a:solidFill>
                <a:latin typeface="Calibri"/>
                <a:ea typeface="DejaVu Sans"/>
              </a:rPr>
              <a:t>results and performance</a:t>
            </a:r>
            <a:endParaRPr b="0" lang="en-HK" sz="2000" spc="-1" strike="noStrike">
              <a:latin typeface="Arial"/>
            </a:endParaRPr>
          </a:p>
          <a:p>
            <a:pPr>
              <a:lnSpc>
                <a:spcPct val="90000"/>
              </a:lnSpc>
              <a:spcBef>
                <a:spcPts val="1001"/>
              </a:spcBef>
            </a:pPr>
            <a:r>
              <a:rPr b="1" lang="en-HK" sz="2000" spc="-1" strike="noStrike">
                <a:solidFill>
                  <a:srgbClr val="000000"/>
                </a:solidFill>
                <a:latin typeface="Calibri"/>
                <a:ea typeface="DejaVu Sans"/>
              </a:rPr>
              <a:t>Labor cost adjustment </a:t>
            </a:r>
            <a:endParaRPr b="0" lang="en-HK" sz="2000" spc="-1" strike="noStrike">
              <a:latin typeface="Arial"/>
            </a:endParaRPr>
          </a:p>
          <a:p>
            <a:pPr>
              <a:lnSpc>
                <a:spcPct val="90000"/>
              </a:lnSpc>
              <a:spcBef>
                <a:spcPts val="1001"/>
              </a:spcBef>
            </a:pPr>
            <a:endParaRPr b="0" lang="en-HK" sz="2000" spc="-1" strike="noStrike">
              <a:latin typeface="Arial"/>
            </a:endParaRPr>
          </a:p>
          <a:p>
            <a:pPr>
              <a:lnSpc>
                <a:spcPct val="90000"/>
              </a:lnSpc>
              <a:spcBef>
                <a:spcPts val="1001"/>
              </a:spcBef>
            </a:pPr>
            <a:endParaRPr b="0" lang="en-HK" sz="2000" spc="-1" strike="noStrike">
              <a:latin typeface="Arial"/>
            </a:endParaRPr>
          </a:p>
        </p:txBody>
      </p:sp>
      <p:graphicFrame>
        <p:nvGraphicFramePr>
          <p:cNvPr id="92" name="Table 3"/>
          <p:cNvGraphicFramePr/>
          <p:nvPr/>
        </p:nvGraphicFramePr>
        <p:xfrm>
          <a:off x="280080" y="5704920"/>
          <a:ext cx="8627040" cy="844920"/>
        </p:xfrm>
        <a:graphic>
          <a:graphicData uri="http://schemas.openxmlformats.org/drawingml/2006/table">
            <a:tbl>
              <a:tblPr/>
              <a:tblGrid>
                <a:gridCol w="1828800"/>
                <a:gridCol w="943560"/>
                <a:gridCol w="987840"/>
                <a:gridCol w="943560"/>
                <a:gridCol w="958320"/>
                <a:gridCol w="914400"/>
                <a:gridCol w="1041120"/>
                <a:gridCol w="1009800"/>
              </a:tblGrid>
              <a:tr h="474480">
                <a:tc>
                  <a:txBody>
                    <a:bodyPr/>
                    <a:p>
                      <a:pPr>
                        <a:lnSpc>
                          <a:spcPct val="100000"/>
                        </a:lnSpc>
                      </a:pPr>
                      <a:r>
                        <a:rPr b="1" lang="en-HK" sz="1800" spc="-1" strike="noStrike">
                          <a:solidFill>
                            <a:srgbClr val="ffffff"/>
                          </a:solidFill>
                          <a:latin typeface="Calibri"/>
                          <a:ea typeface="DejaVu Sans"/>
                        </a:rPr>
                        <a:t>No of members</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1</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2</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3</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4</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5</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6</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p>
                      <a:pPr>
                        <a:lnSpc>
                          <a:spcPct val="100000"/>
                        </a:lnSpc>
                      </a:pPr>
                      <a:r>
                        <a:rPr b="1" lang="en-HK" sz="1800" spc="-1" strike="noStrike">
                          <a:solidFill>
                            <a:srgbClr val="ffffff"/>
                          </a:solidFill>
                          <a:latin typeface="Calibri"/>
                          <a:ea typeface="DejaVu Sans"/>
                        </a:rPr>
                        <a:t>7&gt;</a:t>
                      </a:r>
                      <a:endParaRPr b="0" lang="en-HK"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r>
              <a:tr h="370800">
                <a:tc>
                  <a:txBody>
                    <a:bodyPr/>
                    <a:p>
                      <a:pPr>
                        <a:lnSpc>
                          <a:spcPct val="100000"/>
                        </a:lnSpc>
                      </a:pPr>
                      <a:r>
                        <a:rPr b="0" lang="en-HK" sz="1800" spc="-1" strike="noStrike">
                          <a:solidFill>
                            <a:srgbClr val="000000"/>
                          </a:solidFill>
                          <a:latin typeface="Calibri"/>
                          <a:ea typeface="DejaVu Sans"/>
                        </a:rPr>
                        <a:t>Deduction (in %)</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0</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0</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5</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10</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20</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40</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p>
                      <a:pPr>
                        <a:lnSpc>
                          <a:spcPct val="100000"/>
                        </a:lnSpc>
                      </a:pPr>
                      <a:r>
                        <a:rPr b="0" lang="en-HK" sz="1800" spc="-1" strike="noStrike">
                          <a:solidFill>
                            <a:srgbClr val="000000"/>
                          </a:solidFill>
                          <a:latin typeface="Calibri"/>
                          <a:ea typeface="DejaVu Sans"/>
                        </a:rPr>
                        <a:t>80</a:t>
                      </a:r>
                      <a:endParaRPr b="0" lang="en-HK" sz="1800" spc="-1" strike="noStrike">
                        <a:latin typeface="Arial"/>
                      </a:endParaRPr>
                    </a:p>
                  </a:txBody>
                  <a:tcPr marL="91440" marR="91440">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r>
            </a:tbl>
          </a:graphicData>
        </a:graphic>
      </p:graphicFrame>
    </p:spTree>
  </p:cSld>
  <p:timing>
    <p:tnLst>
      <p:par>
        <p:cTn id="189" dur="indefinite" restart="never" nodeType="tmRoot">
          <p:childTnLst>
            <p:seq>
              <p:cTn id="190" dur="indefinite" nodeType="mainSeq">
                <p:childTnLst>
                  <p:par>
                    <p:cTn id="191" fill="hold">
                      <p:stCondLst>
                        <p:cond delay="indefinite"/>
                      </p:stCondLst>
                      <p:childTnLst>
                        <p:par>
                          <p:cTn id="192" fill="hold">
                            <p:stCondLst>
                              <p:cond delay="0"/>
                            </p:stCondLst>
                            <p:childTnLst>
                              <p:par>
                                <p:cTn id="193" nodeType="clickEffect" fill="hold" presetClass="entr" presetID="1">
                                  <p:stCondLst>
                                    <p:cond delay="0"/>
                                  </p:stCondLst>
                                  <p:childTnLst>
                                    <p:set>
                                      <p:cBhvr>
                                        <p:cTn id="194"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nodeType="clickEffect" fill="hold" presetClass="entr" presetID="1">
                                  <p:stCondLst>
                                    <p:cond delay="0"/>
                                  </p:stCondLst>
                                  <p:childTnLst>
                                    <p:set>
                                      <p:cBhvr>
                                        <p:cTn id="198"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nodeType="clickEffect" fill="hold" presetClass="entr" presetID="1">
                                  <p:stCondLst>
                                    <p:cond delay="0"/>
                                  </p:stCondLst>
                                  <p:childTnLst>
                                    <p:set>
                                      <p:cBhvr>
                                        <p:cTn id="202"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nodeType="clickEffect" fill="hold" presetClass="entr" presetID="1">
                                  <p:stCondLst>
                                    <p:cond delay="0"/>
                                  </p:stCondLst>
                                  <p:childTnLst>
                                    <p:set>
                                      <p:cBhvr>
                                        <p:cTn id="206"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nodeType="clickEffect" fill="hold" presetClass="entr" presetID="1">
                                  <p:stCondLst>
                                    <p:cond delay="0"/>
                                  </p:stCondLst>
                                  <p:childTnLst>
                                    <p:set>
                                      <p:cBhvr>
                                        <p:cTn id="210"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nodeType="clickEffect" fill="hold" presetClass="entr" presetID="1">
                                  <p:stCondLst>
                                    <p:cond delay="0"/>
                                  </p:stCondLst>
                                  <p:childTnLst>
                                    <p:set>
                                      <p:cBhvr>
                                        <p:cTn id="214"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nodeType="clickEffect" fill="hold" presetClass="entr" presetID="1">
                                  <p:stCondLst>
                                    <p:cond delay="0"/>
                                  </p:stCondLst>
                                  <p:childTnLst>
                                    <p:set>
                                      <p:cBhvr>
                                        <p:cTn id="218"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nodeType="clickEffect" fill="hold" presetClass="entr" presetID="1">
                                  <p:stCondLst>
                                    <p:cond delay="0"/>
                                  </p:stCondLst>
                                  <p:childTnLst>
                                    <p:set>
                                      <p:cBhvr>
                                        <p:cTn id="222" dur="1" fill="hold">
                                          <p:stCondLst>
                                            <p:cond delay="0"/>
                                          </p:stCondLst>
                                        </p:cTn>
                                        <p:tgtEl>
                                          <p:spTgt spid="91">
                                            <p:txEl>
                                              <p:pRg st="7" end="7"/>
                                            </p:txEl>
                                          </p:spTgt>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nodeType="clickEffect" fill="hold" presetClass="entr" presetID="1">
                                  <p:stCondLst>
                                    <p:cond delay="0"/>
                                  </p:stCondLst>
                                  <p:childTnLst>
                                    <p:set>
                                      <p:cBhvr>
                                        <p:cTn id="226" dur="1" fill="hold">
                                          <p:stCondLst>
                                            <p:cond delay="0"/>
                                          </p:stCondLst>
                                        </p:cTn>
                                        <p:tgtEl>
                                          <p:spTgt spid="91">
                                            <p:txEl>
                                              <p:pRg st="8" end="8"/>
                                            </p:txEl>
                                          </p:spTgt>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nodeType="clickEffect" fill="hold" presetClass="entr" presetID="1">
                                  <p:stCondLst>
                                    <p:cond delay="0"/>
                                  </p:stCondLst>
                                  <p:childTnLst>
                                    <p:set>
                                      <p:cBhvr>
                                        <p:cTn id="230" dur="1" fill="hold">
                                          <p:stCondLst>
                                            <p:cond delay="0"/>
                                          </p:stCondLst>
                                        </p:cTn>
                                        <p:tgtEl>
                                          <p:spTgt spid="91">
                                            <p:txEl>
                                              <p:pRg st="9" end="9"/>
                                            </p:txEl>
                                          </p:spTgt>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nodeType="clickEffect" fill="hold" presetClass="entr" presetID="1">
                                  <p:stCondLst>
                                    <p:cond delay="0"/>
                                  </p:stCondLst>
                                  <p:childTnLst>
                                    <p:set>
                                      <p:cBhvr>
                                        <p:cTn id="234" dur="1" fill="hold">
                                          <p:stCondLst>
                                            <p:cond delay="0"/>
                                          </p:stCondLst>
                                        </p:cTn>
                                        <p:tgtEl>
                                          <p:spTgt spid="91">
                                            <p:txEl>
                                              <p:pRg st="10" end="10"/>
                                            </p:txEl>
                                          </p:spTgt>
                                        </p:tgtEl>
                                        <p:attrNameLst>
                                          <p:attrName>style.visibility</p:attrName>
                                        </p:attrNameLst>
                                      </p:cBhvr>
                                      <p:to>
                                        <p:strVal val="visible"/>
                                      </p:to>
                                    </p:set>
                                  </p:childTnLst>
                                </p:cTn>
                              </p:par>
                              <p:par>
                                <p:cTn id="235" nodeType="withEffect" fill="hold" presetClass="entr" presetID="1">
                                  <p:stCondLst>
                                    <p:cond delay="0"/>
                                  </p:stCondLst>
                                  <p:childTnLst>
                                    <p:set>
                                      <p:cBhvr>
                                        <p:cTn id="236"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558</TotalTime>
  <Application>LibreOffice/6.0.7.3$Linux_X86_64 LibreOffice_project/00m0$Build-3</Application>
  <Words>833</Words>
  <Paragraphs>133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2018-02-15T16:15:35Z</dcterms:created>
  <dc:creator>Samuel cheng</dc:creator>
  <dc:description/>
  <dc:language>en-HK</dc:language>
  <cp:lastModifiedBy/>
  <dcterms:modified xsi:type="dcterms:W3CDTF">2020-03-11T22:52:52Z</dcterms:modified>
  <cp:revision>20</cp:revision>
  <dc:subject/>
  <dc:title>Presentation and project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12</vt:i4>
  </property>
</Properties>
</file>