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5" r:id="rId1"/>
  </p:sldMasterIdLst>
  <p:notesMasterIdLst>
    <p:notesMasterId r:id="rId72"/>
  </p:notesMasterIdLst>
  <p:sldIdLst>
    <p:sldId id="256" r:id="rId2"/>
    <p:sldId id="307" r:id="rId3"/>
    <p:sldId id="258" r:id="rId4"/>
    <p:sldId id="259" r:id="rId5"/>
    <p:sldId id="265" r:id="rId6"/>
    <p:sldId id="306" r:id="rId7"/>
    <p:sldId id="348" r:id="rId8"/>
    <p:sldId id="264" r:id="rId9"/>
    <p:sldId id="260" r:id="rId10"/>
    <p:sldId id="261" r:id="rId11"/>
    <p:sldId id="273" r:id="rId12"/>
    <p:sldId id="263" r:id="rId13"/>
    <p:sldId id="272" r:id="rId14"/>
    <p:sldId id="275" r:id="rId15"/>
    <p:sldId id="262" r:id="rId16"/>
    <p:sldId id="266" r:id="rId17"/>
    <p:sldId id="267" r:id="rId18"/>
    <p:sldId id="269" r:id="rId19"/>
    <p:sldId id="268" r:id="rId20"/>
    <p:sldId id="312" r:id="rId21"/>
    <p:sldId id="339" r:id="rId22"/>
    <p:sldId id="340" r:id="rId23"/>
    <p:sldId id="341" r:id="rId24"/>
    <p:sldId id="342" r:id="rId25"/>
    <p:sldId id="343" r:id="rId26"/>
    <p:sldId id="344" r:id="rId27"/>
    <p:sldId id="345" r:id="rId28"/>
    <p:sldId id="346" r:id="rId29"/>
    <p:sldId id="347" r:id="rId30"/>
    <p:sldId id="274" r:id="rId31"/>
    <p:sldId id="276" r:id="rId32"/>
    <p:sldId id="277" r:id="rId33"/>
    <p:sldId id="333" r:id="rId34"/>
    <p:sldId id="334" r:id="rId35"/>
    <p:sldId id="335" r:id="rId36"/>
    <p:sldId id="336" r:id="rId37"/>
    <p:sldId id="337" r:id="rId38"/>
    <p:sldId id="338" r:id="rId39"/>
    <p:sldId id="330" r:id="rId40"/>
    <p:sldId id="331" r:id="rId41"/>
    <p:sldId id="332" r:id="rId42"/>
    <p:sldId id="317" r:id="rId43"/>
    <p:sldId id="318" r:id="rId44"/>
    <p:sldId id="319" r:id="rId45"/>
    <p:sldId id="320" r:id="rId46"/>
    <p:sldId id="321" r:id="rId47"/>
    <p:sldId id="322" r:id="rId48"/>
    <p:sldId id="323" r:id="rId49"/>
    <p:sldId id="324" r:id="rId50"/>
    <p:sldId id="325" r:id="rId51"/>
    <p:sldId id="326" r:id="rId52"/>
    <p:sldId id="327" r:id="rId53"/>
    <p:sldId id="328" r:id="rId54"/>
    <p:sldId id="329" r:id="rId55"/>
    <p:sldId id="314" r:id="rId56"/>
    <p:sldId id="293" r:id="rId57"/>
    <p:sldId id="294" r:id="rId58"/>
    <p:sldId id="296" r:id="rId59"/>
    <p:sldId id="295" r:id="rId60"/>
    <p:sldId id="301" r:id="rId61"/>
    <p:sldId id="299" r:id="rId62"/>
    <p:sldId id="300" r:id="rId63"/>
    <p:sldId id="302" r:id="rId64"/>
    <p:sldId id="303" r:id="rId65"/>
    <p:sldId id="304" r:id="rId66"/>
    <p:sldId id="305" r:id="rId67"/>
    <p:sldId id="289" r:id="rId68"/>
    <p:sldId id="297" r:id="rId69"/>
    <p:sldId id="309" r:id="rId70"/>
    <p:sldId id="310" r:id="rId7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17" autoAdjust="0"/>
    <p:restoredTop sz="94660"/>
  </p:normalViewPr>
  <p:slideViewPr>
    <p:cSldViewPr snapToGrid="0">
      <p:cViewPr varScale="1">
        <p:scale>
          <a:sx n="79" d="100"/>
          <a:sy n="79" d="100"/>
        </p:scale>
        <p:origin x="1452"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80B3DD-E3DC-4F1E-839D-CACCBD3ECB07}" type="datetimeFigureOut">
              <a:rPr lang="en-US" smtClean="0"/>
              <a:t>1/15/2022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2A83F7-7DF0-45CC-A567-C30B5E5F7DDA}" type="slidenum">
              <a:rPr lang="en-US" smtClean="0"/>
              <a:t>‹#›</a:t>
            </a:fld>
            <a:endParaRPr lang="en-US"/>
          </a:p>
        </p:txBody>
      </p:sp>
    </p:spTree>
    <p:extLst>
      <p:ext uri="{BB962C8B-B14F-4D97-AF65-F5344CB8AC3E}">
        <p14:creationId xmlns:p14="http://schemas.microsoft.com/office/powerpoint/2010/main" val="1404180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1863" eaLnBrk="0" hangingPunct="0">
              <a:spcBef>
                <a:spcPct val="50000"/>
              </a:spcBef>
              <a:defRPr sz="1200" b="1">
                <a:solidFill>
                  <a:srgbClr val="FFFF00"/>
                </a:solidFill>
                <a:latin typeface="Arial" panose="020B0604020202020204" pitchFamily="34" charset="0"/>
              </a:defRPr>
            </a:lvl1pPr>
            <a:lvl2pPr marL="742950" indent="-285750" algn="ctr" defTabSz="931863" eaLnBrk="0" hangingPunct="0">
              <a:spcBef>
                <a:spcPct val="50000"/>
              </a:spcBef>
              <a:defRPr sz="1200" b="1">
                <a:solidFill>
                  <a:srgbClr val="FFFF00"/>
                </a:solidFill>
                <a:latin typeface="Arial" panose="020B0604020202020204" pitchFamily="34" charset="0"/>
              </a:defRPr>
            </a:lvl2pPr>
            <a:lvl3pPr marL="1143000" indent="-228600" algn="ctr" defTabSz="931863" eaLnBrk="0" hangingPunct="0">
              <a:spcBef>
                <a:spcPct val="50000"/>
              </a:spcBef>
              <a:defRPr sz="1200" b="1">
                <a:solidFill>
                  <a:srgbClr val="FFFF00"/>
                </a:solidFill>
                <a:latin typeface="Arial" panose="020B0604020202020204" pitchFamily="34" charset="0"/>
              </a:defRPr>
            </a:lvl3pPr>
            <a:lvl4pPr marL="1600200" indent="-228600" algn="ctr" defTabSz="931863" eaLnBrk="0" hangingPunct="0">
              <a:spcBef>
                <a:spcPct val="50000"/>
              </a:spcBef>
              <a:defRPr sz="1200" b="1">
                <a:solidFill>
                  <a:srgbClr val="FFFF00"/>
                </a:solidFill>
                <a:latin typeface="Arial" panose="020B0604020202020204" pitchFamily="34" charset="0"/>
              </a:defRPr>
            </a:lvl4pPr>
            <a:lvl5pPr marL="2057400" indent="-228600" algn="ctr" defTabSz="931863" eaLnBrk="0" hangingPunct="0">
              <a:spcBef>
                <a:spcPct val="50000"/>
              </a:spcBef>
              <a:defRPr sz="1200" b="1">
                <a:solidFill>
                  <a:srgbClr val="FFFF00"/>
                </a:solidFill>
                <a:latin typeface="Arial" panose="020B0604020202020204" pitchFamily="34" charset="0"/>
              </a:defRPr>
            </a:lvl5pPr>
            <a:lvl6pPr marL="2514600" indent="-228600" algn="ctr" defTabSz="931863"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defTabSz="931863"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defTabSz="931863"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defTabSz="931863" eaLnBrk="0" fontAlgn="base" hangingPunct="0">
              <a:spcBef>
                <a:spcPct val="50000"/>
              </a:spcBef>
              <a:spcAft>
                <a:spcPct val="0"/>
              </a:spcAft>
              <a:defRPr sz="1200" b="1">
                <a:solidFill>
                  <a:srgbClr val="FFFF00"/>
                </a:solidFill>
                <a:latin typeface="Arial" panose="020B0604020202020204" pitchFamily="34" charset="0"/>
              </a:defRPr>
            </a:lvl9pPr>
          </a:lstStyle>
          <a:p>
            <a:pPr algn="r" eaLnBrk="1" hangingPunct="1">
              <a:spcBef>
                <a:spcPct val="0"/>
              </a:spcBef>
            </a:pPr>
            <a:fld id="{87EB8D9F-6909-44AE-8A24-4032FFFCCF77}" type="slidenum">
              <a:rPr lang="en-US" altLang="en-US" sz="1300" b="0">
                <a:solidFill>
                  <a:schemeClr val="bg1"/>
                </a:solidFill>
              </a:rPr>
              <a:pPr algn="r" eaLnBrk="1" hangingPunct="1">
                <a:spcBef>
                  <a:spcPct val="0"/>
                </a:spcBef>
              </a:pPr>
              <a:t>2</a:t>
            </a:fld>
            <a:endParaRPr lang="en-US" altLang="en-US" sz="1300" b="0">
              <a:solidFill>
                <a:schemeClr val="bg1"/>
              </a:solidFill>
            </a:endParaRPr>
          </a:p>
        </p:txBody>
      </p:sp>
      <p:sp>
        <p:nvSpPr>
          <p:cNvPr id="84995" name="Rectangle 2"/>
          <p:cNvSpPr>
            <a:spLocks noGrp="1" noRot="1" noChangeAspect="1" noChangeArrowheads="1" noTextEdit="1"/>
          </p:cNvSpPr>
          <p:nvPr>
            <p:ph type="sldImg"/>
          </p:nvPr>
        </p:nvSpPr>
        <p:spPr>
          <a:xfrm>
            <a:off x="1371600" y="1143000"/>
            <a:ext cx="4114800" cy="3086100"/>
          </a:xfrm>
          <a:ln/>
        </p:spPr>
      </p:sp>
      <p:sp>
        <p:nvSpPr>
          <p:cNvPr id="84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41063797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Shape 21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4" name="Shape 21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40814238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Shape 22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4" name="Shape 22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2319464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Shape 2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4" name="Shape 23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7615440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Shape 24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5" name="Shape 24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1348472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Shape 2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5" name="Shape 25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34706299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Shape 26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8" name="Shape 26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13992623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Shape 27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8" name="Shape 27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27072535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Shape 29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3" name="Shape 29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13428830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Shape 31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4" name="Shape 31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14913456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Papert</a:t>
            </a:r>
            <a:r>
              <a:rPr lang="en-US" dirty="0"/>
              <a:t> [pet-p</a:t>
            </a:r>
            <a:r>
              <a:rPr lang="en-US" baseline="0" dirty="0"/>
              <a:t>(c</a:t>
            </a:r>
            <a:r>
              <a:rPr lang="en-US" b="1" baseline="0" dirty="0"/>
              <a:t>u</a:t>
            </a:r>
            <a:r>
              <a:rPr lang="en-US" baseline="0" dirty="0"/>
              <a:t>t)]</a:t>
            </a:r>
            <a:endParaRPr lang="en-US" dirty="0"/>
          </a:p>
        </p:txBody>
      </p:sp>
      <p:sp>
        <p:nvSpPr>
          <p:cNvPr id="4" name="Slide Number Placeholder 3"/>
          <p:cNvSpPr>
            <a:spLocks noGrp="1"/>
          </p:cNvSpPr>
          <p:nvPr>
            <p:ph type="sldNum" sz="quarter" idx="10"/>
          </p:nvPr>
        </p:nvSpPr>
        <p:spPr/>
        <p:txBody>
          <a:bodyPr/>
          <a:lstStyle/>
          <a:p>
            <a:fld id="{0C2A83F7-7DF0-45CC-A567-C30B5E5F7DDA}" type="slidenum">
              <a:rPr lang="en-US" smtClean="0"/>
              <a:t>64</a:t>
            </a:fld>
            <a:endParaRPr lang="en-US"/>
          </a:p>
        </p:txBody>
      </p:sp>
    </p:spTree>
    <p:extLst>
      <p:ext uri="{BB962C8B-B14F-4D97-AF65-F5344CB8AC3E}">
        <p14:creationId xmlns:p14="http://schemas.microsoft.com/office/powerpoint/2010/main" val="1453503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Shape 1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7" name="Shape 15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40832194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1863" eaLnBrk="0" hangingPunct="0">
              <a:spcBef>
                <a:spcPct val="50000"/>
              </a:spcBef>
              <a:defRPr sz="1200" b="1">
                <a:solidFill>
                  <a:srgbClr val="FFFF00"/>
                </a:solidFill>
                <a:latin typeface="Arial" panose="020B0604020202020204" pitchFamily="34" charset="0"/>
              </a:defRPr>
            </a:lvl1pPr>
            <a:lvl2pPr marL="742950" indent="-285750" algn="ctr" defTabSz="931863" eaLnBrk="0" hangingPunct="0">
              <a:spcBef>
                <a:spcPct val="50000"/>
              </a:spcBef>
              <a:defRPr sz="1200" b="1">
                <a:solidFill>
                  <a:srgbClr val="FFFF00"/>
                </a:solidFill>
                <a:latin typeface="Arial" panose="020B0604020202020204" pitchFamily="34" charset="0"/>
              </a:defRPr>
            </a:lvl2pPr>
            <a:lvl3pPr marL="1143000" indent="-228600" algn="ctr" defTabSz="931863" eaLnBrk="0" hangingPunct="0">
              <a:spcBef>
                <a:spcPct val="50000"/>
              </a:spcBef>
              <a:defRPr sz="1200" b="1">
                <a:solidFill>
                  <a:srgbClr val="FFFF00"/>
                </a:solidFill>
                <a:latin typeface="Arial" panose="020B0604020202020204" pitchFamily="34" charset="0"/>
              </a:defRPr>
            </a:lvl3pPr>
            <a:lvl4pPr marL="1600200" indent="-228600" algn="ctr" defTabSz="931863" eaLnBrk="0" hangingPunct="0">
              <a:spcBef>
                <a:spcPct val="50000"/>
              </a:spcBef>
              <a:defRPr sz="1200" b="1">
                <a:solidFill>
                  <a:srgbClr val="FFFF00"/>
                </a:solidFill>
                <a:latin typeface="Arial" panose="020B0604020202020204" pitchFamily="34" charset="0"/>
              </a:defRPr>
            </a:lvl4pPr>
            <a:lvl5pPr marL="2057400" indent="-228600" algn="ctr" defTabSz="931863" eaLnBrk="0" hangingPunct="0">
              <a:spcBef>
                <a:spcPct val="50000"/>
              </a:spcBef>
              <a:defRPr sz="1200" b="1">
                <a:solidFill>
                  <a:srgbClr val="FFFF00"/>
                </a:solidFill>
                <a:latin typeface="Arial" panose="020B0604020202020204" pitchFamily="34" charset="0"/>
              </a:defRPr>
            </a:lvl5pPr>
            <a:lvl6pPr marL="2514600" indent="-228600" algn="ctr" defTabSz="931863"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defTabSz="931863"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defTabSz="931863"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defTabSz="931863" eaLnBrk="0" fontAlgn="base" hangingPunct="0">
              <a:spcBef>
                <a:spcPct val="50000"/>
              </a:spcBef>
              <a:spcAft>
                <a:spcPct val="0"/>
              </a:spcAft>
              <a:defRPr sz="1200" b="1">
                <a:solidFill>
                  <a:srgbClr val="FFFF00"/>
                </a:solidFill>
                <a:latin typeface="Arial" panose="020B0604020202020204" pitchFamily="34" charset="0"/>
              </a:defRPr>
            </a:lvl9pPr>
          </a:lstStyle>
          <a:p>
            <a:pPr algn="r" eaLnBrk="1" hangingPunct="1">
              <a:spcBef>
                <a:spcPct val="0"/>
              </a:spcBef>
            </a:pPr>
            <a:fld id="{87EB8D9F-6909-44AE-8A24-4032FFFCCF77}" type="slidenum">
              <a:rPr lang="en-US" altLang="en-US" sz="1300" b="0">
                <a:solidFill>
                  <a:schemeClr val="bg1"/>
                </a:solidFill>
              </a:rPr>
              <a:pPr algn="r" eaLnBrk="1" hangingPunct="1">
                <a:spcBef>
                  <a:spcPct val="0"/>
                </a:spcBef>
              </a:pPr>
              <a:t>70</a:t>
            </a:fld>
            <a:endParaRPr lang="en-US" altLang="en-US" sz="1300" b="0">
              <a:solidFill>
                <a:schemeClr val="bg1"/>
              </a:solidFill>
            </a:endParaRPr>
          </a:p>
        </p:txBody>
      </p:sp>
      <p:sp>
        <p:nvSpPr>
          <p:cNvPr id="84995" name="Rectangle 2"/>
          <p:cNvSpPr>
            <a:spLocks noGrp="1" noRot="1" noChangeAspect="1" noChangeArrowheads="1" noTextEdit="1"/>
          </p:cNvSpPr>
          <p:nvPr>
            <p:ph type="sldImg"/>
          </p:nvPr>
        </p:nvSpPr>
        <p:spPr>
          <a:xfrm>
            <a:off x="1371600" y="1143000"/>
            <a:ext cx="4114800" cy="3086100"/>
          </a:xfrm>
          <a:ln/>
        </p:spPr>
      </p:sp>
      <p:sp>
        <p:nvSpPr>
          <p:cNvPr id="84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9448954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Shape 16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7" name="Shape 16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extLst>
      <p:ext uri="{BB962C8B-B14F-4D97-AF65-F5344CB8AC3E}">
        <p14:creationId xmlns:p14="http://schemas.microsoft.com/office/powerpoint/2010/main" val="24146831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Shape 41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7" name="Shape 41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r>
              <a:rPr lang="en-US" dirty="0"/>
              <a:t>Hand-engineer</a:t>
            </a:r>
            <a:r>
              <a:rPr lang="en-US" baseline="0" dirty="0"/>
              <a:t> feature </a:t>
            </a:r>
            <a:endParaRPr dirty="0"/>
          </a:p>
        </p:txBody>
      </p:sp>
    </p:spTree>
    <p:extLst>
      <p:ext uri="{BB962C8B-B14F-4D97-AF65-F5344CB8AC3E}">
        <p14:creationId xmlns:p14="http://schemas.microsoft.com/office/powerpoint/2010/main" val="21832742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Shape 43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5" name="Shape 43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37528644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Shape 46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65" name="Shape 46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r>
              <a:rPr lang="en-US" dirty="0"/>
              <a:t>Simple features with edges and corners</a:t>
            </a:r>
            <a:r>
              <a:rPr lang="en-US" baseline="0" dirty="0"/>
              <a:t> at the first layer. First couple layers just aim to generate (extract) features</a:t>
            </a:r>
            <a:endParaRPr dirty="0"/>
          </a:p>
        </p:txBody>
      </p:sp>
    </p:spTree>
    <p:extLst>
      <p:ext uri="{BB962C8B-B14F-4D97-AF65-F5344CB8AC3E}">
        <p14:creationId xmlns:p14="http://schemas.microsoft.com/office/powerpoint/2010/main" val="36607183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Shape 1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2" name="Shape 18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4384145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1" name="Shape 19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38778791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Shape 20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1" name="Shape 20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extLst>
      <p:ext uri="{BB962C8B-B14F-4D97-AF65-F5344CB8AC3E}">
        <p14:creationId xmlns:p14="http://schemas.microsoft.com/office/powerpoint/2010/main" val="27408615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CA31C95-3A7D-4830-AB25-CB96B34A7B3E}" type="datetimeFigureOut">
              <a:rPr lang="en-US" smtClean="0"/>
              <a:t>1/15/2022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6F409B-6932-421B-9FBB-5B44F4936920}" type="slidenum">
              <a:rPr lang="en-US" smtClean="0"/>
              <a:t>‹#›</a:t>
            </a:fld>
            <a:endParaRPr lang="en-US"/>
          </a:p>
        </p:txBody>
      </p:sp>
    </p:spTree>
    <p:extLst>
      <p:ext uri="{BB962C8B-B14F-4D97-AF65-F5344CB8AC3E}">
        <p14:creationId xmlns:p14="http://schemas.microsoft.com/office/powerpoint/2010/main" val="42515920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A31C95-3A7D-4830-AB25-CB96B34A7B3E}" type="datetimeFigureOut">
              <a:rPr lang="en-US" smtClean="0"/>
              <a:t>1/15/2022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6F409B-6932-421B-9FBB-5B44F4936920}" type="slidenum">
              <a:rPr lang="en-US" smtClean="0"/>
              <a:t>‹#›</a:t>
            </a:fld>
            <a:endParaRPr lang="en-US"/>
          </a:p>
        </p:txBody>
      </p:sp>
    </p:spTree>
    <p:extLst>
      <p:ext uri="{BB962C8B-B14F-4D97-AF65-F5344CB8AC3E}">
        <p14:creationId xmlns:p14="http://schemas.microsoft.com/office/powerpoint/2010/main" val="27231741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A31C95-3A7D-4830-AB25-CB96B34A7B3E}" type="datetimeFigureOut">
              <a:rPr lang="en-US" smtClean="0"/>
              <a:t>1/15/2022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6F409B-6932-421B-9FBB-5B44F4936920}" type="slidenum">
              <a:rPr lang="en-US" smtClean="0"/>
              <a:t>‹#›</a:t>
            </a:fld>
            <a:endParaRPr lang="en-US"/>
          </a:p>
        </p:txBody>
      </p:sp>
    </p:spTree>
    <p:extLst>
      <p:ext uri="{BB962C8B-B14F-4D97-AF65-F5344CB8AC3E}">
        <p14:creationId xmlns:p14="http://schemas.microsoft.com/office/powerpoint/2010/main" val="40342776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311700" y="59967"/>
            <a:ext cx="8520600" cy="763500"/>
          </a:xfrm>
          <a:prstGeom prst="rect">
            <a:avLst/>
          </a:prstGeom>
        </p:spPr>
        <p:txBody>
          <a:bodyPr wrap="square" lIns="91425" tIns="91425" rIns="91425" bIns="91425" anchor="t" anchorCtr="0"/>
          <a:lstStyle>
            <a:lvl1pPr lvl="0">
              <a:spcBef>
                <a:spcPts val="0"/>
              </a:spcBef>
              <a:buSzPts val="3200"/>
              <a:buNone/>
              <a:defRPr/>
            </a:lvl1pPr>
            <a:lvl2pPr lvl="1">
              <a:spcBef>
                <a:spcPts val="0"/>
              </a:spcBef>
              <a:buSzPts val="3200"/>
              <a:buNone/>
              <a:defRPr/>
            </a:lvl2pPr>
            <a:lvl3pPr lvl="2">
              <a:spcBef>
                <a:spcPts val="0"/>
              </a:spcBef>
              <a:buSzPts val="3200"/>
              <a:buNone/>
              <a:defRPr/>
            </a:lvl3pPr>
            <a:lvl4pPr lvl="3">
              <a:spcBef>
                <a:spcPts val="0"/>
              </a:spcBef>
              <a:buSzPts val="3200"/>
              <a:buNone/>
              <a:defRPr/>
            </a:lvl4pPr>
            <a:lvl5pPr lvl="4">
              <a:spcBef>
                <a:spcPts val="0"/>
              </a:spcBef>
              <a:buSzPts val="3200"/>
              <a:buNone/>
              <a:defRPr/>
            </a:lvl5pPr>
            <a:lvl6pPr lvl="5">
              <a:spcBef>
                <a:spcPts val="0"/>
              </a:spcBef>
              <a:buSzPts val="3200"/>
              <a:buNone/>
              <a:defRPr/>
            </a:lvl6pPr>
            <a:lvl7pPr lvl="6">
              <a:spcBef>
                <a:spcPts val="0"/>
              </a:spcBef>
              <a:buSzPts val="3200"/>
              <a:buNone/>
              <a:defRPr/>
            </a:lvl7pPr>
            <a:lvl8pPr lvl="7">
              <a:spcBef>
                <a:spcPts val="0"/>
              </a:spcBef>
              <a:buSzPts val="3200"/>
              <a:buNone/>
              <a:defRPr/>
            </a:lvl8pPr>
            <a:lvl9pPr lvl="8">
              <a:spcBef>
                <a:spcPts val="0"/>
              </a:spcBef>
              <a:buSzPts val="3200"/>
              <a:buNone/>
              <a:defRPr/>
            </a:lvl9pPr>
          </a:lstStyle>
          <a:p>
            <a:endParaRPr/>
          </a:p>
        </p:txBody>
      </p:sp>
      <p:sp>
        <p:nvSpPr>
          <p:cNvPr id="23" name="Shape 23"/>
          <p:cNvSpPr txBox="1">
            <a:spLocks noGrp="1"/>
          </p:cNvSpPr>
          <p:nvPr>
            <p:ph type="body" idx="1"/>
          </p:nvPr>
        </p:nvSpPr>
        <p:spPr>
          <a:xfrm>
            <a:off x="311700" y="1536633"/>
            <a:ext cx="8520600" cy="4555200"/>
          </a:xfrm>
          <a:prstGeom prst="rect">
            <a:avLst/>
          </a:prstGeom>
        </p:spPr>
        <p:txBody>
          <a:bodyPr wrap="square" lIns="91425" tIns="91425" rIns="91425" bIns="91425" anchor="t" anchorCtr="0"/>
          <a:lstStyle>
            <a:lvl1pPr lvl="0">
              <a:spcBef>
                <a:spcPts val="0"/>
              </a:spcBef>
              <a:buClr>
                <a:srgbClr val="000000"/>
              </a:buClr>
              <a:buSzPts val="1800"/>
              <a:buChar char="●"/>
              <a:defRPr>
                <a:solidFill>
                  <a:srgbClr val="000000"/>
                </a:solidFill>
              </a:defRPr>
            </a:lvl1pPr>
            <a:lvl2pPr lvl="1">
              <a:spcBef>
                <a:spcPts val="0"/>
              </a:spcBef>
              <a:buClr>
                <a:srgbClr val="000000"/>
              </a:buClr>
              <a:buSzPts val="1400"/>
              <a:buChar char="○"/>
              <a:defRPr>
                <a:solidFill>
                  <a:srgbClr val="000000"/>
                </a:solidFill>
              </a:defRPr>
            </a:lvl2pPr>
            <a:lvl3pPr lvl="2">
              <a:spcBef>
                <a:spcPts val="0"/>
              </a:spcBef>
              <a:buClr>
                <a:srgbClr val="000000"/>
              </a:buClr>
              <a:buSzPts val="1400"/>
              <a:buChar char="■"/>
              <a:defRPr>
                <a:solidFill>
                  <a:srgbClr val="000000"/>
                </a:solidFill>
              </a:defRPr>
            </a:lvl3pPr>
            <a:lvl4pPr lvl="3">
              <a:spcBef>
                <a:spcPts val="0"/>
              </a:spcBef>
              <a:buClr>
                <a:srgbClr val="000000"/>
              </a:buClr>
              <a:buSzPts val="1400"/>
              <a:buChar char="●"/>
              <a:defRPr>
                <a:solidFill>
                  <a:srgbClr val="000000"/>
                </a:solidFill>
              </a:defRPr>
            </a:lvl4pPr>
            <a:lvl5pPr lvl="4">
              <a:spcBef>
                <a:spcPts val="0"/>
              </a:spcBef>
              <a:buClr>
                <a:srgbClr val="000000"/>
              </a:buClr>
              <a:buSzPts val="1400"/>
              <a:buChar char="○"/>
              <a:defRPr>
                <a:solidFill>
                  <a:srgbClr val="000000"/>
                </a:solidFill>
              </a:defRPr>
            </a:lvl5pPr>
            <a:lvl6pPr lvl="5">
              <a:spcBef>
                <a:spcPts val="0"/>
              </a:spcBef>
              <a:buClr>
                <a:srgbClr val="000000"/>
              </a:buClr>
              <a:buSzPts val="1400"/>
              <a:buChar char="■"/>
              <a:defRPr>
                <a:solidFill>
                  <a:srgbClr val="000000"/>
                </a:solidFill>
              </a:defRPr>
            </a:lvl6pPr>
            <a:lvl7pPr lvl="6">
              <a:spcBef>
                <a:spcPts val="0"/>
              </a:spcBef>
              <a:buClr>
                <a:srgbClr val="000000"/>
              </a:buClr>
              <a:buSzPts val="1400"/>
              <a:buChar char="●"/>
              <a:defRPr>
                <a:solidFill>
                  <a:srgbClr val="000000"/>
                </a:solidFill>
              </a:defRPr>
            </a:lvl7pPr>
            <a:lvl8pPr lvl="7">
              <a:spcBef>
                <a:spcPts val="0"/>
              </a:spcBef>
              <a:buClr>
                <a:srgbClr val="000000"/>
              </a:buClr>
              <a:buSzPts val="1400"/>
              <a:buChar char="○"/>
              <a:defRPr>
                <a:solidFill>
                  <a:srgbClr val="000000"/>
                </a:solidFill>
              </a:defRPr>
            </a:lvl8pPr>
            <a:lvl9pPr lvl="8">
              <a:spcBef>
                <a:spcPts val="0"/>
              </a:spcBef>
              <a:buClr>
                <a:srgbClr val="000000"/>
              </a:buClr>
              <a:buSzPts val="1400"/>
              <a:buChar char="■"/>
              <a:defRPr>
                <a:solidFill>
                  <a:srgbClr val="000000"/>
                </a:solidFill>
              </a:defRPr>
            </a:lvl9pPr>
          </a:lstStyle>
          <a:p>
            <a:endParaRPr/>
          </a:p>
        </p:txBody>
      </p:sp>
      <p:sp>
        <p:nvSpPr>
          <p:cNvPr id="24" name="Shape 24"/>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rtl="0">
              <a:spcBef>
                <a:spcPts val="0"/>
              </a:spcBef>
              <a:buNone/>
            </a:pPr>
            <a:r>
              <a:rPr lang="en" sz="1600" dirty="0">
                <a:solidFill>
                  <a:srgbClr val="FFFFFF"/>
                </a:solidFill>
              </a:rPr>
              <a:t> </a:t>
            </a:r>
            <a:fld id="{00000000-1234-1234-1234-123412341234}" type="slidenum">
              <a:rPr lang="en" sz="1600">
                <a:solidFill>
                  <a:srgbClr val="FFFFFF"/>
                </a:solidFill>
              </a:rPr>
              <a:t>‹#›</a:t>
            </a:fld>
            <a:endParaRPr lang="en" sz="1600" dirty="0">
              <a:solidFill>
                <a:srgbClr val="FFFFFF"/>
              </a:solidFill>
            </a:endParaRPr>
          </a:p>
        </p:txBody>
      </p:sp>
      <p:sp>
        <p:nvSpPr>
          <p:cNvPr id="25" name="Shape 25"/>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rtl="0">
              <a:spcBef>
                <a:spcPts val="0"/>
              </a:spcBef>
              <a:buNone/>
            </a:pPr>
            <a:endParaRPr lang="en" sz="1600" dirty="0">
              <a:solidFill>
                <a:srgbClr val="FFFFFF"/>
              </a:solidFill>
            </a:endParaRPr>
          </a:p>
        </p:txBody>
      </p:sp>
    </p:spTree>
    <p:extLst>
      <p:ext uri="{BB962C8B-B14F-4D97-AF65-F5344CB8AC3E}">
        <p14:creationId xmlns:p14="http://schemas.microsoft.com/office/powerpoint/2010/main" val="4165792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A31C95-3A7D-4830-AB25-CB96B34A7B3E}" type="datetimeFigureOut">
              <a:rPr lang="en-US" smtClean="0"/>
              <a:t>1/15/2022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6F409B-6932-421B-9FBB-5B44F4936920}" type="slidenum">
              <a:rPr lang="en-US" smtClean="0"/>
              <a:t>‹#›</a:t>
            </a:fld>
            <a:endParaRPr lang="en-US"/>
          </a:p>
        </p:txBody>
      </p:sp>
    </p:spTree>
    <p:extLst>
      <p:ext uri="{BB962C8B-B14F-4D97-AF65-F5344CB8AC3E}">
        <p14:creationId xmlns:p14="http://schemas.microsoft.com/office/powerpoint/2010/main" val="35140923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CA31C95-3A7D-4830-AB25-CB96B34A7B3E}" type="datetimeFigureOut">
              <a:rPr lang="en-US" smtClean="0"/>
              <a:t>1/15/2022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6F409B-6932-421B-9FBB-5B44F4936920}" type="slidenum">
              <a:rPr lang="en-US" smtClean="0"/>
              <a:t>‹#›</a:t>
            </a:fld>
            <a:endParaRPr lang="en-US"/>
          </a:p>
        </p:txBody>
      </p:sp>
    </p:spTree>
    <p:extLst>
      <p:ext uri="{BB962C8B-B14F-4D97-AF65-F5344CB8AC3E}">
        <p14:creationId xmlns:p14="http://schemas.microsoft.com/office/powerpoint/2010/main" val="40978664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CA31C95-3A7D-4830-AB25-CB96B34A7B3E}" type="datetimeFigureOut">
              <a:rPr lang="en-US" smtClean="0"/>
              <a:t>1/15/2022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6F409B-6932-421B-9FBB-5B44F4936920}" type="slidenum">
              <a:rPr lang="en-US" smtClean="0"/>
              <a:t>‹#›</a:t>
            </a:fld>
            <a:endParaRPr lang="en-US"/>
          </a:p>
        </p:txBody>
      </p:sp>
    </p:spTree>
    <p:extLst>
      <p:ext uri="{BB962C8B-B14F-4D97-AF65-F5344CB8AC3E}">
        <p14:creationId xmlns:p14="http://schemas.microsoft.com/office/powerpoint/2010/main" val="1546960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CA31C95-3A7D-4830-AB25-CB96B34A7B3E}" type="datetimeFigureOut">
              <a:rPr lang="en-US" smtClean="0"/>
              <a:t>1/15/2022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D6F409B-6932-421B-9FBB-5B44F4936920}" type="slidenum">
              <a:rPr lang="en-US" smtClean="0"/>
              <a:t>‹#›</a:t>
            </a:fld>
            <a:endParaRPr lang="en-US"/>
          </a:p>
        </p:txBody>
      </p:sp>
    </p:spTree>
    <p:extLst>
      <p:ext uri="{BB962C8B-B14F-4D97-AF65-F5344CB8AC3E}">
        <p14:creationId xmlns:p14="http://schemas.microsoft.com/office/powerpoint/2010/main" val="39191631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CA31C95-3A7D-4830-AB25-CB96B34A7B3E}" type="datetimeFigureOut">
              <a:rPr lang="en-US" smtClean="0"/>
              <a:t>1/15/2022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D6F409B-6932-421B-9FBB-5B44F4936920}" type="slidenum">
              <a:rPr lang="en-US" smtClean="0"/>
              <a:t>‹#›</a:t>
            </a:fld>
            <a:endParaRPr lang="en-US"/>
          </a:p>
        </p:txBody>
      </p:sp>
    </p:spTree>
    <p:extLst>
      <p:ext uri="{BB962C8B-B14F-4D97-AF65-F5344CB8AC3E}">
        <p14:creationId xmlns:p14="http://schemas.microsoft.com/office/powerpoint/2010/main" val="5238092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A31C95-3A7D-4830-AB25-CB96B34A7B3E}" type="datetimeFigureOut">
              <a:rPr lang="en-US" smtClean="0"/>
              <a:t>1/15/2022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D6F409B-6932-421B-9FBB-5B44F4936920}" type="slidenum">
              <a:rPr lang="en-US" smtClean="0"/>
              <a:t>‹#›</a:t>
            </a:fld>
            <a:endParaRPr lang="en-US"/>
          </a:p>
        </p:txBody>
      </p:sp>
    </p:spTree>
    <p:extLst>
      <p:ext uri="{BB962C8B-B14F-4D97-AF65-F5344CB8AC3E}">
        <p14:creationId xmlns:p14="http://schemas.microsoft.com/office/powerpoint/2010/main" val="39511579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CA31C95-3A7D-4830-AB25-CB96B34A7B3E}" type="datetimeFigureOut">
              <a:rPr lang="en-US" smtClean="0"/>
              <a:t>1/15/2022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6F409B-6932-421B-9FBB-5B44F4936920}" type="slidenum">
              <a:rPr lang="en-US" smtClean="0"/>
              <a:t>‹#›</a:t>
            </a:fld>
            <a:endParaRPr lang="en-US"/>
          </a:p>
        </p:txBody>
      </p:sp>
    </p:spTree>
    <p:extLst>
      <p:ext uri="{BB962C8B-B14F-4D97-AF65-F5344CB8AC3E}">
        <p14:creationId xmlns:p14="http://schemas.microsoft.com/office/powerpoint/2010/main" val="27788103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CA31C95-3A7D-4830-AB25-CB96B34A7B3E}" type="datetimeFigureOut">
              <a:rPr lang="en-US" smtClean="0"/>
              <a:t>1/15/2022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6F409B-6932-421B-9FBB-5B44F4936920}" type="slidenum">
              <a:rPr lang="en-US" smtClean="0"/>
              <a:t>‹#›</a:t>
            </a:fld>
            <a:endParaRPr lang="en-US"/>
          </a:p>
        </p:txBody>
      </p:sp>
    </p:spTree>
    <p:extLst>
      <p:ext uri="{BB962C8B-B14F-4D97-AF65-F5344CB8AC3E}">
        <p14:creationId xmlns:p14="http://schemas.microsoft.com/office/powerpoint/2010/main" val="41926239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A31C95-3A7D-4830-AB25-CB96B34A7B3E}" type="datetimeFigureOut">
              <a:rPr lang="en-US" smtClean="0"/>
              <a:t>1/15/2022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6F409B-6932-421B-9FBB-5B44F4936920}" type="slidenum">
              <a:rPr lang="en-US" smtClean="0"/>
              <a:t>‹#›</a:t>
            </a:fld>
            <a:endParaRPr lang="en-US"/>
          </a:p>
        </p:txBody>
      </p:sp>
    </p:spTree>
    <p:extLst>
      <p:ext uri="{BB962C8B-B14F-4D97-AF65-F5344CB8AC3E}">
        <p14:creationId xmlns:p14="http://schemas.microsoft.com/office/powerpoint/2010/main" val="202551407"/>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cs231n.github.io/python-numpy-tutorial/"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https://www.youtube.com/playlist?list=PLrAXtmErZgOdP_8GztsuKi9nrraNbKKp4"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10.png"/><Relationship Id="rId4" Type="http://schemas.openxmlformats.org/officeDocument/2006/relationships/slide" Target="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en.wikipedia.org/wiki/Antecedent_(grammar)" TargetMode="External"/><Relationship Id="rId2" Type="http://schemas.openxmlformats.org/officeDocument/2006/relationships/hyperlink" Target="https://en.wikipedia.org/wiki/Anaphora_(linguistics)"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4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4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25.pn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8" Type="http://schemas.openxmlformats.org/officeDocument/2006/relationships/hyperlink" Target="https://research.googleblog.com/2015/06/inceptionism-going-deeper-into-neural.html" TargetMode="External"/><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hyperlink" Target="https://github.com/jcjohnson/fast-neural-style" TargetMode="External"/><Relationship Id="rId5" Type="http://schemas.openxmlformats.org/officeDocument/2006/relationships/image" Target="../media/image29.png"/><Relationship Id="rId4" Type="http://schemas.openxmlformats.org/officeDocument/2006/relationships/image" Target="../media/image28.png"/></Relationships>
</file>

<file path=ppt/slides/_rels/slide5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png"/><Relationship Id="rId7" Type="http://schemas.openxmlformats.org/officeDocument/2006/relationships/hyperlink" Target="https://deepmind.com/blog/wavenet-generative-model-raw-audio/" TargetMode="External"/><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53.xml.rels><?xml version="1.0" encoding="UTF-8" standalone="yes"?>
<Relationships xmlns="http://schemas.openxmlformats.org/package/2006/relationships"><Relationship Id="rId3" Type="http://schemas.openxmlformats.org/officeDocument/2006/relationships/hyperlink" Target="http://www.youtube.com/watch?v=V1eYniJ0Rnk" TargetMode="External"/><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37.png"/><Relationship Id="rId4" Type="http://schemas.openxmlformats.org/officeDocument/2006/relationships/image" Target="../media/image36.jpg"/></Relationships>
</file>

<file path=ppt/slides/_rels/slide5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cs.stanford.edu/people/eroberts/courses/soco/projects/neural-networks/History/history1.html" TargetMode="External"/><Relationship Id="rId2" Type="http://schemas.openxmlformats.org/officeDocument/2006/relationships/hyperlink" Target="https://en.wikipedia.org/wiki/Artificial_neuron#History"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mailto:samuel.cheng@ou.edu"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s://piazza.com/ou/spring2020/ece5973" TargetMode="External"/></Relationships>
</file>

<file path=ppt/slides/_rels/slide8.xml.rels><?xml version="1.0" encoding="UTF-8" standalone="yes"?>
<Relationships xmlns="http://schemas.openxmlformats.org/package/2006/relationships"><Relationship Id="rId2" Type="http://schemas.openxmlformats.org/officeDocument/2006/relationships/hyperlink" Target="http://www.samuelcheng.info/deeplearning_2021/index.html"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Artificial Neural Networks</a:t>
            </a:r>
            <a:br>
              <a:rPr lang="en-US" dirty="0"/>
            </a:br>
            <a:r>
              <a:rPr lang="en-US" sz="4400" dirty="0"/>
              <a:t>Deep Learning Overview</a:t>
            </a:r>
            <a:endParaRPr lang="en-US" dirty="0"/>
          </a:p>
        </p:txBody>
      </p:sp>
      <p:sp>
        <p:nvSpPr>
          <p:cNvPr id="3" name="Subtitle 2"/>
          <p:cNvSpPr>
            <a:spLocks noGrp="1"/>
          </p:cNvSpPr>
          <p:nvPr>
            <p:ph type="subTitle" idx="1"/>
          </p:nvPr>
        </p:nvSpPr>
        <p:spPr/>
        <p:txBody>
          <a:bodyPr>
            <a:normAutofit lnSpcReduction="10000"/>
          </a:bodyPr>
          <a:lstStyle/>
          <a:p>
            <a:r>
              <a:rPr lang="en-US" dirty="0"/>
              <a:t>Samuel Cheng</a:t>
            </a:r>
          </a:p>
          <a:p>
            <a:r>
              <a:rPr lang="en-US" dirty="0"/>
              <a:t>With many slides borrowed from </a:t>
            </a:r>
          </a:p>
          <a:p>
            <a:r>
              <a:rPr lang="en-US" dirty="0"/>
              <a:t>Stanford CS 231n </a:t>
            </a:r>
          </a:p>
          <a:p>
            <a:r>
              <a:rPr lang="en-US" dirty="0"/>
              <a:t>Hinton’s </a:t>
            </a:r>
            <a:r>
              <a:rPr lang="en-US" dirty="0" err="1"/>
              <a:t>coursera</a:t>
            </a:r>
            <a:r>
              <a:rPr lang="en-US" dirty="0"/>
              <a:t> course</a:t>
            </a:r>
          </a:p>
        </p:txBody>
      </p:sp>
    </p:spTree>
    <p:extLst>
      <p:ext uri="{BB962C8B-B14F-4D97-AF65-F5344CB8AC3E}">
        <p14:creationId xmlns:p14="http://schemas.microsoft.com/office/powerpoint/2010/main" val="30052271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Programming Languages?</a:t>
            </a:r>
          </a:p>
        </p:txBody>
      </p:sp>
      <p:sp>
        <p:nvSpPr>
          <p:cNvPr id="3" name="Content Placeholder 2"/>
          <p:cNvSpPr>
            <a:spLocks noGrp="1"/>
          </p:cNvSpPr>
          <p:nvPr>
            <p:ph idx="1"/>
          </p:nvPr>
        </p:nvSpPr>
        <p:spPr/>
        <p:txBody>
          <a:bodyPr/>
          <a:lstStyle/>
          <a:p>
            <a:r>
              <a:rPr lang="en-US" dirty="0"/>
              <a:t>Python/</a:t>
            </a:r>
            <a:r>
              <a:rPr lang="en-US" dirty="0" err="1"/>
              <a:t>Numpy</a:t>
            </a:r>
            <a:r>
              <a:rPr lang="en-US" dirty="0"/>
              <a:t> (required but quite easy)</a:t>
            </a:r>
          </a:p>
          <a:p>
            <a:r>
              <a:rPr lang="en-US" dirty="0"/>
              <a:t>C/C++</a:t>
            </a:r>
          </a:p>
          <a:p>
            <a:r>
              <a:rPr lang="en-US" dirty="0" err="1"/>
              <a:t>Lua</a:t>
            </a:r>
            <a:endParaRPr lang="en-US" dirty="0"/>
          </a:p>
          <a:p>
            <a:r>
              <a:rPr lang="en-US" dirty="0" err="1"/>
              <a:t>Matlab</a:t>
            </a:r>
            <a:endParaRPr lang="en-US" dirty="0"/>
          </a:p>
          <a:p>
            <a:r>
              <a:rPr lang="en-US" dirty="0"/>
              <a:t>Java</a:t>
            </a:r>
          </a:p>
          <a:p>
            <a:r>
              <a:rPr lang="en-US" dirty="0"/>
              <a:t>Others</a:t>
            </a:r>
          </a:p>
          <a:p>
            <a:r>
              <a:rPr lang="en-US" dirty="0"/>
              <a:t>None at all </a:t>
            </a:r>
          </a:p>
        </p:txBody>
      </p:sp>
    </p:spTree>
    <p:extLst>
      <p:ext uri="{BB962C8B-B14F-4D97-AF65-F5344CB8AC3E}">
        <p14:creationId xmlns:p14="http://schemas.microsoft.com/office/powerpoint/2010/main" val="33402939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Platforms?</a:t>
            </a:r>
          </a:p>
        </p:txBody>
      </p:sp>
      <p:sp>
        <p:nvSpPr>
          <p:cNvPr id="3" name="Content Placeholder 2"/>
          <p:cNvSpPr>
            <a:spLocks noGrp="1"/>
          </p:cNvSpPr>
          <p:nvPr>
            <p:ph idx="1"/>
          </p:nvPr>
        </p:nvSpPr>
        <p:spPr/>
        <p:txBody>
          <a:bodyPr/>
          <a:lstStyle/>
          <a:p>
            <a:r>
              <a:rPr lang="en-US" dirty="0"/>
              <a:t>Linux</a:t>
            </a:r>
          </a:p>
          <a:p>
            <a:r>
              <a:rPr lang="en-US" dirty="0"/>
              <a:t>Windows</a:t>
            </a:r>
          </a:p>
          <a:p>
            <a:r>
              <a:rPr lang="en-US" dirty="0"/>
              <a:t>Mac</a:t>
            </a:r>
          </a:p>
          <a:p>
            <a:r>
              <a:rPr lang="en-US" dirty="0"/>
              <a:t>GPUs?</a:t>
            </a:r>
          </a:p>
        </p:txBody>
      </p:sp>
    </p:spTree>
    <p:extLst>
      <p:ext uri="{BB962C8B-B14F-4D97-AF65-F5344CB8AC3E}">
        <p14:creationId xmlns:p14="http://schemas.microsoft.com/office/powerpoint/2010/main" val="13927595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Grading</a:t>
            </a:r>
          </a:p>
        </p:txBody>
      </p:sp>
      <p:sp>
        <p:nvSpPr>
          <p:cNvPr id="3" name="Content Placeholder 2"/>
          <p:cNvSpPr>
            <a:spLocks noGrp="1"/>
          </p:cNvSpPr>
          <p:nvPr>
            <p:ph idx="1"/>
          </p:nvPr>
        </p:nvSpPr>
        <p:spPr/>
        <p:txBody>
          <a:bodyPr/>
          <a:lstStyle/>
          <a:p>
            <a:r>
              <a:rPr lang="en-US" dirty="0"/>
              <a:t>“Homework” and presentations ~ 30%</a:t>
            </a:r>
          </a:p>
          <a:p>
            <a:r>
              <a:rPr lang="en-US" b="1" dirty="0"/>
              <a:t>Programming assignment</a:t>
            </a:r>
            <a:r>
              <a:rPr lang="en-US" dirty="0"/>
              <a:t>: (Important) ~ 30%</a:t>
            </a:r>
          </a:p>
          <a:p>
            <a:pPr lvl="1"/>
            <a:r>
              <a:rPr lang="en-US" dirty="0"/>
              <a:t>mostly based on Stanford CS231n, maybe more</a:t>
            </a:r>
          </a:p>
          <a:p>
            <a:pPr lvl="1"/>
            <a:r>
              <a:rPr lang="en-US" dirty="0"/>
              <a:t>require screenshot submission, preferably screencast</a:t>
            </a:r>
          </a:p>
          <a:p>
            <a:pPr lvl="1"/>
            <a:r>
              <a:rPr lang="en-US" dirty="0"/>
              <a:t>“sample-</a:t>
            </a:r>
            <a:r>
              <a:rPr lang="en-US" dirty="0" err="1"/>
              <a:t>ly</a:t>
            </a:r>
            <a:r>
              <a:rPr lang="en-US" dirty="0"/>
              <a:t>” graded</a:t>
            </a:r>
          </a:p>
          <a:p>
            <a:r>
              <a:rPr lang="en-US" dirty="0"/>
              <a:t>Final Project: Any target problem, can be group project ~ 40%</a:t>
            </a:r>
          </a:p>
          <a:p>
            <a:pPr lvl="1"/>
            <a:r>
              <a:rPr lang="en-US" dirty="0"/>
              <a:t>Proposal required near mid semester</a:t>
            </a:r>
          </a:p>
          <a:p>
            <a:pPr lvl="1"/>
            <a:r>
              <a:rPr lang="en-US" dirty="0"/>
              <a:t>Partially peer graded, precise scoring mechanism TBD</a:t>
            </a:r>
          </a:p>
          <a:p>
            <a:pPr lvl="1"/>
            <a:endParaRPr lang="en-US" dirty="0"/>
          </a:p>
        </p:txBody>
      </p:sp>
    </p:spTree>
    <p:extLst>
      <p:ext uri="{BB962C8B-B14F-4D97-AF65-F5344CB8AC3E}">
        <p14:creationId xmlns:p14="http://schemas.microsoft.com/office/powerpoint/2010/main" val="40820624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Coverage (tentative)</a:t>
            </a:r>
          </a:p>
        </p:txBody>
      </p:sp>
      <p:sp>
        <p:nvSpPr>
          <p:cNvPr id="3" name="Content Placeholder 2"/>
          <p:cNvSpPr>
            <a:spLocks noGrp="1"/>
          </p:cNvSpPr>
          <p:nvPr>
            <p:ph idx="1"/>
          </p:nvPr>
        </p:nvSpPr>
        <p:spPr>
          <a:xfrm>
            <a:off x="472798" y="1643797"/>
            <a:ext cx="10515600" cy="5014911"/>
          </a:xfrm>
        </p:spPr>
        <p:txBody>
          <a:bodyPr>
            <a:normAutofit fontScale="55000" lnSpcReduction="20000"/>
          </a:bodyPr>
          <a:lstStyle/>
          <a:p>
            <a:r>
              <a:rPr lang="en-US" dirty="0"/>
              <a:t>Overview of machine learning</a:t>
            </a:r>
          </a:p>
          <a:p>
            <a:r>
              <a:rPr lang="en-US" dirty="0"/>
              <a:t>Overview of supervised learning</a:t>
            </a:r>
          </a:p>
          <a:p>
            <a:r>
              <a:rPr lang="en-US" dirty="0"/>
              <a:t>Neural network basics</a:t>
            </a:r>
          </a:p>
          <a:p>
            <a:r>
              <a:rPr lang="en-US" dirty="0" err="1"/>
              <a:t>Backpropagation</a:t>
            </a:r>
            <a:r>
              <a:rPr lang="en-US" dirty="0"/>
              <a:t> algorithm</a:t>
            </a:r>
          </a:p>
          <a:p>
            <a:r>
              <a:rPr lang="en-US" dirty="0"/>
              <a:t>Regularization</a:t>
            </a:r>
          </a:p>
          <a:p>
            <a:r>
              <a:rPr lang="en-US" dirty="0"/>
              <a:t>Optimization methods</a:t>
            </a:r>
          </a:p>
          <a:p>
            <a:r>
              <a:rPr lang="en-US" b="1" dirty="0"/>
              <a:t>CNN</a:t>
            </a:r>
          </a:p>
          <a:p>
            <a:r>
              <a:rPr lang="en-US" dirty="0"/>
              <a:t>Weight visualization</a:t>
            </a:r>
          </a:p>
          <a:p>
            <a:r>
              <a:rPr lang="en-US" dirty="0"/>
              <a:t>Recurrent neural networks</a:t>
            </a:r>
          </a:p>
          <a:p>
            <a:r>
              <a:rPr lang="en-US" i="1" dirty="0">
                <a:solidFill>
                  <a:srgbClr val="FF0000"/>
                </a:solidFill>
              </a:rPr>
              <a:t>Deep learning/neural networks packages? (presented by you all)</a:t>
            </a:r>
          </a:p>
          <a:p>
            <a:r>
              <a:rPr lang="en-US" dirty="0"/>
              <a:t>Applications: computer vision, natural language processing</a:t>
            </a:r>
          </a:p>
          <a:p>
            <a:r>
              <a:rPr lang="en-US" dirty="0"/>
              <a:t>Restricted Boltzmann machine, </a:t>
            </a:r>
            <a:r>
              <a:rPr lang="en-US" dirty="0" err="1"/>
              <a:t>autoencoder</a:t>
            </a:r>
            <a:r>
              <a:rPr lang="en-US" dirty="0"/>
              <a:t>, deep belief networks</a:t>
            </a:r>
          </a:p>
          <a:p>
            <a:r>
              <a:rPr lang="en-US" dirty="0"/>
              <a:t>Introduction to deep reinforcement learning</a:t>
            </a:r>
          </a:p>
          <a:p>
            <a:r>
              <a:rPr lang="en-US" dirty="0"/>
              <a:t>Capsule networks </a:t>
            </a:r>
          </a:p>
          <a:p>
            <a:r>
              <a:rPr lang="en-US" dirty="0"/>
              <a:t>Attention networks</a:t>
            </a:r>
          </a:p>
          <a:p>
            <a:r>
              <a:rPr lang="en-US" dirty="0"/>
              <a:t>Graph networks? </a:t>
            </a:r>
          </a:p>
        </p:txBody>
      </p:sp>
    </p:spTree>
    <p:extLst>
      <p:ext uri="{BB962C8B-B14F-4D97-AF65-F5344CB8AC3E}">
        <p14:creationId xmlns:p14="http://schemas.microsoft.com/office/powerpoint/2010/main" val="398397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Prerequisite</a:t>
            </a:r>
          </a:p>
        </p:txBody>
      </p:sp>
      <p:sp>
        <p:nvSpPr>
          <p:cNvPr id="3" name="Content Placeholder 2"/>
          <p:cNvSpPr>
            <a:spLocks noGrp="1"/>
          </p:cNvSpPr>
          <p:nvPr>
            <p:ph idx="1"/>
          </p:nvPr>
        </p:nvSpPr>
        <p:spPr/>
        <p:txBody>
          <a:bodyPr/>
          <a:lstStyle/>
          <a:p>
            <a:r>
              <a:rPr lang="en-US" dirty="0"/>
              <a:t>Python proficiency</a:t>
            </a:r>
          </a:p>
          <a:p>
            <a:pPr lvl="1"/>
            <a:r>
              <a:rPr lang="en-US" dirty="0"/>
              <a:t>Homework are all based on Python. Actually all common packages (</a:t>
            </a:r>
            <a:r>
              <a:rPr lang="en-US" dirty="0" err="1"/>
              <a:t>Tensorflow</a:t>
            </a:r>
            <a:r>
              <a:rPr lang="en-US" dirty="0"/>
              <a:t>, </a:t>
            </a:r>
            <a:r>
              <a:rPr lang="en-US" dirty="0" err="1"/>
              <a:t>PyTorch</a:t>
            </a:r>
            <a:r>
              <a:rPr lang="en-US" dirty="0"/>
              <a:t>, </a:t>
            </a:r>
            <a:r>
              <a:rPr lang="en-US" dirty="0" err="1"/>
              <a:t>etc</a:t>
            </a:r>
            <a:r>
              <a:rPr lang="en-US" dirty="0"/>
              <a:t>) have Python interfaces</a:t>
            </a:r>
          </a:p>
          <a:p>
            <a:pPr lvl="1"/>
            <a:r>
              <a:rPr lang="en-US" dirty="0"/>
              <a:t>If you have programmed before and are familiar with one of those high-level languages, you should be fine</a:t>
            </a:r>
          </a:p>
          <a:p>
            <a:pPr lvl="1"/>
            <a:r>
              <a:rPr lang="en-US" dirty="0"/>
              <a:t>Check out this for a quick tutorial: </a:t>
            </a:r>
            <a:r>
              <a:rPr lang="en-US" dirty="0">
                <a:hlinkClick r:id="rId2"/>
              </a:rPr>
              <a:t>http://cs231n.github.io/python-numpy-tutorial/</a:t>
            </a:r>
            <a:endParaRPr lang="en-US" dirty="0"/>
          </a:p>
          <a:p>
            <a:r>
              <a:rPr lang="en-US" dirty="0"/>
              <a:t>College calculus and linear algebra</a:t>
            </a:r>
          </a:p>
          <a:p>
            <a:pPr lvl="1"/>
            <a:r>
              <a:rPr lang="en-US" dirty="0"/>
              <a:t>Won’t explore proof much but better math foundation definitely eases understanding of many topics</a:t>
            </a:r>
          </a:p>
        </p:txBody>
      </p:sp>
    </p:spTree>
    <p:extLst>
      <p:ext uri="{BB962C8B-B14F-4D97-AF65-F5344CB8AC3E}">
        <p14:creationId xmlns:p14="http://schemas.microsoft.com/office/powerpoint/2010/main" val="4223412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Deep learning in 1 slide</a:t>
            </a:r>
          </a:p>
        </p:txBody>
      </p:sp>
      <p:sp>
        <p:nvSpPr>
          <p:cNvPr id="3" name="Content Placeholder 2"/>
          <p:cNvSpPr>
            <a:spLocks noGrp="1"/>
          </p:cNvSpPr>
          <p:nvPr>
            <p:ph idx="1"/>
          </p:nvPr>
        </p:nvSpPr>
        <p:spPr/>
        <p:txBody>
          <a:bodyPr>
            <a:normAutofit lnSpcReduction="10000"/>
          </a:bodyPr>
          <a:lstStyle/>
          <a:p>
            <a:r>
              <a:rPr lang="en-US" dirty="0"/>
              <a:t>Wide sense</a:t>
            </a:r>
          </a:p>
          <a:p>
            <a:pPr lvl="1"/>
            <a:r>
              <a:rPr lang="en-US" dirty="0"/>
              <a:t>(machine) </a:t>
            </a:r>
            <a:r>
              <a:rPr lang="en-US" b="1" dirty="0"/>
              <a:t>learning</a:t>
            </a:r>
            <a:r>
              <a:rPr lang="en-US" dirty="0"/>
              <a:t> goes </a:t>
            </a:r>
            <a:r>
              <a:rPr lang="en-US" b="1" dirty="0"/>
              <a:t>deep </a:t>
            </a:r>
            <a:r>
              <a:rPr lang="en-US" dirty="0"/>
              <a:t>(with layers of representation)</a:t>
            </a:r>
            <a:endParaRPr lang="en-US" b="1" dirty="0"/>
          </a:p>
          <a:p>
            <a:r>
              <a:rPr lang="en-US" dirty="0"/>
              <a:t>Narrow sense</a:t>
            </a:r>
          </a:p>
          <a:p>
            <a:pPr lvl="1"/>
            <a:r>
              <a:rPr lang="en-US" dirty="0"/>
              <a:t>(Artificial) neural networks with more than one hidden layers</a:t>
            </a:r>
          </a:p>
          <a:p>
            <a:r>
              <a:rPr lang="en-US" dirty="0"/>
              <a:t>Why so popular?</a:t>
            </a:r>
          </a:p>
          <a:p>
            <a:pPr lvl="1"/>
            <a:r>
              <a:rPr lang="en-US" dirty="0"/>
              <a:t>Probably the most powerful machine learning technique at this moment</a:t>
            </a:r>
          </a:p>
          <a:p>
            <a:pPr lvl="1"/>
            <a:r>
              <a:rPr lang="en-US" dirty="0"/>
              <a:t>Won machine learning competition across wide categories with large margins</a:t>
            </a:r>
          </a:p>
        </p:txBody>
      </p:sp>
    </p:spTree>
    <p:extLst>
      <p:ext uri="{BB962C8B-B14F-4D97-AF65-F5344CB8AC3E}">
        <p14:creationId xmlns:p14="http://schemas.microsoft.com/office/powerpoint/2010/main" val="3031290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 Taxonomy</a:t>
            </a:r>
          </a:p>
        </p:txBody>
      </p:sp>
      <p:sp>
        <p:nvSpPr>
          <p:cNvPr id="3" name="Content Placeholder 2"/>
          <p:cNvSpPr>
            <a:spLocks noGrp="1"/>
          </p:cNvSpPr>
          <p:nvPr>
            <p:ph idx="1"/>
          </p:nvPr>
        </p:nvSpPr>
        <p:spPr/>
        <p:txBody>
          <a:bodyPr/>
          <a:lstStyle/>
          <a:p>
            <a:endParaRPr lang="en-US" dirty="0"/>
          </a:p>
        </p:txBody>
      </p:sp>
      <p:sp>
        <p:nvSpPr>
          <p:cNvPr id="4" name="Oval 3"/>
          <p:cNvSpPr/>
          <p:nvPr/>
        </p:nvSpPr>
        <p:spPr>
          <a:xfrm>
            <a:off x="1296473" y="2011508"/>
            <a:ext cx="6194738" cy="3979572"/>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p:cNvSpPr/>
          <p:nvPr/>
        </p:nvSpPr>
        <p:spPr>
          <a:xfrm>
            <a:off x="2394857" y="3002201"/>
            <a:ext cx="3958721" cy="281802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3258353" y="3353563"/>
            <a:ext cx="2464160" cy="369332"/>
          </a:xfrm>
          <a:prstGeom prst="rect">
            <a:avLst/>
          </a:prstGeom>
          <a:noFill/>
        </p:spPr>
        <p:txBody>
          <a:bodyPr wrap="square" rtlCol="0">
            <a:spAutoFit/>
          </a:bodyPr>
          <a:lstStyle/>
          <a:p>
            <a:r>
              <a:rPr lang="en-US" dirty="0">
                <a:solidFill>
                  <a:schemeClr val="bg1"/>
                </a:solidFill>
              </a:rPr>
              <a:t>Machine Learning</a:t>
            </a:r>
          </a:p>
        </p:txBody>
      </p:sp>
      <p:sp>
        <p:nvSpPr>
          <p:cNvPr id="9" name="TextBox 8"/>
          <p:cNvSpPr txBox="1"/>
          <p:nvPr/>
        </p:nvSpPr>
        <p:spPr>
          <a:xfrm>
            <a:off x="3151032" y="2446986"/>
            <a:ext cx="2571481" cy="369332"/>
          </a:xfrm>
          <a:prstGeom prst="rect">
            <a:avLst/>
          </a:prstGeom>
          <a:noFill/>
        </p:spPr>
        <p:txBody>
          <a:bodyPr wrap="square" rtlCol="0">
            <a:spAutoFit/>
          </a:bodyPr>
          <a:lstStyle/>
          <a:p>
            <a:r>
              <a:rPr lang="en-US" dirty="0"/>
              <a:t>Artificial Intelligence</a:t>
            </a:r>
          </a:p>
        </p:txBody>
      </p:sp>
      <p:sp>
        <p:nvSpPr>
          <p:cNvPr id="11" name="Oval 10"/>
          <p:cNvSpPr/>
          <p:nvPr/>
        </p:nvSpPr>
        <p:spPr>
          <a:xfrm>
            <a:off x="2786589" y="3807011"/>
            <a:ext cx="3175256" cy="1898372"/>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nvSpPr>
        <p:spPr>
          <a:xfrm>
            <a:off x="3408301" y="4455887"/>
            <a:ext cx="1889413" cy="11684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Deep Learning</a:t>
            </a:r>
          </a:p>
        </p:txBody>
      </p:sp>
      <p:sp>
        <p:nvSpPr>
          <p:cNvPr id="12" name="TextBox 11"/>
          <p:cNvSpPr txBox="1"/>
          <p:nvPr/>
        </p:nvSpPr>
        <p:spPr>
          <a:xfrm>
            <a:off x="3142137" y="4064178"/>
            <a:ext cx="2464160" cy="369332"/>
          </a:xfrm>
          <a:prstGeom prst="rect">
            <a:avLst/>
          </a:prstGeom>
          <a:noFill/>
        </p:spPr>
        <p:txBody>
          <a:bodyPr wrap="square" rtlCol="0">
            <a:spAutoFit/>
          </a:bodyPr>
          <a:lstStyle/>
          <a:p>
            <a:r>
              <a:rPr lang="en-US" dirty="0">
                <a:solidFill>
                  <a:schemeClr val="bg1"/>
                </a:solidFill>
              </a:rPr>
              <a:t>Representation learning</a:t>
            </a:r>
          </a:p>
        </p:txBody>
      </p:sp>
    </p:spTree>
    <p:extLst>
      <p:ext uri="{BB962C8B-B14F-4D97-AF65-F5344CB8AC3E}">
        <p14:creationId xmlns:p14="http://schemas.microsoft.com/office/powerpoint/2010/main" val="11839564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a:t>
            </a:r>
          </a:p>
        </p:txBody>
      </p:sp>
      <p:sp>
        <p:nvSpPr>
          <p:cNvPr id="3" name="Content Placeholder 2"/>
          <p:cNvSpPr>
            <a:spLocks noGrp="1"/>
          </p:cNvSpPr>
          <p:nvPr>
            <p:ph idx="1"/>
          </p:nvPr>
        </p:nvSpPr>
        <p:spPr/>
        <p:txBody>
          <a:bodyPr/>
          <a:lstStyle/>
          <a:p>
            <a:r>
              <a:rPr lang="en-US" dirty="0"/>
              <a:t>Strong-AI (Artificial general intelligence): fully human-like</a:t>
            </a:r>
          </a:p>
          <a:p>
            <a:pPr lvl="1"/>
            <a:r>
              <a:rPr lang="en-US" dirty="0"/>
              <a:t>Consciousness?</a:t>
            </a:r>
          </a:p>
          <a:p>
            <a:pPr lvl="1"/>
            <a:r>
              <a:rPr lang="en-US" dirty="0"/>
              <a:t>Common sense?</a:t>
            </a:r>
          </a:p>
          <a:p>
            <a:pPr lvl="1"/>
            <a:r>
              <a:rPr lang="en-US" dirty="0"/>
              <a:t>Reasoning? </a:t>
            </a:r>
          </a:p>
          <a:p>
            <a:pPr lvl="1"/>
            <a:r>
              <a:rPr lang="en-US" dirty="0"/>
              <a:t>Check out this video </a:t>
            </a:r>
            <a:r>
              <a:rPr lang="en-US" dirty="0">
                <a:hlinkClick r:id="rId2"/>
              </a:rPr>
              <a:t>podcast</a:t>
            </a:r>
            <a:r>
              <a:rPr lang="en-US" dirty="0"/>
              <a:t> by Lex </a:t>
            </a:r>
            <a:r>
              <a:rPr lang="en-US" dirty="0" err="1"/>
              <a:t>Fridman</a:t>
            </a:r>
            <a:endParaRPr lang="en-US" dirty="0"/>
          </a:p>
          <a:p>
            <a:pPr lvl="1"/>
            <a:r>
              <a:rPr lang="en-US" i="1" dirty="0"/>
              <a:t>… not what we try to study here</a:t>
            </a:r>
          </a:p>
          <a:p>
            <a:r>
              <a:rPr lang="en-US" dirty="0"/>
              <a:t>Weak-AI</a:t>
            </a:r>
          </a:p>
          <a:p>
            <a:pPr lvl="1"/>
            <a:r>
              <a:rPr lang="en-US" dirty="0"/>
              <a:t>Trying to tackle some (very) specific tasks</a:t>
            </a:r>
          </a:p>
        </p:txBody>
      </p:sp>
    </p:spTree>
    <p:extLst>
      <p:ext uri="{BB962C8B-B14F-4D97-AF65-F5344CB8AC3E}">
        <p14:creationId xmlns:p14="http://schemas.microsoft.com/office/powerpoint/2010/main" val="2373676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 Tasks</a:t>
            </a:r>
          </a:p>
        </p:txBody>
      </p:sp>
      <p:sp>
        <p:nvSpPr>
          <p:cNvPr id="3" name="Content Placeholder 2"/>
          <p:cNvSpPr>
            <a:spLocks noGrp="1"/>
          </p:cNvSpPr>
          <p:nvPr>
            <p:ph idx="1"/>
          </p:nvPr>
        </p:nvSpPr>
        <p:spPr/>
        <p:txBody>
          <a:bodyPr/>
          <a:lstStyle/>
          <a:p>
            <a:r>
              <a:rPr lang="en-US" dirty="0"/>
              <a:t>Playing chess : </a:t>
            </a:r>
          </a:p>
          <a:p>
            <a:r>
              <a:rPr lang="en-US" dirty="0"/>
              <a:t>Playing strategy games (e.g., </a:t>
            </a:r>
            <a:r>
              <a:rPr lang="en-US" dirty="0" err="1"/>
              <a:t>Starcraft</a:t>
            </a:r>
            <a:r>
              <a:rPr lang="en-US" dirty="0"/>
              <a:t>) :</a:t>
            </a:r>
          </a:p>
          <a:p>
            <a:r>
              <a:rPr lang="en-US" dirty="0"/>
              <a:t>Playing GO :</a:t>
            </a:r>
          </a:p>
          <a:p>
            <a:r>
              <a:rPr lang="en-US" dirty="0"/>
              <a:t>Solve Sudoku :</a:t>
            </a:r>
          </a:p>
          <a:p>
            <a:r>
              <a:rPr lang="en-US" dirty="0"/>
              <a:t>Find a cat in a picture :</a:t>
            </a:r>
          </a:p>
          <a:p>
            <a:r>
              <a:rPr lang="en-US" dirty="0"/>
              <a:t>Describe a picture :</a:t>
            </a:r>
          </a:p>
          <a:p>
            <a:r>
              <a:rPr lang="en-US" dirty="0"/>
              <a:t>Solve a calculus problem :</a:t>
            </a:r>
          </a:p>
          <a:p>
            <a:r>
              <a:rPr lang="en-US" i="1" dirty="0"/>
              <a:t>Understand</a:t>
            </a:r>
            <a:r>
              <a:rPr lang="en-US" dirty="0"/>
              <a:t> a story:</a:t>
            </a:r>
          </a:p>
        </p:txBody>
      </p:sp>
    </p:spTree>
    <p:extLst>
      <p:ext uri="{BB962C8B-B14F-4D97-AF65-F5344CB8AC3E}">
        <p14:creationId xmlns:p14="http://schemas.microsoft.com/office/powerpoint/2010/main" val="28662119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 Tasks</a:t>
            </a:r>
          </a:p>
        </p:txBody>
      </p:sp>
      <p:sp>
        <p:nvSpPr>
          <p:cNvPr id="3" name="Content Placeholder 2"/>
          <p:cNvSpPr>
            <a:spLocks noGrp="1"/>
          </p:cNvSpPr>
          <p:nvPr>
            <p:ph idx="1"/>
          </p:nvPr>
        </p:nvSpPr>
        <p:spPr/>
        <p:txBody>
          <a:bodyPr>
            <a:normAutofit fontScale="92500"/>
          </a:bodyPr>
          <a:lstStyle/>
          <a:p>
            <a:r>
              <a:rPr lang="en-US" dirty="0"/>
              <a:t>Playing chess : </a:t>
            </a:r>
            <a:r>
              <a:rPr lang="en-US" dirty="0">
                <a:solidFill>
                  <a:srgbClr val="FF0000"/>
                </a:solidFill>
              </a:rPr>
              <a:t>medium-&gt;easy</a:t>
            </a:r>
          </a:p>
          <a:p>
            <a:r>
              <a:rPr lang="en-US" dirty="0"/>
              <a:t>Playing strategy games (e.g., </a:t>
            </a:r>
            <a:r>
              <a:rPr lang="en-US" dirty="0" err="1"/>
              <a:t>Starcraft</a:t>
            </a:r>
            <a:r>
              <a:rPr lang="en-US" dirty="0"/>
              <a:t>) : </a:t>
            </a:r>
            <a:r>
              <a:rPr lang="en-US" dirty="0">
                <a:solidFill>
                  <a:srgbClr val="FF0000"/>
                </a:solidFill>
              </a:rPr>
              <a:t>hard-&gt;medium</a:t>
            </a:r>
          </a:p>
          <a:p>
            <a:r>
              <a:rPr lang="en-US" dirty="0"/>
              <a:t>Playing GO : </a:t>
            </a:r>
            <a:r>
              <a:rPr lang="en-US" dirty="0">
                <a:solidFill>
                  <a:srgbClr val="FF0000"/>
                </a:solidFill>
              </a:rPr>
              <a:t>hard-&gt;easy</a:t>
            </a:r>
          </a:p>
          <a:p>
            <a:r>
              <a:rPr lang="en-US" dirty="0"/>
              <a:t>Solve Sudoku : </a:t>
            </a:r>
            <a:r>
              <a:rPr lang="en-US" dirty="0">
                <a:solidFill>
                  <a:srgbClr val="FF0000"/>
                </a:solidFill>
              </a:rPr>
              <a:t>easy</a:t>
            </a:r>
          </a:p>
          <a:p>
            <a:r>
              <a:rPr lang="en-US" dirty="0"/>
              <a:t>Find a cat in a picture : </a:t>
            </a:r>
            <a:r>
              <a:rPr lang="en-US" dirty="0">
                <a:solidFill>
                  <a:srgbClr val="FF0000"/>
                </a:solidFill>
              </a:rPr>
              <a:t>hard to achieve human performance</a:t>
            </a:r>
          </a:p>
          <a:p>
            <a:r>
              <a:rPr lang="en-US" dirty="0"/>
              <a:t>Describe a picture : </a:t>
            </a:r>
            <a:r>
              <a:rPr lang="en-US" dirty="0">
                <a:solidFill>
                  <a:srgbClr val="FF0000"/>
                </a:solidFill>
              </a:rPr>
              <a:t>ditto</a:t>
            </a:r>
          </a:p>
          <a:p>
            <a:r>
              <a:rPr lang="en-US" dirty="0"/>
              <a:t>Solve a calculus problem : </a:t>
            </a:r>
            <a:r>
              <a:rPr lang="en-US" dirty="0">
                <a:solidFill>
                  <a:srgbClr val="FF0000"/>
                </a:solidFill>
              </a:rPr>
              <a:t>easy</a:t>
            </a:r>
          </a:p>
          <a:p>
            <a:r>
              <a:rPr lang="en-US" i="1" dirty="0"/>
              <a:t>Understand</a:t>
            </a:r>
            <a:r>
              <a:rPr lang="en-US" dirty="0"/>
              <a:t> a story: </a:t>
            </a:r>
            <a:r>
              <a:rPr lang="en-US" dirty="0">
                <a:solidFill>
                  <a:srgbClr val="FF0000"/>
                </a:solidFill>
              </a:rPr>
              <a:t>very hard</a:t>
            </a:r>
            <a:endParaRPr lang="en-US" dirty="0"/>
          </a:p>
          <a:p>
            <a:pPr marL="0" indent="0">
              <a:buNone/>
            </a:pPr>
            <a:endParaRPr lang="en-US" dirty="0">
              <a:solidFill>
                <a:srgbClr val="FF0000"/>
              </a:solidFill>
            </a:endParaRPr>
          </a:p>
        </p:txBody>
      </p:sp>
    </p:spTree>
    <p:extLst>
      <p:ext uri="{BB962C8B-B14F-4D97-AF65-F5344CB8AC3E}">
        <p14:creationId xmlns:p14="http://schemas.microsoft.com/office/powerpoint/2010/main" val="39651982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en-US" altLang="en-US" dirty="0"/>
              <a:t>General Information</a:t>
            </a:r>
          </a:p>
        </p:txBody>
      </p:sp>
      <p:sp>
        <p:nvSpPr>
          <p:cNvPr id="674819" name="Rectangle 3"/>
          <p:cNvSpPr>
            <a:spLocks noGrp="1" noChangeArrowheads="1"/>
          </p:cNvSpPr>
          <p:nvPr>
            <p:ph idx="1"/>
          </p:nvPr>
        </p:nvSpPr>
        <p:spPr>
          <a:xfrm>
            <a:off x="304800" y="1524000"/>
            <a:ext cx="8534400" cy="5181600"/>
          </a:xfrm>
        </p:spPr>
        <p:txBody>
          <a:bodyPr>
            <a:normAutofit/>
          </a:bodyPr>
          <a:lstStyle/>
          <a:p>
            <a:r>
              <a:rPr lang="en-US" altLang="en-US" dirty="0"/>
              <a:t>Instructor: Samuel Cheng </a:t>
            </a:r>
          </a:p>
          <a:p>
            <a:r>
              <a:rPr lang="en-US" altLang="en-US" dirty="0"/>
              <a:t>TA: Dong Han</a:t>
            </a:r>
          </a:p>
          <a:p>
            <a:r>
              <a:rPr lang="en-US" altLang="en-US" dirty="0"/>
              <a:t>Discussion forum (Discord) is available. Please check the signup link through Canvas </a:t>
            </a:r>
          </a:p>
          <a:p>
            <a:r>
              <a:rPr lang="en-US" altLang="en-US" dirty="0"/>
              <a:t>Office hours: </a:t>
            </a:r>
          </a:p>
          <a:p>
            <a:pPr lvl="1"/>
            <a:r>
              <a:rPr lang="en-US" altLang="en-US" dirty="0"/>
              <a:t>None. Please just contact me through Discord</a:t>
            </a:r>
          </a:p>
          <a:p>
            <a:r>
              <a:rPr lang="en-US" altLang="en-US" dirty="0"/>
              <a:t>Quick logistics:</a:t>
            </a:r>
          </a:p>
          <a:p>
            <a:pPr lvl="1"/>
            <a:r>
              <a:rPr lang="en-US" dirty="0"/>
              <a:t>Canvas (private) + Discord (semi-private) + website (public) + Zoom (video lecture)</a:t>
            </a:r>
          </a:p>
          <a:p>
            <a:endParaRPr lang="en-US" altLang="en-US" dirty="0"/>
          </a:p>
        </p:txBody>
      </p:sp>
      <mc:AlternateContent xmlns:mc="http://schemas.openxmlformats.org/markup-compatibility/2006" xmlns:pslz="http://schemas.microsoft.com/office/powerpoint/2016/slidezoom">
        <mc:Choice Requires="pslz">
          <p:graphicFrame>
            <p:nvGraphicFramePr>
              <p:cNvPr id="3" name="Slide Zoom 2">
                <a:extLst>
                  <a:ext uri="{FF2B5EF4-FFF2-40B4-BE49-F238E27FC236}">
                    <a16:creationId xmlns:a16="http://schemas.microsoft.com/office/drawing/2014/main" id="{879072BC-F803-4E5E-9329-34FE7B487F3C}"/>
                  </a:ext>
                </a:extLst>
              </p:cNvPr>
              <p:cNvGraphicFramePr>
                <a:graphicFrameLocks noChangeAspect="1"/>
              </p:cNvGraphicFramePr>
              <p:nvPr>
                <p:extLst>
                  <p:ext uri="{D42A27DB-BD31-4B8C-83A1-F6EECF244321}">
                    <p14:modId xmlns:p14="http://schemas.microsoft.com/office/powerpoint/2010/main" val="1379038605"/>
                  </p:ext>
                </p:extLst>
              </p:nvPr>
            </p:nvGraphicFramePr>
            <p:xfrm>
              <a:off x="-3471672" y="2650928"/>
              <a:ext cx="2286000" cy="1714500"/>
            </p:xfrm>
            <a:graphic>
              <a:graphicData uri="http://schemas.microsoft.com/office/powerpoint/2016/slidezoom">
                <pslz:sldZm>
                  <pslz:sldZmObj sldId="307" cId="3599724598">
                    <pslz:zmPr id="{9501DB2C-FE8F-4BDD-B280-171026BDD227}" returnToParent="0" transitionDur="1000">
                      <p166:blipFill xmlns:p166="http://schemas.microsoft.com/office/powerpoint/2016/6/main">
                        <a:blip r:embed="rId3"/>
                        <a:stretch>
                          <a:fillRect/>
                        </a:stretch>
                      </p166:blipFill>
                      <p166:spPr xmlns:p166="http://schemas.microsoft.com/office/powerpoint/2016/6/main">
                        <a:xfrm>
                          <a:off x="0" y="0"/>
                          <a:ext cx="2286000" cy="1714500"/>
                        </a:xfrm>
                        <a:prstGeom prst="rect">
                          <a:avLst/>
                        </a:prstGeom>
                        <a:ln w="3175">
                          <a:solidFill>
                            <a:prstClr val="ltGray"/>
                          </a:solidFill>
                        </a:ln>
                      </p166:spPr>
                    </pslz:zmPr>
                  </pslz:sldZmObj>
                </pslz:sldZm>
              </a:graphicData>
            </a:graphic>
          </p:graphicFrame>
        </mc:Choice>
        <mc:Fallback xmlns="">
          <p:pic>
            <p:nvPicPr>
              <p:cNvPr id="3" name="Slide Zoom 2">
                <a:hlinkClick r:id="rId4" action="ppaction://hlinksldjump"/>
                <a:extLst>
                  <a:ext uri="{FF2B5EF4-FFF2-40B4-BE49-F238E27FC236}">
                    <a16:creationId xmlns:a16="http://schemas.microsoft.com/office/drawing/2014/main" id="{879072BC-F803-4E5E-9329-34FE7B487F3C}"/>
                  </a:ext>
                </a:extLst>
              </p:cNvPr>
              <p:cNvPicPr>
                <a:picLocks noGrp="1" noRot="1" noChangeAspect="1" noMove="1" noResize="1" noEditPoints="1" noAdjustHandles="1" noChangeArrowheads="1" noChangeShapeType="1"/>
              </p:cNvPicPr>
              <p:nvPr/>
            </p:nvPicPr>
            <p:blipFill>
              <a:blip r:embed="rId5"/>
              <a:stretch>
                <a:fillRect/>
              </a:stretch>
            </p:blipFill>
            <p:spPr>
              <a:xfrm>
                <a:off x="-3471672" y="2650928"/>
                <a:ext cx="2286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35997245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74819">
                                            <p:txEl>
                                              <p:pRg st="3" end="3"/>
                                            </p:txEl>
                                          </p:spTgt>
                                        </p:tgtEl>
                                        <p:attrNameLst>
                                          <p:attrName>style.visibility</p:attrName>
                                        </p:attrNameLst>
                                      </p:cBhvr>
                                      <p:to>
                                        <p:strVal val="visible"/>
                                      </p:to>
                                    </p:set>
                                    <p:animEffect transition="in" filter="fade">
                                      <p:cBhvr>
                                        <p:cTn id="7" dur="500"/>
                                        <p:tgtEl>
                                          <p:spTgt spid="674819">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74819">
                                            <p:txEl>
                                              <p:pRg st="4" end="4"/>
                                            </p:txEl>
                                          </p:spTgt>
                                        </p:tgtEl>
                                        <p:attrNameLst>
                                          <p:attrName>style.visibility</p:attrName>
                                        </p:attrNameLst>
                                      </p:cBhvr>
                                      <p:to>
                                        <p:strVal val="visible"/>
                                      </p:to>
                                    </p:set>
                                    <p:animEffect transition="in" filter="fade">
                                      <p:cBhvr>
                                        <p:cTn id="12" dur="500"/>
                                        <p:tgtEl>
                                          <p:spTgt spid="674819">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74819">
                                            <p:txEl>
                                              <p:pRg st="5" end="5"/>
                                            </p:txEl>
                                          </p:spTgt>
                                        </p:tgtEl>
                                        <p:attrNameLst>
                                          <p:attrName>style.visibility</p:attrName>
                                        </p:attrNameLst>
                                      </p:cBhvr>
                                      <p:to>
                                        <p:strVal val="visible"/>
                                      </p:to>
                                    </p:set>
                                    <p:animEffect transition="in" filter="fade">
                                      <p:cBhvr>
                                        <p:cTn id="17" dur="500"/>
                                        <p:tgtEl>
                                          <p:spTgt spid="674819">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74819">
                                            <p:txEl>
                                              <p:pRg st="6" end="6"/>
                                            </p:txEl>
                                          </p:spTgt>
                                        </p:tgtEl>
                                        <p:attrNameLst>
                                          <p:attrName>style.visibility</p:attrName>
                                        </p:attrNameLst>
                                      </p:cBhvr>
                                      <p:to>
                                        <p:strVal val="visible"/>
                                      </p:to>
                                    </p:set>
                                    <p:animEffect transition="in" filter="fade">
                                      <p:cBhvr>
                                        <p:cTn id="22" dur="500"/>
                                        <p:tgtEl>
                                          <p:spTgt spid="67481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 Tasks</a:t>
            </a:r>
          </a:p>
        </p:txBody>
      </p:sp>
      <p:sp>
        <p:nvSpPr>
          <p:cNvPr id="3" name="Content Placeholder 2"/>
          <p:cNvSpPr>
            <a:spLocks noGrp="1"/>
          </p:cNvSpPr>
          <p:nvPr>
            <p:ph idx="1"/>
          </p:nvPr>
        </p:nvSpPr>
        <p:spPr>
          <a:xfrm>
            <a:off x="574432" y="1843089"/>
            <a:ext cx="7886700" cy="4351338"/>
          </a:xfrm>
        </p:spPr>
        <p:txBody>
          <a:bodyPr>
            <a:normAutofit lnSpcReduction="10000"/>
          </a:bodyPr>
          <a:lstStyle/>
          <a:p>
            <a:r>
              <a:rPr lang="en-US" dirty="0"/>
              <a:t>Solve Sudoku : </a:t>
            </a:r>
            <a:r>
              <a:rPr lang="en-US" dirty="0">
                <a:solidFill>
                  <a:srgbClr val="FF0000"/>
                </a:solidFill>
              </a:rPr>
              <a:t>easy</a:t>
            </a:r>
          </a:p>
          <a:p>
            <a:r>
              <a:rPr lang="en-US" dirty="0"/>
              <a:t>Solve a calculus problem : </a:t>
            </a:r>
            <a:r>
              <a:rPr lang="en-US" dirty="0">
                <a:solidFill>
                  <a:srgbClr val="FF0000"/>
                </a:solidFill>
              </a:rPr>
              <a:t>easy</a:t>
            </a:r>
          </a:p>
          <a:p>
            <a:r>
              <a:rPr lang="en-US" dirty="0"/>
              <a:t>Playing chess : </a:t>
            </a:r>
            <a:r>
              <a:rPr lang="en-US" dirty="0">
                <a:solidFill>
                  <a:srgbClr val="FF0000"/>
                </a:solidFill>
              </a:rPr>
              <a:t>medium-&gt;easy</a:t>
            </a:r>
          </a:p>
          <a:p>
            <a:r>
              <a:rPr lang="en-US" dirty="0"/>
              <a:t>Playing GO : </a:t>
            </a:r>
            <a:r>
              <a:rPr lang="en-US" dirty="0">
                <a:solidFill>
                  <a:srgbClr val="FF0000"/>
                </a:solidFill>
              </a:rPr>
              <a:t>hard-&gt;easy</a:t>
            </a:r>
          </a:p>
          <a:p>
            <a:r>
              <a:rPr lang="en-US" dirty="0"/>
              <a:t>Find a cat in a picture (?) : </a:t>
            </a:r>
            <a:r>
              <a:rPr lang="en-US" dirty="0">
                <a:solidFill>
                  <a:srgbClr val="FF0000"/>
                </a:solidFill>
              </a:rPr>
              <a:t>hard to achieve human performance</a:t>
            </a:r>
          </a:p>
          <a:p>
            <a:r>
              <a:rPr lang="en-US" dirty="0"/>
              <a:t>Describe a picture : </a:t>
            </a:r>
            <a:r>
              <a:rPr lang="en-US" dirty="0">
                <a:solidFill>
                  <a:srgbClr val="FF0000"/>
                </a:solidFill>
              </a:rPr>
              <a:t>ditto</a:t>
            </a:r>
          </a:p>
          <a:p>
            <a:r>
              <a:rPr lang="en-US" dirty="0"/>
              <a:t>Playing strategy games (e.g., </a:t>
            </a:r>
            <a:r>
              <a:rPr lang="en-US" dirty="0" err="1"/>
              <a:t>Starcraft</a:t>
            </a:r>
            <a:r>
              <a:rPr lang="en-US" dirty="0"/>
              <a:t>) : </a:t>
            </a:r>
            <a:r>
              <a:rPr lang="en-US" dirty="0">
                <a:solidFill>
                  <a:srgbClr val="FF0000"/>
                </a:solidFill>
              </a:rPr>
              <a:t>hard</a:t>
            </a:r>
          </a:p>
          <a:p>
            <a:r>
              <a:rPr lang="en-US" i="1" dirty="0"/>
              <a:t>Understand</a:t>
            </a:r>
            <a:r>
              <a:rPr lang="en-US" dirty="0"/>
              <a:t> a story: </a:t>
            </a:r>
            <a:r>
              <a:rPr lang="en-US" dirty="0">
                <a:solidFill>
                  <a:srgbClr val="FF0000"/>
                </a:solidFill>
              </a:rPr>
              <a:t>very hard</a:t>
            </a:r>
            <a:endParaRPr lang="en-US" dirty="0"/>
          </a:p>
          <a:p>
            <a:pPr marL="0" indent="0">
              <a:buNone/>
            </a:pPr>
            <a:endParaRPr lang="en-US" dirty="0">
              <a:solidFill>
                <a:srgbClr val="FF0000"/>
              </a:solidFill>
            </a:endParaRPr>
          </a:p>
        </p:txBody>
      </p:sp>
      <p:cxnSp>
        <p:nvCxnSpPr>
          <p:cNvPr id="5" name="Straight Arrow Connector 4"/>
          <p:cNvCxnSpPr/>
          <p:nvPr/>
        </p:nvCxnSpPr>
        <p:spPr>
          <a:xfrm flipV="1">
            <a:off x="457200" y="1863969"/>
            <a:ext cx="0" cy="16177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464528" y="3845169"/>
            <a:ext cx="0" cy="20280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87569" y="1383323"/>
            <a:ext cx="2157046" cy="369332"/>
          </a:xfrm>
          <a:prstGeom prst="rect">
            <a:avLst/>
          </a:prstGeom>
          <a:noFill/>
        </p:spPr>
        <p:txBody>
          <a:bodyPr wrap="square" rtlCol="0">
            <a:spAutoFit/>
          </a:bodyPr>
          <a:lstStyle/>
          <a:p>
            <a:r>
              <a:rPr lang="en-US" dirty="0">
                <a:solidFill>
                  <a:schemeClr val="accent4"/>
                </a:solidFill>
              </a:rPr>
              <a:t>Machine better</a:t>
            </a:r>
          </a:p>
        </p:txBody>
      </p:sp>
      <p:sp>
        <p:nvSpPr>
          <p:cNvPr id="9" name="TextBox 8"/>
          <p:cNvSpPr txBox="1"/>
          <p:nvPr/>
        </p:nvSpPr>
        <p:spPr>
          <a:xfrm>
            <a:off x="187569" y="5952774"/>
            <a:ext cx="2684584" cy="369332"/>
          </a:xfrm>
          <a:prstGeom prst="rect">
            <a:avLst/>
          </a:prstGeom>
          <a:noFill/>
        </p:spPr>
        <p:txBody>
          <a:bodyPr wrap="square" rtlCol="0">
            <a:spAutoFit/>
          </a:bodyPr>
          <a:lstStyle/>
          <a:p>
            <a:r>
              <a:rPr lang="en-US" dirty="0">
                <a:solidFill>
                  <a:schemeClr val="accent4"/>
                </a:solidFill>
              </a:rPr>
              <a:t>Human better</a:t>
            </a:r>
          </a:p>
        </p:txBody>
      </p:sp>
    </p:spTree>
    <p:extLst>
      <p:ext uri="{BB962C8B-B14F-4D97-AF65-F5344CB8AC3E}">
        <p14:creationId xmlns:p14="http://schemas.microsoft.com/office/powerpoint/2010/main" val="28113568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0933" y="0"/>
            <a:ext cx="7698872" cy="735253"/>
          </a:xfrm>
        </p:spPr>
        <p:txBody>
          <a:bodyPr>
            <a:normAutofit/>
          </a:bodyPr>
          <a:lstStyle/>
          <a:p>
            <a:r>
              <a:rPr lang="en-US" baseline="-25000" dirty="0"/>
              <a:t>Hans </a:t>
            </a:r>
            <a:r>
              <a:rPr lang="en-US" baseline="-25000" dirty="0" err="1"/>
              <a:t>Moravec’s</a:t>
            </a:r>
            <a:r>
              <a:rPr lang="en-US" baseline="-25000" dirty="0"/>
              <a:t> landscape of Human competence</a:t>
            </a:r>
          </a:p>
        </p:txBody>
      </p:sp>
      <p:pic>
        <p:nvPicPr>
          <p:cNvPr id="4" name="Content Placeholder 3"/>
          <p:cNvPicPr>
            <a:picLocks noGrp="1" noChangeAspect="1"/>
          </p:cNvPicPr>
          <p:nvPr>
            <p:ph idx="1"/>
          </p:nvPr>
        </p:nvPicPr>
        <p:blipFill>
          <a:blip r:embed="rId2"/>
          <a:stretch>
            <a:fillRect/>
          </a:stretch>
        </p:blipFill>
        <p:spPr>
          <a:xfrm>
            <a:off x="981104" y="952610"/>
            <a:ext cx="6938530" cy="5407808"/>
          </a:xfrm>
          <a:prstGeom prst="rect">
            <a:avLst/>
          </a:prstGeom>
        </p:spPr>
      </p:pic>
      <p:sp>
        <p:nvSpPr>
          <p:cNvPr id="5" name="Title 1"/>
          <p:cNvSpPr txBox="1">
            <a:spLocks/>
          </p:cNvSpPr>
          <p:nvPr/>
        </p:nvSpPr>
        <p:spPr>
          <a:xfrm>
            <a:off x="4450369" y="6492154"/>
            <a:ext cx="3849436" cy="365846"/>
          </a:xfrm>
          <a:prstGeom prst="rect">
            <a:avLst/>
          </a:prstGeom>
        </p:spPr>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Slide credit to Max </a:t>
            </a:r>
            <a:r>
              <a:rPr lang="en-US" dirty="0" err="1"/>
              <a:t>Tegmark</a:t>
            </a:r>
            <a:endParaRPr lang="en-US" dirty="0"/>
          </a:p>
        </p:txBody>
      </p:sp>
    </p:spTree>
    <p:extLst>
      <p:ext uri="{BB962C8B-B14F-4D97-AF65-F5344CB8AC3E}">
        <p14:creationId xmlns:p14="http://schemas.microsoft.com/office/powerpoint/2010/main" val="11819691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Winograd</a:t>
            </a:r>
            <a:r>
              <a:rPr lang="en-US" dirty="0"/>
              <a:t> Schema Test</a:t>
            </a:r>
          </a:p>
        </p:txBody>
      </p:sp>
      <p:sp>
        <p:nvSpPr>
          <p:cNvPr id="3" name="Content Placeholder 2"/>
          <p:cNvSpPr>
            <a:spLocks noGrp="1"/>
          </p:cNvSpPr>
          <p:nvPr>
            <p:ph idx="1"/>
          </p:nvPr>
        </p:nvSpPr>
        <p:spPr/>
        <p:txBody>
          <a:bodyPr>
            <a:normAutofit lnSpcReduction="10000"/>
          </a:bodyPr>
          <a:lstStyle/>
          <a:p>
            <a:r>
              <a:rPr lang="en-US" dirty="0" err="1"/>
              <a:t>Winograd</a:t>
            </a:r>
            <a:r>
              <a:rPr lang="en-US" dirty="0"/>
              <a:t> Schema questions simply require the resolution of </a:t>
            </a:r>
            <a:r>
              <a:rPr lang="en-US" dirty="0">
                <a:hlinkClick r:id="rId2" tooltip="Anaphora (linguistics)"/>
              </a:rPr>
              <a:t>anaphora</a:t>
            </a:r>
            <a:r>
              <a:rPr lang="en-US" dirty="0"/>
              <a:t>: the machine must identify the </a:t>
            </a:r>
            <a:r>
              <a:rPr lang="en-US" dirty="0">
                <a:hlinkClick r:id="rId3" tooltip="Antecedent (grammar)"/>
              </a:rPr>
              <a:t>antecedent</a:t>
            </a:r>
            <a:r>
              <a:rPr lang="en-US" dirty="0"/>
              <a:t> of an ambiguous pronoun in a statement</a:t>
            </a:r>
          </a:p>
          <a:p>
            <a:r>
              <a:rPr lang="en-US" dirty="0"/>
              <a:t>Example</a:t>
            </a:r>
          </a:p>
          <a:p>
            <a:pPr lvl="1"/>
            <a:r>
              <a:rPr lang="en-US" dirty="0"/>
              <a:t>Given</a:t>
            </a:r>
          </a:p>
          <a:p>
            <a:pPr lvl="2"/>
            <a:r>
              <a:rPr lang="en-US" dirty="0"/>
              <a:t>The city councilmen refused the demonstrators a permit because </a:t>
            </a:r>
            <a:r>
              <a:rPr lang="en-US" dirty="0">
                <a:solidFill>
                  <a:srgbClr val="FF0000"/>
                </a:solidFill>
              </a:rPr>
              <a:t>they</a:t>
            </a:r>
            <a:r>
              <a:rPr lang="en-US" dirty="0"/>
              <a:t> feared violence</a:t>
            </a:r>
          </a:p>
          <a:p>
            <a:pPr lvl="2"/>
            <a:r>
              <a:rPr lang="en-US" dirty="0"/>
              <a:t>The city councilmen refused the demonstrators a permit because </a:t>
            </a:r>
            <a:r>
              <a:rPr lang="en-US" dirty="0">
                <a:solidFill>
                  <a:srgbClr val="FF0000"/>
                </a:solidFill>
              </a:rPr>
              <a:t>they</a:t>
            </a:r>
            <a:r>
              <a:rPr lang="en-US" dirty="0"/>
              <a:t> advocated violence</a:t>
            </a:r>
          </a:p>
          <a:p>
            <a:pPr lvl="1"/>
            <a:r>
              <a:rPr lang="en-US" dirty="0"/>
              <a:t>Question</a:t>
            </a:r>
          </a:p>
          <a:p>
            <a:pPr lvl="2"/>
            <a:r>
              <a:rPr lang="en-US" dirty="0"/>
              <a:t>Does the pronoun “</a:t>
            </a:r>
            <a:r>
              <a:rPr lang="en-US" dirty="0">
                <a:solidFill>
                  <a:srgbClr val="FF0000"/>
                </a:solidFill>
              </a:rPr>
              <a:t>they</a:t>
            </a:r>
            <a:r>
              <a:rPr lang="en-US" dirty="0"/>
              <a:t>” refer to councilmen or demonstrators?</a:t>
            </a:r>
          </a:p>
        </p:txBody>
      </p:sp>
    </p:spTree>
    <p:extLst>
      <p:ext uri="{BB962C8B-B14F-4D97-AF65-F5344CB8AC3E}">
        <p14:creationId xmlns:p14="http://schemas.microsoft.com/office/powerpoint/2010/main" val="2219880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Winograd</a:t>
            </a:r>
            <a:r>
              <a:rPr lang="en-US" dirty="0"/>
              <a:t> Schema Challenge</a:t>
            </a:r>
          </a:p>
        </p:txBody>
      </p:sp>
      <p:sp>
        <p:nvSpPr>
          <p:cNvPr id="3" name="Content Placeholder 2"/>
          <p:cNvSpPr>
            <a:spLocks noGrp="1"/>
          </p:cNvSpPr>
          <p:nvPr>
            <p:ph idx="1"/>
          </p:nvPr>
        </p:nvSpPr>
        <p:spPr/>
        <p:txBody>
          <a:bodyPr>
            <a:normAutofit fontScale="92500"/>
          </a:bodyPr>
          <a:lstStyle/>
          <a:p>
            <a:r>
              <a:rPr lang="en-US" dirty="0"/>
              <a:t>Proposed by Hector Levesque [Le-</a:t>
            </a:r>
            <a:r>
              <a:rPr lang="en-US" dirty="0" err="1"/>
              <a:t>vek</a:t>
            </a:r>
            <a:r>
              <a:rPr lang="en-US" dirty="0"/>
              <a:t>/La-</a:t>
            </a:r>
            <a:r>
              <a:rPr lang="en-US" dirty="0" err="1"/>
              <a:t>veck</a:t>
            </a:r>
            <a:r>
              <a:rPr lang="en-US" dirty="0"/>
              <a:t>], a computer scientist at University of Toronto</a:t>
            </a:r>
          </a:p>
          <a:p>
            <a:r>
              <a:rPr lang="en-US" dirty="0"/>
              <a:t>Named after Terry </a:t>
            </a:r>
            <a:r>
              <a:rPr lang="en-US" dirty="0" err="1"/>
              <a:t>Winograd</a:t>
            </a:r>
            <a:r>
              <a:rPr lang="en-US" dirty="0"/>
              <a:t>, CS professor at Stanford</a:t>
            </a:r>
          </a:p>
          <a:p>
            <a:r>
              <a:rPr lang="en-US" dirty="0"/>
              <a:t>Tried to address weaknesses of Turing test (from wiki)</a:t>
            </a:r>
          </a:p>
          <a:p>
            <a:pPr lvl="1"/>
            <a:r>
              <a:rPr lang="en-US" dirty="0"/>
              <a:t>Deception: The machine is forced to construct a false identity, which is not part of intelligence</a:t>
            </a:r>
          </a:p>
          <a:p>
            <a:pPr lvl="1"/>
            <a:r>
              <a:rPr lang="en-US" dirty="0"/>
              <a:t>Conversation: A lot of interaction may qualify as "legitimate conversation"—jokes, clever asides, points of order—without requiring intelligent reasoning</a:t>
            </a:r>
          </a:p>
          <a:p>
            <a:pPr lvl="1"/>
            <a:r>
              <a:rPr lang="en-US" dirty="0"/>
              <a:t>Evaluation: Humans make mistakes and judges often would disagree on the results</a:t>
            </a:r>
          </a:p>
          <a:p>
            <a:pPr lvl="1"/>
            <a:endParaRPr lang="en-US" dirty="0"/>
          </a:p>
        </p:txBody>
      </p:sp>
    </p:spTree>
    <p:extLst>
      <p:ext uri="{BB962C8B-B14F-4D97-AF65-F5344CB8AC3E}">
        <p14:creationId xmlns:p14="http://schemas.microsoft.com/office/powerpoint/2010/main" val="3295430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bad </a:t>
            </a:r>
            <a:r>
              <a:rPr lang="en-US" dirty="0" err="1"/>
              <a:t>Winograd</a:t>
            </a:r>
            <a:r>
              <a:rPr lang="en-US" dirty="0"/>
              <a:t> question</a:t>
            </a:r>
          </a:p>
        </p:txBody>
      </p:sp>
      <p:sp>
        <p:nvSpPr>
          <p:cNvPr id="3" name="Content Placeholder 2"/>
          <p:cNvSpPr>
            <a:spLocks noGrp="1"/>
          </p:cNvSpPr>
          <p:nvPr>
            <p:ph idx="1"/>
          </p:nvPr>
        </p:nvSpPr>
        <p:spPr>
          <a:xfrm>
            <a:off x="628650" y="1825625"/>
            <a:ext cx="7886700" cy="4351338"/>
          </a:xfrm>
        </p:spPr>
        <p:txBody>
          <a:bodyPr/>
          <a:lstStyle/>
          <a:p>
            <a:r>
              <a:rPr lang="en-US" dirty="0"/>
              <a:t> "The women stopped taking pills because they were [pregnant/carcinogenic]. Which individuals were [pregnant/carcinogenic]?" </a:t>
            </a:r>
          </a:p>
          <a:p>
            <a:r>
              <a:rPr lang="en-US" dirty="0"/>
              <a:t>The question does not need reasoning </a:t>
            </a:r>
          </a:p>
          <a:p>
            <a:pPr lvl="1"/>
            <a:r>
              <a:rPr lang="en-US" dirty="0"/>
              <a:t>Only women but not pills can get pregnant </a:t>
            </a:r>
          </a:p>
          <a:p>
            <a:pPr lvl="1"/>
            <a:r>
              <a:rPr lang="en-US" dirty="0"/>
              <a:t>Only pills but not women can be carcinogenic</a:t>
            </a:r>
          </a:p>
          <a:p>
            <a:r>
              <a:rPr lang="en-US" dirty="0"/>
              <a:t>Winograd questions need to be carefully constructed to ensure that common sense reasoning is required</a:t>
            </a:r>
          </a:p>
        </p:txBody>
      </p:sp>
    </p:spTree>
    <p:extLst>
      <p:ext uri="{BB962C8B-B14F-4D97-AF65-F5344CB8AC3E}">
        <p14:creationId xmlns:p14="http://schemas.microsoft.com/office/powerpoint/2010/main" val="676526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Machine learning overview</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805422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Machine learning overview</a:t>
            </a:r>
          </a:p>
        </p:txBody>
      </p:sp>
      <p:sp>
        <p:nvSpPr>
          <p:cNvPr id="3" name="Content Placeholder 2"/>
          <p:cNvSpPr>
            <a:spLocks noGrp="1"/>
          </p:cNvSpPr>
          <p:nvPr>
            <p:ph idx="1"/>
          </p:nvPr>
        </p:nvSpPr>
        <p:spPr/>
        <p:txBody>
          <a:bodyPr/>
          <a:lstStyle/>
          <a:p>
            <a:r>
              <a:rPr lang="en-US" dirty="0"/>
              <a:t>As the name suggests, have </a:t>
            </a:r>
            <a:r>
              <a:rPr lang="en-US" b="1" dirty="0"/>
              <a:t>machine learned</a:t>
            </a:r>
            <a:r>
              <a:rPr lang="en-US" dirty="0"/>
              <a:t> (from data)</a:t>
            </a:r>
          </a:p>
          <a:p>
            <a:r>
              <a:rPr lang="en-US" dirty="0"/>
              <a:t>Machine learning is only a part of AI </a:t>
            </a:r>
          </a:p>
          <a:p>
            <a:pPr lvl="1"/>
            <a:r>
              <a:rPr lang="en-US" dirty="0"/>
              <a:t>Other such as planning and search</a:t>
            </a:r>
          </a:p>
          <a:p>
            <a:pPr lvl="1"/>
            <a:r>
              <a:rPr lang="en-US" dirty="0"/>
              <a:t>But machine learning is one key component (tool)</a:t>
            </a:r>
          </a:p>
        </p:txBody>
      </p:sp>
    </p:spTree>
    <p:extLst>
      <p:ext uri="{BB962C8B-B14F-4D97-AF65-F5344CB8AC3E}">
        <p14:creationId xmlns:p14="http://schemas.microsoft.com/office/powerpoint/2010/main" val="2398042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and when do we need machine learning?</a:t>
            </a:r>
          </a:p>
        </p:txBody>
      </p:sp>
      <p:sp>
        <p:nvSpPr>
          <p:cNvPr id="3" name="Content Placeholder 2"/>
          <p:cNvSpPr>
            <a:spLocks noGrp="1"/>
          </p:cNvSpPr>
          <p:nvPr>
            <p:ph idx="1"/>
          </p:nvPr>
        </p:nvSpPr>
        <p:spPr>
          <a:xfrm>
            <a:off x="628650" y="1825624"/>
            <a:ext cx="7886700" cy="4668693"/>
          </a:xfrm>
        </p:spPr>
        <p:txBody>
          <a:bodyPr>
            <a:normAutofit lnSpcReduction="10000"/>
          </a:bodyPr>
          <a:lstStyle/>
          <a:p>
            <a:r>
              <a:rPr lang="en-US" dirty="0"/>
              <a:t>Program a machine to recognize a cat</a:t>
            </a:r>
          </a:p>
          <a:p>
            <a:pPr lvl="1"/>
            <a:r>
              <a:rPr lang="en-US" dirty="0"/>
              <a:t>We don’t know how we manage to do it</a:t>
            </a:r>
          </a:p>
          <a:p>
            <a:pPr lvl="1"/>
            <a:r>
              <a:rPr lang="en-US" dirty="0"/>
              <a:t>So there is no clue how to program such machine</a:t>
            </a:r>
          </a:p>
          <a:p>
            <a:pPr lvl="1"/>
            <a:r>
              <a:rPr lang="en-US" dirty="0"/>
              <a:t>Even if we know how to do it, the program is probably extremely complicated</a:t>
            </a:r>
          </a:p>
          <a:p>
            <a:pPr lvl="1"/>
            <a:endParaRPr lang="en-US" dirty="0"/>
          </a:p>
          <a:p>
            <a:pPr lvl="1"/>
            <a:endParaRPr lang="en-US" dirty="0"/>
          </a:p>
          <a:p>
            <a:pPr lvl="1"/>
            <a:endParaRPr lang="en-US" dirty="0"/>
          </a:p>
          <a:p>
            <a:pPr lvl="1"/>
            <a:endParaRPr lang="en-US" dirty="0"/>
          </a:p>
          <a:p>
            <a:r>
              <a:rPr lang="en-US" dirty="0"/>
              <a:t>Compute the probability of a credit card fraud</a:t>
            </a:r>
          </a:p>
          <a:p>
            <a:pPr lvl="1"/>
            <a:r>
              <a:rPr lang="en-US" dirty="0"/>
              <a:t>No one simple rule. Need to combine many weak rules</a:t>
            </a:r>
          </a:p>
          <a:p>
            <a:pPr lvl="1"/>
            <a:r>
              <a:rPr lang="en-US" dirty="0"/>
              <a:t>It is a moving target</a:t>
            </a:r>
          </a:p>
          <a:p>
            <a:pPr lvl="1"/>
            <a:endParaRPr lang="en-US" dirty="0"/>
          </a:p>
        </p:txBody>
      </p:sp>
      <p:pic>
        <p:nvPicPr>
          <p:cNvPr id="4" name="Shape 354"/>
          <p:cNvPicPr preferRelativeResize="0"/>
          <p:nvPr/>
        </p:nvPicPr>
        <p:blipFill>
          <a:blip r:embed="rId2">
            <a:alphaModFix/>
          </a:blip>
          <a:stretch>
            <a:fillRect/>
          </a:stretch>
        </p:blipFill>
        <p:spPr>
          <a:xfrm>
            <a:off x="1139330" y="3585732"/>
            <a:ext cx="6091375" cy="938000"/>
          </a:xfrm>
          <a:prstGeom prst="rect">
            <a:avLst/>
          </a:prstGeom>
          <a:noFill/>
          <a:ln>
            <a:noFill/>
          </a:ln>
        </p:spPr>
      </p:pic>
      <p:sp>
        <p:nvSpPr>
          <p:cNvPr id="5" name="Shape 356"/>
          <p:cNvSpPr txBox="1"/>
          <p:nvPr/>
        </p:nvSpPr>
        <p:spPr>
          <a:xfrm>
            <a:off x="862838" y="4394504"/>
            <a:ext cx="6493925" cy="830700"/>
          </a:xfrm>
          <a:prstGeom prst="rect">
            <a:avLst/>
          </a:prstGeom>
          <a:noFill/>
          <a:ln>
            <a:noFill/>
          </a:ln>
        </p:spPr>
        <p:txBody>
          <a:bodyPr wrap="square" lIns="91425" tIns="91425" rIns="91425" bIns="91425" anchor="t" anchorCtr="0">
            <a:noAutofit/>
          </a:bodyPr>
          <a:lstStyle/>
          <a:p>
            <a:pPr marL="0" lvl="0" indent="0" algn="ctr" rtl="0">
              <a:spcBef>
                <a:spcPts val="0"/>
              </a:spcBef>
              <a:buNone/>
            </a:pPr>
            <a:r>
              <a:rPr lang="en" sz="2400" dirty="0">
                <a:solidFill>
                  <a:srgbClr val="FF0000"/>
                </a:solidFill>
              </a:rPr>
              <a:t>No obvious way to implement this function!</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41496" y="3299610"/>
            <a:ext cx="1847850" cy="1153880"/>
          </a:xfrm>
          <a:prstGeom prst="rect">
            <a:avLst/>
          </a:prstGeom>
        </p:spPr>
      </p:pic>
    </p:spTree>
    <p:extLst>
      <p:ext uri="{BB962C8B-B14F-4D97-AF65-F5344CB8AC3E}">
        <p14:creationId xmlns:p14="http://schemas.microsoft.com/office/powerpoint/2010/main" val="3714762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
                                            <p:txEl>
                                              <p:pRg st="9" end="9"/>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59823" y="1850663"/>
            <a:ext cx="7886700" cy="4351338"/>
          </a:xfrm>
        </p:spPr>
        <p:txBody>
          <a:bodyPr/>
          <a:lstStyle/>
          <a:p>
            <a:endParaRPr lang="en-US"/>
          </a:p>
        </p:txBody>
      </p:sp>
      <p:pic>
        <p:nvPicPr>
          <p:cNvPr id="6" name="Picture 5"/>
          <p:cNvPicPr>
            <a:picLocks noChangeAspect="1"/>
          </p:cNvPicPr>
          <p:nvPr/>
        </p:nvPicPr>
        <p:blipFill>
          <a:blip r:embed="rId2"/>
          <a:stretch>
            <a:fillRect/>
          </a:stretch>
        </p:blipFill>
        <p:spPr>
          <a:xfrm>
            <a:off x="1509750" y="0"/>
            <a:ext cx="6768736" cy="6202001"/>
          </a:xfrm>
          <a:prstGeom prst="rect">
            <a:avLst/>
          </a:prstGeom>
        </p:spPr>
      </p:pic>
      <p:sp>
        <p:nvSpPr>
          <p:cNvPr id="2" name="Title 1"/>
          <p:cNvSpPr>
            <a:spLocks noGrp="1"/>
          </p:cNvSpPr>
          <p:nvPr>
            <p:ph type="title"/>
          </p:nvPr>
        </p:nvSpPr>
        <p:spPr>
          <a:xfrm>
            <a:off x="6040187" y="6334263"/>
            <a:ext cx="2771305" cy="148292"/>
          </a:xfrm>
        </p:spPr>
        <p:txBody>
          <a:bodyPr>
            <a:noAutofit/>
          </a:bodyPr>
          <a:lstStyle/>
          <a:p>
            <a:r>
              <a:rPr lang="en-US" sz="3200" baseline="-25000" dirty="0"/>
              <a:t>deeplearning.mit.edu</a:t>
            </a:r>
          </a:p>
        </p:txBody>
      </p:sp>
    </p:spTree>
    <p:extLst>
      <p:ext uri="{BB962C8B-B14F-4D97-AF65-F5344CB8AC3E}">
        <p14:creationId xmlns:p14="http://schemas.microsoft.com/office/powerpoint/2010/main" val="33525780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aseline="-25000" dirty="0"/>
              <a:t>Supervised vs unsupervised learning</a:t>
            </a:r>
          </a:p>
        </p:txBody>
      </p:sp>
      <p:pic>
        <p:nvPicPr>
          <p:cNvPr id="1026" name="Picture 2" descr="https://cdn-images-1.medium.com/max/800/1*zWBYt9DQQEf_XxXWLA2tzQ.jpe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88125" y="1690689"/>
            <a:ext cx="5978085" cy="407438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28650" y="6059277"/>
            <a:ext cx="9221118" cy="369332"/>
          </a:xfrm>
          <a:prstGeom prst="rect">
            <a:avLst/>
          </a:prstGeom>
          <a:noFill/>
        </p:spPr>
        <p:txBody>
          <a:bodyPr wrap="square" rtlCol="0">
            <a:spAutoFit/>
          </a:bodyPr>
          <a:lstStyle/>
          <a:p>
            <a:r>
              <a:rPr lang="en-US"/>
              <a:t>https://towardsdatascience.com/supervised-vs-unsupervised-learning-14f68e32ea8d</a:t>
            </a:r>
            <a:endParaRPr lang="en-US" dirty="0"/>
          </a:p>
        </p:txBody>
      </p:sp>
    </p:spTree>
    <p:extLst>
      <p:ext uri="{BB962C8B-B14F-4D97-AF65-F5344CB8AC3E}">
        <p14:creationId xmlns:p14="http://schemas.microsoft.com/office/powerpoint/2010/main" val="12611726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Backgrounds</a:t>
            </a:r>
          </a:p>
        </p:txBody>
      </p:sp>
      <p:sp>
        <p:nvSpPr>
          <p:cNvPr id="3" name="Content Placeholder 2"/>
          <p:cNvSpPr>
            <a:spLocks noGrp="1"/>
          </p:cNvSpPr>
          <p:nvPr>
            <p:ph idx="1"/>
          </p:nvPr>
        </p:nvSpPr>
        <p:spPr/>
        <p:txBody>
          <a:bodyPr/>
          <a:lstStyle/>
          <a:p>
            <a:r>
              <a:rPr lang="en-US" dirty="0"/>
              <a:t>ECE</a:t>
            </a:r>
          </a:p>
          <a:p>
            <a:r>
              <a:rPr lang="en-US" dirty="0"/>
              <a:t>CS</a:t>
            </a:r>
          </a:p>
          <a:p>
            <a:r>
              <a:rPr lang="en-US" dirty="0"/>
              <a:t>AME</a:t>
            </a:r>
          </a:p>
          <a:p>
            <a:r>
              <a:rPr lang="en-US" dirty="0"/>
              <a:t>Others?</a:t>
            </a:r>
          </a:p>
        </p:txBody>
      </p:sp>
    </p:spTree>
    <p:extLst>
      <p:ext uri="{BB962C8B-B14F-4D97-AF65-F5344CB8AC3E}">
        <p14:creationId xmlns:p14="http://schemas.microsoft.com/office/powerpoint/2010/main" val="32272789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classic problem: object recognition</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98116" y="1825625"/>
            <a:ext cx="7347768" cy="4351338"/>
          </a:xfrm>
        </p:spPr>
      </p:pic>
      <p:sp>
        <p:nvSpPr>
          <p:cNvPr id="3" name="Rectangle 2"/>
          <p:cNvSpPr/>
          <p:nvPr/>
        </p:nvSpPr>
        <p:spPr>
          <a:xfrm>
            <a:off x="6019340" y="6311899"/>
            <a:ext cx="3028137" cy="369332"/>
          </a:xfrm>
          <a:prstGeom prst="rect">
            <a:avLst/>
          </a:prstGeom>
        </p:spPr>
        <p:txBody>
          <a:bodyPr wrap="none">
            <a:spAutoFit/>
          </a:bodyPr>
          <a:lstStyle/>
          <a:p>
            <a:r>
              <a:rPr lang="en-US" dirty="0"/>
              <a:t>From Hinton’s </a:t>
            </a:r>
            <a:r>
              <a:rPr lang="en-US" dirty="0" err="1"/>
              <a:t>coursera</a:t>
            </a:r>
            <a:r>
              <a:rPr lang="en-US" dirty="0"/>
              <a:t> course</a:t>
            </a:r>
          </a:p>
        </p:txBody>
      </p:sp>
    </p:spTree>
    <p:extLst>
      <p:ext uri="{BB962C8B-B14F-4D97-AF65-F5344CB8AC3E}">
        <p14:creationId xmlns:p14="http://schemas.microsoft.com/office/powerpoint/2010/main" val="8293642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8106" y="365126"/>
            <a:ext cx="9400212" cy="5346321"/>
          </a:xfrm>
        </p:spPr>
      </p:pic>
      <p:sp>
        <p:nvSpPr>
          <p:cNvPr id="5" name="Title 9"/>
          <p:cNvSpPr txBox="1">
            <a:spLocks/>
          </p:cNvSpPr>
          <p:nvPr/>
        </p:nvSpPr>
        <p:spPr>
          <a:xfrm>
            <a:off x="-708074" y="5711447"/>
            <a:ext cx="9688788" cy="931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400" dirty="0"/>
              <a:t>From Hinton’s </a:t>
            </a:r>
            <a:r>
              <a:rPr lang="en-US" sz="2400" dirty="0" err="1"/>
              <a:t>coursera</a:t>
            </a:r>
            <a:r>
              <a:rPr lang="en-US" sz="2400" dirty="0"/>
              <a:t> course</a:t>
            </a:r>
          </a:p>
        </p:txBody>
      </p:sp>
    </p:spTree>
    <p:extLst>
      <p:ext uri="{BB962C8B-B14F-4D97-AF65-F5344CB8AC3E}">
        <p14:creationId xmlns:p14="http://schemas.microsoft.com/office/powerpoint/2010/main" val="9786346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1753" y="365126"/>
            <a:ext cx="8263597" cy="5296572"/>
          </a:xfrm>
        </p:spPr>
      </p:pic>
      <p:sp>
        <p:nvSpPr>
          <p:cNvPr id="5" name="Title 9"/>
          <p:cNvSpPr txBox="1">
            <a:spLocks/>
          </p:cNvSpPr>
          <p:nvPr/>
        </p:nvSpPr>
        <p:spPr>
          <a:xfrm>
            <a:off x="-708074" y="5711447"/>
            <a:ext cx="9492845" cy="931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400" dirty="0"/>
              <a:t>From Hinton’s </a:t>
            </a:r>
            <a:r>
              <a:rPr lang="en-US" sz="2400" dirty="0" err="1"/>
              <a:t>coursera</a:t>
            </a:r>
            <a:r>
              <a:rPr lang="en-US" sz="2400" dirty="0"/>
              <a:t> course</a:t>
            </a:r>
          </a:p>
        </p:txBody>
      </p:sp>
    </p:spTree>
    <p:extLst>
      <p:ext uri="{BB962C8B-B14F-4D97-AF65-F5344CB8AC3E}">
        <p14:creationId xmlns:p14="http://schemas.microsoft.com/office/powerpoint/2010/main" val="22851504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5377" y="139484"/>
            <a:ext cx="8593245" cy="5979836"/>
          </a:xfrm>
        </p:spPr>
      </p:pic>
      <p:sp>
        <p:nvSpPr>
          <p:cNvPr id="5" name="Title 9"/>
          <p:cNvSpPr txBox="1">
            <a:spLocks/>
          </p:cNvSpPr>
          <p:nvPr/>
        </p:nvSpPr>
        <p:spPr>
          <a:xfrm>
            <a:off x="-708074" y="5908396"/>
            <a:ext cx="9743586" cy="931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400" dirty="0"/>
              <a:t>From Stanford CS231n</a:t>
            </a:r>
          </a:p>
        </p:txBody>
      </p:sp>
    </p:spTree>
    <p:extLst>
      <p:ext uri="{BB962C8B-B14F-4D97-AF65-F5344CB8AC3E}">
        <p14:creationId xmlns:p14="http://schemas.microsoft.com/office/powerpoint/2010/main" val="1529904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7884" y="223802"/>
            <a:ext cx="7851740" cy="5684594"/>
          </a:xfrm>
        </p:spPr>
      </p:pic>
      <p:sp>
        <p:nvSpPr>
          <p:cNvPr id="5" name="Title 9"/>
          <p:cNvSpPr txBox="1">
            <a:spLocks/>
          </p:cNvSpPr>
          <p:nvPr/>
        </p:nvSpPr>
        <p:spPr>
          <a:xfrm>
            <a:off x="-1126588" y="5989429"/>
            <a:ext cx="10270588" cy="931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400" dirty="0"/>
              <a:t>From Stanford CS231n</a:t>
            </a:r>
          </a:p>
        </p:txBody>
      </p:sp>
    </p:spTree>
    <p:extLst>
      <p:ext uri="{BB962C8B-B14F-4D97-AF65-F5344CB8AC3E}">
        <p14:creationId xmlns:p14="http://schemas.microsoft.com/office/powerpoint/2010/main" val="2067852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5847" y="365126"/>
            <a:ext cx="8252306" cy="5811838"/>
          </a:xfrm>
        </p:spPr>
      </p:pic>
      <p:sp>
        <p:nvSpPr>
          <p:cNvPr id="5" name="Title 9"/>
          <p:cNvSpPr txBox="1">
            <a:spLocks/>
          </p:cNvSpPr>
          <p:nvPr/>
        </p:nvSpPr>
        <p:spPr>
          <a:xfrm>
            <a:off x="-1219578" y="5926967"/>
            <a:ext cx="10270588" cy="931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400" dirty="0"/>
              <a:t>From Stanford CS231n</a:t>
            </a:r>
          </a:p>
        </p:txBody>
      </p:sp>
    </p:spTree>
    <p:extLst>
      <p:ext uri="{BB962C8B-B14F-4D97-AF65-F5344CB8AC3E}">
        <p14:creationId xmlns:p14="http://schemas.microsoft.com/office/powerpoint/2010/main" val="22274394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Shape 159"/>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a:spcBef>
                <a:spcPts val="0"/>
              </a:spcBef>
              <a:buNone/>
            </a:pPr>
            <a:r>
              <a:rPr lang="en" dirty="0"/>
              <a:t> </a:t>
            </a:r>
            <a:fld id="{00000000-1234-1234-1234-123412341234}" type="slidenum">
              <a:rPr lang="en"/>
              <a:t>36</a:t>
            </a:fld>
            <a:endParaRPr lang="en" dirty="0"/>
          </a:p>
        </p:txBody>
      </p:sp>
      <p:sp>
        <p:nvSpPr>
          <p:cNvPr id="160" name="Shape 160"/>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pic>
        <p:nvPicPr>
          <p:cNvPr id="161" name="Shape 161"/>
          <p:cNvPicPr preferRelativeResize="0"/>
          <p:nvPr/>
        </p:nvPicPr>
        <p:blipFill>
          <a:blip r:embed="rId3">
            <a:alphaModFix/>
          </a:blip>
          <a:stretch>
            <a:fillRect/>
          </a:stretch>
        </p:blipFill>
        <p:spPr>
          <a:xfrm>
            <a:off x="152400" y="720200"/>
            <a:ext cx="8839198" cy="5245890"/>
          </a:xfrm>
          <a:prstGeom prst="rect">
            <a:avLst/>
          </a:prstGeom>
          <a:noFill/>
          <a:ln>
            <a:noFill/>
          </a:ln>
        </p:spPr>
      </p:pic>
      <p:sp>
        <p:nvSpPr>
          <p:cNvPr id="162" name="Shape 162"/>
          <p:cNvSpPr/>
          <p:nvPr/>
        </p:nvSpPr>
        <p:spPr>
          <a:xfrm>
            <a:off x="107350" y="5709625"/>
            <a:ext cx="874800" cy="452400"/>
          </a:xfrm>
          <a:prstGeom prst="rect">
            <a:avLst/>
          </a:prstGeom>
          <a:solidFill>
            <a:srgbClr val="FFFFFF"/>
          </a:solidFill>
          <a:ln>
            <a:noFill/>
          </a:ln>
        </p:spPr>
        <p:txBody>
          <a:bodyPr wrap="square" lIns="91425" tIns="91425" rIns="91425" bIns="91425" anchor="ctr" anchorCtr="0">
            <a:noAutofit/>
          </a:bodyPr>
          <a:lstStyle/>
          <a:p>
            <a:pPr marL="0" lvl="0" indent="0">
              <a:spcBef>
                <a:spcPts val="0"/>
              </a:spcBef>
              <a:buNone/>
            </a:pPr>
            <a:endParaRPr/>
          </a:p>
        </p:txBody>
      </p:sp>
      <p:sp>
        <p:nvSpPr>
          <p:cNvPr id="163" name="Shape 163"/>
          <p:cNvSpPr txBox="1"/>
          <p:nvPr/>
        </p:nvSpPr>
        <p:spPr>
          <a:xfrm>
            <a:off x="7159200" y="6110900"/>
            <a:ext cx="1984800" cy="3006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800"/>
              <a:t>Slide credit: Kaiming He, ICCV 2015</a:t>
            </a:r>
          </a:p>
        </p:txBody>
      </p:sp>
      <p:sp>
        <p:nvSpPr>
          <p:cNvPr id="164" name="Shape 164"/>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7561468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Shape 169"/>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rtl="0">
              <a:spcBef>
                <a:spcPts val="0"/>
              </a:spcBef>
              <a:buNone/>
            </a:pPr>
            <a:r>
              <a:rPr lang="en" dirty="0"/>
              <a:t> </a:t>
            </a:r>
            <a:fld id="{00000000-1234-1234-1234-123412341234}" type="slidenum">
              <a:rPr lang="en"/>
              <a:t>37</a:t>
            </a:fld>
            <a:endParaRPr lang="en" dirty="0"/>
          </a:p>
        </p:txBody>
      </p:sp>
      <p:sp>
        <p:nvSpPr>
          <p:cNvPr id="170" name="Shape 170"/>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rtl="0">
              <a:spcBef>
                <a:spcPts val="0"/>
              </a:spcBef>
              <a:buNone/>
            </a:pPr>
            <a:endParaRPr lang="en" dirty="0"/>
          </a:p>
        </p:txBody>
      </p:sp>
      <p:pic>
        <p:nvPicPr>
          <p:cNvPr id="171" name="Shape 171"/>
          <p:cNvPicPr preferRelativeResize="0"/>
          <p:nvPr/>
        </p:nvPicPr>
        <p:blipFill>
          <a:blip r:embed="rId3">
            <a:alphaModFix/>
          </a:blip>
          <a:stretch>
            <a:fillRect/>
          </a:stretch>
        </p:blipFill>
        <p:spPr>
          <a:xfrm>
            <a:off x="152400" y="720200"/>
            <a:ext cx="8839198" cy="5245890"/>
          </a:xfrm>
          <a:prstGeom prst="rect">
            <a:avLst/>
          </a:prstGeom>
          <a:noFill/>
          <a:ln>
            <a:noFill/>
          </a:ln>
        </p:spPr>
      </p:pic>
      <p:sp>
        <p:nvSpPr>
          <p:cNvPr id="172" name="Shape 172"/>
          <p:cNvSpPr/>
          <p:nvPr/>
        </p:nvSpPr>
        <p:spPr>
          <a:xfrm>
            <a:off x="107350" y="5709625"/>
            <a:ext cx="874800" cy="452400"/>
          </a:xfrm>
          <a:prstGeom prst="rect">
            <a:avLst/>
          </a:prstGeom>
          <a:solidFill>
            <a:srgbClr val="FFFFFF"/>
          </a:solidFill>
          <a:ln>
            <a:noFill/>
          </a:ln>
        </p:spPr>
        <p:txBody>
          <a:bodyPr wrap="square" lIns="91425" tIns="91425" rIns="91425" bIns="91425" anchor="ctr" anchorCtr="0">
            <a:noAutofit/>
          </a:bodyPr>
          <a:lstStyle/>
          <a:p>
            <a:pPr marL="0" lvl="0" indent="0">
              <a:spcBef>
                <a:spcPts val="0"/>
              </a:spcBef>
              <a:buNone/>
            </a:pPr>
            <a:endParaRPr/>
          </a:p>
        </p:txBody>
      </p:sp>
      <p:sp>
        <p:nvSpPr>
          <p:cNvPr id="173" name="Shape 173"/>
          <p:cNvSpPr txBox="1"/>
          <p:nvPr/>
        </p:nvSpPr>
        <p:spPr>
          <a:xfrm>
            <a:off x="7159200" y="6110900"/>
            <a:ext cx="1984800" cy="3006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800"/>
              <a:t>Slide credit: Kaiming He, ICCV 2015</a:t>
            </a:r>
          </a:p>
        </p:txBody>
      </p:sp>
      <p:sp>
        <p:nvSpPr>
          <p:cNvPr id="174" name="Shape 174"/>
          <p:cNvSpPr/>
          <p:nvPr/>
        </p:nvSpPr>
        <p:spPr>
          <a:xfrm>
            <a:off x="407825" y="4228550"/>
            <a:ext cx="359525" cy="633200"/>
          </a:xfrm>
          <a:prstGeom prst="flowChartProcess">
            <a:avLst/>
          </a:prstGeom>
          <a:solidFill>
            <a:srgbClr val="93C47D"/>
          </a:solidFill>
          <a:ln w="9525" cap="flat" cmpd="sng">
            <a:solidFill>
              <a:srgbClr val="999999"/>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175" name="Shape 175"/>
          <p:cNvSpPr txBox="1"/>
          <p:nvPr/>
        </p:nvSpPr>
        <p:spPr>
          <a:xfrm>
            <a:off x="241550" y="3885100"/>
            <a:ext cx="692100" cy="3435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1800" b="1"/>
              <a:t>≈5.1</a:t>
            </a:r>
          </a:p>
        </p:txBody>
      </p:sp>
      <p:cxnSp>
        <p:nvCxnSpPr>
          <p:cNvPr id="176" name="Shape 176"/>
          <p:cNvCxnSpPr/>
          <p:nvPr/>
        </p:nvCxnSpPr>
        <p:spPr>
          <a:xfrm rot="10800000">
            <a:off x="80450" y="4861775"/>
            <a:ext cx="960600" cy="0"/>
          </a:xfrm>
          <a:prstGeom prst="straightConnector1">
            <a:avLst/>
          </a:prstGeom>
          <a:noFill/>
          <a:ln w="9525" cap="flat" cmpd="sng">
            <a:solidFill>
              <a:srgbClr val="D9D9D9"/>
            </a:solidFill>
            <a:prstDash val="solid"/>
            <a:round/>
            <a:headEnd type="none" w="lg" len="lg"/>
            <a:tailEnd type="none" w="lg" len="lg"/>
          </a:ln>
        </p:spPr>
      </p:cxnSp>
      <p:sp>
        <p:nvSpPr>
          <p:cNvPr id="177" name="Shape 177"/>
          <p:cNvSpPr txBox="1"/>
          <p:nvPr/>
        </p:nvSpPr>
        <p:spPr>
          <a:xfrm>
            <a:off x="64450" y="4861775"/>
            <a:ext cx="960600" cy="3435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1800" b="1"/>
              <a:t>Human</a:t>
            </a:r>
          </a:p>
        </p:txBody>
      </p:sp>
      <p:sp>
        <p:nvSpPr>
          <p:cNvPr id="178" name="Shape 178"/>
          <p:cNvSpPr txBox="1"/>
          <p:nvPr/>
        </p:nvSpPr>
        <p:spPr>
          <a:xfrm>
            <a:off x="0" y="6110900"/>
            <a:ext cx="5178300" cy="3006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800"/>
              <a:t>Human benchmark from Russakovsky et al, “ImageNet Large Scale Visual Recognition Challenge”, IJCV 2015</a:t>
            </a:r>
          </a:p>
        </p:txBody>
      </p:sp>
      <p:sp>
        <p:nvSpPr>
          <p:cNvPr id="179" name="Shape 179"/>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36749152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5018" y="354735"/>
            <a:ext cx="7886700" cy="1325563"/>
          </a:xfrm>
        </p:spPr>
        <p:txBody>
          <a:bodyPr/>
          <a:lstStyle/>
          <a:p>
            <a:r>
              <a:rPr lang="en-US" dirty="0"/>
              <a:t>How it becomes so good… Representation learning</a:t>
            </a:r>
          </a:p>
        </p:txBody>
      </p:sp>
      <p:sp>
        <p:nvSpPr>
          <p:cNvPr id="3" name="Content Placeholder 2"/>
          <p:cNvSpPr>
            <a:spLocks noGrp="1"/>
          </p:cNvSpPr>
          <p:nvPr>
            <p:ph idx="1"/>
          </p:nvPr>
        </p:nvSpPr>
        <p:spPr/>
        <p:txBody>
          <a:bodyPr/>
          <a:lstStyle/>
          <a:p>
            <a:r>
              <a:rPr lang="en-US" dirty="0"/>
              <a:t>Aka feature learning</a:t>
            </a:r>
          </a:p>
          <a:p>
            <a:r>
              <a:rPr lang="en-US" dirty="0"/>
              <a:t>Deep learning is all about representation (feature) learning rather than feature engineering in </a:t>
            </a:r>
            <a:r>
              <a:rPr lang="en-US"/>
              <a:t>the last </a:t>
            </a:r>
            <a:r>
              <a:rPr lang="en-US" dirty="0"/>
              <a:t>generation of machine learning</a:t>
            </a:r>
          </a:p>
        </p:txBody>
      </p:sp>
    </p:spTree>
    <p:extLst>
      <p:ext uri="{BB962C8B-B14F-4D97-AF65-F5344CB8AC3E}">
        <p14:creationId xmlns:p14="http://schemas.microsoft.com/office/powerpoint/2010/main" val="40697248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Shape 419"/>
          <p:cNvSpPr txBox="1">
            <a:spLocks noGrp="1"/>
          </p:cNvSpPr>
          <p:nvPr>
            <p:ph type="title"/>
          </p:nvPr>
        </p:nvSpPr>
        <p:spPr>
          <a:xfrm>
            <a:off x="311700" y="59967"/>
            <a:ext cx="8520600" cy="763500"/>
          </a:xfrm>
          <a:prstGeom prst="rect">
            <a:avLst/>
          </a:prstGeom>
        </p:spPr>
        <p:txBody>
          <a:bodyPr wrap="square" lIns="91425" tIns="91425" rIns="91425" bIns="91425" anchor="t" anchorCtr="0">
            <a:noAutofit/>
          </a:bodyPr>
          <a:lstStyle/>
          <a:p>
            <a:pPr marL="0" lvl="0" indent="0">
              <a:spcBef>
                <a:spcPts val="0"/>
              </a:spcBef>
              <a:buNone/>
            </a:pPr>
            <a:r>
              <a:rPr lang="en" dirty="0"/>
              <a:t>Image Classification</a:t>
            </a:r>
          </a:p>
        </p:txBody>
      </p:sp>
      <p:sp>
        <p:nvSpPr>
          <p:cNvPr id="421" name="Shape 421"/>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pic>
        <p:nvPicPr>
          <p:cNvPr id="422" name="Shape 422"/>
          <p:cNvPicPr preferRelativeResize="0"/>
          <p:nvPr/>
        </p:nvPicPr>
        <p:blipFill>
          <a:blip r:embed="rId3">
            <a:alphaModFix/>
          </a:blip>
          <a:stretch>
            <a:fillRect/>
          </a:stretch>
        </p:blipFill>
        <p:spPr>
          <a:xfrm>
            <a:off x="997500" y="773501"/>
            <a:ext cx="6766324" cy="4004425"/>
          </a:xfrm>
          <a:prstGeom prst="rect">
            <a:avLst/>
          </a:prstGeom>
          <a:noFill/>
          <a:ln>
            <a:noFill/>
          </a:ln>
        </p:spPr>
      </p:pic>
      <p:sp>
        <p:nvSpPr>
          <p:cNvPr id="423" name="Shape 423"/>
          <p:cNvSpPr/>
          <p:nvPr/>
        </p:nvSpPr>
        <p:spPr>
          <a:xfrm>
            <a:off x="3063850" y="1575225"/>
            <a:ext cx="1591500" cy="1279500"/>
          </a:xfrm>
          <a:prstGeom prst="ellipse">
            <a:avLst/>
          </a:prstGeom>
          <a:noFill/>
          <a:ln w="28575" cap="flat" cmpd="sng">
            <a:solidFill>
              <a:srgbClr val="FF0000"/>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424" name="Shape 424"/>
          <p:cNvSpPr/>
          <p:nvPr/>
        </p:nvSpPr>
        <p:spPr>
          <a:xfrm>
            <a:off x="2723708" y="3651200"/>
            <a:ext cx="1813800" cy="1279500"/>
          </a:xfrm>
          <a:prstGeom prst="ellipse">
            <a:avLst/>
          </a:prstGeom>
          <a:noFill/>
          <a:ln w="28575" cap="flat" cmpd="sng">
            <a:solidFill>
              <a:srgbClr val="FF0000"/>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425" name="Shape 425"/>
          <p:cNvSpPr txBox="1"/>
          <p:nvPr/>
        </p:nvSpPr>
        <p:spPr>
          <a:xfrm>
            <a:off x="3031575" y="3034850"/>
            <a:ext cx="2291700" cy="4362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1600">
                <a:solidFill>
                  <a:srgbClr val="FF0000"/>
                </a:solidFill>
              </a:rPr>
              <a:t>Features remain fixed</a:t>
            </a:r>
          </a:p>
        </p:txBody>
      </p:sp>
      <p:sp>
        <p:nvSpPr>
          <p:cNvPr id="426" name="Shape 426"/>
          <p:cNvSpPr txBox="1"/>
          <p:nvPr/>
        </p:nvSpPr>
        <p:spPr>
          <a:xfrm>
            <a:off x="6070200" y="2992100"/>
            <a:ext cx="1845900" cy="659100"/>
          </a:xfrm>
          <a:prstGeom prst="rect">
            <a:avLst/>
          </a:prstGeom>
          <a:noFill/>
          <a:ln>
            <a:noFill/>
          </a:ln>
        </p:spPr>
        <p:txBody>
          <a:bodyPr wrap="square" lIns="91425" tIns="91425" rIns="91425" bIns="91425" anchor="t" anchorCtr="0">
            <a:noAutofit/>
          </a:bodyPr>
          <a:lstStyle/>
          <a:p>
            <a:pPr marL="0" lvl="0" indent="0" algn="ctr" rtl="0">
              <a:spcBef>
                <a:spcPts val="0"/>
              </a:spcBef>
              <a:buNone/>
            </a:pPr>
            <a:r>
              <a:rPr lang="en" sz="1600">
                <a:solidFill>
                  <a:srgbClr val="0000FF"/>
                </a:solidFill>
              </a:rPr>
              <a:t>Classifier is learned from data</a:t>
            </a:r>
          </a:p>
        </p:txBody>
      </p:sp>
      <p:sp>
        <p:nvSpPr>
          <p:cNvPr id="427" name="Shape 427"/>
          <p:cNvSpPr/>
          <p:nvPr/>
        </p:nvSpPr>
        <p:spPr>
          <a:xfrm>
            <a:off x="6411975" y="1625150"/>
            <a:ext cx="1591500" cy="1279500"/>
          </a:xfrm>
          <a:prstGeom prst="ellipse">
            <a:avLst/>
          </a:prstGeom>
          <a:noFill/>
          <a:ln w="28575" cap="flat" cmpd="sng">
            <a:solidFill>
              <a:srgbClr val="0000FF"/>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solidFill>
                <a:srgbClr val="0000FF"/>
              </a:solidFill>
            </a:endParaRPr>
          </a:p>
        </p:txBody>
      </p:sp>
      <p:sp>
        <p:nvSpPr>
          <p:cNvPr id="428" name="Shape 428"/>
          <p:cNvSpPr/>
          <p:nvPr/>
        </p:nvSpPr>
        <p:spPr>
          <a:xfrm>
            <a:off x="4655350" y="3688800"/>
            <a:ext cx="1678500" cy="1242000"/>
          </a:xfrm>
          <a:prstGeom prst="ellipse">
            <a:avLst/>
          </a:prstGeom>
          <a:noFill/>
          <a:ln w="28575" cap="flat" cmpd="sng">
            <a:solidFill>
              <a:srgbClr val="0000FF"/>
            </a:solidFill>
            <a:prstDash val="solid"/>
            <a:round/>
            <a:headEnd type="none" w="med" len="med"/>
            <a:tailEnd type="none" w="med" len="med"/>
          </a:ln>
        </p:spPr>
        <p:txBody>
          <a:bodyPr wrap="square" lIns="91425" tIns="91425" rIns="91425" bIns="91425" anchor="ctr" anchorCtr="0">
            <a:noAutofit/>
          </a:bodyPr>
          <a:lstStyle/>
          <a:p>
            <a:pPr marL="0" lvl="0" indent="0" rtl="0">
              <a:spcBef>
                <a:spcPts val="0"/>
              </a:spcBef>
              <a:buNone/>
            </a:pPr>
            <a:endParaRPr>
              <a:solidFill>
                <a:srgbClr val="0000FF"/>
              </a:solidFill>
            </a:endParaRPr>
          </a:p>
        </p:txBody>
      </p:sp>
      <p:sp>
        <p:nvSpPr>
          <p:cNvPr id="429" name="Shape 429"/>
          <p:cNvSpPr txBox="1"/>
          <p:nvPr/>
        </p:nvSpPr>
        <p:spPr>
          <a:xfrm>
            <a:off x="997500" y="5110850"/>
            <a:ext cx="3110100" cy="11196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1600" b="0" dirty="0">
                <a:solidFill>
                  <a:srgbClr val="FF0000"/>
                </a:solidFill>
              </a:rPr>
              <a:t>Problem: </a:t>
            </a:r>
          </a:p>
          <a:p>
            <a:pPr marL="0" lvl="0" indent="0" rtl="0">
              <a:spcBef>
                <a:spcPts val="0"/>
              </a:spcBef>
              <a:buNone/>
            </a:pPr>
            <a:r>
              <a:rPr lang="en" sz="1600" b="0" dirty="0">
                <a:solidFill>
                  <a:srgbClr val="FF0000"/>
                </a:solidFill>
              </a:rPr>
              <a:t>How do we know which features to use? We may need different features for each problem!</a:t>
            </a:r>
          </a:p>
        </p:txBody>
      </p:sp>
      <p:sp>
        <p:nvSpPr>
          <p:cNvPr id="430" name="Shape 430"/>
          <p:cNvSpPr txBox="1"/>
          <p:nvPr/>
        </p:nvSpPr>
        <p:spPr>
          <a:xfrm>
            <a:off x="5406700" y="5194650"/>
            <a:ext cx="2745300" cy="11196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1600" b="0" dirty="0">
                <a:solidFill>
                  <a:srgbClr val="FF0000"/>
                </a:solidFill>
              </a:rPr>
              <a:t>Solution: </a:t>
            </a:r>
          </a:p>
          <a:p>
            <a:pPr marL="0" lvl="0" indent="0" rtl="0">
              <a:spcBef>
                <a:spcPts val="0"/>
              </a:spcBef>
              <a:buNone/>
            </a:pPr>
            <a:r>
              <a:rPr lang="en" sz="1600" b="0" dirty="0">
                <a:solidFill>
                  <a:srgbClr val="FF0000"/>
                </a:solidFill>
              </a:rPr>
              <a:t>Learn the features jointly with the classifier!</a:t>
            </a:r>
          </a:p>
        </p:txBody>
      </p:sp>
      <p:sp>
        <p:nvSpPr>
          <p:cNvPr id="431" name="Shape 431"/>
          <p:cNvSpPr txBox="1"/>
          <p:nvPr/>
        </p:nvSpPr>
        <p:spPr>
          <a:xfrm>
            <a:off x="7271500" y="6116250"/>
            <a:ext cx="1872300" cy="3006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800" dirty="0">
                <a:solidFill>
                  <a:schemeClr val="tx1"/>
                </a:solidFill>
              </a:rPr>
              <a:t>Figure credit: D. Hoiem, L. Lazebnik </a:t>
            </a:r>
          </a:p>
        </p:txBody>
      </p:sp>
      <p:sp>
        <p:nvSpPr>
          <p:cNvPr id="432" name="Shape 432"/>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30762433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Your Research Directions?</a:t>
            </a:r>
          </a:p>
        </p:txBody>
      </p:sp>
      <p:sp>
        <p:nvSpPr>
          <p:cNvPr id="3" name="Content Placeholder 2"/>
          <p:cNvSpPr>
            <a:spLocks noGrp="1"/>
          </p:cNvSpPr>
          <p:nvPr>
            <p:ph idx="1"/>
          </p:nvPr>
        </p:nvSpPr>
        <p:spPr/>
        <p:txBody>
          <a:bodyPr/>
          <a:lstStyle/>
          <a:p>
            <a:r>
              <a:rPr lang="en-US" dirty="0"/>
              <a:t>Image Processing/Computer Vision/Imaging?</a:t>
            </a:r>
          </a:p>
          <a:p>
            <a:r>
              <a:rPr lang="en-US" dirty="0"/>
              <a:t>Medical stuff?</a:t>
            </a:r>
          </a:p>
          <a:p>
            <a:r>
              <a:rPr lang="en-US" dirty="0"/>
              <a:t>Natural language processing (NLP)?</a:t>
            </a:r>
          </a:p>
          <a:p>
            <a:r>
              <a:rPr lang="en-US" dirty="0"/>
              <a:t>Others?</a:t>
            </a:r>
          </a:p>
          <a:p>
            <a:endParaRPr lang="en-US" dirty="0"/>
          </a:p>
          <a:p>
            <a:r>
              <a:rPr lang="en-US" dirty="0"/>
              <a:t>HW 0: signup Discord and say a few words about projects you are working on</a:t>
            </a:r>
          </a:p>
        </p:txBody>
      </p:sp>
    </p:spTree>
    <p:extLst>
      <p:ext uri="{BB962C8B-B14F-4D97-AF65-F5344CB8AC3E}">
        <p14:creationId xmlns:p14="http://schemas.microsoft.com/office/powerpoint/2010/main" val="37009624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8" name="Shape 438"/>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
        <p:nvSpPr>
          <p:cNvPr id="439" name="Shape 439"/>
          <p:cNvSpPr txBox="1">
            <a:spLocks noGrp="1"/>
          </p:cNvSpPr>
          <p:nvPr>
            <p:ph type="title"/>
          </p:nvPr>
        </p:nvSpPr>
        <p:spPr>
          <a:xfrm>
            <a:off x="195600" y="88950"/>
            <a:ext cx="9060900" cy="763500"/>
          </a:xfrm>
          <a:prstGeom prst="rect">
            <a:avLst/>
          </a:prstGeom>
        </p:spPr>
        <p:txBody>
          <a:bodyPr wrap="square" lIns="91425" tIns="91425" rIns="91425" bIns="91425" anchor="t" anchorCtr="0">
            <a:noAutofit/>
          </a:bodyPr>
          <a:lstStyle/>
          <a:p>
            <a:pPr marL="0" lvl="0" indent="0" rtl="0">
              <a:spcBef>
                <a:spcPts val="0"/>
              </a:spcBef>
              <a:buNone/>
            </a:pPr>
            <a:r>
              <a:rPr lang="en" sz="4000" dirty="0"/>
              <a:t>Image Classification: Feature Learning</a:t>
            </a:r>
          </a:p>
        </p:txBody>
      </p:sp>
      <p:pic>
        <p:nvPicPr>
          <p:cNvPr id="440" name="Shape 440"/>
          <p:cNvPicPr preferRelativeResize="0"/>
          <p:nvPr/>
        </p:nvPicPr>
        <p:blipFill rotWithShape="1">
          <a:blip r:embed="rId3">
            <a:alphaModFix/>
          </a:blip>
          <a:srcRect r="72031" b="32755"/>
          <a:stretch/>
        </p:blipFill>
        <p:spPr>
          <a:xfrm>
            <a:off x="579300" y="1345650"/>
            <a:ext cx="1892401" cy="2692700"/>
          </a:xfrm>
          <a:prstGeom prst="rect">
            <a:avLst/>
          </a:prstGeom>
          <a:noFill/>
          <a:ln>
            <a:noFill/>
          </a:ln>
        </p:spPr>
      </p:pic>
      <p:sp>
        <p:nvSpPr>
          <p:cNvPr id="441" name="Shape 441"/>
          <p:cNvSpPr/>
          <p:nvPr/>
        </p:nvSpPr>
        <p:spPr>
          <a:xfrm>
            <a:off x="3164500" y="2215875"/>
            <a:ext cx="2983500" cy="15228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sz="1100">
              <a:solidFill>
                <a:schemeClr val="tx1"/>
              </a:solidFill>
            </a:endParaRPr>
          </a:p>
        </p:txBody>
      </p:sp>
      <p:sp>
        <p:nvSpPr>
          <p:cNvPr id="442" name="Shape 442"/>
          <p:cNvSpPr/>
          <p:nvPr/>
        </p:nvSpPr>
        <p:spPr>
          <a:xfrm>
            <a:off x="3276825" y="2716875"/>
            <a:ext cx="1138500" cy="5601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lgn="ctr" rtl="0">
              <a:spcBef>
                <a:spcPts val="0"/>
              </a:spcBef>
              <a:buNone/>
            </a:pPr>
            <a:r>
              <a:rPr lang="en" sz="1400">
                <a:solidFill>
                  <a:schemeClr val="tx1"/>
                </a:solidFill>
              </a:rPr>
              <a:t>Image features</a:t>
            </a:r>
          </a:p>
        </p:txBody>
      </p:sp>
      <p:sp>
        <p:nvSpPr>
          <p:cNvPr id="443" name="Shape 443"/>
          <p:cNvSpPr/>
          <p:nvPr/>
        </p:nvSpPr>
        <p:spPr>
          <a:xfrm>
            <a:off x="4890875" y="2716875"/>
            <a:ext cx="1138500" cy="5601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lgn="ctr" rtl="0">
              <a:spcBef>
                <a:spcPts val="0"/>
              </a:spcBef>
              <a:buNone/>
            </a:pPr>
            <a:r>
              <a:rPr lang="en" sz="1400">
                <a:solidFill>
                  <a:schemeClr val="tx1"/>
                </a:solidFill>
              </a:rPr>
              <a:t>Classifier</a:t>
            </a:r>
          </a:p>
        </p:txBody>
      </p:sp>
      <p:sp>
        <p:nvSpPr>
          <p:cNvPr id="444" name="Shape 444"/>
          <p:cNvSpPr/>
          <p:nvPr/>
        </p:nvSpPr>
        <p:spPr>
          <a:xfrm>
            <a:off x="2537903" y="2842875"/>
            <a:ext cx="577500" cy="308100"/>
          </a:xfrm>
          <a:prstGeom prst="rightArrow">
            <a:avLst>
              <a:gd name="adj1" fmla="val 50000"/>
              <a:gd name="adj2" fmla="val 50000"/>
            </a:avLst>
          </a:prstGeom>
          <a:solidFill>
            <a:srgbClr val="6FA8DC"/>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445" name="Shape 445"/>
          <p:cNvSpPr/>
          <p:nvPr/>
        </p:nvSpPr>
        <p:spPr>
          <a:xfrm>
            <a:off x="4471000" y="2842875"/>
            <a:ext cx="364200" cy="308100"/>
          </a:xfrm>
          <a:prstGeom prst="rightArrow">
            <a:avLst>
              <a:gd name="adj1" fmla="val 50000"/>
              <a:gd name="adj2" fmla="val 50000"/>
            </a:avLst>
          </a:prstGeom>
          <a:solidFill>
            <a:srgbClr val="6FA8DC"/>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446" name="Shape 446"/>
          <p:cNvSpPr txBox="1"/>
          <p:nvPr/>
        </p:nvSpPr>
        <p:spPr>
          <a:xfrm>
            <a:off x="3356825" y="2247675"/>
            <a:ext cx="1243200" cy="4692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1400" b="1" dirty="0">
                <a:solidFill>
                  <a:schemeClr val="tx1"/>
                </a:solidFill>
              </a:rPr>
              <a:t>Training</a:t>
            </a:r>
          </a:p>
        </p:txBody>
      </p:sp>
      <p:sp>
        <p:nvSpPr>
          <p:cNvPr id="447" name="Shape 447"/>
          <p:cNvSpPr/>
          <p:nvPr/>
        </p:nvSpPr>
        <p:spPr>
          <a:xfrm>
            <a:off x="4002750" y="1162800"/>
            <a:ext cx="1138500" cy="5601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lgn="ctr" rtl="0">
              <a:spcBef>
                <a:spcPts val="0"/>
              </a:spcBef>
              <a:buNone/>
            </a:pPr>
            <a:r>
              <a:rPr lang="en" sz="1400" dirty="0">
                <a:solidFill>
                  <a:schemeClr val="tx1"/>
                </a:solidFill>
              </a:rPr>
              <a:t>Training labels</a:t>
            </a:r>
          </a:p>
        </p:txBody>
      </p:sp>
      <p:sp>
        <p:nvSpPr>
          <p:cNvPr id="448" name="Shape 448"/>
          <p:cNvSpPr/>
          <p:nvPr/>
        </p:nvSpPr>
        <p:spPr>
          <a:xfrm rot="5400000">
            <a:off x="4389900" y="1815338"/>
            <a:ext cx="364200" cy="308100"/>
          </a:xfrm>
          <a:prstGeom prst="rightArrow">
            <a:avLst>
              <a:gd name="adj1" fmla="val 50000"/>
              <a:gd name="adj2" fmla="val 50000"/>
            </a:avLst>
          </a:prstGeom>
          <a:solidFill>
            <a:srgbClr val="6FA8DC"/>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449" name="Shape 449"/>
          <p:cNvSpPr/>
          <p:nvPr/>
        </p:nvSpPr>
        <p:spPr>
          <a:xfrm>
            <a:off x="6234325" y="2823225"/>
            <a:ext cx="364200" cy="308100"/>
          </a:xfrm>
          <a:prstGeom prst="rightArrow">
            <a:avLst>
              <a:gd name="adj1" fmla="val 50000"/>
              <a:gd name="adj2" fmla="val 50000"/>
            </a:avLst>
          </a:prstGeom>
          <a:solidFill>
            <a:srgbClr val="6FA8DC"/>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450" name="Shape 450"/>
          <p:cNvSpPr/>
          <p:nvPr/>
        </p:nvSpPr>
        <p:spPr>
          <a:xfrm>
            <a:off x="6684850" y="2143875"/>
            <a:ext cx="1963500" cy="16668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451" name="Shape 451"/>
          <p:cNvSpPr txBox="1"/>
          <p:nvPr/>
        </p:nvSpPr>
        <p:spPr>
          <a:xfrm>
            <a:off x="6877175" y="2175675"/>
            <a:ext cx="1646400" cy="4692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1400" b="1">
                <a:solidFill>
                  <a:schemeClr val="tx1"/>
                </a:solidFill>
              </a:rPr>
              <a:t>Learned Model</a:t>
            </a:r>
          </a:p>
        </p:txBody>
      </p:sp>
      <p:sp>
        <p:nvSpPr>
          <p:cNvPr id="452" name="Shape 452"/>
          <p:cNvSpPr/>
          <p:nvPr/>
        </p:nvSpPr>
        <p:spPr>
          <a:xfrm>
            <a:off x="7097350" y="2577975"/>
            <a:ext cx="1138500" cy="5601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lgn="ctr" rtl="0">
              <a:spcBef>
                <a:spcPts val="0"/>
              </a:spcBef>
              <a:buNone/>
            </a:pPr>
            <a:r>
              <a:rPr lang="en" sz="1400">
                <a:solidFill>
                  <a:schemeClr val="tx1"/>
                </a:solidFill>
              </a:rPr>
              <a:t>Learned features</a:t>
            </a:r>
          </a:p>
        </p:txBody>
      </p:sp>
      <p:sp>
        <p:nvSpPr>
          <p:cNvPr id="453" name="Shape 453"/>
          <p:cNvSpPr/>
          <p:nvPr/>
        </p:nvSpPr>
        <p:spPr>
          <a:xfrm>
            <a:off x="7097350" y="3178575"/>
            <a:ext cx="1138500" cy="5601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lgn="ctr" rtl="0">
              <a:spcBef>
                <a:spcPts val="0"/>
              </a:spcBef>
              <a:buNone/>
            </a:pPr>
            <a:r>
              <a:rPr lang="en" sz="1400">
                <a:solidFill>
                  <a:schemeClr val="tx1"/>
                </a:solidFill>
              </a:rPr>
              <a:t>Learned Classifier</a:t>
            </a:r>
          </a:p>
        </p:txBody>
      </p:sp>
      <p:pic>
        <p:nvPicPr>
          <p:cNvPr id="454" name="Shape 454"/>
          <p:cNvPicPr preferRelativeResize="0"/>
          <p:nvPr/>
        </p:nvPicPr>
        <p:blipFill rotWithShape="1">
          <a:blip r:embed="rId3">
            <a:alphaModFix/>
          </a:blip>
          <a:srcRect t="67127" r="77051" b="1854"/>
          <a:stretch/>
        </p:blipFill>
        <p:spPr>
          <a:xfrm>
            <a:off x="647350" y="4329575"/>
            <a:ext cx="1552749" cy="1242075"/>
          </a:xfrm>
          <a:prstGeom prst="rect">
            <a:avLst/>
          </a:prstGeom>
          <a:noFill/>
          <a:ln>
            <a:noFill/>
          </a:ln>
        </p:spPr>
      </p:pic>
      <p:sp>
        <p:nvSpPr>
          <p:cNvPr id="455" name="Shape 455"/>
          <p:cNvSpPr/>
          <p:nvPr/>
        </p:nvSpPr>
        <p:spPr>
          <a:xfrm>
            <a:off x="2762550" y="4362250"/>
            <a:ext cx="1963500" cy="16668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456" name="Shape 456"/>
          <p:cNvSpPr txBox="1"/>
          <p:nvPr/>
        </p:nvSpPr>
        <p:spPr>
          <a:xfrm>
            <a:off x="2954875" y="4394050"/>
            <a:ext cx="1646400" cy="4692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1400" b="1">
                <a:solidFill>
                  <a:schemeClr val="tx1"/>
                </a:solidFill>
              </a:rPr>
              <a:t>Learned Model</a:t>
            </a:r>
          </a:p>
        </p:txBody>
      </p:sp>
      <p:sp>
        <p:nvSpPr>
          <p:cNvPr id="457" name="Shape 457"/>
          <p:cNvSpPr/>
          <p:nvPr/>
        </p:nvSpPr>
        <p:spPr>
          <a:xfrm>
            <a:off x="3175050" y="4796350"/>
            <a:ext cx="1138500" cy="5601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lgn="ctr" rtl="0">
              <a:spcBef>
                <a:spcPts val="0"/>
              </a:spcBef>
              <a:buNone/>
            </a:pPr>
            <a:r>
              <a:rPr lang="en" sz="1400">
                <a:solidFill>
                  <a:schemeClr val="tx1"/>
                </a:solidFill>
              </a:rPr>
              <a:t>Learned features</a:t>
            </a:r>
          </a:p>
        </p:txBody>
      </p:sp>
      <p:sp>
        <p:nvSpPr>
          <p:cNvPr id="458" name="Shape 458"/>
          <p:cNvSpPr/>
          <p:nvPr/>
        </p:nvSpPr>
        <p:spPr>
          <a:xfrm>
            <a:off x="3175050" y="5396950"/>
            <a:ext cx="1138500" cy="5601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lgn="ctr" rtl="0">
              <a:spcBef>
                <a:spcPts val="0"/>
              </a:spcBef>
              <a:buNone/>
            </a:pPr>
            <a:r>
              <a:rPr lang="en" sz="1400">
                <a:solidFill>
                  <a:schemeClr val="tx1"/>
                </a:solidFill>
              </a:rPr>
              <a:t>Learned Classifier</a:t>
            </a:r>
          </a:p>
        </p:txBody>
      </p:sp>
      <p:sp>
        <p:nvSpPr>
          <p:cNvPr id="459" name="Shape 459"/>
          <p:cNvSpPr/>
          <p:nvPr/>
        </p:nvSpPr>
        <p:spPr>
          <a:xfrm>
            <a:off x="2099375" y="5041600"/>
            <a:ext cx="577500" cy="308100"/>
          </a:xfrm>
          <a:prstGeom prst="rightArrow">
            <a:avLst>
              <a:gd name="adj1" fmla="val 50000"/>
              <a:gd name="adj2" fmla="val 50000"/>
            </a:avLst>
          </a:prstGeom>
          <a:solidFill>
            <a:srgbClr val="6FA8DC"/>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460" name="Shape 460"/>
          <p:cNvSpPr/>
          <p:nvPr/>
        </p:nvSpPr>
        <p:spPr>
          <a:xfrm>
            <a:off x="4890875" y="5041600"/>
            <a:ext cx="577500" cy="308100"/>
          </a:xfrm>
          <a:prstGeom prst="rightArrow">
            <a:avLst>
              <a:gd name="adj1" fmla="val 50000"/>
              <a:gd name="adj2" fmla="val 50000"/>
            </a:avLst>
          </a:prstGeom>
          <a:solidFill>
            <a:srgbClr val="6FA8DC"/>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461" name="Shape 461"/>
          <p:cNvSpPr/>
          <p:nvPr/>
        </p:nvSpPr>
        <p:spPr>
          <a:xfrm>
            <a:off x="5546350" y="4915600"/>
            <a:ext cx="1294500" cy="5601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lgn="ctr" rtl="0">
              <a:spcBef>
                <a:spcPts val="0"/>
              </a:spcBef>
              <a:buNone/>
            </a:pPr>
            <a:r>
              <a:rPr lang="en" sz="1400">
                <a:solidFill>
                  <a:schemeClr val="tx1"/>
                </a:solidFill>
              </a:rPr>
              <a:t>Prediction</a:t>
            </a:r>
          </a:p>
        </p:txBody>
      </p:sp>
      <p:sp>
        <p:nvSpPr>
          <p:cNvPr id="462" name="Shape 462"/>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2388530351"/>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9" name="Shape 469"/>
          <p:cNvSpPr txBox="1">
            <a:spLocks noGrp="1"/>
          </p:cNvSpPr>
          <p:nvPr>
            <p:ph type="title"/>
          </p:nvPr>
        </p:nvSpPr>
        <p:spPr>
          <a:xfrm>
            <a:off x="311700" y="59967"/>
            <a:ext cx="8520600" cy="763500"/>
          </a:xfrm>
          <a:prstGeom prst="rect">
            <a:avLst/>
          </a:prstGeom>
        </p:spPr>
        <p:txBody>
          <a:bodyPr wrap="square" lIns="91425" tIns="91425" rIns="91425" bIns="91425" anchor="t" anchorCtr="0">
            <a:noAutofit/>
          </a:bodyPr>
          <a:lstStyle/>
          <a:p>
            <a:pPr marL="0" lvl="0" indent="0" rtl="0">
              <a:spcBef>
                <a:spcPts val="0"/>
              </a:spcBef>
              <a:buNone/>
            </a:pPr>
            <a:r>
              <a:rPr lang="en" dirty="0"/>
              <a:t>Image Classification: Deep Learning</a:t>
            </a:r>
          </a:p>
        </p:txBody>
      </p:sp>
      <p:pic>
        <p:nvPicPr>
          <p:cNvPr id="470" name="Shape 470"/>
          <p:cNvPicPr preferRelativeResize="0"/>
          <p:nvPr/>
        </p:nvPicPr>
        <p:blipFill rotWithShape="1">
          <a:blip r:embed="rId3">
            <a:alphaModFix/>
          </a:blip>
          <a:srcRect r="72031" b="32755"/>
          <a:stretch/>
        </p:blipFill>
        <p:spPr>
          <a:xfrm>
            <a:off x="45900" y="1396150"/>
            <a:ext cx="1892401" cy="2692700"/>
          </a:xfrm>
          <a:prstGeom prst="rect">
            <a:avLst/>
          </a:prstGeom>
          <a:noFill/>
          <a:ln>
            <a:noFill/>
          </a:ln>
        </p:spPr>
      </p:pic>
      <p:sp>
        <p:nvSpPr>
          <p:cNvPr id="471" name="Shape 471"/>
          <p:cNvSpPr/>
          <p:nvPr/>
        </p:nvSpPr>
        <p:spPr>
          <a:xfrm>
            <a:off x="2347800" y="1923025"/>
            <a:ext cx="2983500" cy="22095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472" name="Shape 472"/>
          <p:cNvSpPr/>
          <p:nvPr/>
        </p:nvSpPr>
        <p:spPr>
          <a:xfrm>
            <a:off x="2521988" y="2424000"/>
            <a:ext cx="1138500" cy="5601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lgn="ctr" rtl="0">
              <a:spcBef>
                <a:spcPts val="0"/>
              </a:spcBef>
              <a:buNone/>
            </a:pPr>
            <a:r>
              <a:rPr lang="en" sz="1400">
                <a:solidFill>
                  <a:schemeClr val="tx1"/>
                </a:solidFill>
              </a:rPr>
              <a:t>Low-level features</a:t>
            </a:r>
          </a:p>
        </p:txBody>
      </p:sp>
      <p:sp>
        <p:nvSpPr>
          <p:cNvPr id="473" name="Shape 473"/>
          <p:cNvSpPr/>
          <p:nvPr/>
        </p:nvSpPr>
        <p:spPr>
          <a:xfrm>
            <a:off x="1964125" y="2873725"/>
            <a:ext cx="308100" cy="308100"/>
          </a:xfrm>
          <a:prstGeom prst="rightArrow">
            <a:avLst>
              <a:gd name="adj1" fmla="val 50000"/>
              <a:gd name="adj2" fmla="val 50000"/>
            </a:avLst>
          </a:prstGeom>
          <a:solidFill>
            <a:srgbClr val="6FA8DC"/>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474" name="Shape 474"/>
          <p:cNvSpPr txBox="1"/>
          <p:nvPr/>
        </p:nvSpPr>
        <p:spPr>
          <a:xfrm>
            <a:off x="2525788" y="1954800"/>
            <a:ext cx="1243200" cy="4692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1400" b="1">
                <a:solidFill>
                  <a:schemeClr val="tx1"/>
                </a:solidFill>
              </a:rPr>
              <a:t>Training</a:t>
            </a:r>
          </a:p>
        </p:txBody>
      </p:sp>
      <p:sp>
        <p:nvSpPr>
          <p:cNvPr id="475" name="Shape 475"/>
          <p:cNvSpPr/>
          <p:nvPr/>
        </p:nvSpPr>
        <p:spPr>
          <a:xfrm>
            <a:off x="3266988" y="873975"/>
            <a:ext cx="1138500" cy="5601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lgn="ctr" rtl="0">
              <a:spcBef>
                <a:spcPts val="0"/>
              </a:spcBef>
              <a:buNone/>
            </a:pPr>
            <a:r>
              <a:rPr lang="en" sz="1400" dirty="0">
                <a:solidFill>
                  <a:schemeClr val="tx1"/>
                </a:solidFill>
              </a:rPr>
              <a:t>Training labels</a:t>
            </a:r>
          </a:p>
        </p:txBody>
      </p:sp>
      <p:sp>
        <p:nvSpPr>
          <p:cNvPr id="476" name="Shape 476"/>
          <p:cNvSpPr/>
          <p:nvPr/>
        </p:nvSpPr>
        <p:spPr>
          <a:xfrm rot="5400000">
            <a:off x="3654138" y="1526513"/>
            <a:ext cx="364200" cy="308100"/>
          </a:xfrm>
          <a:prstGeom prst="rightArrow">
            <a:avLst>
              <a:gd name="adj1" fmla="val 50000"/>
              <a:gd name="adj2" fmla="val 50000"/>
            </a:avLst>
          </a:prstGeom>
          <a:solidFill>
            <a:srgbClr val="6FA8DC"/>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477" name="Shape 477"/>
          <p:cNvSpPr/>
          <p:nvPr/>
        </p:nvSpPr>
        <p:spPr>
          <a:xfrm>
            <a:off x="5406871" y="2873725"/>
            <a:ext cx="226200" cy="308100"/>
          </a:xfrm>
          <a:prstGeom prst="rightArrow">
            <a:avLst>
              <a:gd name="adj1" fmla="val 50000"/>
              <a:gd name="adj2" fmla="val 50000"/>
            </a:avLst>
          </a:prstGeom>
          <a:solidFill>
            <a:srgbClr val="6FA8DC"/>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478" name="Shape 478"/>
          <p:cNvSpPr/>
          <p:nvPr/>
        </p:nvSpPr>
        <p:spPr>
          <a:xfrm>
            <a:off x="5694250" y="1584325"/>
            <a:ext cx="1963500" cy="28869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479" name="Shape 479"/>
          <p:cNvSpPr txBox="1"/>
          <p:nvPr/>
        </p:nvSpPr>
        <p:spPr>
          <a:xfrm>
            <a:off x="5886575" y="1616125"/>
            <a:ext cx="1646400" cy="4692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1400" b="1">
                <a:solidFill>
                  <a:schemeClr val="tx1"/>
                </a:solidFill>
              </a:rPr>
              <a:t>Learned Model</a:t>
            </a:r>
          </a:p>
        </p:txBody>
      </p:sp>
      <p:sp>
        <p:nvSpPr>
          <p:cNvPr id="480" name="Shape 480"/>
          <p:cNvSpPr/>
          <p:nvPr/>
        </p:nvSpPr>
        <p:spPr>
          <a:xfrm>
            <a:off x="6106750" y="2018425"/>
            <a:ext cx="1138500" cy="5601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lgn="ctr" rtl="0">
              <a:spcBef>
                <a:spcPts val="0"/>
              </a:spcBef>
              <a:buNone/>
            </a:pPr>
            <a:r>
              <a:rPr lang="en" sz="1400">
                <a:solidFill>
                  <a:schemeClr val="tx1"/>
                </a:solidFill>
              </a:rPr>
              <a:t>Low-level features</a:t>
            </a:r>
          </a:p>
        </p:txBody>
      </p:sp>
      <p:sp>
        <p:nvSpPr>
          <p:cNvPr id="481" name="Shape 481"/>
          <p:cNvSpPr/>
          <p:nvPr/>
        </p:nvSpPr>
        <p:spPr>
          <a:xfrm>
            <a:off x="6106750" y="2619025"/>
            <a:ext cx="1138500" cy="5601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lgn="ctr" rtl="0">
              <a:spcBef>
                <a:spcPts val="0"/>
              </a:spcBef>
              <a:buNone/>
            </a:pPr>
            <a:r>
              <a:rPr lang="en" sz="1400">
                <a:solidFill>
                  <a:schemeClr val="tx1"/>
                </a:solidFill>
              </a:rPr>
              <a:t>Mid-level features</a:t>
            </a:r>
          </a:p>
        </p:txBody>
      </p:sp>
      <p:sp>
        <p:nvSpPr>
          <p:cNvPr id="482" name="Shape 482"/>
          <p:cNvSpPr/>
          <p:nvPr/>
        </p:nvSpPr>
        <p:spPr>
          <a:xfrm>
            <a:off x="2521988" y="3307050"/>
            <a:ext cx="1138500" cy="5601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lgn="ctr" rtl="0">
              <a:spcBef>
                <a:spcPts val="0"/>
              </a:spcBef>
              <a:buNone/>
            </a:pPr>
            <a:r>
              <a:rPr lang="en" sz="1400">
                <a:solidFill>
                  <a:schemeClr val="tx1"/>
                </a:solidFill>
              </a:rPr>
              <a:t>Mid-level features</a:t>
            </a:r>
          </a:p>
        </p:txBody>
      </p:sp>
      <p:sp>
        <p:nvSpPr>
          <p:cNvPr id="483" name="Shape 483"/>
          <p:cNvSpPr/>
          <p:nvPr/>
        </p:nvSpPr>
        <p:spPr>
          <a:xfrm rot="5400000">
            <a:off x="2978138" y="2991520"/>
            <a:ext cx="226200" cy="308100"/>
          </a:xfrm>
          <a:prstGeom prst="rightArrow">
            <a:avLst>
              <a:gd name="adj1" fmla="val 50000"/>
              <a:gd name="adj2" fmla="val 50000"/>
            </a:avLst>
          </a:prstGeom>
          <a:solidFill>
            <a:srgbClr val="6FA8DC"/>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484" name="Shape 484"/>
          <p:cNvSpPr/>
          <p:nvPr/>
        </p:nvSpPr>
        <p:spPr>
          <a:xfrm>
            <a:off x="3700912" y="3433045"/>
            <a:ext cx="226200" cy="308100"/>
          </a:xfrm>
          <a:prstGeom prst="rightArrow">
            <a:avLst>
              <a:gd name="adj1" fmla="val 50000"/>
              <a:gd name="adj2" fmla="val 50000"/>
            </a:avLst>
          </a:prstGeom>
          <a:solidFill>
            <a:srgbClr val="6FA8DC"/>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485" name="Shape 485"/>
          <p:cNvSpPr/>
          <p:nvPr/>
        </p:nvSpPr>
        <p:spPr>
          <a:xfrm>
            <a:off x="3971213" y="3307050"/>
            <a:ext cx="1178700" cy="5601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lgn="ctr" rtl="0">
              <a:spcBef>
                <a:spcPts val="0"/>
              </a:spcBef>
              <a:buNone/>
            </a:pPr>
            <a:r>
              <a:rPr lang="en" sz="1400">
                <a:solidFill>
                  <a:schemeClr val="tx1"/>
                </a:solidFill>
              </a:rPr>
              <a:t>High-level features</a:t>
            </a:r>
          </a:p>
        </p:txBody>
      </p:sp>
      <p:sp>
        <p:nvSpPr>
          <p:cNvPr id="486" name="Shape 486"/>
          <p:cNvSpPr/>
          <p:nvPr/>
        </p:nvSpPr>
        <p:spPr>
          <a:xfrm>
            <a:off x="3971213" y="2424000"/>
            <a:ext cx="1178700" cy="5601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lgn="ctr" rtl="0">
              <a:spcBef>
                <a:spcPts val="0"/>
              </a:spcBef>
              <a:buNone/>
            </a:pPr>
            <a:r>
              <a:rPr lang="en" sz="1400">
                <a:solidFill>
                  <a:schemeClr val="tx1"/>
                </a:solidFill>
              </a:rPr>
              <a:t>Classifier</a:t>
            </a:r>
          </a:p>
        </p:txBody>
      </p:sp>
      <p:sp>
        <p:nvSpPr>
          <p:cNvPr id="487" name="Shape 487"/>
          <p:cNvSpPr/>
          <p:nvPr/>
        </p:nvSpPr>
        <p:spPr>
          <a:xfrm rot="-5400000">
            <a:off x="4447463" y="2991520"/>
            <a:ext cx="226200" cy="308100"/>
          </a:xfrm>
          <a:prstGeom prst="rightArrow">
            <a:avLst>
              <a:gd name="adj1" fmla="val 50000"/>
              <a:gd name="adj2" fmla="val 50000"/>
            </a:avLst>
          </a:prstGeom>
          <a:solidFill>
            <a:srgbClr val="6FA8DC"/>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488" name="Shape 488"/>
          <p:cNvSpPr/>
          <p:nvPr/>
        </p:nvSpPr>
        <p:spPr>
          <a:xfrm>
            <a:off x="6086650" y="3219625"/>
            <a:ext cx="1178700" cy="5601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lgn="ctr" rtl="0">
              <a:spcBef>
                <a:spcPts val="0"/>
              </a:spcBef>
              <a:buNone/>
            </a:pPr>
            <a:r>
              <a:rPr lang="en" sz="1400">
                <a:solidFill>
                  <a:schemeClr val="tx1"/>
                </a:solidFill>
              </a:rPr>
              <a:t>High-level features</a:t>
            </a:r>
          </a:p>
        </p:txBody>
      </p:sp>
      <p:sp>
        <p:nvSpPr>
          <p:cNvPr id="489" name="Shape 489"/>
          <p:cNvSpPr/>
          <p:nvPr/>
        </p:nvSpPr>
        <p:spPr>
          <a:xfrm>
            <a:off x="6086638" y="3820225"/>
            <a:ext cx="1178700" cy="5601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lgn="ctr" rtl="0">
              <a:spcBef>
                <a:spcPts val="0"/>
              </a:spcBef>
              <a:buNone/>
            </a:pPr>
            <a:r>
              <a:rPr lang="en" sz="1400">
                <a:solidFill>
                  <a:schemeClr val="tx1"/>
                </a:solidFill>
              </a:rPr>
              <a:t>Classifier</a:t>
            </a:r>
          </a:p>
        </p:txBody>
      </p:sp>
      <p:sp>
        <p:nvSpPr>
          <p:cNvPr id="490" name="Shape 490"/>
          <p:cNvSpPr/>
          <p:nvPr/>
        </p:nvSpPr>
        <p:spPr>
          <a:xfrm>
            <a:off x="7733325" y="1954800"/>
            <a:ext cx="399600" cy="2446200"/>
          </a:xfrm>
          <a:prstGeom prst="rightBrace">
            <a:avLst>
              <a:gd name="adj1" fmla="val 39045"/>
              <a:gd name="adj2" fmla="val 50000"/>
            </a:avLst>
          </a:prstGeom>
          <a:no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491" name="Shape 491"/>
          <p:cNvSpPr txBox="1"/>
          <p:nvPr/>
        </p:nvSpPr>
        <p:spPr>
          <a:xfrm>
            <a:off x="8081700" y="2607450"/>
            <a:ext cx="1138500" cy="11409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1400">
                <a:solidFill>
                  <a:schemeClr val="tx1"/>
                </a:solidFill>
              </a:rPr>
              <a:t>Model is </a:t>
            </a:r>
            <a:r>
              <a:rPr lang="en" sz="1400" b="1">
                <a:solidFill>
                  <a:schemeClr val="tx1"/>
                </a:solidFill>
              </a:rPr>
              <a:t>deep</a:t>
            </a:r>
            <a:r>
              <a:rPr lang="en" sz="1400">
                <a:solidFill>
                  <a:schemeClr val="tx1"/>
                </a:solidFill>
              </a:rPr>
              <a:t>: it has many layers</a:t>
            </a:r>
          </a:p>
        </p:txBody>
      </p:sp>
      <p:sp>
        <p:nvSpPr>
          <p:cNvPr id="492" name="Shape 492"/>
          <p:cNvSpPr txBox="1"/>
          <p:nvPr/>
        </p:nvSpPr>
        <p:spPr>
          <a:xfrm>
            <a:off x="266362" y="4179000"/>
            <a:ext cx="3855900" cy="4692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1400">
                <a:solidFill>
                  <a:schemeClr val="tx1"/>
                </a:solidFill>
              </a:rPr>
              <a:t>Models can learn </a:t>
            </a:r>
            <a:r>
              <a:rPr lang="en" sz="1400" b="1">
                <a:solidFill>
                  <a:schemeClr val="tx1"/>
                </a:solidFill>
              </a:rPr>
              <a:t>hierarchical</a:t>
            </a:r>
            <a:r>
              <a:rPr lang="en" sz="1400">
                <a:solidFill>
                  <a:schemeClr val="tx1"/>
                </a:solidFill>
              </a:rPr>
              <a:t> features</a:t>
            </a:r>
          </a:p>
        </p:txBody>
      </p:sp>
      <p:pic>
        <p:nvPicPr>
          <p:cNvPr id="29" name="Shape 523"/>
          <p:cNvPicPr preferRelativeResize="0"/>
          <p:nvPr/>
        </p:nvPicPr>
        <p:blipFill>
          <a:blip r:embed="rId4">
            <a:alphaModFix/>
          </a:blip>
          <a:stretch>
            <a:fillRect/>
          </a:stretch>
        </p:blipFill>
        <p:spPr>
          <a:xfrm>
            <a:off x="303925" y="4626875"/>
            <a:ext cx="8497597" cy="1850125"/>
          </a:xfrm>
          <a:prstGeom prst="rect">
            <a:avLst/>
          </a:prstGeom>
          <a:noFill/>
          <a:ln>
            <a:noFill/>
          </a:ln>
        </p:spPr>
      </p:pic>
      <p:sp>
        <p:nvSpPr>
          <p:cNvPr id="30" name="Shape 525"/>
          <p:cNvSpPr txBox="1"/>
          <p:nvPr/>
        </p:nvSpPr>
        <p:spPr>
          <a:xfrm>
            <a:off x="4273509" y="6479400"/>
            <a:ext cx="4861800" cy="2262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700" dirty="0">
                <a:solidFill>
                  <a:schemeClr val="tx1"/>
                </a:solidFill>
              </a:rPr>
              <a:t>Figure credit: Zeiler and Fergus, “Visualizing and Understanding Convolutional Networks”, ECCV 2014</a:t>
            </a:r>
          </a:p>
        </p:txBody>
      </p:sp>
    </p:spTree>
    <p:extLst>
      <p:ext uri="{BB962C8B-B14F-4D97-AF65-F5344CB8AC3E}">
        <p14:creationId xmlns:p14="http://schemas.microsoft.com/office/powerpoint/2010/main" val="594037836"/>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Shape 184"/>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a:spcBef>
                <a:spcPts val="0"/>
              </a:spcBef>
              <a:buNone/>
            </a:pPr>
            <a:r>
              <a:rPr lang="en" dirty="0"/>
              <a:t> </a:t>
            </a:r>
            <a:fld id="{00000000-1234-1234-1234-123412341234}" type="slidenum">
              <a:rPr lang="en"/>
              <a:t>42</a:t>
            </a:fld>
            <a:endParaRPr lang="en" dirty="0"/>
          </a:p>
        </p:txBody>
      </p:sp>
      <p:sp>
        <p:nvSpPr>
          <p:cNvPr id="185" name="Shape 185"/>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pic>
        <p:nvPicPr>
          <p:cNvPr id="186" name="Shape 186"/>
          <p:cNvPicPr preferRelativeResize="0"/>
          <p:nvPr/>
        </p:nvPicPr>
        <p:blipFill>
          <a:blip r:embed="rId3">
            <a:alphaModFix/>
          </a:blip>
          <a:stretch>
            <a:fillRect/>
          </a:stretch>
        </p:blipFill>
        <p:spPr>
          <a:xfrm>
            <a:off x="152400" y="549525"/>
            <a:ext cx="8839199" cy="5227300"/>
          </a:xfrm>
          <a:prstGeom prst="rect">
            <a:avLst/>
          </a:prstGeom>
          <a:noFill/>
          <a:ln>
            <a:noFill/>
          </a:ln>
        </p:spPr>
      </p:pic>
      <p:sp>
        <p:nvSpPr>
          <p:cNvPr id="187" name="Shape 187"/>
          <p:cNvSpPr txBox="1"/>
          <p:nvPr/>
        </p:nvSpPr>
        <p:spPr>
          <a:xfrm>
            <a:off x="7159200" y="6110900"/>
            <a:ext cx="1984800" cy="3006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800"/>
              <a:t>Slide credit: Kaiming He, ICCV 2015</a:t>
            </a:r>
          </a:p>
        </p:txBody>
      </p:sp>
      <p:sp>
        <p:nvSpPr>
          <p:cNvPr id="188" name="Shape 188"/>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26301380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Shape 193"/>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a:spcBef>
                <a:spcPts val="0"/>
              </a:spcBef>
              <a:buNone/>
            </a:pPr>
            <a:r>
              <a:rPr lang="en" dirty="0"/>
              <a:t> </a:t>
            </a:r>
            <a:fld id="{00000000-1234-1234-1234-123412341234}" type="slidenum">
              <a:rPr lang="en"/>
              <a:t>43</a:t>
            </a:fld>
            <a:endParaRPr lang="en" dirty="0"/>
          </a:p>
        </p:txBody>
      </p:sp>
      <p:sp>
        <p:nvSpPr>
          <p:cNvPr id="194" name="Shape 194"/>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pic>
        <p:nvPicPr>
          <p:cNvPr id="195" name="Shape 195"/>
          <p:cNvPicPr preferRelativeResize="0"/>
          <p:nvPr/>
        </p:nvPicPr>
        <p:blipFill>
          <a:blip r:embed="rId3">
            <a:alphaModFix/>
          </a:blip>
          <a:stretch>
            <a:fillRect/>
          </a:stretch>
        </p:blipFill>
        <p:spPr>
          <a:xfrm>
            <a:off x="152400" y="1010125"/>
            <a:ext cx="8839196" cy="4837755"/>
          </a:xfrm>
          <a:prstGeom prst="rect">
            <a:avLst/>
          </a:prstGeom>
          <a:noFill/>
          <a:ln>
            <a:noFill/>
          </a:ln>
        </p:spPr>
      </p:pic>
      <p:sp>
        <p:nvSpPr>
          <p:cNvPr id="196" name="Shape 196"/>
          <p:cNvSpPr txBox="1"/>
          <p:nvPr/>
        </p:nvSpPr>
        <p:spPr>
          <a:xfrm>
            <a:off x="7159200" y="6110900"/>
            <a:ext cx="1984800" cy="3006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800"/>
              <a:t>Slide credit: Ross Girshick, ICCV 2015</a:t>
            </a:r>
          </a:p>
        </p:txBody>
      </p:sp>
      <p:sp>
        <p:nvSpPr>
          <p:cNvPr id="197" name="Shape 197"/>
          <p:cNvSpPr txBox="1">
            <a:spLocks noGrp="1"/>
          </p:cNvSpPr>
          <p:nvPr>
            <p:ph type="title"/>
          </p:nvPr>
        </p:nvSpPr>
        <p:spPr>
          <a:xfrm>
            <a:off x="311700" y="59967"/>
            <a:ext cx="8520600" cy="763500"/>
          </a:xfrm>
          <a:prstGeom prst="rect">
            <a:avLst/>
          </a:prstGeom>
        </p:spPr>
        <p:txBody>
          <a:bodyPr wrap="square" lIns="91425" tIns="91425" rIns="91425" bIns="91425" anchor="t" anchorCtr="0">
            <a:noAutofit/>
          </a:bodyPr>
          <a:lstStyle/>
          <a:p>
            <a:pPr marL="0" lvl="0" indent="0" rtl="0">
              <a:spcBef>
                <a:spcPts val="0"/>
              </a:spcBef>
              <a:buNone/>
            </a:pPr>
            <a:r>
              <a:rPr lang="en"/>
              <a:t>Deep Learning for Object Detection</a:t>
            </a:r>
          </a:p>
        </p:txBody>
      </p:sp>
      <p:sp>
        <p:nvSpPr>
          <p:cNvPr id="198" name="Shape 198"/>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35531273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Shape 203"/>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rtl="0">
              <a:spcBef>
                <a:spcPts val="0"/>
              </a:spcBef>
              <a:buNone/>
            </a:pPr>
            <a:r>
              <a:rPr lang="en" dirty="0"/>
              <a:t> </a:t>
            </a:r>
            <a:fld id="{00000000-1234-1234-1234-123412341234}" type="slidenum">
              <a:rPr lang="en"/>
              <a:t>44</a:t>
            </a:fld>
            <a:endParaRPr lang="en" dirty="0"/>
          </a:p>
        </p:txBody>
      </p:sp>
      <p:sp>
        <p:nvSpPr>
          <p:cNvPr id="204" name="Shape 204"/>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rtl="0">
              <a:spcBef>
                <a:spcPts val="0"/>
              </a:spcBef>
              <a:buNone/>
            </a:pPr>
            <a:endParaRPr lang="en" dirty="0"/>
          </a:p>
        </p:txBody>
      </p:sp>
      <p:pic>
        <p:nvPicPr>
          <p:cNvPr id="205" name="Shape 205"/>
          <p:cNvPicPr preferRelativeResize="0"/>
          <p:nvPr/>
        </p:nvPicPr>
        <p:blipFill>
          <a:blip r:embed="rId3">
            <a:alphaModFix/>
          </a:blip>
          <a:stretch>
            <a:fillRect/>
          </a:stretch>
        </p:blipFill>
        <p:spPr>
          <a:xfrm>
            <a:off x="152400" y="1010125"/>
            <a:ext cx="8839196" cy="4837755"/>
          </a:xfrm>
          <a:prstGeom prst="rect">
            <a:avLst/>
          </a:prstGeom>
          <a:noFill/>
          <a:ln>
            <a:noFill/>
          </a:ln>
        </p:spPr>
      </p:pic>
      <p:sp>
        <p:nvSpPr>
          <p:cNvPr id="206" name="Shape 206"/>
          <p:cNvSpPr txBox="1"/>
          <p:nvPr/>
        </p:nvSpPr>
        <p:spPr>
          <a:xfrm>
            <a:off x="7159200" y="6110900"/>
            <a:ext cx="1984800" cy="3006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800"/>
              <a:t>Slide credit: Ross Girshick, ICCV 2015</a:t>
            </a:r>
          </a:p>
        </p:txBody>
      </p:sp>
      <p:sp>
        <p:nvSpPr>
          <p:cNvPr id="207" name="Shape 207"/>
          <p:cNvSpPr txBox="1">
            <a:spLocks noGrp="1"/>
          </p:cNvSpPr>
          <p:nvPr>
            <p:ph type="title"/>
          </p:nvPr>
        </p:nvSpPr>
        <p:spPr>
          <a:xfrm>
            <a:off x="311700" y="59967"/>
            <a:ext cx="8520600" cy="763500"/>
          </a:xfrm>
          <a:prstGeom prst="rect">
            <a:avLst/>
          </a:prstGeom>
        </p:spPr>
        <p:txBody>
          <a:bodyPr wrap="square" lIns="91425" tIns="91425" rIns="91425" bIns="91425" anchor="t" anchorCtr="0">
            <a:noAutofit/>
          </a:bodyPr>
          <a:lstStyle/>
          <a:p>
            <a:pPr marL="0" lvl="0" indent="0" rtl="0">
              <a:spcBef>
                <a:spcPts val="0"/>
              </a:spcBef>
              <a:buNone/>
            </a:pPr>
            <a:r>
              <a:rPr lang="en"/>
              <a:t>Deep Learning for Object Detection</a:t>
            </a:r>
          </a:p>
        </p:txBody>
      </p:sp>
      <p:sp>
        <p:nvSpPr>
          <p:cNvPr id="208" name="Shape 208"/>
          <p:cNvSpPr/>
          <p:nvPr/>
        </p:nvSpPr>
        <p:spPr>
          <a:xfrm>
            <a:off x="8610175" y="877929"/>
            <a:ext cx="176700" cy="153000"/>
          </a:xfrm>
          <a:prstGeom prst="triangle">
            <a:avLst>
              <a:gd name="adj" fmla="val 50000"/>
            </a:avLst>
          </a:prstGeom>
          <a:solidFill>
            <a:srgbClr val="FF9900"/>
          </a:solidFill>
          <a:ln w="19050" cap="flat" cmpd="sng">
            <a:solidFill>
              <a:srgbClr val="000000"/>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209" name="Shape 209"/>
          <p:cNvSpPr txBox="1"/>
          <p:nvPr/>
        </p:nvSpPr>
        <p:spPr>
          <a:xfrm>
            <a:off x="6222175" y="750725"/>
            <a:ext cx="2340900" cy="4074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1800" b="1"/>
              <a:t>Current SOTA: 85.6 </a:t>
            </a:r>
          </a:p>
        </p:txBody>
      </p:sp>
      <p:sp>
        <p:nvSpPr>
          <p:cNvPr id="210" name="Shape 210"/>
          <p:cNvSpPr txBox="1"/>
          <p:nvPr/>
        </p:nvSpPr>
        <p:spPr>
          <a:xfrm>
            <a:off x="0" y="6110900"/>
            <a:ext cx="3400800" cy="3006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800"/>
              <a:t>He et al, “Deep Residual Learning for Image Recognition”, CVPR 2016</a:t>
            </a:r>
          </a:p>
        </p:txBody>
      </p:sp>
      <p:sp>
        <p:nvSpPr>
          <p:cNvPr id="211" name="Shape 211"/>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11729745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Shape 216"/>
          <p:cNvSpPr txBox="1">
            <a:spLocks noGrp="1"/>
          </p:cNvSpPr>
          <p:nvPr>
            <p:ph type="title"/>
          </p:nvPr>
        </p:nvSpPr>
        <p:spPr>
          <a:xfrm>
            <a:off x="311700" y="59967"/>
            <a:ext cx="8520600" cy="763500"/>
          </a:xfrm>
          <a:prstGeom prst="rect">
            <a:avLst/>
          </a:prstGeom>
        </p:spPr>
        <p:txBody>
          <a:bodyPr wrap="square" lIns="91425" tIns="91425" rIns="91425" bIns="91425" anchor="t" anchorCtr="0">
            <a:noAutofit/>
          </a:bodyPr>
          <a:lstStyle/>
          <a:p>
            <a:pPr marL="0" lvl="0" indent="0">
              <a:spcBef>
                <a:spcPts val="0"/>
              </a:spcBef>
              <a:buNone/>
            </a:pPr>
            <a:r>
              <a:rPr lang="en"/>
              <a:t>Object segmentation</a:t>
            </a:r>
          </a:p>
        </p:txBody>
      </p:sp>
      <p:sp>
        <p:nvSpPr>
          <p:cNvPr id="217" name="Shape 217"/>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a:spcBef>
                <a:spcPts val="0"/>
              </a:spcBef>
              <a:buNone/>
            </a:pPr>
            <a:r>
              <a:rPr lang="en" dirty="0"/>
              <a:t> </a:t>
            </a:r>
            <a:fld id="{00000000-1234-1234-1234-123412341234}" type="slidenum">
              <a:rPr lang="en"/>
              <a:t>45</a:t>
            </a:fld>
            <a:endParaRPr lang="en" dirty="0"/>
          </a:p>
        </p:txBody>
      </p:sp>
      <p:sp>
        <p:nvSpPr>
          <p:cNvPr id="218" name="Shape 218"/>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pic>
        <p:nvPicPr>
          <p:cNvPr id="219" name="Shape 219"/>
          <p:cNvPicPr preferRelativeResize="0"/>
          <p:nvPr/>
        </p:nvPicPr>
        <p:blipFill>
          <a:blip r:embed="rId3">
            <a:alphaModFix/>
          </a:blip>
          <a:stretch>
            <a:fillRect/>
          </a:stretch>
        </p:blipFill>
        <p:spPr>
          <a:xfrm>
            <a:off x="179225" y="1175542"/>
            <a:ext cx="8839199" cy="4795336"/>
          </a:xfrm>
          <a:prstGeom prst="rect">
            <a:avLst/>
          </a:prstGeom>
          <a:noFill/>
          <a:ln>
            <a:noFill/>
          </a:ln>
        </p:spPr>
      </p:pic>
      <p:sp>
        <p:nvSpPr>
          <p:cNvPr id="220" name="Shape 220"/>
          <p:cNvSpPr txBox="1"/>
          <p:nvPr/>
        </p:nvSpPr>
        <p:spPr>
          <a:xfrm>
            <a:off x="2661600" y="6181851"/>
            <a:ext cx="6482400" cy="230700"/>
          </a:xfrm>
          <a:prstGeom prst="rect">
            <a:avLst/>
          </a:prstGeom>
          <a:noFill/>
          <a:ln>
            <a:noFill/>
          </a:ln>
        </p:spPr>
        <p:txBody>
          <a:bodyPr wrap="square" lIns="91425" tIns="91425" rIns="91425" bIns="91425" anchor="t" anchorCtr="0">
            <a:noAutofit/>
          </a:bodyPr>
          <a:lstStyle/>
          <a:p>
            <a:pPr marL="0" lvl="0" indent="0" algn="r" rtl="0">
              <a:spcBef>
                <a:spcPts val="0"/>
              </a:spcBef>
              <a:buNone/>
            </a:pPr>
            <a:r>
              <a:rPr lang="en" sz="800"/>
              <a:t>Figure credit: Dai, He, and Sun, “Instance-aware Semantic Segmentation via Multi-task Network Cascades”, CVPR 2016</a:t>
            </a:r>
          </a:p>
        </p:txBody>
      </p:sp>
      <p:sp>
        <p:nvSpPr>
          <p:cNvPr id="221" name="Shape 221"/>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10277092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Shape 226"/>
          <p:cNvSpPr txBox="1">
            <a:spLocks noGrp="1"/>
          </p:cNvSpPr>
          <p:nvPr>
            <p:ph type="title"/>
          </p:nvPr>
        </p:nvSpPr>
        <p:spPr>
          <a:xfrm>
            <a:off x="311700" y="59967"/>
            <a:ext cx="8520600" cy="763500"/>
          </a:xfrm>
          <a:prstGeom prst="rect">
            <a:avLst/>
          </a:prstGeom>
        </p:spPr>
        <p:txBody>
          <a:bodyPr wrap="square" lIns="91425" tIns="91425" rIns="91425" bIns="91425" anchor="t" anchorCtr="0">
            <a:noAutofit/>
          </a:bodyPr>
          <a:lstStyle/>
          <a:p>
            <a:pPr marL="0" lvl="0" indent="0">
              <a:spcBef>
                <a:spcPts val="0"/>
              </a:spcBef>
              <a:buNone/>
            </a:pPr>
            <a:r>
              <a:rPr lang="en"/>
              <a:t>Pose Estimation</a:t>
            </a:r>
          </a:p>
        </p:txBody>
      </p:sp>
      <p:sp>
        <p:nvSpPr>
          <p:cNvPr id="227" name="Shape 227"/>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a:spcBef>
                <a:spcPts val="0"/>
              </a:spcBef>
              <a:buNone/>
            </a:pPr>
            <a:r>
              <a:rPr lang="en" dirty="0"/>
              <a:t> </a:t>
            </a:r>
            <a:fld id="{00000000-1234-1234-1234-123412341234}" type="slidenum">
              <a:rPr lang="en"/>
              <a:t>46</a:t>
            </a:fld>
            <a:endParaRPr lang="en" dirty="0"/>
          </a:p>
        </p:txBody>
      </p:sp>
      <p:sp>
        <p:nvSpPr>
          <p:cNvPr id="228" name="Shape 228"/>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pic>
        <p:nvPicPr>
          <p:cNvPr id="229" name="Shape 229"/>
          <p:cNvPicPr preferRelativeResize="0"/>
          <p:nvPr/>
        </p:nvPicPr>
        <p:blipFill>
          <a:blip r:embed="rId3">
            <a:alphaModFix/>
          </a:blip>
          <a:stretch>
            <a:fillRect/>
          </a:stretch>
        </p:blipFill>
        <p:spPr>
          <a:xfrm>
            <a:off x="1030675" y="656937"/>
            <a:ext cx="7082652" cy="5544126"/>
          </a:xfrm>
          <a:prstGeom prst="rect">
            <a:avLst/>
          </a:prstGeom>
          <a:noFill/>
          <a:ln>
            <a:noFill/>
          </a:ln>
        </p:spPr>
      </p:pic>
      <p:sp>
        <p:nvSpPr>
          <p:cNvPr id="230" name="Shape 230"/>
          <p:cNvSpPr txBox="1"/>
          <p:nvPr/>
        </p:nvSpPr>
        <p:spPr>
          <a:xfrm>
            <a:off x="2661600" y="6181851"/>
            <a:ext cx="6482400" cy="230700"/>
          </a:xfrm>
          <a:prstGeom prst="rect">
            <a:avLst/>
          </a:prstGeom>
          <a:noFill/>
          <a:ln>
            <a:noFill/>
          </a:ln>
        </p:spPr>
        <p:txBody>
          <a:bodyPr wrap="square" lIns="91425" tIns="91425" rIns="91425" bIns="91425" anchor="t" anchorCtr="0">
            <a:noAutofit/>
          </a:bodyPr>
          <a:lstStyle/>
          <a:p>
            <a:pPr marL="0" lvl="0" indent="0" algn="r" rtl="0">
              <a:spcBef>
                <a:spcPts val="0"/>
              </a:spcBef>
              <a:buNone/>
            </a:pPr>
            <a:r>
              <a:rPr lang="en" sz="800"/>
              <a:t>Figure credit: Cao et al, “Realtime Multi-Person 2D Pose Estimation using Part Affinity Fields”, arXiv 2016</a:t>
            </a:r>
          </a:p>
        </p:txBody>
      </p:sp>
      <p:sp>
        <p:nvSpPr>
          <p:cNvPr id="231" name="Shape 231"/>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2470250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Shape 236"/>
          <p:cNvSpPr txBox="1">
            <a:spLocks noGrp="1"/>
          </p:cNvSpPr>
          <p:nvPr>
            <p:ph type="title"/>
          </p:nvPr>
        </p:nvSpPr>
        <p:spPr>
          <a:xfrm>
            <a:off x="311700" y="59967"/>
            <a:ext cx="8520600" cy="763500"/>
          </a:xfrm>
          <a:prstGeom prst="rect">
            <a:avLst/>
          </a:prstGeom>
        </p:spPr>
        <p:txBody>
          <a:bodyPr wrap="square" lIns="91425" tIns="91425" rIns="91425" bIns="91425" anchor="t" anchorCtr="0">
            <a:noAutofit/>
          </a:bodyPr>
          <a:lstStyle/>
          <a:p>
            <a:pPr marL="0" lvl="0" indent="0">
              <a:spcBef>
                <a:spcPts val="0"/>
              </a:spcBef>
              <a:buNone/>
            </a:pPr>
            <a:r>
              <a:rPr lang="en"/>
              <a:t>Deep Learning for Image Captioning</a:t>
            </a:r>
          </a:p>
        </p:txBody>
      </p:sp>
      <p:sp>
        <p:nvSpPr>
          <p:cNvPr id="237" name="Shape 237"/>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a:spcBef>
                <a:spcPts val="0"/>
              </a:spcBef>
              <a:buNone/>
            </a:pPr>
            <a:r>
              <a:rPr lang="en" dirty="0"/>
              <a:t> </a:t>
            </a:r>
            <a:fld id="{00000000-1234-1234-1234-123412341234}" type="slidenum">
              <a:rPr lang="en"/>
              <a:t>47</a:t>
            </a:fld>
            <a:endParaRPr lang="en" dirty="0"/>
          </a:p>
        </p:txBody>
      </p:sp>
      <p:sp>
        <p:nvSpPr>
          <p:cNvPr id="238" name="Shape 238"/>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pic>
        <p:nvPicPr>
          <p:cNvPr id="239" name="Shape 239"/>
          <p:cNvPicPr preferRelativeResize="0"/>
          <p:nvPr/>
        </p:nvPicPr>
        <p:blipFill>
          <a:blip r:embed="rId3">
            <a:alphaModFix/>
          </a:blip>
          <a:stretch>
            <a:fillRect/>
          </a:stretch>
        </p:blipFill>
        <p:spPr>
          <a:xfrm>
            <a:off x="3258388" y="903800"/>
            <a:ext cx="2627225" cy="1604625"/>
          </a:xfrm>
          <a:prstGeom prst="rect">
            <a:avLst/>
          </a:prstGeom>
          <a:noFill/>
          <a:ln>
            <a:noFill/>
          </a:ln>
        </p:spPr>
      </p:pic>
      <p:pic>
        <p:nvPicPr>
          <p:cNvPr id="240" name="Shape 240"/>
          <p:cNvPicPr preferRelativeResize="0"/>
          <p:nvPr/>
        </p:nvPicPr>
        <p:blipFill>
          <a:blip r:embed="rId4">
            <a:alphaModFix/>
          </a:blip>
          <a:stretch>
            <a:fillRect/>
          </a:stretch>
        </p:blipFill>
        <p:spPr>
          <a:xfrm>
            <a:off x="1736013" y="2758075"/>
            <a:ext cx="5671976" cy="3266375"/>
          </a:xfrm>
          <a:prstGeom prst="rect">
            <a:avLst/>
          </a:prstGeom>
          <a:noFill/>
          <a:ln>
            <a:noFill/>
          </a:ln>
        </p:spPr>
      </p:pic>
      <p:sp>
        <p:nvSpPr>
          <p:cNvPr id="241" name="Shape 241"/>
          <p:cNvSpPr txBox="1"/>
          <p:nvPr/>
        </p:nvSpPr>
        <p:spPr>
          <a:xfrm>
            <a:off x="2661600" y="6181851"/>
            <a:ext cx="6482400" cy="230700"/>
          </a:xfrm>
          <a:prstGeom prst="rect">
            <a:avLst/>
          </a:prstGeom>
          <a:noFill/>
          <a:ln>
            <a:noFill/>
          </a:ln>
        </p:spPr>
        <p:txBody>
          <a:bodyPr wrap="square" lIns="91425" tIns="91425" rIns="91425" bIns="91425" anchor="t" anchorCtr="0">
            <a:noAutofit/>
          </a:bodyPr>
          <a:lstStyle/>
          <a:p>
            <a:pPr marL="0" lvl="0" indent="0" algn="r" rtl="0">
              <a:spcBef>
                <a:spcPts val="0"/>
              </a:spcBef>
              <a:buNone/>
            </a:pPr>
            <a:r>
              <a:rPr lang="en" sz="800"/>
              <a:t>Figure credit: Karpathy and Fei-Fei, “Deep Visual-Semantic Alignments for Generating Image Descriptions”, CVPR 2015</a:t>
            </a:r>
          </a:p>
        </p:txBody>
      </p:sp>
      <p:sp>
        <p:nvSpPr>
          <p:cNvPr id="242" name="Shape 242"/>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25148695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Shape 247"/>
          <p:cNvSpPr txBox="1">
            <a:spLocks noGrp="1"/>
          </p:cNvSpPr>
          <p:nvPr>
            <p:ph type="title"/>
          </p:nvPr>
        </p:nvSpPr>
        <p:spPr>
          <a:xfrm>
            <a:off x="311700" y="59967"/>
            <a:ext cx="8520600" cy="763500"/>
          </a:xfrm>
          <a:prstGeom prst="rect">
            <a:avLst/>
          </a:prstGeom>
        </p:spPr>
        <p:txBody>
          <a:bodyPr wrap="square" lIns="91425" tIns="91425" rIns="91425" bIns="91425" anchor="t" anchorCtr="0">
            <a:noAutofit/>
          </a:bodyPr>
          <a:lstStyle/>
          <a:p>
            <a:pPr marL="0" lvl="0" indent="0">
              <a:spcBef>
                <a:spcPts val="0"/>
              </a:spcBef>
              <a:buNone/>
            </a:pPr>
            <a:r>
              <a:rPr lang="en"/>
              <a:t>Dense Image Captioning</a:t>
            </a:r>
          </a:p>
        </p:txBody>
      </p:sp>
      <p:sp>
        <p:nvSpPr>
          <p:cNvPr id="248" name="Shape 248"/>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a:spcBef>
                <a:spcPts val="0"/>
              </a:spcBef>
              <a:buNone/>
            </a:pPr>
            <a:r>
              <a:rPr lang="en" dirty="0"/>
              <a:t> </a:t>
            </a:r>
            <a:fld id="{00000000-1234-1234-1234-123412341234}" type="slidenum">
              <a:rPr lang="en"/>
              <a:t>48</a:t>
            </a:fld>
            <a:endParaRPr lang="en" dirty="0"/>
          </a:p>
        </p:txBody>
      </p:sp>
      <p:sp>
        <p:nvSpPr>
          <p:cNvPr id="249" name="Shape 249"/>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pic>
        <p:nvPicPr>
          <p:cNvPr id="250" name="Shape 250"/>
          <p:cNvPicPr preferRelativeResize="0"/>
          <p:nvPr/>
        </p:nvPicPr>
        <p:blipFill>
          <a:blip r:embed="rId3">
            <a:alphaModFix/>
          </a:blip>
          <a:stretch>
            <a:fillRect/>
          </a:stretch>
        </p:blipFill>
        <p:spPr>
          <a:xfrm>
            <a:off x="152400" y="1904242"/>
            <a:ext cx="8839200" cy="2918655"/>
          </a:xfrm>
          <a:prstGeom prst="rect">
            <a:avLst/>
          </a:prstGeom>
          <a:noFill/>
          <a:ln>
            <a:noFill/>
          </a:ln>
        </p:spPr>
      </p:pic>
      <p:sp>
        <p:nvSpPr>
          <p:cNvPr id="251" name="Shape 251"/>
          <p:cNvSpPr txBox="1"/>
          <p:nvPr/>
        </p:nvSpPr>
        <p:spPr>
          <a:xfrm>
            <a:off x="2060625" y="6181850"/>
            <a:ext cx="7083300" cy="230700"/>
          </a:xfrm>
          <a:prstGeom prst="rect">
            <a:avLst/>
          </a:prstGeom>
          <a:noFill/>
          <a:ln>
            <a:noFill/>
          </a:ln>
        </p:spPr>
        <p:txBody>
          <a:bodyPr wrap="square" lIns="91425" tIns="91425" rIns="91425" bIns="91425" anchor="t" anchorCtr="0">
            <a:noAutofit/>
          </a:bodyPr>
          <a:lstStyle/>
          <a:p>
            <a:pPr marL="0" lvl="0" indent="0" algn="r" rtl="0">
              <a:spcBef>
                <a:spcPts val="0"/>
              </a:spcBef>
              <a:buNone/>
            </a:pPr>
            <a:r>
              <a:rPr lang="en" sz="800"/>
              <a:t>Figure credit: Johnson*, Karpathy*, and Fei-Fei, “DenseCap: Fully Convolutional Localization Networks for Dense Captioning”, CVPR 2016</a:t>
            </a:r>
          </a:p>
        </p:txBody>
      </p:sp>
      <p:sp>
        <p:nvSpPr>
          <p:cNvPr id="252" name="Shape 252"/>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39394044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Shape 257"/>
          <p:cNvSpPr txBox="1">
            <a:spLocks noGrp="1"/>
          </p:cNvSpPr>
          <p:nvPr>
            <p:ph type="title"/>
          </p:nvPr>
        </p:nvSpPr>
        <p:spPr>
          <a:xfrm>
            <a:off x="311700" y="59967"/>
            <a:ext cx="8520600" cy="763500"/>
          </a:xfrm>
          <a:prstGeom prst="rect">
            <a:avLst/>
          </a:prstGeom>
        </p:spPr>
        <p:txBody>
          <a:bodyPr wrap="square" lIns="91425" tIns="91425" rIns="91425" bIns="91425" anchor="t" anchorCtr="0">
            <a:noAutofit/>
          </a:bodyPr>
          <a:lstStyle/>
          <a:p>
            <a:pPr marL="0" lvl="0" indent="0">
              <a:spcBef>
                <a:spcPts val="0"/>
              </a:spcBef>
              <a:buNone/>
            </a:pPr>
            <a:r>
              <a:rPr lang="en"/>
              <a:t>Visual Question Answering</a:t>
            </a:r>
          </a:p>
        </p:txBody>
      </p:sp>
      <p:sp>
        <p:nvSpPr>
          <p:cNvPr id="258" name="Shape 258"/>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a:spcBef>
                <a:spcPts val="0"/>
              </a:spcBef>
              <a:buNone/>
            </a:pPr>
            <a:r>
              <a:rPr lang="en" dirty="0"/>
              <a:t> </a:t>
            </a:r>
            <a:fld id="{00000000-1234-1234-1234-123412341234}" type="slidenum">
              <a:rPr lang="en"/>
              <a:t>49</a:t>
            </a:fld>
            <a:endParaRPr lang="en" dirty="0"/>
          </a:p>
        </p:txBody>
      </p:sp>
      <p:sp>
        <p:nvSpPr>
          <p:cNvPr id="259" name="Shape 259"/>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pic>
        <p:nvPicPr>
          <p:cNvPr id="260" name="Shape 260"/>
          <p:cNvPicPr preferRelativeResize="0"/>
          <p:nvPr/>
        </p:nvPicPr>
        <p:blipFill>
          <a:blip r:embed="rId3">
            <a:alphaModFix/>
          </a:blip>
          <a:stretch>
            <a:fillRect/>
          </a:stretch>
        </p:blipFill>
        <p:spPr>
          <a:xfrm>
            <a:off x="227550" y="1775813"/>
            <a:ext cx="4523806" cy="3648888"/>
          </a:xfrm>
          <a:prstGeom prst="rect">
            <a:avLst/>
          </a:prstGeom>
          <a:noFill/>
          <a:ln>
            <a:noFill/>
          </a:ln>
        </p:spPr>
      </p:pic>
      <p:sp>
        <p:nvSpPr>
          <p:cNvPr id="261" name="Shape 261"/>
          <p:cNvSpPr txBox="1"/>
          <p:nvPr/>
        </p:nvSpPr>
        <p:spPr>
          <a:xfrm>
            <a:off x="863988" y="5452050"/>
            <a:ext cx="3675600" cy="3756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800"/>
              <a:t>Figure credit: Agrawal et al, “VQA: Visual Question Answering”, ICCV 2015</a:t>
            </a:r>
          </a:p>
        </p:txBody>
      </p:sp>
      <p:pic>
        <p:nvPicPr>
          <p:cNvPr id="262" name="Shape 262"/>
          <p:cNvPicPr preferRelativeResize="0"/>
          <p:nvPr/>
        </p:nvPicPr>
        <p:blipFill>
          <a:blip r:embed="rId4">
            <a:alphaModFix/>
          </a:blip>
          <a:stretch>
            <a:fillRect/>
          </a:stretch>
        </p:blipFill>
        <p:spPr>
          <a:xfrm>
            <a:off x="4903756" y="747267"/>
            <a:ext cx="4087844" cy="2710689"/>
          </a:xfrm>
          <a:prstGeom prst="rect">
            <a:avLst/>
          </a:prstGeom>
          <a:noFill/>
          <a:ln>
            <a:noFill/>
          </a:ln>
        </p:spPr>
      </p:pic>
      <p:pic>
        <p:nvPicPr>
          <p:cNvPr id="263" name="Shape 263"/>
          <p:cNvPicPr preferRelativeResize="0"/>
          <p:nvPr/>
        </p:nvPicPr>
        <p:blipFill>
          <a:blip r:embed="rId5">
            <a:alphaModFix/>
          </a:blip>
          <a:stretch>
            <a:fillRect/>
          </a:stretch>
        </p:blipFill>
        <p:spPr>
          <a:xfrm>
            <a:off x="5066687" y="3457950"/>
            <a:ext cx="3761973" cy="2537700"/>
          </a:xfrm>
          <a:prstGeom prst="rect">
            <a:avLst/>
          </a:prstGeom>
          <a:noFill/>
          <a:ln>
            <a:noFill/>
          </a:ln>
        </p:spPr>
      </p:pic>
      <p:sp>
        <p:nvSpPr>
          <p:cNvPr id="264" name="Shape 264"/>
          <p:cNvSpPr txBox="1"/>
          <p:nvPr/>
        </p:nvSpPr>
        <p:spPr>
          <a:xfrm>
            <a:off x="5667413" y="5995650"/>
            <a:ext cx="2560500" cy="3756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800"/>
              <a:t>Figure credit: Zhu et al, “Visual7W: Grounded Question Answering in Images”, CVPR 2016</a:t>
            </a:r>
          </a:p>
        </p:txBody>
      </p:sp>
      <p:sp>
        <p:nvSpPr>
          <p:cNvPr id="265" name="Shape 265"/>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20216352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Deep learning courses online</a:t>
            </a:r>
          </a:p>
        </p:txBody>
      </p:sp>
      <p:sp>
        <p:nvSpPr>
          <p:cNvPr id="3" name="Content Placeholder 2"/>
          <p:cNvSpPr>
            <a:spLocks noGrp="1"/>
          </p:cNvSpPr>
          <p:nvPr>
            <p:ph idx="1"/>
          </p:nvPr>
        </p:nvSpPr>
        <p:spPr/>
        <p:txBody>
          <a:bodyPr/>
          <a:lstStyle/>
          <a:p>
            <a:r>
              <a:rPr lang="en-US" dirty="0"/>
              <a:t>Hinton’s </a:t>
            </a:r>
            <a:r>
              <a:rPr lang="en-US" dirty="0" err="1"/>
              <a:t>coursera</a:t>
            </a:r>
            <a:r>
              <a:rPr lang="en-US" dirty="0"/>
              <a:t> course</a:t>
            </a:r>
          </a:p>
          <a:p>
            <a:r>
              <a:rPr lang="en-US" dirty="0"/>
              <a:t>Stanford CS 231n</a:t>
            </a:r>
          </a:p>
          <a:p>
            <a:r>
              <a:rPr lang="en-US" dirty="0"/>
              <a:t>Oxford’s course</a:t>
            </a:r>
          </a:p>
          <a:p>
            <a:r>
              <a:rPr lang="en-US" dirty="0"/>
              <a:t>U Toronto’s course</a:t>
            </a:r>
          </a:p>
          <a:p>
            <a:r>
              <a:rPr lang="en-US" dirty="0"/>
              <a:t>Larochelle’s course</a:t>
            </a:r>
          </a:p>
          <a:p>
            <a:r>
              <a:rPr lang="en-US" dirty="0" err="1"/>
              <a:t>Lecun’s</a:t>
            </a:r>
            <a:r>
              <a:rPr lang="en-US" dirty="0"/>
              <a:t> NYU course</a:t>
            </a:r>
          </a:p>
          <a:p>
            <a:r>
              <a:rPr lang="en-US" dirty="0" err="1"/>
              <a:t>Fastai</a:t>
            </a:r>
            <a:r>
              <a:rPr lang="en-US" dirty="0"/>
              <a:t> course</a:t>
            </a:r>
          </a:p>
          <a:p>
            <a:r>
              <a:rPr lang="en-US" dirty="0"/>
              <a:t>Others?</a:t>
            </a:r>
          </a:p>
          <a:p>
            <a:endParaRPr lang="en-US" dirty="0"/>
          </a:p>
        </p:txBody>
      </p:sp>
    </p:spTree>
    <p:extLst>
      <p:ext uri="{BB962C8B-B14F-4D97-AF65-F5344CB8AC3E}">
        <p14:creationId xmlns:p14="http://schemas.microsoft.com/office/powerpoint/2010/main" val="19857224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Shape 270"/>
          <p:cNvSpPr txBox="1">
            <a:spLocks noGrp="1"/>
          </p:cNvSpPr>
          <p:nvPr>
            <p:ph type="title"/>
          </p:nvPr>
        </p:nvSpPr>
        <p:spPr>
          <a:xfrm>
            <a:off x="311700" y="59967"/>
            <a:ext cx="8520600" cy="763500"/>
          </a:xfrm>
          <a:prstGeom prst="rect">
            <a:avLst/>
          </a:prstGeom>
        </p:spPr>
        <p:txBody>
          <a:bodyPr wrap="square" lIns="91425" tIns="91425" rIns="91425" bIns="91425" anchor="t" anchorCtr="0">
            <a:noAutofit/>
          </a:bodyPr>
          <a:lstStyle/>
          <a:p>
            <a:pPr marL="0" lvl="0" indent="0">
              <a:spcBef>
                <a:spcPts val="0"/>
              </a:spcBef>
              <a:buNone/>
            </a:pPr>
            <a:r>
              <a:rPr lang="en"/>
              <a:t>Image Super-Resolution</a:t>
            </a:r>
          </a:p>
        </p:txBody>
      </p:sp>
      <p:sp>
        <p:nvSpPr>
          <p:cNvPr id="271" name="Shape 271"/>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a:spcBef>
                <a:spcPts val="0"/>
              </a:spcBef>
              <a:buNone/>
            </a:pPr>
            <a:r>
              <a:rPr lang="en" dirty="0"/>
              <a:t> </a:t>
            </a:r>
            <a:fld id="{00000000-1234-1234-1234-123412341234}" type="slidenum">
              <a:rPr lang="en"/>
              <a:t>50</a:t>
            </a:fld>
            <a:endParaRPr lang="en" dirty="0"/>
          </a:p>
        </p:txBody>
      </p:sp>
      <p:sp>
        <p:nvSpPr>
          <p:cNvPr id="272" name="Shape 272"/>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pic>
        <p:nvPicPr>
          <p:cNvPr id="273" name="Shape 273"/>
          <p:cNvPicPr preferRelativeResize="0"/>
          <p:nvPr/>
        </p:nvPicPr>
        <p:blipFill>
          <a:blip r:embed="rId3">
            <a:alphaModFix/>
          </a:blip>
          <a:stretch>
            <a:fillRect/>
          </a:stretch>
        </p:blipFill>
        <p:spPr>
          <a:xfrm>
            <a:off x="1057938" y="777637"/>
            <a:ext cx="7266025" cy="5302726"/>
          </a:xfrm>
          <a:prstGeom prst="rect">
            <a:avLst/>
          </a:prstGeom>
          <a:noFill/>
          <a:ln>
            <a:noFill/>
          </a:ln>
        </p:spPr>
      </p:pic>
      <p:sp>
        <p:nvSpPr>
          <p:cNvPr id="274" name="Shape 274"/>
          <p:cNvSpPr txBox="1"/>
          <p:nvPr/>
        </p:nvSpPr>
        <p:spPr>
          <a:xfrm>
            <a:off x="2661600" y="6181851"/>
            <a:ext cx="6482400" cy="230700"/>
          </a:xfrm>
          <a:prstGeom prst="rect">
            <a:avLst/>
          </a:prstGeom>
          <a:noFill/>
          <a:ln>
            <a:noFill/>
          </a:ln>
        </p:spPr>
        <p:txBody>
          <a:bodyPr wrap="square" lIns="91425" tIns="91425" rIns="91425" bIns="91425" anchor="t" anchorCtr="0">
            <a:noAutofit/>
          </a:bodyPr>
          <a:lstStyle/>
          <a:p>
            <a:pPr marL="0" lvl="0" indent="0" algn="r" rtl="0">
              <a:spcBef>
                <a:spcPts val="0"/>
              </a:spcBef>
              <a:buNone/>
            </a:pPr>
            <a:r>
              <a:rPr lang="en" sz="800"/>
              <a:t>Figure credit: Ledig et al, “Photo-Realistic Single Image Super-Resolution Using a Generative Adversarial Network”, arXiv 2016</a:t>
            </a:r>
          </a:p>
        </p:txBody>
      </p:sp>
      <p:sp>
        <p:nvSpPr>
          <p:cNvPr id="275" name="Shape 275"/>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7530605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Shape 280"/>
          <p:cNvSpPr txBox="1">
            <a:spLocks noGrp="1"/>
          </p:cNvSpPr>
          <p:nvPr>
            <p:ph type="title"/>
          </p:nvPr>
        </p:nvSpPr>
        <p:spPr>
          <a:xfrm>
            <a:off x="311700" y="59967"/>
            <a:ext cx="8520600" cy="763500"/>
          </a:xfrm>
          <a:prstGeom prst="rect">
            <a:avLst/>
          </a:prstGeom>
        </p:spPr>
        <p:txBody>
          <a:bodyPr wrap="square" lIns="91425" tIns="91425" rIns="91425" bIns="91425" anchor="t" anchorCtr="0">
            <a:noAutofit/>
          </a:bodyPr>
          <a:lstStyle/>
          <a:p>
            <a:pPr marL="0" lvl="0" indent="0">
              <a:spcBef>
                <a:spcPts val="0"/>
              </a:spcBef>
              <a:buNone/>
            </a:pPr>
            <a:r>
              <a:rPr lang="en"/>
              <a:t>Generating Art</a:t>
            </a:r>
          </a:p>
        </p:txBody>
      </p:sp>
      <p:sp>
        <p:nvSpPr>
          <p:cNvPr id="281" name="Shape 281"/>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a:spcBef>
                <a:spcPts val="0"/>
              </a:spcBef>
              <a:buNone/>
            </a:pPr>
            <a:r>
              <a:rPr lang="en" dirty="0"/>
              <a:t> </a:t>
            </a:r>
            <a:fld id="{00000000-1234-1234-1234-123412341234}" type="slidenum">
              <a:rPr lang="en"/>
              <a:t>51</a:t>
            </a:fld>
            <a:endParaRPr lang="en" dirty="0"/>
          </a:p>
        </p:txBody>
      </p:sp>
      <p:sp>
        <p:nvSpPr>
          <p:cNvPr id="282" name="Shape 282"/>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pic>
        <p:nvPicPr>
          <p:cNvPr id="283" name="Shape 283"/>
          <p:cNvPicPr preferRelativeResize="0"/>
          <p:nvPr/>
        </p:nvPicPr>
        <p:blipFill>
          <a:blip r:embed="rId3">
            <a:alphaModFix/>
          </a:blip>
          <a:stretch>
            <a:fillRect/>
          </a:stretch>
        </p:blipFill>
        <p:spPr>
          <a:xfrm>
            <a:off x="4346600" y="3147175"/>
            <a:ext cx="4647301" cy="2815049"/>
          </a:xfrm>
          <a:prstGeom prst="rect">
            <a:avLst/>
          </a:prstGeom>
          <a:noFill/>
          <a:ln>
            <a:noFill/>
          </a:ln>
        </p:spPr>
      </p:pic>
      <p:pic>
        <p:nvPicPr>
          <p:cNvPr id="284" name="Shape 284"/>
          <p:cNvPicPr preferRelativeResize="0"/>
          <p:nvPr/>
        </p:nvPicPr>
        <p:blipFill>
          <a:blip r:embed="rId4">
            <a:alphaModFix/>
          </a:blip>
          <a:stretch>
            <a:fillRect/>
          </a:stretch>
        </p:blipFill>
        <p:spPr>
          <a:xfrm>
            <a:off x="222150" y="950525"/>
            <a:ext cx="3891950" cy="2934063"/>
          </a:xfrm>
          <a:prstGeom prst="rect">
            <a:avLst/>
          </a:prstGeom>
          <a:noFill/>
          <a:ln>
            <a:noFill/>
          </a:ln>
        </p:spPr>
      </p:pic>
      <p:pic>
        <p:nvPicPr>
          <p:cNvPr id="285" name="Shape 285"/>
          <p:cNvPicPr preferRelativeResize="0"/>
          <p:nvPr/>
        </p:nvPicPr>
        <p:blipFill>
          <a:blip r:embed="rId5">
            <a:alphaModFix/>
          </a:blip>
          <a:stretch>
            <a:fillRect/>
          </a:stretch>
        </p:blipFill>
        <p:spPr>
          <a:xfrm>
            <a:off x="222150" y="4041825"/>
            <a:ext cx="3891951" cy="1439750"/>
          </a:xfrm>
          <a:prstGeom prst="rect">
            <a:avLst/>
          </a:prstGeom>
          <a:noFill/>
          <a:ln>
            <a:noFill/>
          </a:ln>
        </p:spPr>
      </p:pic>
      <p:sp>
        <p:nvSpPr>
          <p:cNvPr id="286" name="Shape 286"/>
          <p:cNvSpPr txBox="1"/>
          <p:nvPr/>
        </p:nvSpPr>
        <p:spPr>
          <a:xfrm>
            <a:off x="783625" y="5539000"/>
            <a:ext cx="2919000" cy="3756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800"/>
              <a:t>Figure credit: Gatys, Ecker, and Bethge, “Image Style Transfer using Convolutional Neural Networks”, CVPR 2016</a:t>
            </a:r>
          </a:p>
        </p:txBody>
      </p:sp>
      <p:sp>
        <p:nvSpPr>
          <p:cNvPr id="287" name="Shape 287"/>
          <p:cNvSpPr txBox="1"/>
          <p:nvPr/>
        </p:nvSpPr>
        <p:spPr>
          <a:xfrm>
            <a:off x="4421749" y="5930025"/>
            <a:ext cx="4497000" cy="3756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800"/>
              <a:t>Figure credit: Johnson, Alahi, and Fei-Fei: “Perceptual Losses for Real-Time Style Transfer and Super-Resolution”, ECCV 2016, </a:t>
            </a:r>
            <a:r>
              <a:rPr lang="en" sz="800" u="sng">
                <a:solidFill>
                  <a:schemeClr val="hlink"/>
                </a:solidFill>
                <a:hlinkClick r:id="rId6"/>
              </a:rPr>
              <a:t>https://github.com/jcjohnson/fast-neural-style</a:t>
            </a:r>
            <a:r>
              <a:rPr lang="en" sz="800"/>
              <a:t> </a:t>
            </a:r>
          </a:p>
        </p:txBody>
      </p:sp>
      <p:pic>
        <p:nvPicPr>
          <p:cNvPr id="288" name="Shape 288"/>
          <p:cNvPicPr preferRelativeResize="0"/>
          <p:nvPr/>
        </p:nvPicPr>
        <p:blipFill rotWithShape="1">
          <a:blip r:embed="rId7">
            <a:alphaModFix/>
          </a:blip>
          <a:srcRect b="36556"/>
          <a:stretch/>
        </p:blipFill>
        <p:spPr>
          <a:xfrm>
            <a:off x="4753600" y="204525"/>
            <a:ext cx="4078701" cy="2463825"/>
          </a:xfrm>
          <a:prstGeom prst="rect">
            <a:avLst/>
          </a:prstGeom>
          <a:noFill/>
          <a:ln>
            <a:noFill/>
          </a:ln>
        </p:spPr>
      </p:pic>
      <p:sp>
        <p:nvSpPr>
          <p:cNvPr id="289" name="Shape 289"/>
          <p:cNvSpPr txBox="1"/>
          <p:nvPr/>
        </p:nvSpPr>
        <p:spPr>
          <a:xfrm>
            <a:off x="4544449" y="2668350"/>
            <a:ext cx="4497000" cy="3756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800"/>
              <a:t>Figure credit: Mordvintsev, Olah, and Tyka, “Inceptionism: Going Deeper into Neural Networks”, </a:t>
            </a:r>
            <a:r>
              <a:rPr lang="en" sz="800" u="sng">
                <a:solidFill>
                  <a:schemeClr val="hlink"/>
                </a:solidFill>
                <a:hlinkClick r:id="rId8"/>
              </a:rPr>
              <a:t>https://research.googleblog.com/2015/06/inceptionism-going-deeper-into-neural.html</a:t>
            </a:r>
            <a:r>
              <a:rPr lang="en" sz="800"/>
              <a:t> </a:t>
            </a:r>
          </a:p>
        </p:txBody>
      </p:sp>
      <p:sp>
        <p:nvSpPr>
          <p:cNvPr id="290" name="Shape 290"/>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16157890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pic>
        <p:nvPicPr>
          <p:cNvPr id="301" name="Shape 301"/>
          <p:cNvPicPr preferRelativeResize="0"/>
          <p:nvPr/>
        </p:nvPicPr>
        <p:blipFill>
          <a:blip r:embed="rId3">
            <a:alphaModFix/>
          </a:blip>
          <a:stretch>
            <a:fillRect/>
          </a:stretch>
        </p:blipFill>
        <p:spPr>
          <a:xfrm>
            <a:off x="5554225" y="443388"/>
            <a:ext cx="2849600" cy="3060925"/>
          </a:xfrm>
          <a:prstGeom prst="rect">
            <a:avLst/>
          </a:prstGeom>
          <a:noFill/>
          <a:ln>
            <a:noFill/>
          </a:ln>
        </p:spPr>
      </p:pic>
      <p:sp>
        <p:nvSpPr>
          <p:cNvPr id="295" name="Shape 295"/>
          <p:cNvSpPr txBox="1">
            <a:spLocks noGrp="1"/>
          </p:cNvSpPr>
          <p:nvPr>
            <p:ph type="title"/>
          </p:nvPr>
        </p:nvSpPr>
        <p:spPr>
          <a:xfrm>
            <a:off x="155245" y="13512"/>
            <a:ext cx="8001782" cy="954537"/>
          </a:xfrm>
          <a:prstGeom prst="rect">
            <a:avLst/>
          </a:prstGeom>
        </p:spPr>
        <p:txBody>
          <a:bodyPr wrap="square" lIns="91425" tIns="91425" rIns="91425" bIns="91425" anchor="t" anchorCtr="0">
            <a:noAutofit/>
          </a:bodyPr>
          <a:lstStyle/>
          <a:p>
            <a:pPr marL="0" lvl="0" indent="0">
              <a:spcBef>
                <a:spcPts val="0"/>
              </a:spcBef>
              <a:buNone/>
            </a:pPr>
            <a:r>
              <a:rPr lang="en" dirty="0"/>
              <a:t>Outside Computer Vision</a:t>
            </a:r>
          </a:p>
        </p:txBody>
      </p:sp>
      <p:sp>
        <p:nvSpPr>
          <p:cNvPr id="296" name="Shape 296"/>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a:spcBef>
                <a:spcPts val="0"/>
              </a:spcBef>
              <a:buNone/>
            </a:pPr>
            <a:r>
              <a:rPr lang="en" dirty="0"/>
              <a:t> </a:t>
            </a:r>
            <a:fld id="{00000000-1234-1234-1234-123412341234}" type="slidenum">
              <a:rPr lang="en"/>
              <a:t>52</a:t>
            </a:fld>
            <a:endParaRPr lang="en" dirty="0"/>
          </a:p>
        </p:txBody>
      </p:sp>
      <p:sp>
        <p:nvSpPr>
          <p:cNvPr id="297" name="Shape 297"/>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pic>
        <p:nvPicPr>
          <p:cNvPr id="298" name="Shape 298"/>
          <p:cNvPicPr preferRelativeResize="0"/>
          <p:nvPr/>
        </p:nvPicPr>
        <p:blipFill rotWithShape="1">
          <a:blip r:embed="rId4">
            <a:alphaModFix/>
          </a:blip>
          <a:srcRect b="54117"/>
          <a:stretch/>
        </p:blipFill>
        <p:spPr>
          <a:xfrm>
            <a:off x="82675" y="1275856"/>
            <a:ext cx="5034875" cy="1638000"/>
          </a:xfrm>
          <a:prstGeom prst="rect">
            <a:avLst/>
          </a:prstGeom>
          <a:noFill/>
          <a:ln>
            <a:noFill/>
          </a:ln>
        </p:spPr>
      </p:pic>
      <p:sp>
        <p:nvSpPr>
          <p:cNvPr id="299" name="Shape 299"/>
          <p:cNvSpPr txBox="1"/>
          <p:nvPr/>
        </p:nvSpPr>
        <p:spPr>
          <a:xfrm>
            <a:off x="1527588" y="968050"/>
            <a:ext cx="2145000" cy="383100"/>
          </a:xfrm>
          <a:prstGeom prst="rect">
            <a:avLst/>
          </a:prstGeom>
          <a:noFill/>
          <a:ln>
            <a:noFill/>
          </a:ln>
        </p:spPr>
        <p:txBody>
          <a:bodyPr wrap="square" lIns="91425" tIns="91425" rIns="91425" bIns="91425" anchor="t" anchorCtr="0">
            <a:noAutofit/>
          </a:bodyPr>
          <a:lstStyle/>
          <a:p>
            <a:pPr marL="0" lvl="0" indent="0" algn="ctr" rtl="0">
              <a:spcBef>
                <a:spcPts val="0"/>
              </a:spcBef>
              <a:buNone/>
            </a:pPr>
            <a:r>
              <a:rPr lang="en" sz="1600"/>
              <a:t>Machine Translation</a:t>
            </a:r>
          </a:p>
        </p:txBody>
      </p:sp>
      <p:sp>
        <p:nvSpPr>
          <p:cNvPr id="300" name="Shape 300"/>
          <p:cNvSpPr txBox="1"/>
          <p:nvPr/>
        </p:nvSpPr>
        <p:spPr>
          <a:xfrm>
            <a:off x="978300" y="2837650"/>
            <a:ext cx="3243600" cy="3756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800"/>
              <a:t>Figure credit: Bahdanau, Cho, and Bengio, “Neural Machine Translation by jointly learning to align and translate”, ICLR 2015</a:t>
            </a:r>
          </a:p>
        </p:txBody>
      </p:sp>
      <p:sp>
        <p:nvSpPr>
          <p:cNvPr id="302" name="Shape 302"/>
          <p:cNvSpPr txBox="1"/>
          <p:nvPr/>
        </p:nvSpPr>
        <p:spPr>
          <a:xfrm>
            <a:off x="5725177" y="136300"/>
            <a:ext cx="2507700" cy="383100"/>
          </a:xfrm>
          <a:prstGeom prst="rect">
            <a:avLst/>
          </a:prstGeom>
          <a:noFill/>
          <a:ln>
            <a:noFill/>
          </a:ln>
        </p:spPr>
        <p:txBody>
          <a:bodyPr wrap="square" lIns="91425" tIns="91425" rIns="91425" bIns="91425" anchor="t" anchorCtr="0">
            <a:noAutofit/>
          </a:bodyPr>
          <a:lstStyle/>
          <a:p>
            <a:pPr marL="0" lvl="0" indent="0" algn="ctr" rtl="0">
              <a:spcBef>
                <a:spcPts val="0"/>
              </a:spcBef>
              <a:buNone/>
            </a:pPr>
            <a:r>
              <a:rPr lang="en" sz="1600"/>
              <a:t>Speech Recognition</a:t>
            </a:r>
          </a:p>
        </p:txBody>
      </p:sp>
      <p:sp>
        <p:nvSpPr>
          <p:cNvPr id="303" name="Shape 303"/>
          <p:cNvSpPr txBox="1"/>
          <p:nvPr/>
        </p:nvSpPr>
        <p:spPr>
          <a:xfrm>
            <a:off x="5357225" y="3403275"/>
            <a:ext cx="3243600" cy="3756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800"/>
              <a:t>Figure credit: Amodei et al, “Deep Speech 2: End-to-End Speech Recognition in English and Mandarin”, arXiv 2015</a:t>
            </a:r>
          </a:p>
        </p:txBody>
      </p:sp>
      <p:pic>
        <p:nvPicPr>
          <p:cNvPr id="304" name="Shape 304"/>
          <p:cNvPicPr preferRelativeResize="0"/>
          <p:nvPr/>
        </p:nvPicPr>
        <p:blipFill>
          <a:blip r:embed="rId5">
            <a:alphaModFix/>
          </a:blip>
          <a:stretch>
            <a:fillRect/>
          </a:stretch>
        </p:blipFill>
        <p:spPr>
          <a:xfrm>
            <a:off x="5621238" y="4673575"/>
            <a:ext cx="3155574" cy="1162575"/>
          </a:xfrm>
          <a:prstGeom prst="rect">
            <a:avLst/>
          </a:prstGeom>
          <a:noFill/>
          <a:ln>
            <a:noFill/>
          </a:ln>
        </p:spPr>
      </p:pic>
      <p:pic>
        <p:nvPicPr>
          <p:cNvPr id="305" name="Shape 305"/>
          <p:cNvPicPr preferRelativeResize="0"/>
          <p:nvPr/>
        </p:nvPicPr>
        <p:blipFill>
          <a:blip r:embed="rId6">
            <a:alphaModFix/>
          </a:blip>
          <a:stretch>
            <a:fillRect/>
          </a:stretch>
        </p:blipFill>
        <p:spPr>
          <a:xfrm>
            <a:off x="5750200" y="4402700"/>
            <a:ext cx="2461326" cy="270875"/>
          </a:xfrm>
          <a:prstGeom prst="rect">
            <a:avLst/>
          </a:prstGeom>
          <a:noFill/>
          <a:ln>
            <a:noFill/>
          </a:ln>
        </p:spPr>
      </p:pic>
      <p:sp>
        <p:nvSpPr>
          <p:cNvPr id="306" name="Shape 306"/>
          <p:cNvSpPr txBox="1"/>
          <p:nvPr/>
        </p:nvSpPr>
        <p:spPr>
          <a:xfrm>
            <a:off x="5725177" y="4048250"/>
            <a:ext cx="2507700" cy="383100"/>
          </a:xfrm>
          <a:prstGeom prst="rect">
            <a:avLst/>
          </a:prstGeom>
          <a:noFill/>
          <a:ln>
            <a:noFill/>
          </a:ln>
        </p:spPr>
        <p:txBody>
          <a:bodyPr wrap="square" lIns="91425" tIns="91425" rIns="91425" bIns="91425" anchor="t" anchorCtr="0">
            <a:noAutofit/>
          </a:bodyPr>
          <a:lstStyle/>
          <a:p>
            <a:pPr marL="0" lvl="0" indent="0" algn="ctr" rtl="0">
              <a:spcBef>
                <a:spcPts val="0"/>
              </a:spcBef>
              <a:buNone/>
            </a:pPr>
            <a:r>
              <a:rPr lang="en" sz="1600"/>
              <a:t>Speech Synthesis</a:t>
            </a:r>
          </a:p>
        </p:txBody>
      </p:sp>
      <p:sp>
        <p:nvSpPr>
          <p:cNvPr id="307" name="Shape 307"/>
          <p:cNvSpPr txBox="1"/>
          <p:nvPr/>
        </p:nvSpPr>
        <p:spPr>
          <a:xfrm>
            <a:off x="5577225" y="5731125"/>
            <a:ext cx="3243600" cy="4884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800"/>
              <a:t>Figure credit: var der Oord et al, “WaveNet: A Generative Model for Raw Audio”, arXiv 2016, </a:t>
            </a:r>
            <a:r>
              <a:rPr lang="en" sz="800" u="sng">
                <a:solidFill>
                  <a:schemeClr val="hlink"/>
                </a:solidFill>
                <a:hlinkClick r:id="rId7"/>
              </a:rPr>
              <a:t>https://deepmind.com/blog/wavenet-generative-model-raw-audio/</a:t>
            </a:r>
            <a:r>
              <a:rPr lang="en" sz="800"/>
              <a:t> </a:t>
            </a:r>
          </a:p>
        </p:txBody>
      </p:sp>
      <p:pic>
        <p:nvPicPr>
          <p:cNvPr id="308" name="Shape 308"/>
          <p:cNvPicPr preferRelativeResize="0"/>
          <p:nvPr/>
        </p:nvPicPr>
        <p:blipFill>
          <a:blip r:embed="rId8">
            <a:alphaModFix/>
          </a:blip>
          <a:stretch>
            <a:fillRect/>
          </a:stretch>
        </p:blipFill>
        <p:spPr>
          <a:xfrm>
            <a:off x="919775" y="3855350"/>
            <a:ext cx="3810319" cy="1821550"/>
          </a:xfrm>
          <a:prstGeom prst="rect">
            <a:avLst/>
          </a:prstGeom>
          <a:noFill/>
          <a:ln>
            <a:noFill/>
          </a:ln>
        </p:spPr>
      </p:pic>
      <p:sp>
        <p:nvSpPr>
          <p:cNvPr id="309" name="Shape 309"/>
          <p:cNvSpPr txBox="1"/>
          <p:nvPr/>
        </p:nvSpPr>
        <p:spPr>
          <a:xfrm>
            <a:off x="1752438" y="3472250"/>
            <a:ext cx="2145000" cy="383100"/>
          </a:xfrm>
          <a:prstGeom prst="rect">
            <a:avLst/>
          </a:prstGeom>
          <a:noFill/>
          <a:ln>
            <a:noFill/>
          </a:ln>
        </p:spPr>
        <p:txBody>
          <a:bodyPr wrap="square" lIns="91425" tIns="91425" rIns="91425" bIns="91425" anchor="t" anchorCtr="0">
            <a:noAutofit/>
          </a:bodyPr>
          <a:lstStyle/>
          <a:p>
            <a:pPr marL="0" lvl="0" indent="0" algn="ctr" rtl="0">
              <a:spcBef>
                <a:spcPts val="0"/>
              </a:spcBef>
              <a:buNone/>
            </a:pPr>
            <a:r>
              <a:rPr lang="en" sz="1600"/>
              <a:t>Text Synthesis</a:t>
            </a:r>
          </a:p>
        </p:txBody>
      </p:sp>
      <p:sp>
        <p:nvSpPr>
          <p:cNvPr id="310" name="Shape 310"/>
          <p:cNvSpPr txBox="1"/>
          <p:nvPr/>
        </p:nvSpPr>
        <p:spPr>
          <a:xfrm>
            <a:off x="1203138" y="5571175"/>
            <a:ext cx="3243600" cy="3756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800"/>
              <a:t>Figure credit: Sutskever, Martens, and Hinton, “Generating Text with Recurrent Neural Networks”, ICML 2011</a:t>
            </a:r>
          </a:p>
        </p:txBody>
      </p:sp>
      <p:sp>
        <p:nvSpPr>
          <p:cNvPr id="311" name="Shape 311"/>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24965801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Shape 316"/>
          <p:cNvSpPr txBox="1">
            <a:spLocks noGrp="1"/>
          </p:cNvSpPr>
          <p:nvPr>
            <p:ph type="title"/>
          </p:nvPr>
        </p:nvSpPr>
        <p:spPr>
          <a:xfrm>
            <a:off x="311700" y="59967"/>
            <a:ext cx="8520600" cy="763500"/>
          </a:xfrm>
          <a:prstGeom prst="rect">
            <a:avLst/>
          </a:prstGeom>
        </p:spPr>
        <p:txBody>
          <a:bodyPr wrap="square" lIns="91425" tIns="91425" rIns="91425" bIns="91425" anchor="t" anchorCtr="0">
            <a:noAutofit/>
          </a:bodyPr>
          <a:lstStyle/>
          <a:p>
            <a:pPr marL="0" lvl="0" indent="0">
              <a:spcBef>
                <a:spcPts val="0"/>
              </a:spcBef>
              <a:buNone/>
            </a:pPr>
            <a:r>
              <a:rPr lang="en"/>
              <a:t>Deep Reinforcement Learning</a:t>
            </a:r>
          </a:p>
        </p:txBody>
      </p:sp>
      <p:sp>
        <p:nvSpPr>
          <p:cNvPr id="317" name="Shape 317"/>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a:spcBef>
                <a:spcPts val="0"/>
              </a:spcBef>
              <a:buNone/>
            </a:pPr>
            <a:r>
              <a:rPr lang="en" dirty="0"/>
              <a:t> </a:t>
            </a:r>
            <a:fld id="{00000000-1234-1234-1234-123412341234}" type="slidenum">
              <a:rPr lang="en"/>
              <a:t>53</a:t>
            </a:fld>
            <a:endParaRPr lang="en" dirty="0"/>
          </a:p>
        </p:txBody>
      </p:sp>
      <p:sp>
        <p:nvSpPr>
          <p:cNvPr id="318" name="Shape 318"/>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
        <p:nvSpPr>
          <p:cNvPr id="319" name="Shape 319" descr="Google DeepMind created an artificial intelligence program using deep reinforcement learning that plays Atari games and improves itself to a superhuman level. It is capable of playing many Atari games and uses a combination of deep artificial neural networks and reinforcement learning. After presenting their initial results with the algorithm, Google almost immediately acquired the company for several hundred million dollars, hence the name Google DeepMind. Please enjoy the footage and let me know if you have any questions regarding deep learning!  ______________________  Recommended for you: 1. How DeepMind's AlphaGo Defeated Lee Sedol - https://www.youtube.com/watch?v=a-ovvd_ZrmA&amp;index=58&amp;list=PLujxSBD-JXgnqDD1n-V30pKtp6Q886x7e 2. How DeepMind Conquered Go With Deep Learning (AlphaGo) - https://www.youtube.com/watch?v=IFmj5M5Q5jg&amp;index=42&amp;list=PLujxSBD-JXgnqDD1n-V30pKtp6Q886x7e 3. Google DeepMind's Deep Q-Learning &amp; Superhuman Atari Gameplays -  https://www.youtube.com/watch?v=Ih8EfvOzBOY&amp;index=14&amp;list=PLujxSBD-JXgnqDD1n-V30pKtp6Q886x7e  Subscribe if you would like to see more content like this: http://www.youtube.com/subscription_center?add_user=keeroyz  - Original DeepMind code: https://sites.google.com/a/deepmind.com/dqn/  - Ilya Kuzovkin's fork with visualization: https://github.com/kuz/DeepMind-Atari-Deep-Q-Learner  - This patch fixes the visualization when reloading a pre-trained network. The window will appear after the first evaluation batch is done (typically a few minutes): http://cg.tuwien.ac.at/~zsolnai/wp/wp-content/uploads/2015/03/train_agent.patch  - This configuration file will run Ilya Kuzovkin's version with less than 1GB of VRAM: http://cg.tuwien.ac.at/~zsolnai/wp/wp-content/uploads/2015/03/run_gpu  - The original Nature paper on this deep learning technique is available here: http://www.nature.com/nature/journal/v518/n7540/full/nature14236.html  - And some mirrors that are not behind a paywall: http://www.cs.swarthmore.edu/~meeden/cs63/s15/nature15b.pdf http://diyhpl.us/~nmz787/pdf/Human-level_control_through_deep_reinforcement_learning.pdf  Web → https://cg.tuwien.ac.at/~zsolnai/ Twitter → https://twitter.com/karoly_zsolnai" title="Google DeepMind's Deep Q-learning playing Atari Breakout">
            <a:hlinkClick r:id="rId3"/>
          </p:cNvPr>
          <p:cNvSpPr/>
          <p:nvPr/>
        </p:nvSpPr>
        <p:spPr>
          <a:xfrm>
            <a:off x="311700" y="1625950"/>
            <a:ext cx="4475425" cy="3356575"/>
          </a:xfrm>
          <a:prstGeom prst="rect">
            <a:avLst/>
          </a:prstGeom>
          <a:blipFill>
            <a:blip r:embed="rId4">
              <a:alphaModFix/>
            </a:blip>
            <a:stretch>
              <a:fillRect/>
            </a:stretch>
          </a:blipFill>
          <a:ln>
            <a:noFill/>
          </a:ln>
        </p:spPr>
      </p:sp>
      <p:sp>
        <p:nvSpPr>
          <p:cNvPr id="320" name="Shape 320"/>
          <p:cNvSpPr txBox="1"/>
          <p:nvPr/>
        </p:nvSpPr>
        <p:spPr>
          <a:xfrm>
            <a:off x="1525188" y="1170425"/>
            <a:ext cx="2145000" cy="383100"/>
          </a:xfrm>
          <a:prstGeom prst="rect">
            <a:avLst/>
          </a:prstGeom>
          <a:noFill/>
          <a:ln>
            <a:noFill/>
          </a:ln>
        </p:spPr>
        <p:txBody>
          <a:bodyPr wrap="square" lIns="91425" tIns="91425" rIns="91425" bIns="91425" anchor="t" anchorCtr="0">
            <a:noAutofit/>
          </a:bodyPr>
          <a:lstStyle/>
          <a:p>
            <a:pPr marL="0" lvl="0" indent="0" algn="ctr" rtl="0">
              <a:spcBef>
                <a:spcPts val="0"/>
              </a:spcBef>
              <a:buNone/>
            </a:pPr>
            <a:r>
              <a:rPr lang="en" sz="1600"/>
              <a:t>Playing Atari games</a:t>
            </a:r>
          </a:p>
        </p:txBody>
      </p:sp>
      <p:sp>
        <p:nvSpPr>
          <p:cNvPr id="321" name="Shape 321"/>
          <p:cNvSpPr txBox="1"/>
          <p:nvPr/>
        </p:nvSpPr>
        <p:spPr>
          <a:xfrm>
            <a:off x="999213" y="4982525"/>
            <a:ext cx="3243600" cy="3756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800"/>
              <a:t>Mnih et al, “Human-level control through deep reinforcement learning”, Nature 2015</a:t>
            </a:r>
          </a:p>
        </p:txBody>
      </p:sp>
      <p:sp>
        <p:nvSpPr>
          <p:cNvPr id="322" name="Shape 322"/>
          <p:cNvSpPr txBox="1"/>
          <p:nvPr/>
        </p:nvSpPr>
        <p:spPr>
          <a:xfrm>
            <a:off x="5588688" y="4384750"/>
            <a:ext cx="3243600" cy="375600"/>
          </a:xfrm>
          <a:prstGeom prst="rect">
            <a:avLst/>
          </a:prstGeom>
          <a:noFill/>
          <a:ln>
            <a:noFill/>
          </a:ln>
        </p:spPr>
        <p:txBody>
          <a:bodyPr wrap="square" lIns="91425" tIns="91425" rIns="91425" bIns="91425" anchor="t" anchorCtr="0">
            <a:noAutofit/>
          </a:bodyPr>
          <a:lstStyle/>
          <a:p>
            <a:pPr marL="0" lvl="0" indent="0" rtl="0">
              <a:spcBef>
                <a:spcPts val="0"/>
              </a:spcBef>
              <a:buNone/>
            </a:pPr>
            <a:endParaRPr sz="800"/>
          </a:p>
        </p:txBody>
      </p:sp>
      <p:sp>
        <p:nvSpPr>
          <p:cNvPr id="323" name="Shape 323"/>
          <p:cNvSpPr txBox="1"/>
          <p:nvPr/>
        </p:nvSpPr>
        <p:spPr>
          <a:xfrm>
            <a:off x="4928800" y="4296725"/>
            <a:ext cx="4086300" cy="925500"/>
          </a:xfrm>
          <a:prstGeom prst="rect">
            <a:avLst/>
          </a:prstGeom>
          <a:noFill/>
          <a:ln>
            <a:noFill/>
          </a:ln>
        </p:spPr>
        <p:txBody>
          <a:bodyPr wrap="square" lIns="91425" tIns="91425" rIns="91425" bIns="91425" anchor="t" anchorCtr="0">
            <a:noAutofit/>
          </a:bodyPr>
          <a:lstStyle/>
          <a:p>
            <a:pPr marL="0" lvl="0" indent="0">
              <a:spcBef>
                <a:spcPts val="0"/>
              </a:spcBef>
              <a:buNone/>
            </a:pPr>
            <a:r>
              <a:rPr lang="en" sz="800"/>
              <a:t>Silver et al, “Mastering the game of Go with deep</a:t>
            </a:r>
          </a:p>
          <a:p>
            <a:pPr marL="0" lvl="0" indent="0">
              <a:spcBef>
                <a:spcPts val="0"/>
              </a:spcBef>
              <a:buNone/>
            </a:pPr>
            <a:r>
              <a:rPr lang="en" sz="800"/>
              <a:t>neural networks and tree search”, Nature 2016</a:t>
            </a:r>
          </a:p>
          <a:p>
            <a:pPr marL="0" lvl="0" indent="0">
              <a:spcBef>
                <a:spcPts val="0"/>
              </a:spcBef>
              <a:buNone/>
            </a:pPr>
            <a:endParaRPr sz="800"/>
          </a:p>
          <a:p>
            <a:pPr marL="0" lvl="0" indent="0" rtl="0">
              <a:spcBef>
                <a:spcPts val="0"/>
              </a:spcBef>
              <a:buNone/>
            </a:pPr>
            <a:r>
              <a:rPr lang="en" sz="800"/>
              <a:t>Image credit: http://www.newyorker.com/tech/elements/alphago-lee-sedol-and-the-reassuring-future-of-humans-and-machines</a:t>
            </a:r>
          </a:p>
        </p:txBody>
      </p:sp>
      <p:pic>
        <p:nvPicPr>
          <p:cNvPr id="324" name="Shape 324"/>
          <p:cNvPicPr preferRelativeResize="0"/>
          <p:nvPr/>
        </p:nvPicPr>
        <p:blipFill>
          <a:blip r:embed="rId5">
            <a:alphaModFix/>
          </a:blip>
          <a:stretch>
            <a:fillRect/>
          </a:stretch>
        </p:blipFill>
        <p:spPr>
          <a:xfrm>
            <a:off x="4928800" y="1673017"/>
            <a:ext cx="4052076" cy="2623719"/>
          </a:xfrm>
          <a:prstGeom prst="rect">
            <a:avLst/>
          </a:prstGeom>
          <a:noFill/>
          <a:ln>
            <a:noFill/>
          </a:ln>
        </p:spPr>
      </p:pic>
      <p:sp>
        <p:nvSpPr>
          <p:cNvPr id="325" name="Shape 325"/>
          <p:cNvSpPr txBox="1"/>
          <p:nvPr/>
        </p:nvSpPr>
        <p:spPr>
          <a:xfrm>
            <a:off x="5257450" y="1289925"/>
            <a:ext cx="3429000" cy="383100"/>
          </a:xfrm>
          <a:prstGeom prst="rect">
            <a:avLst/>
          </a:prstGeom>
          <a:noFill/>
          <a:ln>
            <a:noFill/>
          </a:ln>
        </p:spPr>
        <p:txBody>
          <a:bodyPr wrap="square" lIns="91425" tIns="91425" rIns="91425" bIns="91425" anchor="t" anchorCtr="0">
            <a:noAutofit/>
          </a:bodyPr>
          <a:lstStyle/>
          <a:p>
            <a:pPr marL="0" lvl="0" indent="0" algn="ctr" rtl="0">
              <a:spcBef>
                <a:spcPts val="0"/>
              </a:spcBef>
              <a:buNone/>
            </a:pPr>
            <a:r>
              <a:rPr lang="en" sz="1600"/>
              <a:t>AlphaGo beats Lee Sedol</a:t>
            </a:r>
          </a:p>
        </p:txBody>
      </p:sp>
      <p:sp>
        <p:nvSpPr>
          <p:cNvPr id="326" name="Shape 326"/>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11603992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Case study</a:t>
            </a:r>
          </a:p>
        </p:txBody>
      </p:sp>
      <p:sp>
        <p:nvSpPr>
          <p:cNvPr id="6" name="Content Placeholder 5"/>
          <p:cNvSpPr>
            <a:spLocks noGrp="1"/>
          </p:cNvSpPr>
          <p:nvPr>
            <p:ph sz="half" idx="2"/>
          </p:nvPr>
        </p:nvSpPr>
        <p:spPr>
          <a:xfrm>
            <a:off x="4277532" y="1825624"/>
            <a:ext cx="4237818" cy="4466687"/>
          </a:xfrm>
        </p:spPr>
        <p:txBody>
          <a:bodyPr>
            <a:normAutofit fontScale="62500" lnSpcReduction="20000"/>
          </a:bodyPr>
          <a:lstStyle/>
          <a:p>
            <a:pPr marL="285750" indent="-285750"/>
            <a:r>
              <a:rPr lang="en-US" dirty="0"/>
              <a:t>Go was considered one of most difficult broad games</a:t>
            </a:r>
          </a:p>
          <a:p>
            <a:pPr marL="285750" indent="-285750"/>
            <a:r>
              <a:rPr lang="en-US" dirty="0"/>
              <a:t>It was thought that machine wouldn’t be able to beat professional human players for at least another decade</a:t>
            </a:r>
          </a:p>
          <a:p>
            <a:pPr marL="285750" indent="-285750"/>
            <a:r>
              <a:rPr lang="en-US" dirty="0" err="1"/>
              <a:t>AlphaGo</a:t>
            </a:r>
            <a:r>
              <a:rPr lang="en-US" dirty="0"/>
              <a:t> defeated Fan </a:t>
            </a:r>
            <a:r>
              <a:rPr lang="en-US" dirty="0" err="1"/>
              <a:t>Hui</a:t>
            </a:r>
            <a:r>
              <a:rPr lang="en-US" dirty="0"/>
              <a:t> in October 2015, the then European champion</a:t>
            </a:r>
          </a:p>
          <a:p>
            <a:pPr marL="285750" indent="-285750"/>
            <a:r>
              <a:rPr lang="en-US" dirty="0"/>
              <a:t>It then defeated </a:t>
            </a:r>
            <a:r>
              <a:rPr lang="en-US" dirty="0" err="1"/>
              <a:t>Sedol</a:t>
            </a:r>
            <a:r>
              <a:rPr lang="en-US" dirty="0"/>
              <a:t> Lee in April 2016, ranked second in terms of international titles </a:t>
            </a:r>
          </a:p>
          <a:p>
            <a:pPr marL="285750" indent="-285750"/>
            <a:r>
              <a:rPr lang="en-US" dirty="0"/>
              <a:t>Beat </a:t>
            </a:r>
            <a:r>
              <a:rPr lang="en-US" dirty="0" err="1"/>
              <a:t>Ke</a:t>
            </a:r>
            <a:r>
              <a:rPr lang="en-US" dirty="0"/>
              <a:t> </a:t>
            </a:r>
            <a:r>
              <a:rPr lang="en-US" dirty="0" err="1"/>
              <a:t>Jie</a:t>
            </a:r>
            <a:r>
              <a:rPr lang="en-US" dirty="0"/>
              <a:t> in 2017. The world no.1 rank player at the moment. </a:t>
            </a:r>
            <a:r>
              <a:rPr lang="en-US" dirty="0" err="1"/>
              <a:t>AlphaGo</a:t>
            </a:r>
            <a:r>
              <a:rPr lang="en-US" dirty="0"/>
              <a:t> retired</a:t>
            </a:r>
          </a:p>
          <a:p>
            <a:pPr marL="285750" indent="-285750"/>
            <a:r>
              <a:rPr lang="en-US" dirty="0" err="1"/>
              <a:t>DeepMind</a:t>
            </a:r>
            <a:r>
              <a:rPr lang="en-US" dirty="0"/>
              <a:t> published </a:t>
            </a:r>
            <a:r>
              <a:rPr lang="en-US" dirty="0" err="1"/>
              <a:t>AlphaGo</a:t>
            </a:r>
            <a:r>
              <a:rPr lang="en-US" dirty="0"/>
              <a:t> Zero in October 2017, which does not use human data</a:t>
            </a:r>
          </a:p>
          <a:p>
            <a:pPr marL="285750" indent="-285750"/>
            <a:r>
              <a:rPr lang="en-US" dirty="0"/>
              <a:t>Monte-Carlo tree search + </a:t>
            </a:r>
            <a:r>
              <a:rPr lang="en-US" b="1" dirty="0"/>
              <a:t>Deep neural networks</a:t>
            </a:r>
          </a:p>
          <a:p>
            <a:endParaRPr lang="en-US" dirty="0"/>
          </a:p>
        </p:txBody>
      </p:sp>
      <p:pic>
        <p:nvPicPr>
          <p:cNvPr id="7" name="Picture 4" descr="Image result for alphago deepmind"/>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628650" y="2052802"/>
            <a:ext cx="3649663" cy="3896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38805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Artificial neural networks</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586317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(Artificial) neural networks</a:t>
            </a:r>
          </a:p>
        </p:txBody>
      </p:sp>
      <p:sp>
        <p:nvSpPr>
          <p:cNvPr id="3" name="Content Placeholder 2"/>
          <p:cNvSpPr>
            <a:spLocks noGrp="1"/>
          </p:cNvSpPr>
          <p:nvPr>
            <p:ph idx="1"/>
          </p:nvPr>
        </p:nvSpPr>
        <p:spPr/>
        <p:txBody>
          <a:bodyPr/>
          <a:lstStyle/>
          <a:p>
            <a:r>
              <a:rPr lang="en-US" dirty="0"/>
              <a:t>A computing model inspired by the biological brain</a:t>
            </a:r>
          </a:p>
          <a:p>
            <a:r>
              <a:rPr lang="en-US" dirty="0"/>
              <a:t>Flexible and very powerful</a:t>
            </a:r>
          </a:p>
          <a:p>
            <a:r>
              <a:rPr lang="en-US" dirty="0"/>
              <a:t>Can be adjusted for different learning tasks (supervised, unsupervised, etc.)</a:t>
            </a:r>
          </a:p>
        </p:txBody>
      </p:sp>
    </p:spTree>
    <p:extLst>
      <p:ext uri="{BB962C8B-B14F-4D97-AF65-F5344CB8AC3E}">
        <p14:creationId xmlns:p14="http://schemas.microsoft.com/office/powerpoint/2010/main" val="212025500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Reasons to study neural networks</a:t>
            </a:r>
          </a:p>
        </p:txBody>
      </p:sp>
      <p:sp>
        <p:nvSpPr>
          <p:cNvPr id="3" name="Content Placeholder 2"/>
          <p:cNvSpPr>
            <a:spLocks noGrp="1"/>
          </p:cNvSpPr>
          <p:nvPr>
            <p:ph idx="1"/>
          </p:nvPr>
        </p:nvSpPr>
        <p:spPr/>
        <p:txBody>
          <a:bodyPr/>
          <a:lstStyle/>
          <a:p>
            <a:r>
              <a:rPr lang="en-US" dirty="0"/>
              <a:t>We usually cannot directly study brain</a:t>
            </a:r>
          </a:p>
          <a:p>
            <a:pPr lvl="1"/>
            <a:r>
              <a:rPr lang="en-US" dirty="0"/>
              <a:t>We can with fMRI and EEG but not everyone can afford it</a:t>
            </a:r>
          </a:p>
          <a:p>
            <a:pPr lvl="1"/>
            <a:r>
              <a:rPr lang="en-US" dirty="0"/>
              <a:t>There are limitations (yet)</a:t>
            </a:r>
          </a:p>
          <a:p>
            <a:r>
              <a:rPr lang="en-US" dirty="0"/>
              <a:t>To understand what we are likely good (bad) at</a:t>
            </a:r>
          </a:p>
          <a:p>
            <a:pPr lvl="1"/>
            <a:r>
              <a:rPr lang="en-US" dirty="0"/>
              <a:t>Supposed to be good at things that we are good at: e.g., vision</a:t>
            </a:r>
          </a:p>
          <a:p>
            <a:pPr lvl="1"/>
            <a:r>
              <a:rPr lang="en-US" dirty="0"/>
              <a:t>And bad at things that we are bad at: e.g., arithmetic</a:t>
            </a:r>
          </a:p>
          <a:p>
            <a:r>
              <a:rPr lang="en-US" dirty="0"/>
              <a:t>A powerful paradigm to solve real-world problem (this course)</a:t>
            </a:r>
          </a:p>
          <a:p>
            <a:endParaRPr lang="en-US" dirty="0"/>
          </a:p>
        </p:txBody>
      </p:sp>
    </p:spTree>
    <p:extLst>
      <p:ext uri="{BB962C8B-B14F-4D97-AF65-F5344CB8AC3E}">
        <p14:creationId xmlns:p14="http://schemas.microsoft.com/office/powerpoint/2010/main" val="57710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brain</a:t>
            </a:r>
          </a:p>
        </p:txBody>
      </p:sp>
      <p:sp>
        <p:nvSpPr>
          <p:cNvPr id="3" name="Content Placeholder 2"/>
          <p:cNvSpPr>
            <a:spLocks noGrp="1"/>
          </p:cNvSpPr>
          <p:nvPr>
            <p:ph idx="1"/>
          </p:nvPr>
        </p:nvSpPr>
        <p:spPr/>
        <p:txBody>
          <a:bodyPr/>
          <a:lstStyle/>
          <a:p>
            <a:r>
              <a:rPr lang="en-US" dirty="0"/>
              <a:t>Average weight 1.4 kg, about 2% of total body weight</a:t>
            </a:r>
          </a:p>
          <a:p>
            <a:r>
              <a:rPr lang="en-US" dirty="0"/>
              <a:t>Responsible ~20% of our energy consumption!</a:t>
            </a:r>
          </a:p>
          <a:p>
            <a:pPr lvl="1"/>
            <a:r>
              <a:rPr lang="en-US" dirty="0"/>
              <a:t>~12.6 Watts</a:t>
            </a:r>
          </a:p>
          <a:p>
            <a:pPr lvl="1"/>
            <a:r>
              <a:rPr lang="en-US" dirty="0"/>
              <a:t>It sounds a like but is extremely efficient. A typical GPU server requires  ~1000 Watts</a:t>
            </a:r>
          </a:p>
          <a:p>
            <a:r>
              <a:rPr lang="en-US" dirty="0"/>
              <a:t>Composed of neurons interconnected to each other</a:t>
            </a:r>
          </a:p>
        </p:txBody>
      </p:sp>
    </p:spTree>
    <p:extLst>
      <p:ext uri="{BB962C8B-B14F-4D97-AF65-F5344CB8AC3E}">
        <p14:creationId xmlns:p14="http://schemas.microsoft.com/office/powerpoint/2010/main" val="131910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Biological neurons</a:t>
            </a:r>
          </a:p>
        </p:txBody>
      </p:sp>
      <p:sp>
        <p:nvSpPr>
          <p:cNvPr id="4" name="Content Placeholder 3"/>
          <p:cNvSpPr>
            <a:spLocks noGrp="1"/>
          </p:cNvSpPr>
          <p:nvPr>
            <p:ph sz="half" idx="1"/>
          </p:nvPr>
        </p:nvSpPr>
        <p:spPr/>
        <p:txBody>
          <a:bodyPr/>
          <a:lstStyle/>
          <a:p>
            <a:r>
              <a:rPr lang="en-US" dirty="0"/>
              <a:t>Dendrites collect chemicals</a:t>
            </a:r>
          </a:p>
          <a:p>
            <a:r>
              <a:rPr lang="en-US" dirty="0"/>
              <a:t>Neuron may “fire” based on the chemical input</a:t>
            </a:r>
          </a:p>
          <a:p>
            <a:r>
              <a:rPr lang="en-US" dirty="0"/>
              <a:t>Axon ending will generate chemicals those will in turn be consumed by other neurons</a:t>
            </a:r>
          </a:p>
          <a:p>
            <a:pPr marL="0" indent="0">
              <a:buNone/>
            </a:pPr>
            <a:endParaRPr lang="en-US" dirty="0"/>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29150" y="2696005"/>
            <a:ext cx="3886200" cy="2610577"/>
          </a:xfrm>
        </p:spPr>
      </p:pic>
    </p:spTree>
    <p:extLst>
      <p:ext uri="{BB962C8B-B14F-4D97-AF65-F5344CB8AC3E}">
        <p14:creationId xmlns:p14="http://schemas.microsoft.com/office/powerpoint/2010/main" val="2330947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this course about?</a:t>
            </a:r>
          </a:p>
        </p:txBody>
      </p:sp>
      <p:sp>
        <p:nvSpPr>
          <p:cNvPr id="3" name="Content Placeholder 2"/>
          <p:cNvSpPr>
            <a:spLocks noGrp="1"/>
          </p:cNvSpPr>
          <p:nvPr>
            <p:ph idx="1"/>
          </p:nvPr>
        </p:nvSpPr>
        <p:spPr/>
        <p:txBody>
          <a:bodyPr>
            <a:normAutofit fontScale="92500" lnSpcReduction="10000"/>
          </a:bodyPr>
          <a:lstStyle/>
          <a:p>
            <a:r>
              <a:rPr lang="en-US" dirty="0"/>
              <a:t>Look into some history, techniques, applications of neural networks</a:t>
            </a:r>
          </a:p>
          <a:p>
            <a:r>
              <a:rPr lang="en-US" dirty="0"/>
              <a:t>Will explore quite a bit on so-called ``deep learning”. A hyped-word of artificial neural networks</a:t>
            </a:r>
          </a:p>
          <a:p>
            <a:r>
              <a:rPr lang="en-US" dirty="0"/>
              <a:t>Course renamed from deep learning to artificial neural networks and applications couple years ago</a:t>
            </a:r>
          </a:p>
          <a:p>
            <a:pPr lvl="1"/>
            <a:r>
              <a:rPr lang="en-US" dirty="0"/>
              <a:t>Things advance extremely fast. We will explore the topics together </a:t>
            </a:r>
            <a:r>
              <a:rPr lang="en-US" dirty="0">
                <a:sym typeface="Wingdings" panose="05000000000000000000" pitchFamily="2" charset="2"/>
              </a:rPr>
              <a:t></a:t>
            </a:r>
          </a:p>
          <a:p>
            <a:r>
              <a:rPr lang="en-US" dirty="0">
                <a:sym typeface="Wingdings" panose="05000000000000000000" pitchFamily="2" charset="2"/>
              </a:rPr>
              <a:t>Many students applied what was learned to their research directly last several years</a:t>
            </a:r>
          </a:p>
          <a:p>
            <a:r>
              <a:rPr lang="en-US" dirty="0">
                <a:sym typeface="Wingdings" panose="05000000000000000000" pitchFamily="2" charset="2"/>
              </a:rPr>
              <a:t>Hope this will help your research!</a:t>
            </a:r>
            <a:endParaRPr lang="en-US" dirty="0"/>
          </a:p>
        </p:txBody>
      </p:sp>
    </p:spTree>
    <p:extLst>
      <p:ext uri="{BB962C8B-B14F-4D97-AF65-F5344CB8AC3E}">
        <p14:creationId xmlns:p14="http://schemas.microsoft.com/office/powerpoint/2010/main" val="2469916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Biological neurons</a:t>
            </a:r>
          </a:p>
        </p:txBody>
      </p:sp>
      <p:pic>
        <p:nvPicPr>
          <p:cNvPr id="3" name="Content Placeholder 2"/>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28650" y="3145648"/>
            <a:ext cx="3886200" cy="1711291"/>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29150" y="2696005"/>
            <a:ext cx="3886200" cy="2610577"/>
          </a:xfrm>
        </p:spPr>
      </p:pic>
    </p:spTree>
    <p:extLst>
      <p:ext uri="{BB962C8B-B14F-4D97-AF65-F5344CB8AC3E}">
        <p14:creationId xmlns:p14="http://schemas.microsoft.com/office/powerpoint/2010/main" val="291739512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Neural networks</a:t>
            </a:r>
          </a:p>
        </p:txBody>
      </p:sp>
      <p:sp>
        <p:nvSpPr>
          <p:cNvPr id="7" name="Text Placeholder 6"/>
          <p:cNvSpPr>
            <a:spLocks noGrp="1"/>
          </p:cNvSpPr>
          <p:nvPr>
            <p:ph type="body" idx="1"/>
          </p:nvPr>
        </p:nvSpPr>
        <p:spPr/>
        <p:txBody>
          <a:bodyPr/>
          <a:lstStyle/>
          <a:p>
            <a:pPr algn="ctr"/>
            <a:r>
              <a:rPr lang="en-US" dirty="0"/>
              <a:t>Single layer network</a:t>
            </a:r>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12198" y="2505075"/>
            <a:ext cx="3164966" cy="3684588"/>
          </a:xfrm>
        </p:spPr>
      </p:pic>
      <p:sp>
        <p:nvSpPr>
          <p:cNvPr id="8" name="Text Placeholder 7"/>
          <p:cNvSpPr>
            <a:spLocks noGrp="1"/>
          </p:cNvSpPr>
          <p:nvPr>
            <p:ph type="body" sz="quarter" idx="3"/>
          </p:nvPr>
        </p:nvSpPr>
        <p:spPr/>
        <p:txBody>
          <a:bodyPr/>
          <a:lstStyle/>
          <a:p>
            <a:pPr algn="ctr"/>
            <a:r>
              <a:rPr lang="en-US" dirty="0"/>
              <a:t>Multiple layer (deep) network</a:t>
            </a:r>
          </a:p>
        </p:txBody>
      </p:sp>
      <p:pic>
        <p:nvPicPr>
          <p:cNvPr id="10" name="Content Placeholder 9"/>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4629150" y="2848232"/>
            <a:ext cx="3887788" cy="2998274"/>
          </a:xfrm>
        </p:spPr>
      </p:pic>
    </p:spTree>
    <p:extLst>
      <p:ext uri="{BB962C8B-B14F-4D97-AF65-F5344CB8AC3E}">
        <p14:creationId xmlns:p14="http://schemas.microsoft.com/office/powerpoint/2010/main" val="193179320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56522" y="354888"/>
            <a:ext cx="3952679" cy="6503113"/>
          </a:xfrm>
        </p:spPr>
      </p:pic>
    </p:spTree>
    <p:extLst>
      <p:ext uri="{BB962C8B-B14F-4D97-AF65-F5344CB8AC3E}">
        <p14:creationId xmlns:p14="http://schemas.microsoft.com/office/powerpoint/2010/main" val="286064511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very brief </a:t>
            </a:r>
            <a:r>
              <a:rPr lang="en-US" dirty="0">
                <a:hlinkClick r:id="rId2"/>
              </a:rPr>
              <a:t>history</a:t>
            </a:r>
            <a:r>
              <a:rPr lang="en-US" dirty="0"/>
              <a:t> of ANN</a:t>
            </a:r>
          </a:p>
        </p:txBody>
      </p:sp>
      <p:sp>
        <p:nvSpPr>
          <p:cNvPr id="3" name="Content Placeholder 2"/>
          <p:cNvSpPr>
            <a:spLocks noGrp="1"/>
          </p:cNvSpPr>
          <p:nvPr>
            <p:ph idx="1"/>
          </p:nvPr>
        </p:nvSpPr>
        <p:spPr/>
        <p:txBody>
          <a:bodyPr>
            <a:normAutofit fontScale="85000" lnSpcReduction="10000"/>
          </a:bodyPr>
          <a:lstStyle/>
          <a:p>
            <a:r>
              <a:rPr lang="en-US" dirty="0"/>
              <a:t>Warren McCulloch and Walter Pitts introduced Threshold Logic Unit as a computational model of neuron in 1943</a:t>
            </a:r>
          </a:p>
          <a:p>
            <a:r>
              <a:rPr lang="en-US" dirty="0"/>
              <a:t>Donald </a:t>
            </a:r>
            <a:r>
              <a:rPr lang="en-US" dirty="0" err="1"/>
              <a:t>Hebb</a:t>
            </a:r>
            <a:r>
              <a:rPr lang="en-US" dirty="0"/>
              <a:t> created a hypothesis of learning (</a:t>
            </a:r>
            <a:r>
              <a:rPr lang="en-US" dirty="0" err="1"/>
              <a:t>Hebbian</a:t>
            </a:r>
            <a:r>
              <a:rPr lang="en-US" dirty="0"/>
              <a:t> theory) based on neural plasticity (increase synaptic efficacy by repeated and persistent stimulation) in late 1940’s</a:t>
            </a:r>
          </a:p>
          <a:p>
            <a:r>
              <a:rPr lang="en-US" dirty="0"/>
              <a:t>Frank Rosenblatt created perceptron in 1958 but no concrete learning method appeared to be described</a:t>
            </a:r>
          </a:p>
          <a:p>
            <a:r>
              <a:rPr lang="en-US" dirty="0"/>
              <a:t>Bernard </a:t>
            </a:r>
            <a:r>
              <a:rPr lang="en-US" dirty="0" err="1"/>
              <a:t>Widrow</a:t>
            </a:r>
            <a:r>
              <a:rPr lang="en-US" dirty="0"/>
              <a:t> and </a:t>
            </a:r>
            <a:r>
              <a:rPr lang="en-US" dirty="0" err="1"/>
              <a:t>Marcian</a:t>
            </a:r>
            <a:r>
              <a:rPr lang="en-US" dirty="0"/>
              <a:t> Hoff of Stanford developed “ADALINE” and “MADALINE” (</a:t>
            </a:r>
            <a:r>
              <a:rPr lang="en-US" dirty="0" err="1"/>
              <a:t>Mulitple</a:t>
            </a:r>
            <a:r>
              <a:rPr lang="en-US" dirty="0"/>
              <a:t> </a:t>
            </a:r>
            <a:r>
              <a:rPr lang="en-US" dirty="0" err="1"/>
              <a:t>ADAptive</a:t>
            </a:r>
            <a:r>
              <a:rPr lang="en-US" dirty="0"/>
              <a:t> </a:t>
            </a:r>
            <a:r>
              <a:rPr lang="en-US" dirty="0" err="1"/>
              <a:t>LiINear</a:t>
            </a:r>
            <a:r>
              <a:rPr lang="en-US" dirty="0"/>
              <a:t> Elements) in 1959. First neural networks to tackle real world problem. </a:t>
            </a:r>
            <a:r>
              <a:rPr lang="en-US" dirty="0">
                <a:hlinkClick r:id="rId3"/>
              </a:rPr>
              <a:t>It is still used in air traffic control systems</a:t>
            </a:r>
            <a:r>
              <a:rPr lang="en-US" dirty="0"/>
              <a:t> (really?)</a:t>
            </a:r>
          </a:p>
        </p:txBody>
      </p:sp>
    </p:spTree>
    <p:extLst>
      <p:ext uri="{BB962C8B-B14F-4D97-AF65-F5344CB8AC3E}">
        <p14:creationId xmlns:p14="http://schemas.microsoft.com/office/powerpoint/2010/main" val="2309713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very brief history of ANN (</a:t>
            </a:r>
            <a:r>
              <a:rPr lang="en-US" dirty="0" err="1"/>
              <a:t>con’t</a:t>
            </a:r>
            <a:r>
              <a:rPr lang="en-US" dirty="0"/>
              <a:t>)</a:t>
            </a:r>
          </a:p>
        </p:txBody>
      </p:sp>
      <p:sp>
        <p:nvSpPr>
          <p:cNvPr id="3" name="Content Placeholder 2"/>
          <p:cNvSpPr>
            <a:spLocks noGrp="1"/>
          </p:cNvSpPr>
          <p:nvPr>
            <p:ph idx="1"/>
          </p:nvPr>
        </p:nvSpPr>
        <p:spPr/>
        <p:txBody>
          <a:bodyPr>
            <a:normAutofit fontScale="92500" lnSpcReduction="10000"/>
          </a:bodyPr>
          <a:lstStyle/>
          <a:p>
            <a:r>
              <a:rPr lang="en-US" dirty="0"/>
              <a:t>Perceptron got high expectation in early year but neural science does not catch up. And the traditional von Neumann and Turing architecture took over the computing scene. Ironically, von Neumann himself suggested to imitate neuron function with telegraph relays or vacuum tubes</a:t>
            </a:r>
          </a:p>
          <a:p>
            <a:r>
              <a:rPr lang="en-US" dirty="0"/>
              <a:t>Neural network research was hit hard by the introduction of the book </a:t>
            </a:r>
            <a:r>
              <a:rPr lang="en-US" dirty="0" err="1"/>
              <a:t>Perceptrons</a:t>
            </a:r>
            <a:r>
              <a:rPr lang="en-US" dirty="0"/>
              <a:t> by Marvin </a:t>
            </a:r>
            <a:r>
              <a:rPr lang="en-US" dirty="0" err="1"/>
              <a:t>Minsky</a:t>
            </a:r>
            <a:r>
              <a:rPr lang="en-US" dirty="0"/>
              <a:t> and Seymour </a:t>
            </a:r>
            <a:r>
              <a:rPr lang="en-US" dirty="0" err="1"/>
              <a:t>Papert</a:t>
            </a:r>
            <a:r>
              <a:rPr lang="en-US" dirty="0"/>
              <a:t>. It proved the limitation of </a:t>
            </a:r>
            <a:r>
              <a:rPr lang="en-US" dirty="0" err="1"/>
              <a:t>perceptrons</a:t>
            </a:r>
            <a:r>
              <a:rPr lang="en-US" dirty="0"/>
              <a:t> but combined with the initial hype, people lost trust of the potential of neural networks and we entered the “first dark age” of neural networks</a:t>
            </a:r>
          </a:p>
        </p:txBody>
      </p:sp>
    </p:spTree>
    <p:extLst>
      <p:ext uri="{BB962C8B-B14F-4D97-AF65-F5344CB8AC3E}">
        <p14:creationId xmlns:p14="http://schemas.microsoft.com/office/powerpoint/2010/main" val="3610198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very brief history of ANN (</a:t>
            </a:r>
            <a:r>
              <a:rPr lang="en-US" dirty="0" err="1"/>
              <a:t>con’t</a:t>
            </a:r>
            <a:r>
              <a:rPr lang="en-US" dirty="0"/>
              <a:t>)</a:t>
            </a:r>
          </a:p>
        </p:txBody>
      </p:sp>
      <p:sp>
        <p:nvSpPr>
          <p:cNvPr id="3" name="Content Placeholder 2"/>
          <p:cNvSpPr>
            <a:spLocks noGrp="1"/>
          </p:cNvSpPr>
          <p:nvPr>
            <p:ph idx="1"/>
          </p:nvPr>
        </p:nvSpPr>
        <p:spPr/>
        <p:txBody>
          <a:bodyPr>
            <a:normAutofit fontScale="85000" lnSpcReduction="20000"/>
          </a:bodyPr>
          <a:lstStyle/>
          <a:p>
            <a:r>
              <a:rPr lang="en-US" dirty="0"/>
              <a:t>The interest to neural network slowly revived with the invention of the </a:t>
            </a:r>
            <a:r>
              <a:rPr lang="en-US" dirty="0" err="1"/>
              <a:t>backpropagation</a:t>
            </a:r>
            <a:r>
              <a:rPr lang="en-US" dirty="0"/>
              <a:t> algorithm by Paul </a:t>
            </a:r>
            <a:r>
              <a:rPr lang="en-US" dirty="0" err="1"/>
              <a:t>Webos</a:t>
            </a:r>
            <a:r>
              <a:rPr lang="en-US" dirty="0"/>
              <a:t> in 1974. The algorithm was reinvented by many other such as Parker (1985) and </a:t>
            </a:r>
            <a:r>
              <a:rPr lang="en-US" dirty="0" err="1"/>
              <a:t>LeCun</a:t>
            </a:r>
            <a:r>
              <a:rPr lang="en-US" dirty="0"/>
              <a:t> (1985)</a:t>
            </a:r>
          </a:p>
          <a:p>
            <a:r>
              <a:rPr lang="en-US" dirty="0"/>
              <a:t>Hopfield popularizes a form of bi-directional networks (Hopfield networks) in the 1980’s and neural network research was blooming in that decade</a:t>
            </a:r>
          </a:p>
          <a:p>
            <a:r>
              <a:rPr lang="en-US" dirty="0"/>
              <a:t>But as the support vector machine (SVM) by </a:t>
            </a:r>
            <a:r>
              <a:rPr lang="en-US" dirty="0" err="1"/>
              <a:t>Vladmir</a:t>
            </a:r>
            <a:r>
              <a:rPr lang="en-US" dirty="0"/>
              <a:t> </a:t>
            </a:r>
            <a:r>
              <a:rPr lang="en-US" dirty="0" err="1"/>
              <a:t>Vapnik</a:t>
            </a:r>
            <a:r>
              <a:rPr lang="en-US" dirty="0"/>
              <a:t> was popularized in late 1980’s and early 1990’s. Neural network slowly lost favors. SVM took hold instead of neural networks because it has more elegant math and worked better at that time</a:t>
            </a:r>
          </a:p>
          <a:p>
            <a:pPr lvl="1"/>
            <a:r>
              <a:rPr lang="en-US" dirty="0"/>
              <a:t>Less parameters to tune </a:t>
            </a:r>
          </a:p>
          <a:p>
            <a:pPr lvl="1"/>
            <a:r>
              <a:rPr lang="en-US" dirty="0"/>
              <a:t>Computers were too slow then and labeled datasets were too small</a:t>
            </a:r>
          </a:p>
          <a:p>
            <a:pPr lvl="1"/>
            <a:endParaRPr lang="en-US" dirty="0"/>
          </a:p>
        </p:txBody>
      </p:sp>
    </p:spTree>
    <p:extLst>
      <p:ext uri="{BB962C8B-B14F-4D97-AF65-F5344CB8AC3E}">
        <p14:creationId xmlns:p14="http://schemas.microsoft.com/office/powerpoint/2010/main" val="1021628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very brief history of ANN (</a:t>
            </a:r>
            <a:r>
              <a:rPr lang="en-US" dirty="0" err="1"/>
              <a:t>con’t</a:t>
            </a:r>
            <a:r>
              <a:rPr lang="en-US" dirty="0"/>
              <a:t>)</a:t>
            </a:r>
          </a:p>
        </p:txBody>
      </p:sp>
      <p:sp>
        <p:nvSpPr>
          <p:cNvPr id="3" name="Content Placeholder 2"/>
          <p:cNvSpPr>
            <a:spLocks noGrp="1"/>
          </p:cNvSpPr>
          <p:nvPr>
            <p:ph idx="1"/>
          </p:nvPr>
        </p:nvSpPr>
        <p:spPr/>
        <p:txBody>
          <a:bodyPr/>
          <a:lstStyle/>
          <a:p>
            <a:r>
              <a:rPr lang="en-US" dirty="0"/>
              <a:t>Neural networks got a come-back for the last decade as recurrent neural networks and deep </a:t>
            </a:r>
            <a:r>
              <a:rPr lang="en-US" dirty="0" err="1"/>
              <a:t>feedforward</a:t>
            </a:r>
            <a:r>
              <a:rPr lang="en-US" dirty="0"/>
              <a:t> neural networks won numerous competitions in both pattern recognition and machine learning domains</a:t>
            </a:r>
          </a:p>
          <a:p>
            <a:r>
              <a:rPr lang="en-US" dirty="0"/>
              <a:t>Fast GPUs were a key for the come-back. Relatively cheap and powerful computing resources are now widely available. And the wide spread of large public labeled datasets helped a whole lot too</a:t>
            </a:r>
          </a:p>
        </p:txBody>
      </p:sp>
    </p:spTree>
    <p:extLst>
      <p:ext uri="{BB962C8B-B14F-4D97-AF65-F5344CB8AC3E}">
        <p14:creationId xmlns:p14="http://schemas.microsoft.com/office/powerpoint/2010/main" val="191269068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Conclusions</a:t>
            </a:r>
          </a:p>
        </p:txBody>
      </p:sp>
      <p:sp>
        <p:nvSpPr>
          <p:cNvPr id="3" name="Content Placeholder 2"/>
          <p:cNvSpPr>
            <a:spLocks noGrp="1"/>
          </p:cNvSpPr>
          <p:nvPr>
            <p:ph idx="1"/>
          </p:nvPr>
        </p:nvSpPr>
        <p:spPr/>
        <p:txBody>
          <a:bodyPr/>
          <a:lstStyle/>
          <a:p>
            <a:r>
              <a:rPr lang="en-US" dirty="0"/>
              <a:t>Machine learning allows us to automatically generate programs to solve various tasks by learning from data</a:t>
            </a:r>
          </a:p>
          <a:p>
            <a:r>
              <a:rPr lang="en-US" dirty="0"/>
              <a:t>Different machine learning types:</a:t>
            </a:r>
          </a:p>
          <a:p>
            <a:pPr lvl="1"/>
            <a:r>
              <a:rPr lang="en-US" dirty="0"/>
              <a:t>Supervised learning (e.g., object recognition)</a:t>
            </a:r>
          </a:p>
          <a:p>
            <a:pPr lvl="1"/>
            <a:r>
              <a:rPr lang="en-US" dirty="0"/>
              <a:t>Unsupervised learning (e.g., clustering)</a:t>
            </a:r>
          </a:p>
          <a:p>
            <a:pPr lvl="1"/>
            <a:r>
              <a:rPr lang="en-US" dirty="0"/>
              <a:t>Reinforcement learning (e.g., </a:t>
            </a:r>
            <a:r>
              <a:rPr lang="en-US"/>
              <a:t>autonomous driving)</a:t>
            </a:r>
            <a:endParaRPr lang="en-US" dirty="0"/>
          </a:p>
          <a:p>
            <a:r>
              <a:rPr lang="en-US" dirty="0"/>
              <a:t>Deep learning is just neural networks with many layers (hence deep) </a:t>
            </a:r>
          </a:p>
        </p:txBody>
      </p:sp>
    </p:spTree>
    <p:extLst>
      <p:ext uri="{BB962C8B-B14F-4D97-AF65-F5344CB8AC3E}">
        <p14:creationId xmlns:p14="http://schemas.microsoft.com/office/powerpoint/2010/main" val="115461827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time…	</a:t>
            </a:r>
          </a:p>
        </p:txBody>
      </p:sp>
      <p:sp>
        <p:nvSpPr>
          <p:cNvPr id="3" name="Content Placeholder 2"/>
          <p:cNvSpPr>
            <a:spLocks noGrp="1"/>
          </p:cNvSpPr>
          <p:nvPr>
            <p:ph idx="1"/>
          </p:nvPr>
        </p:nvSpPr>
        <p:spPr/>
        <p:txBody>
          <a:bodyPr/>
          <a:lstStyle/>
          <a:p>
            <a:r>
              <a:rPr lang="en-US" dirty="0"/>
              <a:t>More on supervised learning</a:t>
            </a:r>
          </a:p>
          <a:p>
            <a:pPr lvl="1"/>
            <a:r>
              <a:rPr lang="en-US" dirty="0"/>
              <a:t>Loss functions</a:t>
            </a:r>
          </a:p>
          <a:p>
            <a:pPr lvl="1"/>
            <a:r>
              <a:rPr lang="en-US" dirty="0"/>
              <a:t>Regularizations</a:t>
            </a:r>
          </a:p>
          <a:p>
            <a:pPr lvl="1"/>
            <a:r>
              <a:rPr lang="en-US" dirty="0"/>
              <a:t>Examples</a:t>
            </a:r>
          </a:p>
          <a:p>
            <a:r>
              <a:rPr lang="en-US" dirty="0"/>
              <a:t>Optimization methods (?)</a:t>
            </a:r>
          </a:p>
        </p:txBody>
      </p:sp>
    </p:spTree>
    <p:extLst>
      <p:ext uri="{BB962C8B-B14F-4D97-AF65-F5344CB8AC3E}">
        <p14:creationId xmlns:p14="http://schemas.microsoft.com/office/powerpoint/2010/main" val="214565816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3" name="Content Placeholder 2"/>
          <p:cNvSpPr>
            <a:spLocks noGrp="1"/>
          </p:cNvSpPr>
          <p:nvPr>
            <p:ph idx="1"/>
          </p:nvPr>
        </p:nvSpPr>
        <p:spPr/>
        <p:txBody>
          <a:bodyPr/>
          <a:lstStyle/>
          <a:p>
            <a:pPr marL="0" indent="0">
              <a:buNone/>
            </a:pPr>
            <a:endParaRPr lang="en-US" dirty="0"/>
          </a:p>
        </p:txBody>
      </p:sp>
    </p:spTree>
    <p:extLst>
      <p:ext uri="{BB962C8B-B14F-4D97-AF65-F5344CB8AC3E}">
        <p14:creationId xmlns:p14="http://schemas.microsoft.com/office/powerpoint/2010/main" val="825196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0404-4F62-4E6A-9CA3-C318DF0A360B}"/>
              </a:ext>
            </a:extLst>
          </p:cNvPr>
          <p:cNvSpPr>
            <a:spLocks noGrp="1"/>
          </p:cNvSpPr>
          <p:nvPr>
            <p:ph type="title"/>
          </p:nvPr>
        </p:nvSpPr>
        <p:spPr/>
        <p:txBody>
          <a:bodyPr/>
          <a:lstStyle/>
          <a:p>
            <a:r>
              <a:rPr lang="en-US" dirty="0"/>
              <a:t>Goal of this course: expected outcomes</a:t>
            </a:r>
          </a:p>
        </p:txBody>
      </p:sp>
      <p:sp>
        <p:nvSpPr>
          <p:cNvPr id="3" name="Content Placeholder 2">
            <a:extLst>
              <a:ext uri="{FF2B5EF4-FFF2-40B4-BE49-F238E27FC236}">
                <a16:creationId xmlns:a16="http://schemas.microsoft.com/office/drawing/2014/main" id="{A1F59445-3EEB-4B83-8FB8-08AF528E877A}"/>
              </a:ext>
            </a:extLst>
          </p:cNvPr>
          <p:cNvSpPr>
            <a:spLocks noGrp="1"/>
          </p:cNvSpPr>
          <p:nvPr>
            <p:ph idx="1"/>
          </p:nvPr>
        </p:nvSpPr>
        <p:spPr/>
        <p:txBody>
          <a:bodyPr/>
          <a:lstStyle/>
          <a:p>
            <a:r>
              <a:rPr lang="en-US" dirty="0"/>
              <a:t>Able to use open source packages (in particular </a:t>
            </a:r>
            <a:r>
              <a:rPr lang="en-US" dirty="0" err="1"/>
              <a:t>PyTorch</a:t>
            </a:r>
            <a:r>
              <a:rPr lang="en-US" dirty="0"/>
              <a:t>) to construct neural network models to solve your research problems</a:t>
            </a:r>
          </a:p>
          <a:p>
            <a:r>
              <a:rPr lang="en-US" dirty="0"/>
              <a:t>Build a sufficiently strong theoretical foundation to understand current ANN research</a:t>
            </a:r>
          </a:p>
        </p:txBody>
      </p:sp>
    </p:spTree>
    <p:extLst>
      <p:ext uri="{BB962C8B-B14F-4D97-AF65-F5344CB8AC3E}">
        <p14:creationId xmlns:p14="http://schemas.microsoft.com/office/powerpoint/2010/main" val="297842378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en-US" altLang="en-US"/>
              <a:t>Instructor</a:t>
            </a:r>
          </a:p>
        </p:txBody>
      </p:sp>
      <p:sp>
        <p:nvSpPr>
          <p:cNvPr id="674819" name="Rectangle 3"/>
          <p:cNvSpPr>
            <a:spLocks noGrp="1" noChangeArrowheads="1"/>
          </p:cNvSpPr>
          <p:nvPr>
            <p:ph idx="1"/>
          </p:nvPr>
        </p:nvSpPr>
        <p:spPr>
          <a:xfrm>
            <a:off x="304800" y="1524000"/>
            <a:ext cx="8534400" cy="5181600"/>
          </a:xfrm>
        </p:spPr>
        <p:txBody>
          <a:bodyPr/>
          <a:lstStyle/>
          <a:p>
            <a:r>
              <a:rPr lang="en-US" altLang="en-US" dirty="0"/>
              <a:t>Samuel Cheng (</a:t>
            </a:r>
            <a:r>
              <a:rPr lang="en-US" altLang="en-US" dirty="0">
                <a:hlinkClick r:id="rId3"/>
              </a:rPr>
              <a:t>samuel.cheng@ou.edu</a:t>
            </a:r>
            <a:r>
              <a:rPr lang="en-US" altLang="en-US" dirty="0"/>
              <a:t>)</a:t>
            </a:r>
            <a:br>
              <a:rPr lang="en-US" altLang="en-US" dirty="0"/>
            </a:br>
            <a:endParaRPr lang="en-US" altLang="en-US" dirty="0"/>
          </a:p>
          <a:p>
            <a:r>
              <a:rPr lang="en-US" altLang="en-US" dirty="0"/>
              <a:t>Office hours: </a:t>
            </a:r>
          </a:p>
          <a:p>
            <a:pPr lvl="1"/>
            <a:r>
              <a:rPr lang="en-US" altLang="en-US" dirty="0"/>
              <a:t>Catch me after class or just email me </a:t>
            </a:r>
          </a:p>
          <a:p>
            <a:pPr lvl="1"/>
            <a:r>
              <a:rPr lang="en-US" altLang="en-US" dirty="0"/>
              <a:t>I’ll be teaching from both Norman and Tulsa</a:t>
            </a:r>
          </a:p>
          <a:p>
            <a:pPr lvl="2"/>
            <a:r>
              <a:rPr lang="en-US" altLang="en-US" dirty="0">
                <a:solidFill>
                  <a:srgbClr val="FF0000"/>
                </a:solidFill>
              </a:rPr>
              <a:t>Connection does not always work out of the box. Need your tolerance and help</a:t>
            </a:r>
          </a:p>
          <a:p>
            <a:r>
              <a:rPr lang="en-US" dirty="0"/>
              <a:t>Piazza: </a:t>
            </a:r>
            <a:r>
              <a:rPr lang="en-US" dirty="0">
                <a:solidFill>
                  <a:srgbClr val="FF0000"/>
                </a:solidFill>
              </a:rPr>
              <a:t>sign up now!</a:t>
            </a:r>
          </a:p>
          <a:p>
            <a:pPr marL="0" indent="0">
              <a:buNone/>
            </a:pPr>
            <a:r>
              <a:rPr lang="en-US" dirty="0"/>
              <a:t>   </a:t>
            </a:r>
            <a:r>
              <a:rPr lang="pt-BR" dirty="0">
                <a:hlinkClick r:id="rId4"/>
              </a:rPr>
              <a:t>https://piazza.com/ou/spring2020/ece5973</a:t>
            </a:r>
            <a:endParaRPr lang="pt-BR" dirty="0"/>
          </a:p>
          <a:p>
            <a:pPr marL="0" indent="0">
              <a:buNone/>
            </a:pPr>
            <a:endParaRPr lang="en-US" dirty="0"/>
          </a:p>
        </p:txBody>
      </p:sp>
    </p:spTree>
    <p:extLst>
      <p:ext uri="{BB962C8B-B14F-4D97-AF65-F5344CB8AC3E}">
        <p14:creationId xmlns:p14="http://schemas.microsoft.com/office/powerpoint/2010/main" val="13978644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74819">
                                            <p:txEl>
                                              <p:pRg st="1" end="1"/>
                                            </p:txEl>
                                          </p:spTgt>
                                        </p:tgtEl>
                                        <p:attrNameLst>
                                          <p:attrName>style.visibility</p:attrName>
                                        </p:attrNameLst>
                                      </p:cBhvr>
                                      <p:to>
                                        <p:strVal val="visible"/>
                                      </p:to>
                                    </p:set>
                                    <p:animEffect transition="in" filter="fade">
                                      <p:cBhvr>
                                        <p:cTn id="7" dur="500"/>
                                        <p:tgtEl>
                                          <p:spTgt spid="67481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74819">
                                            <p:txEl>
                                              <p:pRg st="2" end="2"/>
                                            </p:txEl>
                                          </p:spTgt>
                                        </p:tgtEl>
                                        <p:attrNameLst>
                                          <p:attrName>style.visibility</p:attrName>
                                        </p:attrNameLst>
                                      </p:cBhvr>
                                      <p:to>
                                        <p:strVal val="visible"/>
                                      </p:to>
                                    </p:set>
                                    <p:animEffect transition="in" filter="fade">
                                      <p:cBhvr>
                                        <p:cTn id="12" dur="500"/>
                                        <p:tgtEl>
                                          <p:spTgt spid="67481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74819">
                                            <p:txEl>
                                              <p:pRg st="3" end="3"/>
                                            </p:txEl>
                                          </p:spTgt>
                                        </p:tgtEl>
                                        <p:attrNameLst>
                                          <p:attrName>style.visibility</p:attrName>
                                        </p:attrNameLst>
                                      </p:cBhvr>
                                      <p:to>
                                        <p:strVal val="visible"/>
                                      </p:to>
                                    </p:set>
                                    <p:animEffect transition="in" filter="fade">
                                      <p:cBhvr>
                                        <p:cTn id="17" dur="500"/>
                                        <p:tgtEl>
                                          <p:spTgt spid="67481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74819">
                                            <p:txEl>
                                              <p:pRg st="4" end="4"/>
                                            </p:txEl>
                                          </p:spTgt>
                                        </p:tgtEl>
                                        <p:attrNameLst>
                                          <p:attrName>style.visibility</p:attrName>
                                        </p:attrNameLst>
                                      </p:cBhvr>
                                      <p:to>
                                        <p:strVal val="visible"/>
                                      </p:to>
                                    </p:set>
                                    <p:animEffect transition="in" filter="fade">
                                      <p:cBhvr>
                                        <p:cTn id="22" dur="500"/>
                                        <p:tgtEl>
                                          <p:spTgt spid="6748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Quick Logistics</a:t>
            </a:r>
          </a:p>
        </p:txBody>
      </p:sp>
      <p:sp>
        <p:nvSpPr>
          <p:cNvPr id="3" name="Content Placeholder 2"/>
          <p:cNvSpPr>
            <a:spLocks noGrp="1"/>
          </p:cNvSpPr>
          <p:nvPr>
            <p:ph idx="1"/>
          </p:nvPr>
        </p:nvSpPr>
        <p:spPr/>
        <p:txBody>
          <a:bodyPr>
            <a:normAutofit fontScale="92500" lnSpcReduction="20000"/>
          </a:bodyPr>
          <a:lstStyle/>
          <a:p>
            <a:r>
              <a:rPr lang="en-US" dirty="0"/>
              <a:t>“Homework” ~ 30%</a:t>
            </a:r>
          </a:p>
          <a:p>
            <a:r>
              <a:rPr lang="en-US" dirty="0"/>
              <a:t>Presentation ~ 20%</a:t>
            </a:r>
          </a:p>
          <a:p>
            <a:r>
              <a:rPr lang="en-US" dirty="0"/>
              <a:t>Final Project ~ 30%</a:t>
            </a:r>
          </a:p>
          <a:p>
            <a:r>
              <a:rPr lang="en-US" dirty="0"/>
              <a:t>Midterm ~ 20%</a:t>
            </a:r>
          </a:p>
          <a:p>
            <a:r>
              <a:rPr lang="en-US" dirty="0"/>
              <a:t>Extra credit </a:t>
            </a:r>
            <a:r>
              <a:rPr lang="en-US"/>
              <a:t>(in-class/Discord </a:t>
            </a:r>
            <a:r>
              <a:rPr lang="en-US" dirty="0"/>
              <a:t>participation) ~ 10%</a:t>
            </a:r>
          </a:p>
          <a:p>
            <a:r>
              <a:rPr lang="en-US" dirty="0"/>
              <a:t>Textbook: Ian </a:t>
            </a:r>
            <a:r>
              <a:rPr lang="en-US" dirty="0" err="1"/>
              <a:t>Goodfellow</a:t>
            </a:r>
            <a:r>
              <a:rPr lang="en-US" dirty="0"/>
              <a:t>, </a:t>
            </a:r>
            <a:r>
              <a:rPr lang="en-US" dirty="0" err="1"/>
              <a:t>Yoshua</a:t>
            </a:r>
            <a:r>
              <a:rPr lang="en-US" dirty="0"/>
              <a:t> </a:t>
            </a:r>
            <a:r>
              <a:rPr lang="en-US" dirty="0" err="1"/>
              <a:t>Bengio</a:t>
            </a:r>
            <a:r>
              <a:rPr lang="en-US" dirty="0"/>
              <a:t> and Aaron </a:t>
            </a:r>
            <a:r>
              <a:rPr lang="en-US" dirty="0" err="1"/>
              <a:t>Courville</a:t>
            </a:r>
            <a:r>
              <a:rPr lang="en-US" dirty="0"/>
              <a:t>, Deep Learning, MIT Press</a:t>
            </a:r>
          </a:p>
          <a:p>
            <a:pPr lvl="1"/>
            <a:r>
              <a:rPr lang="en-US" dirty="0"/>
              <a:t>I won’t follow it closely but it is a good reference in general</a:t>
            </a:r>
          </a:p>
          <a:p>
            <a:r>
              <a:rPr lang="en-US" dirty="0"/>
              <a:t>Course website: </a:t>
            </a:r>
            <a:r>
              <a:rPr lang="en-US" dirty="0">
                <a:hlinkClick r:id="rId2"/>
              </a:rPr>
              <a:t>http://www.samuelcheng.info/deeplearning_2021/index.html</a:t>
            </a:r>
            <a:endParaRPr lang="en-US" dirty="0"/>
          </a:p>
        </p:txBody>
      </p:sp>
    </p:spTree>
    <p:extLst>
      <p:ext uri="{BB962C8B-B14F-4D97-AF65-F5344CB8AC3E}">
        <p14:creationId xmlns:p14="http://schemas.microsoft.com/office/powerpoint/2010/main" val="2164107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Exposure to deep learning packages?</a:t>
            </a:r>
          </a:p>
        </p:txBody>
      </p:sp>
      <p:sp>
        <p:nvSpPr>
          <p:cNvPr id="3" name="Content Placeholder 2"/>
          <p:cNvSpPr>
            <a:spLocks noGrp="1"/>
          </p:cNvSpPr>
          <p:nvPr>
            <p:ph idx="1"/>
          </p:nvPr>
        </p:nvSpPr>
        <p:spPr/>
        <p:txBody>
          <a:bodyPr>
            <a:normAutofit lnSpcReduction="10000"/>
          </a:bodyPr>
          <a:lstStyle/>
          <a:p>
            <a:r>
              <a:rPr lang="en-US" dirty="0" err="1"/>
              <a:t>PyTorch</a:t>
            </a:r>
            <a:r>
              <a:rPr lang="en-US" dirty="0"/>
              <a:t>/Torch:</a:t>
            </a:r>
          </a:p>
          <a:p>
            <a:r>
              <a:rPr lang="en-US" dirty="0" err="1"/>
              <a:t>Tensorflow</a:t>
            </a:r>
            <a:r>
              <a:rPr lang="en-US" dirty="0"/>
              <a:t>:</a:t>
            </a:r>
          </a:p>
          <a:p>
            <a:r>
              <a:rPr lang="en-US" dirty="0"/>
              <a:t>Caffe/Caffe2:</a:t>
            </a:r>
          </a:p>
          <a:p>
            <a:r>
              <a:rPr lang="en-US" dirty="0" err="1"/>
              <a:t>Mxnet</a:t>
            </a:r>
            <a:r>
              <a:rPr lang="en-US" dirty="0"/>
              <a:t>:</a:t>
            </a:r>
          </a:p>
          <a:p>
            <a:r>
              <a:rPr lang="en-US" dirty="0"/>
              <a:t>Theano (obsolete):</a:t>
            </a:r>
          </a:p>
          <a:p>
            <a:r>
              <a:rPr lang="en-US" dirty="0" err="1"/>
              <a:t>Keras</a:t>
            </a:r>
            <a:r>
              <a:rPr lang="en-US" dirty="0"/>
              <a:t>:</a:t>
            </a:r>
          </a:p>
          <a:p>
            <a:r>
              <a:rPr lang="en-US" dirty="0" err="1"/>
              <a:t>Lasagne</a:t>
            </a:r>
            <a:r>
              <a:rPr lang="en-US" dirty="0"/>
              <a:t> (obsolete):</a:t>
            </a:r>
          </a:p>
          <a:p>
            <a:r>
              <a:rPr lang="en-US" dirty="0" err="1"/>
              <a:t>Matconvnet</a:t>
            </a:r>
            <a:r>
              <a:rPr lang="en-US" dirty="0"/>
              <a:t>:</a:t>
            </a:r>
          </a:p>
          <a:p>
            <a:r>
              <a:rPr lang="en-US" dirty="0"/>
              <a:t>Others: </a:t>
            </a:r>
          </a:p>
        </p:txBody>
      </p:sp>
    </p:spTree>
    <p:extLst>
      <p:ext uri="{BB962C8B-B14F-4D97-AF65-F5344CB8AC3E}">
        <p14:creationId xmlns:p14="http://schemas.microsoft.com/office/powerpoint/2010/main" val="280410264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6027</TotalTime>
  <Words>2888</Words>
  <Application>Microsoft Office PowerPoint</Application>
  <PresentationFormat>On-screen Show (4:3)</PresentationFormat>
  <Paragraphs>390</Paragraphs>
  <Slides>70</Slides>
  <Notes>20</Notes>
  <HiddenSlides>4</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70</vt:i4>
      </vt:variant>
    </vt:vector>
  </HeadingPairs>
  <TitlesOfParts>
    <vt:vector size="74" baseType="lpstr">
      <vt:lpstr>Arial</vt:lpstr>
      <vt:lpstr>Calibri</vt:lpstr>
      <vt:lpstr>Calibri Light</vt:lpstr>
      <vt:lpstr>Office Theme</vt:lpstr>
      <vt:lpstr>Artificial Neural Networks Deep Learning Overview</vt:lpstr>
      <vt:lpstr>General Information</vt:lpstr>
      <vt:lpstr>Backgrounds</vt:lpstr>
      <vt:lpstr>Your Research Directions?</vt:lpstr>
      <vt:lpstr>Deep learning courses online</vt:lpstr>
      <vt:lpstr>What is this course about?</vt:lpstr>
      <vt:lpstr>Goal of this course: expected outcomes</vt:lpstr>
      <vt:lpstr>Quick Logistics</vt:lpstr>
      <vt:lpstr>Exposure to deep learning packages?</vt:lpstr>
      <vt:lpstr>Programming Languages?</vt:lpstr>
      <vt:lpstr>Platforms?</vt:lpstr>
      <vt:lpstr>Grading</vt:lpstr>
      <vt:lpstr>Coverage (tentative)</vt:lpstr>
      <vt:lpstr>Prerequisite</vt:lpstr>
      <vt:lpstr>Deep learning in 1 slide</vt:lpstr>
      <vt:lpstr>AI Taxonomy</vt:lpstr>
      <vt:lpstr>AI</vt:lpstr>
      <vt:lpstr>AI Tasks</vt:lpstr>
      <vt:lpstr>AI Tasks</vt:lpstr>
      <vt:lpstr>AI Tasks</vt:lpstr>
      <vt:lpstr>Hans Moravec’s landscape of Human competence</vt:lpstr>
      <vt:lpstr>Winograd Schema Test</vt:lpstr>
      <vt:lpstr>Winograd Schema Challenge</vt:lpstr>
      <vt:lpstr>A bad Winograd question</vt:lpstr>
      <vt:lpstr>Machine learning overview</vt:lpstr>
      <vt:lpstr>Machine learning overview</vt:lpstr>
      <vt:lpstr>Why and when do we need machine learning?</vt:lpstr>
      <vt:lpstr>deeplearning.mit.edu</vt:lpstr>
      <vt:lpstr>Supervised vs unsupervised learning</vt:lpstr>
      <vt:lpstr>A classic problem: object recognition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it becomes so good… Representation learning</vt:lpstr>
      <vt:lpstr>Image Classification</vt:lpstr>
      <vt:lpstr>Image Classification: Feature Learning</vt:lpstr>
      <vt:lpstr>Image Classification: Deep Learning</vt:lpstr>
      <vt:lpstr>PowerPoint Presentation</vt:lpstr>
      <vt:lpstr>Deep Learning for Object Detection</vt:lpstr>
      <vt:lpstr>Deep Learning for Object Detection</vt:lpstr>
      <vt:lpstr>Object segmentation</vt:lpstr>
      <vt:lpstr>Pose Estimation</vt:lpstr>
      <vt:lpstr>Deep Learning for Image Captioning</vt:lpstr>
      <vt:lpstr>Dense Image Captioning</vt:lpstr>
      <vt:lpstr>Visual Question Answering</vt:lpstr>
      <vt:lpstr>Image Super-Resolution</vt:lpstr>
      <vt:lpstr>Generating Art</vt:lpstr>
      <vt:lpstr>Outside Computer Vision</vt:lpstr>
      <vt:lpstr>Deep Reinforcement Learning</vt:lpstr>
      <vt:lpstr>Case study</vt:lpstr>
      <vt:lpstr>Artificial neural networks</vt:lpstr>
      <vt:lpstr>(Artificial) neural networks</vt:lpstr>
      <vt:lpstr>Reasons to study neural networks</vt:lpstr>
      <vt:lpstr>Our brain</vt:lpstr>
      <vt:lpstr>Biological neurons</vt:lpstr>
      <vt:lpstr>Biological neurons</vt:lpstr>
      <vt:lpstr>Neural networks</vt:lpstr>
      <vt:lpstr>PowerPoint Presentation</vt:lpstr>
      <vt:lpstr>A very brief history of ANN</vt:lpstr>
      <vt:lpstr>A very brief history of ANN (con’t)</vt:lpstr>
      <vt:lpstr>A very brief history of ANN (con’t)</vt:lpstr>
      <vt:lpstr>A very brief history of ANN (con’t)</vt:lpstr>
      <vt:lpstr>Conclusions</vt:lpstr>
      <vt:lpstr>Next time… </vt:lpstr>
      <vt:lpstr>Questions?</vt:lpstr>
      <vt:lpstr>Instructor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Deep Learning</dc:title>
  <dc:creator>Samuel cheng</dc:creator>
  <cp:lastModifiedBy>Cheng, Samuel</cp:lastModifiedBy>
  <cp:revision>131</cp:revision>
  <dcterms:created xsi:type="dcterms:W3CDTF">2017-01-19T14:12:05Z</dcterms:created>
  <dcterms:modified xsi:type="dcterms:W3CDTF">2022-01-17T17:30:28Z</dcterms:modified>
</cp:coreProperties>
</file>