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3" r:id="rId11"/>
    <p:sldId id="265" r:id="rId12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7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HK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HK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HK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HK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HK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HK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HK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HK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HK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HK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HK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HK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HK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HK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HK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HK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HK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HK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685800" y="1122480"/>
            <a:ext cx="7770240" cy="238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90000"/>
              </a:lnSpc>
            </a:pPr>
            <a:r>
              <a:rPr lang="en-HK" sz="60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Presentation and project</a:t>
            </a:r>
            <a:endParaRPr lang="en-HK" sz="6000" b="0" strike="noStrike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1143000" y="3602160"/>
            <a:ext cx="6855840" cy="165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628560" y="365040"/>
            <a:ext cx="7884720" cy="132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HK" sz="4400" b="0" strike="noStrike" spc="-1" dirty="0">
                <a:solidFill>
                  <a:srgbClr val="000000"/>
                </a:solidFill>
                <a:latin typeface="Calibri Light"/>
                <a:ea typeface="DejaVu Sans"/>
              </a:rPr>
              <a:t>Final report</a:t>
            </a:r>
          </a:p>
          <a:p>
            <a:pPr>
              <a:lnSpc>
                <a:spcPct val="90000"/>
              </a:lnSpc>
            </a:pPr>
            <a:endParaRPr lang="en-HK" sz="4400" b="0" strike="noStrike" spc="-1" dirty="0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628560" y="1825560"/>
            <a:ext cx="7884720" cy="434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20000"/>
          </a:bodyPr>
          <a:lstStyle/>
          <a:p>
            <a:pPr marL="457200" indent="-456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Written report: any format is fine. Conference like report is encouraged. Should include</a:t>
            </a:r>
            <a:endParaRPr lang="en-HK" sz="2800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Problem description and motivation</a:t>
            </a:r>
            <a:endParaRPr lang="en-HK" sz="2400" b="0" strike="noStrike" spc="-1" dirty="0">
              <a:latin typeface="Arial"/>
            </a:endParaRPr>
          </a:p>
          <a:p>
            <a:pPr marL="1143000" lvl="2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What did you try to solve</a:t>
            </a:r>
            <a:endParaRPr lang="en-HK" sz="2000" b="0" strike="noStrike" spc="-1" dirty="0">
              <a:latin typeface="Arial"/>
            </a:endParaRPr>
          </a:p>
          <a:p>
            <a:pPr marL="1143000" lvl="2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Can be shorter if it is a common problem (e.g., segmentation)</a:t>
            </a:r>
            <a:endParaRPr lang="en-HK" sz="2000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Your approach(s)</a:t>
            </a:r>
            <a:endParaRPr lang="en-HK" sz="2400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Evaluation/Discussion: why it works or doesn’t work</a:t>
            </a: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200" b="0" strike="noStrike" spc="-1" dirty="0">
                <a:latin typeface="Arial"/>
              </a:rPr>
              <a:t>Include </a:t>
            </a:r>
            <a:r>
              <a:rPr lang="en-HK" sz="2200" spc="-1" dirty="0">
                <a:latin typeface="Arial"/>
              </a:rPr>
              <a:t>implemented code in appendix or in separate files</a:t>
            </a:r>
            <a:endParaRPr lang="en-HK" sz="2400" b="0" strike="noStrike" spc="-1" dirty="0">
              <a:latin typeface="Arial"/>
            </a:endParaRPr>
          </a:p>
          <a:p>
            <a:pPr marL="457200" indent="-4561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Extra credit: 20 - 40 minutes screencast/video “presentation” explaining what you have done (max 10% extra) </a:t>
            </a:r>
            <a:endParaRPr lang="en-HK" sz="2800" b="0" strike="noStrike" spc="-1" dirty="0">
              <a:latin typeface="Arial"/>
            </a:endParaRPr>
          </a:p>
          <a:p>
            <a:pPr marL="800280" lvl="1" indent="-3420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Longer video is not always better</a:t>
            </a:r>
            <a:endParaRPr lang="en-HK" sz="2400" b="0" strike="noStrike" spc="-1" dirty="0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5 times late penalty (25% per day)</a:t>
            </a:r>
            <a:endParaRPr lang="en-HK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HK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628560" y="365040"/>
            <a:ext cx="7884720" cy="132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HK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Presenter</a:t>
            </a:r>
            <a:endParaRPr lang="en-HK" sz="4400" b="0" strike="noStrike" spc="-1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628560" y="1690560"/>
            <a:ext cx="7884720" cy="472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Rule of all: Be informative</a:t>
            </a:r>
            <a:endParaRPr lang="en-HK" sz="28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Anticipate audience can learn something “new”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Should be easy to digest but not too trivial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Avoid significant overlap with prior presentations</a:t>
            </a:r>
            <a:endParaRPr lang="en-HK" sz="2400" b="0" strike="noStrike" spc="-1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Be organize</a:t>
            </a:r>
            <a:endParaRPr lang="en-HK" sz="28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From high-level to detail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Simple demo will be great</a:t>
            </a:r>
            <a:endParaRPr lang="en-HK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HK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628560" y="0"/>
            <a:ext cx="7884720" cy="132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HK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Audience</a:t>
            </a:r>
            <a:endParaRPr lang="en-HK" sz="4400" b="0" strike="noStrike" spc="-1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628560" y="1324440"/>
            <a:ext cx="7884720" cy="519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You are asked to rate each presenter</a:t>
            </a:r>
            <a:endParaRPr lang="en-HK" sz="2000" b="0" strike="noStrike" spc="-1" dirty="0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 will put the “task” up on canvas</a:t>
            </a:r>
            <a:endParaRPr lang="en-HK" sz="2000" b="0" strike="noStrike" spc="-1" dirty="0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It will be “graded” and a part of the 30% of activities</a:t>
            </a:r>
            <a:endParaRPr lang="en-HK" sz="2000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Be critical. Treat yourself as a judge for some context. </a:t>
            </a:r>
            <a:r>
              <a:rPr lang="en-HK" sz="1800" b="1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Need to comment on strength and weaknesses of a presentation</a:t>
            </a:r>
            <a:endParaRPr lang="en-HK" sz="1800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Grading metric for review (1 points max)</a:t>
            </a:r>
            <a:endParaRPr lang="en-HK" sz="1800" b="0" strike="noStrike" spc="-1" dirty="0">
              <a:latin typeface="Arial"/>
            </a:endParaRPr>
          </a:p>
          <a:p>
            <a:pPr marL="1143000" lvl="2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Below average (0.5 point)</a:t>
            </a:r>
            <a:endParaRPr lang="en-HK" sz="1600" b="0" strike="noStrike" spc="-1" dirty="0">
              <a:latin typeface="Arial"/>
            </a:endParaRPr>
          </a:p>
          <a:p>
            <a:pPr marL="1143000" lvl="2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Average (0.75 point)</a:t>
            </a:r>
            <a:endParaRPr lang="en-HK" sz="1600" b="0" strike="noStrike" spc="-1" dirty="0">
              <a:latin typeface="Arial"/>
            </a:endParaRPr>
          </a:p>
          <a:p>
            <a:pPr marL="1143000" lvl="2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Above average (1 points)</a:t>
            </a:r>
            <a:endParaRPr lang="en-HK" sz="1600" b="0" strike="noStrike" spc="-1" dirty="0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Your rating should be submitted before </a:t>
            </a:r>
            <a:r>
              <a:rPr lang="en-HK" sz="2000" b="0" u="sng" strike="noStrike" spc="-1" dirty="0">
                <a:solidFill>
                  <a:srgbClr val="000000"/>
                </a:solidFill>
                <a:uFillTx/>
                <a:latin typeface="Calibri"/>
                <a:ea typeface="DejaVu Sans"/>
              </a:rPr>
              <a:t>mid-night of the day after presentation </a:t>
            </a:r>
            <a:endParaRPr lang="en-HK" sz="2000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You have ~30 hours</a:t>
            </a:r>
            <a:endParaRPr lang="en-HK" sz="1800" b="0" strike="noStrike" spc="-1" dirty="0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0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Late submission won’t be accepted</a:t>
            </a:r>
            <a:endParaRPr lang="en-HK" sz="2000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Your input will be used to grade the presenter</a:t>
            </a:r>
            <a:endParaRPr lang="en-HK" sz="1800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Presenter should submit review also. It is treated as a self-appraisal and won’t be used to grade your presentation</a:t>
            </a:r>
            <a:endParaRPr lang="en-HK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628560" y="365040"/>
            <a:ext cx="7884720" cy="132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HK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Final Project</a:t>
            </a:r>
            <a:endParaRPr lang="en-HK" sz="4400" b="0" strike="noStrike" spc="-1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628560" y="1825560"/>
            <a:ext cx="7884720" cy="434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Significant portion of your final grade (40%)  </a:t>
            </a:r>
            <a:endParaRPr lang="en-HK" sz="28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Start early and clearly define your task and dataset </a:t>
            </a:r>
            <a:endParaRPr lang="en-HK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Some paussible projects: </a:t>
            </a:r>
            <a:endParaRPr lang="en-HK" sz="2800" b="0" strike="noStrike" spc="-1">
              <a:latin typeface="Arial"/>
            </a:endParaRPr>
          </a:p>
          <a:p>
            <a:pPr marL="914400" lvl="1" indent="-455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Apply existing neural network model to a new problem </a:t>
            </a:r>
            <a:endParaRPr lang="en-HK" sz="2400" b="0" strike="noStrike" spc="-1">
              <a:latin typeface="Arial"/>
            </a:endParaRPr>
          </a:p>
          <a:p>
            <a:pPr marL="914400" lvl="1" indent="-455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Implement a complex architecture for old problem</a:t>
            </a:r>
            <a:endParaRPr lang="en-HK" sz="2400" b="0" strike="noStrike" spc="-1">
              <a:latin typeface="Arial"/>
            </a:endParaRPr>
          </a:p>
          <a:p>
            <a:pPr marL="914400" lvl="1" indent="-455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Come up with a new neural network model </a:t>
            </a:r>
            <a:endParaRPr lang="en-HK" sz="2400" b="0" strike="noStrike" spc="-1">
              <a:latin typeface="Arial"/>
            </a:endParaRPr>
          </a:p>
          <a:p>
            <a:pPr marL="914400" lvl="1" indent="-4550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Theory </a:t>
            </a:r>
            <a:endParaRPr lang="en-HK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628560" y="365040"/>
            <a:ext cx="7884720" cy="132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HK" sz="44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Procedures for Type 1-3</a:t>
            </a:r>
            <a:endParaRPr lang="en-HK" sz="4400" b="0" strike="noStrike" spc="-1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628560" y="1825560"/>
            <a:ext cx="7884720" cy="469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514440" indent="-5122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en-HK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Define Task </a:t>
            </a:r>
            <a:endParaRPr lang="en-HK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Example: summarization of text</a:t>
            </a:r>
            <a:endParaRPr lang="en-HK" sz="1600" b="0" strike="noStrike" spc="-1" dirty="0">
              <a:latin typeface="Arial"/>
            </a:endParaRPr>
          </a:p>
          <a:p>
            <a:pPr marL="514440" indent="-5122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en-HK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Define Dataset </a:t>
            </a:r>
            <a:endParaRPr lang="en-HK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Search for public dataset first</a:t>
            </a:r>
            <a:endParaRPr lang="en-HK" sz="1600" b="0" strike="noStrike" spc="-1" dirty="0">
              <a:latin typeface="Arial"/>
            </a:endParaRPr>
          </a:p>
          <a:p>
            <a:pPr marL="1143000" lvl="2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Sometimes conference/competition will provide dataset </a:t>
            </a:r>
            <a:endParaRPr lang="en-HK" sz="1400" b="0" strike="noStrike" spc="-1" dirty="0">
              <a:latin typeface="Arial"/>
            </a:endParaRPr>
          </a:p>
          <a:p>
            <a:pPr marL="1600200" lvl="3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E.g., Document Understanding Conference (DUC) </a:t>
            </a:r>
            <a:endParaRPr lang="en-HK" sz="1200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Define your own (harder, need more new baselines) </a:t>
            </a:r>
            <a:endParaRPr lang="en-HK" sz="1600" b="0" strike="noStrike" spc="-1" dirty="0">
              <a:latin typeface="Arial"/>
            </a:endParaRPr>
          </a:p>
          <a:p>
            <a:pPr marL="1143000" lvl="2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Dataset from your own research </a:t>
            </a:r>
            <a:endParaRPr lang="en-HK" sz="1400" b="0" strike="noStrike" spc="-1" dirty="0">
              <a:latin typeface="Arial"/>
            </a:endParaRPr>
          </a:p>
          <a:p>
            <a:pPr marL="1143000" lvl="2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Clever use of public data </a:t>
            </a:r>
            <a:endParaRPr lang="en-HK" sz="1400" b="0" strike="noStrike" spc="-1" dirty="0">
              <a:latin typeface="Arial"/>
            </a:endParaRPr>
          </a:p>
          <a:p>
            <a:pPr marL="1600200" lvl="3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E.g., For text summarization, can use Wikipedia: intro paragraph and the rest of the article </a:t>
            </a:r>
            <a:endParaRPr lang="en-HK" sz="1200" b="0" strike="noStrike" spc="-1" dirty="0">
              <a:latin typeface="Arial"/>
            </a:endParaRPr>
          </a:p>
          <a:p>
            <a:pPr marL="1600200" lvl="3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Be creative, can try to look into blogs and news also for natural language processing  </a:t>
            </a:r>
            <a:endParaRPr lang="en-HK" sz="1200" b="0" strike="noStrike" spc="-1" dirty="0">
              <a:latin typeface="Arial"/>
            </a:endParaRPr>
          </a:p>
          <a:p>
            <a:pPr marL="514440" indent="-5122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en-HK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Define your metric </a:t>
            </a:r>
            <a:endParaRPr lang="en-HK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Search online for well established metrics on your task</a:t>
            </a:r>
            <a:endParaRPr lang="en-HK" sz="1600" b="0" strike="noStrike" spc="-1" dirty="0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Don’t invent your own arbitrarily. E.g., for text summarization, Rogue (Recall-oriented understudy for </a:t>
            </a:r>
            <a:r>
              <a:rPr lang="en-HK" sz="16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gisting</a:t>
            </a:r>
            <a:r>
              <a:rPr lang="en-HK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evaluation) defines n-gram overlap to human summaries </a:t>
            </a:r>
            <a:endParaRPr lang="en-HK" sz="1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628560" y="1062000"/>
            <a:ext cx="7884720" cy="511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 marL="514440" indent="-5122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 startAt="4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Split your dataset </a:t>
            </a:r>
            <a:endParaRPr lang="en-HK" sz="28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Training/validation/testing </a:t>
            </a:r>
            <a:endParaRPr lang="en-HK" sz="2400" b="0" strike="noStrike" spc="-1">
              <a:latin typeface="Arial"/>
            </a:endParaRPr>
          </a:p>
          <a:p>
            <a:pPr marL="1143000" lvl="2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Academic dataset often come pre-split </a:t>
            </a:r>
            <a:endParaRPr lang="en-HK" sz="20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Don’t try to peek into your test set until the very last moment </a:t>
            </a:r>
            <a:endParaRPr lang="en-HK" sz="2400" b="0" strike="noStrike" spc="-1">
              <a:latin typeface="Arial"/>
            </a:endParaRPr>
          </a:p>
          <a:p>
            <a:pPr marL="514440" indent="-5122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 startAt="4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Establish a baseline </a:t>
            </a:r>
            <a:endParaRPr lang="en-HK" sz="28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Implement the simplest model first (for classification, logistic regression on some simple features?) 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Compute metrics on training and validation sets 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Analyze errors If metrics are amazing and no errors: done, problem was too easy, restart :) </a:t>
            </a:r>
            <a:endParaRPr lang="en-HK" sz="2400" b="0" strike="noStrike" spc="-1">
              <a:latin typeface="Arial"/>
            </a:endParaRPr>
          </a:p>
          <a:p>
            <a:pPr marL="514440" indent="-5122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 startAt="4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Implement existing neural net model </a:t>
            </a:r>
            <a:endParaRPr lang="en-HK" sz="28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Compute metric on training and validation sets 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Analyze output and errors 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Minimum bar for this class (guarantee half of the project score) </a:t>
            </a:r>
            <a:endParaRPr lang="en-HK" sz="24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628560" y="1238760"/>
            <a:ext cx="7884720" cy="493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 marL="514440" indent="-5122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 startAt="7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Try out different model variants </a:t>
            </a:r>
            <a:endParaRPr lang="en-HK" sz="28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CNN/RNN/Hybrid? 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Depth/width variation? 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ReLU/tanh/leaky ReLU/etc.? 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Regularization tricks? Gradient flow improvement?</a:t>
            </a:r>
            <a:endParaRPr lang="en-HK" sz="2400" b="0" strike="noStrike" spc="-1">
              <a:latin typeface="Arial"/>
            </a:endParaRPr>
          </a:p>
          <a:p>
            <a:pPr marL="685800" lvl="1" indent="-2264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HK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…</a:t>
            </a:r>
            <a:endParaRPr lang="en-HK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HK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Some tips and suggestions: </a:t>
            </a:r>
            <a:endParaRPr lang="en-HK" sz="2800" b="0" strike="noStrike" spc="-1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Always be close to your data </a:t>
            </a:r>
            <a:endParaRPr lang="en-HK" sz="2800" b="0" strike="noStrike" spc="-1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Try to visualize the dataset collect summary statistics</a:t>
            </a:r>
            <a:endParaRPr lang="en-HK" sz="2800" b="0" strike="noStrike" spc="-1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Inspect the error events </a:t>
            </a:r>
            <a:endParaRPr lang="en-HK" sz="2800" b="0" strike="noStrike" spc="-1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Analyze how different hyperparameters affect performance </a:t>
            </a:r>
            <a:endParaRPr lang="en-HK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628560" y="365040"/>
            <a:ext cx="7884720" cy="132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HK" sz="4400" b="0" strike="noStrike" spc="-1" dirty="0">
                <a:solidFill>
                  <a:srgbClr val="000000"/>
                </a:solidFill>
                <a:latin typeface="Calibri Light"/>
                <a:ea typeface="DejaVu Sans"/>
              </a:rPr>
              <a:t>Project proposal</a:t>
            </a:r>
            <a:endParaRPr lang="en-HK" sz="4400" b="0" strike="noStrike" spc="-1" dirty="0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628560" y="1825560"/>
            <a:ext cx="7884720" cy="434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Define problem</a:t>
            </a:r>
            <a:endParaRPr lang="en-HK" sz="2800" b="0" strike="noStrike" spc="-1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Tentative approach(s)</a:t>
            </a:r>
            <a:endParaRPr lang="en-HK" sz="2800" b="0" strike="noStrike" spc="-1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Names of group members</a:t>
            </a:r>
            <a:endParaRPr lang="en-HK" sz="2800" b="0" strike="noStrike" spc="-1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How tasks will be split (if group project)</a:t>
            </a:r>
            <a:endParaRPr lang="en-HK" sz="2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HK" sz="2800" b="0" strike="noStrike" spc="-1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Work on the project now if you can. Don’t wait until after submitting your proposal. </a:t>
            </a:r>
            <a:r>
              <a:rPr lang="en-HK" sz="2800" b="0" i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If you are not sure whether your project idea is good, just drop me an email</a:t>
            </a:r>
            <a:endParaRPr lang="en-HK" sz="28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41556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628560" y="365040"/>
            <a:ext cx="7884720" cy="132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HK" sz="4400" b="0" strike="noStrike" spc="-1" dirty="0">
                <a:solidFill>
                  <a:srgbClr val="000000"/>
                </a:solidFill>
                <a:latin typeface="Calibri Light"/>
                <a:ea typeface="DejaVu Sans"/>
              </a:rPr>
              <a:t>Progress report</a:t>
            </a:r>
            <a:endParaRPr lang="en-HK" sz="4400" b="0" strike="noStrike" spc="-1" dirty="0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628560" y="1825560"/>
            <a:ext cx="7884720" cy="434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What have you done so far?</a:t>
            </a:r>
            <a:endParaRPr lang="en-HK" sz="2800" b="0" strike="noStrike" spc="-1" dirty="0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Does the project on track? Is there anything unexpected? Do you need to deviate from your original plan</a:t>
            </a:r>
            <a:endParaRPr lang="en-HK" sz="2800" b="0" strike="noStrike" spc="-1" dirty="0">
              <a:latin typeface="Arial"/>
            </a:endParaRPr>
          </a:p>
          <a:p>
            <a:pPr marL="228600" indent="-22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HK" sz="2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The progress report can be short (1 page) and can be more informal. </a:t>
            </a:r>
            <a:r>
              <a:rPr lang="en-HK" sz="2800" spc="-1" dirty="0">
                <a:solidFill>
                  <a:srgbClr val="000000"/>
                </a:solidFill>
                <a:latin typeface="Calibri"/>
                <a:ea typeface="DejaVu Sans"/>
              </a:rPr>
              <a:t>The objective is to give you chance to reflect and pause</a:t>
            </a:r>
            <a:endParaRPr lang="en-HK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564</TotalTime>
  <Words>740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and project</dc:title>
  <dc:subject/>
  <dc:creator>Samuel cheng</dc:creator>
  <dc:description/>
  <cp:lastModifiedBy>Cheng, Samuel</cp:lastModifiedBy>
  <cp:revision>23</cp:revision>
  <dcterms:created xsi:type="dcterms:W3CDTF">2018-02-15T16:15:35Z</dcterms:created>
  <dcterms:modified xsi:type="dcterms:W3CDTF">2023-03-01T23:32:08Z</dcterms:modified>
  <dc:language>en-HK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