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Lst>
  <p:sldIdLst>
    <p:sldId id="256" r:id="rId2"/>
    <p:sldId id="262" r:id="rId3"/>
    <p:sldId id="266" r:id="rId4"/>
    <p:sldId id="274" r:id="rId5"/>
    <p:sldId id="276" r:id="rId6"/>
    <p:sldId id="277" r:id="rId7"/>
    <p:sldId id="278" r:id="rId8"/>
    <p:sldId id="279" r:id="rId9"/>
    <p:sldId id="280" r:id="rId10"/>
    <p:sldId id="281" r:id="rId11"/>
    <p:sldId id="282" r:id="rId12"/>
    <p:sldId id="284" r:id="rId13"/>
    <p:sldId id="285" r:id="rId14"/>
    <p:sldId id="293" r:id="rId15"/>
    <p:sldId id="296" r:id="rId16"/>
    <p:sldId id="295" r:id="rId17"/>
    <p:sldId id="301" r:id="rId18"/>
    <p:sldId id="299" r:id="rId19"/>
    <p:sldId id="302" r:id="rId20"/>
    <p:sldId id="303" r:id="rId21"/>
    <p:sldId id="304" r:id="rId22"/>
    <p:sldId id="305" r:id="rId23"/>
    <p:sldId id="306" r:id="rId24"/>
    <p:sldId id="309" r:id="rId25"/>
    <p:sldId id="396" r:id="rId26"/>
    <p:sldId id="348" r:id="rId27"/>
    <p:sldId id="310" r:id="rId28"/>
    <p:sldId id="322" r:id="rId29"/>
    <p:sldId id="323" r:id="rId30"/>
    <p:sldId id="324" r:id="rId31"/>
    <p:sldId id="325" r:id="rId32"/>
    <p:sldId id="326" r:id="rId33"/>
    <p:sldId id="327" r:id="rId34"/>
    <p:sldId id="344" r:id="rId35"/>
    <p:sldId id="345" r:id="rId36"/>
    <p:sldId id="346" r:id="rId37"/>
    <p:sldId id="347" r:id="rId38"/>
    <p:sldId id="350" r:id="rId39"/>
    <p:sldId id="351" r:id="rId40"/>
    <p:sldId id="352" r:id="rId41"/>
    <p:sldId id="353" r:id="rId42"/>
    <p:sldId id="354" r:id="rId43"/>
    <p:sldId id="355" r:id="rId44"/>
    <p:sldId id="356" r:id="rId45"/>
    <p:sldId id="357" r:id="rId46"/>
    <p:sldId id="358" r:id="rId47"/>
    <p:sldId id="359" r:id="rId48"/>
    <p:sldId id="360" r:id="rId49"/>
    <p:sldId id="361" r:id="rId50"/>
    <p:sldId id="362" r:id="rId51"/>
    <p:sldId id="363" r:id="rId52"/>
    <p:sldId id="365" r:id="rId53"/>
    <p:sldId id="366" r:id="rId54"/>
    <p:sldId id="367" r:id="rId55"/>
    <p:sldId id="368" r:id="rId56"/>
    <p:sldId id="369" r:id="rId57"/>
    <p:sldId id="370" r:id="rId58"/>
    <p:sldId id="371" r:id="rId59"/>
    <p:sldId id="372" r:id="rId60"/>
    <p:sldId id="373" r:id="rId61"/>
    <p:sldId id="377" r:id="rId62"/>
    <p:sldId id="378" r:id="rId63"/>
    <p:sldId id="379" r:id="rId64"/>
    <p:sldId id="380" r:id="rId65"/>
    <p:sldId id="381" r:id="rId66"/>
    <p:sldId id="382" r:id="rId67"/>
    <p:sldId id="383" r:id="rId68"/>
    <p:sldId id="384" r:id="rId69"/>
    <p:sldId id="385" r:id="rId70"/>
    <p:sldId id="386" r:id="rId71"/>
    <p:sldId id="387" r:id="rId72"/>
    <p:sldId id="388" r:id="rId73"/>
    <p:sldId id="389" r:id="rId74"/>
    <p:sldId id="390" r:id="rId75"/>
    <p:sldId id="391" r:id="rId76"/>
    <p:sldId id="392" r:id="rId77"/>
    <p:sldId id="393" r:id="rId78"/>
    <p:sldId id="394" r:id="rId79"/>
    <p:sldId id="395" r:id="rId80"/>
    <p:sldId id="397" r:id="rId81"/>
    <p:sldId id="398" r:id="rId82"/>
    <p:sldId id="399" r:id="rId83"/>
    <p:sldId id="400" r:id="rId84"/>
    <p:sldId id="401" r:id="rId85"/>
    <p:sldId id="402" r:id="rId86"/>
    <p:sldId id="403" r:id="rId87"/>
    <p:sldId id="420" r:id="rId88"/>
    <p:sldId id="404" r:id="rId89"/>
    <p:sldId id="405" r:id="rId90"/>
    <p:sldId id="406" r:id="rId91"/>
    <p:sldId id="407" r:id="rId92"/>
    <p:sldId id="408" r:id="rId93"/>
    <p:sldId id="409" r:id="rId94"/>
    <p:sldId id="410" r:id="rId95"/>
    <p:sldId id="411" r:id="rId96"/>
    <p:sldId id="412" r:id="rId97"/>
    <p:sldId id="413" r:id="rId98"/>
    <p:sldId id="414" r:id="rId99"/>
    <p:sldId id="415" r:id="rId100"/>
    <p:sldId id="416" r:id="rId101"/>
    <p:sldId id="417" r:id="rId102"/>
    <p:sldId id="418" r:id="rId103"/>
    <p:sldId id="421" r:id="rId104"/>
    <p:sldId id="422" r:id="rId105"/>
    <p:sldId id="423" r:id="rId106"/>
    <p:sldId id="424" r:id="rId107"/>
    <p:sldId id="425" r:id="rId108"/>
    <p:sldId id="426" r:id="rId109"/>
    <p:sldId id="559" r:id="rId110"/>
    <p:sldId id="560" r:id="rId111"/>
    <p:sldId id="561" r:id="rId112"/>
    <p:sldId id="428" r:id="rId113"/>
    <p:sldId id="429" r:id="rId114"/>
    <p:sldId id="430" r:id="rId115"/>
    <p:sldId id="431" r:id="rId116"/>
    <p:sldId id="432" r:id="rId117"/>
    <p:sldId id="433" r:id="rId118"/>
    <p:sldId id="434" r:id="rId119"/>
    <p:sldId id="435" r:id="rId120"/>
    <p:sldId id="436" r:id="rId121"/>
    <p:sldId id="437" r:id="rId122"/>
    <p:sldId id="438" r:id="rId123"/>
    <p:sldId id="439" r:id="rId124"/>
    <p:sldId id="441" r:id="rId125"/>
    <p:sldId id="442" r:id="rId126"/>
    <p:sldId id="443" r:id="rId127"/>
    <p:sldId id="444" r:id="rId128"/>
    <p:sldId id="445" r:id="rId129"/>
    <p:sldId id="446" r:id="rId130"/>
    <p:sldId id="447" r:id="rId131"/>
    <p:sldId id="448" r:id="rId132"/>
    <p:sldId id="449" r:id="rId133"/>
    <p:sldId id="450" r:id="rId134"/>
    <p:sldId id="477" r:id="rId135"/>
    <p:sldId id="478" r:id="rId136"/>
    <p:sldId id="481" r:id="rId137"/>
    <p:sldId id="483" r:id="rId138"/>
    <p:sldId id="491" r:id="rId139"/>
    <p:sldId id="492" r:id="rId140"/>
    <p:sldId id="493" r:id="rId141"/>
    <p:sldId id="494" r:id="rId142"/>
    <p:sldId id="498" r:id="rId143"/>
    <p:sldId id="499" r:id="rId144"/>
    <p:sldId id="500" r:id="rId145"/>
    <p:sldId id="501" r:id="rId146"/>
    <p:sldId id="502" r:id="rId147"/>
    <p:sldId id="503" r:id="rId148"/>
    <p:sldId id="504" r:id="rId149"/>
    <p:sldId id="505" r:id="rId150"/>
    <p:sldId id="506" r:id="rId151"/>
    <p:sldId id="507" r:id="rId152"/>
    <p:sldId id="508" r:id="rId153"/>
    <p:sldId id="509" r:id="rId154"/>
    <p:sldId id="510" r:id="rId155"/>
    <p:sldId id="511" r:id="rId156"/>
    <p:sldId id="562" r:id="rId157"/>
    <p:sldId id="516" r:id="rId158"/>
    <p:sldId id="517" r:id="rId159"/>
    <p:sldId id="518" r:id="rId160"/>
    <p:sldId id="519" r:id="rId161"/>
    <p:sldId id="520" r:id="rId162"/>
    <p:sldId id="521" r:id="rId163"/>
    <p:sldId id="522" r:id="rId164"/>
    <p:sldId id="523" r:id="rId165"/>
    <p:sldId id="524" r:id="rId166"/>
    <p:sldId id="525" r:id="rId167"/>
    <p:sldId id="526" r:id="rId168"/>
    <p:sldId id="527" r:id="rId169"/>
    <p:sldId id="528" r:id="rId170"/>
    <p:sldId id="529" r:id="rId171"/>
    <p:sldId id="530" r:id="rId172"/>
    <p:sldId id="531" r:id="rId173"/>
    <p:sldId id="532" r:id="rId174"/>
    <p:sldId id="533" r:id="rId175"/>
    <p:sldId id="534" r:id="rId176"/>
    <p:sldId id="535" r:id="rId177"/>
    <p:sldId id="536" r:id="rId178"/>
    <p:sldId id="537" r:id="rId179"/>
    <p:sldId id="538" r:id="rId180"/>
    <p:sldId id="539" r:id="rId181"/>
    <p:sldId id="540" r:id="rId182"/>
    <p:sldId id="541" r:id="rId183"/>
    <p:sldId id="542" r:id="rId184"/>
    <p:sldId id="543" r:id="rId185"/>
    <p:sldId id="544" r:id="rId186"/>
    <p:sldId id="545" r:id="rId187"/>
    <p:sldId id="546" r:id="rId188"/>
    <p:sldId id="547" r:id="rId189"/>
    <p:sldId id="548" r:id="rId190"/>
    <p:sldId id="549" r:id="rId191"/>
    <p:sldId id="550" r:id="rId192"/>
    <p:sldId id="551" r:id="rId193"/>
    <p:sldId id="552" r:id="rId194"/>
    <p:sldId id="553" r:id="rId195"/>
    <p:sldId id="554" r:id="rId196"/>
    <p:sldId id="555" r:id="rId197"/>
    <p:sldId id="556" r:id="rId198"/>
    <p:sldId id="557" r:id="rId199"/>
    <p:sldId id="558" r:id="rId200"/>
    <p:sldId id="563" r:id="rId201"/>
    <p:sldId id="564" r:id="rId202"/>
    <p:sldId id="565" r:id="rId203"/>
    <p:sldId id="566" r:id="rId204"/>
    <p:sldId id="567" r:id="rId205"/>
    <p:sldId id="568" r:id="rId206"/>
    <p:sldId id="609" r:id="rId207"/>
    <p:sldId id="610" r:id="rId208"/>
    <p:sldId id="611" r:id="rId209"/>
    <p:sldId id="617" r:id="rId210"/>
    <p:sldId id="618" r:id="rId211"/>
    <p:sldId id="619" r:id="rId212"/>
    <p:sldId id="620" r:id="rId213"/>
    <p:sldId id="621" r:id="rId214"/>
    <p:sldId id="632" r:id="rId215"/>
    <p:sldId id="633" r:id="rId216"/>
    <p:sldId id="634" r:id="rId217"/>
    <p:sldId id="635" r:id="rId218"/>
    <p:sldId id="636" r:id="rId219"/>
    <p:sldId id="637" r:id="rId220"/>
    <p:sldId id="638" r:id="rId221"/>
    <p:sldId id="651" r:id="rId222"/>
    <p:sldId id="653" r:id="rId223"/>
    <p:sldId id="654" r:id="rId224"/>
    <p:sldId id="655" r:id="rId225"/>
    <p:sldId id="656" r:id="rId226"/>
    <p:sldId id="657" r:id="rId227"/>
    <p:sldId id="658" r:id="rId228"/>
    <p:sldId id="659" r:id="rId229"/>
    <p:sldId id="660" r:id="rId230"/>
    <p:sldId id="661" r:id="rId231"/>
    <p:sldId id="662" r:id="rId232"/>
    <p:sldId id="724" r:id="rId233"/>
    <p:sldId id="681" r:id="rId234"/>
    <p:sldId id="682" r:id="rId235"/>
    <p:sldId id="683" r:id="rId236"/>
    <p:sldId id="684" r:id="rId237"/>
    <p:sldId id="685" r:id="rId238"/>
    <p:sldId id="686" r:id="rId239"/>
    <p:sldId id="687" r:id="rId240"/>
    <p:sldId id="688" r:id="rId241"/>
    <p:sldId id="689" r:id="rId242"/>
    <p:sldId id="691" r:id="rId243"/>
    <p:sldId id="692" r:id="rId244"/>
    <p:sldId id="693" r:id="rId245"/>
    <p:sldId id="694" r:id="rId246"/>
    <p:sldId id="695" r:id="rId247"/>
    <p:sldId id="696" r:id="rId248"/>
    <p:sldId id="697" r:id="rId249"/>
    <p:sldId id="698" r:id="rId250"/>
    <p:sldId id="699" r:id="rId251"/>
    <p:sldId id="700" r:id="rId252"/>
    <p:sldId id="701" r:id="rId253"/>
    <p:sldId id="702" r:id="rId254"/>
    <p:sldId id="703" r:id="rId255"/>
    <p:sldId id="704" r:id="rId256"/>
    <p:sldId id="705" r:id="rId257"/>
    <p:sldId id="718" r:id="rId258"/>
    <p:sldId id="719" r:id="rId259"/>
    <p:sldId id="720" r:id="rId260"/>
    <p:sldId id="721" r:id="rId261"/>
    <p:sldId id="722" r:id="rId262"/>
    <p:sldId id="725" r:id="rId263"/>
    <p:sldId id="726" r:id="rId264"/>
    <p:sldId id="728" r:id="rId265"/>
    <p:sldId id="729" r:id="rId266"/>
    <p:sldId id="311" r:id="rId267"/>
    <p:sldId id="307" r:id="rId268"/>
    <p:sldId id="727" r:id="rId269"/>
    <p:sldId id="308" r:id="rId2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17" autoAdjust="0"/>
    <p:restoredTop sz="94660"/>
  </p:normalViewPr>
  <p:slideViewPr>
    <p:cSldViewPr snapToGrid="0">
      <p:cViewPr varScale="1">
        <p:scale>
          <a:sx n="65" d="100"/>
          <a:sy n="65" d="100"/>
        </p:scale>
        <p:origin x="6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244" Type="http://schemas.openxmlformats.org/officeDocument/2006/relationships/slide" Target="slides/slide243.xml"/><Relationship Id="rId249" Type="http://schemas.openxmlformats.org/officeDocument/2006/relationships/slide" Target="slides/slide24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260" Type="http://schemas.openxmlformats.org/officeDocument/2006/relationships/slide" Target="slides/slide259.xml"/><Relationship Id="rId265" Type="http://schemas.openxmlformats.org/officeDocument/2006/relationships/slide" Target="slides/slide264.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slide" Target="slides/slide254.xml"/><Relationship Id="rId271" Type="http://schemas.openxmlformats.org/officeDocument/2006/relationships/presProps" Target="presProps.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slide" Target="slides/slide265.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theme" Target="theme/theme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tableStyles" Target="tableStyle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CA31C95-3A7D-4830-AB25-CB96B34A7B3E}" type="datetimeFigureOut">
              <a:rPr lang="en-US" smtClean="0"/>
              <a:t>7/5/2017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6F409B-6932-421B-9FBB-5B44F4936920}" type="slidenum">
              <a:rPr lang="en-US" smtClean="0"/>
              <a:t>‹#›</a:t>
            </a:fld>
            <a:endParaRPr lang="en-US"/>
          </a:p>
        </p:txBody>
      </p:sp>
    </p:spTree>
    <p:extLst>
      <p:ext uri="{BB962C8B-B14F-4D97-AF65-F5344CB8AC3E}">
        <p14:creationId xmlns:p14="http://schemas.microsoft.com/office/powerpoint/2010/main" val="4215088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CA31C95-3A7D-4830-AB25-CB96B34A7B3E}" type="datetimeFigureOut">
              <a:rPr lang="en-US" smtClean="0"/>
              <a:t>7/5/2017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6F409B-6932-421B-9FBB-5B44F4936920}" type="slidenum">
              <a:rPr lang="en-US" smtClean="0"/>
              <a:t>‹#›</a:t>
            </a:fld>
            <a:endParaRPr lang="en-US"/>
          </a:p>
        </p:txBody>
      </p:sp>
    </p:spTree>
    <p:extLst>
      <p:ext uri="{BB962C8B-B14F-4D97-AF65-F5344CB8AC3E}">
        <p14:creationId xmlns:p14="http://schemas.microsoft.com/office/powerpoint/2010/main" val="28059711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CA31C95-3A7D-4830-AB25-CB96B34A7B3E}" type="datetimeFigureOut">
              <a:rPr lang="en-US" smtClean="0"/>
              <a:t>7/5/2017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6F409B-6932-421B-9FBB-5B44F4936920}" type="slidenum">
              <a:rPr lang="en-US" smtClean="0"/>
              <a:t>‹#›</a:t>
            </a:fld>
            <a:endParaRPr lang="en-US"/>
          </a:p>
        </p:txBody>
      </p:sp>
    </p:spTree>
    <p:extLst>
      <p:ext uri="{BB962C8B-B14F-4D97-AF65-F5344CB8AC3E}">
        <p14:creationId xmlns:p14="http://schemas.microsoft.com/office/powerpoint/2010/main" val="1061665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CA31C95-3A7D-4830-AB25-CB96B34A7B3E}" type="datetimeFigureOut">
              <a:rPr lang="en-US" smtClean="0"/>
              <a:t>7/5/2017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6F409B-6932-421B-9FBB-5B44F4936920}" type="slidenum">
              <a:rPr lang="en-US" smtClean="0"/>
              <a:t>‹#›</a:t>
            </a:fld>
            <a:endParaRPr lang="en-US"/>
          </a:p>
        </p:txBody>
      </p:sp>
    </p:spTree>
    <p:extLst>
      <p:ext uri="{BB962C8B-B14F-4D97-AF65-F5344CB8AC3E}">
        <p14:creationId xmlns:p14="http://schemas.microsoft.com/office/powerpoint/2010/main" val="2794438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CA31C95-3A7D-4830-AB25-CB96B34A7B3E}" type="datetimeFigureOut">
              <a:rPr lang="en-US" smtClean="0"/>
              <a:t>7/5/2017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6F409B-6932-421B-9FBB-5B44F4936920}" type="slidenum">
              <a:rPr lang="en-US" smtClean="0"/>
              <a:t>‹#›</a:t>
            </a:fld>
            <a:endParaRPr lang="en-US"/>
          </a:p>
        </p:txBody>
      </p:sp>
    </p:spTree>
    <p:extLst>
      <p:ext uri="{BB962C8B-B14F-4D97-AF65-F5344CB8AC3E}">
        <p14:creationId xmlns:p14="http://schemas.microsoft.com/office/powerpoint/2010/main" val="39431961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CA31C95-3A7D-4830-AB25-CB96B34A7B3E}" type="datetimeFigureOut">
              <a:rPr lang="en-US" smtClean="0"/>
              <a:t>7/5/2017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6F409B-6932-421B-9FBB-5B44F4936920}" type="slidenum">
              <a:rPr lang="en-US" smtClean="0"/>
              <a:t>‹#›</a:t>
            </a:fld>
            <a:endParaRPr lang="en-US"/>
          </a:p>
        </p:txBody>
      </p:sp>
    </p:spTree>
    <p:extLst>
      <p:ext uri="{BB962C8B-B14F-4D97-AF65-F5344CB8AC3E}">
        <p14:creationId xmlns:p14="http://schemas.microsoft.com/office/powerpoint/2010/main" val="14403239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CA31C95-3A7D-4830-AB25-CB96B34A7B3E}" type="datetimeFigureOut">
              <a:rPr lang="en-US" smtClean="0"/>
              <a:t>7/5/2017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6F409B-6932-421B-9FBB-5B44F4936920}" type="slidenum">
              <a:rPr lang="en-US" smtClean="0"/>
              <a:t>‹#›</a:t>
            </a:fld>
            <a:endParaRPr lang="en-US"/>
          </a:p>
        </p:txBody>
      </p:sp>
    </p:spTree>
    <p:extLst>
      <p:ext uri="{BB962C8B-B14F-4D97-AF65-F5344CB8AC3E}">
        <p14:creationId xmlns:p14="http://schemas.microsoft.com/office/powerpoint/2010/main" val="2155339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CA31C95-3A7D-4830-AB25-CB96B34A7B3E}" type="datetimeFigureOut">
              <a:rPr lang="en-US" smtClean="0"/>
              <a:t>7/5/2017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6F409B-6932-421B-9FBB-5B44F4936920}" type="slidenum">
              <a:rPr lang="en-US" smtClean="0"/>
              <a:t>‹#›</a:t>
            </a:fld>
            <a:endParaRPr lang="en-US"/>
          </a:p>
        </p:txBody>
      </p:sp>
    </p:spTree>
    <p:extLst>
      <p:ext uri="{BB962C8B-B14F-4D97-AF65-F5344CB8AC3E}">
        <p14:creationId xmlns:p14="http://schemas.microsoft.com/office/powerpoint/2010/main" val="26555147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A31C95-3A7D-4830-AB25-CB96B34A7B3E}" type="datetimeFigureOut">
              <a:rPr lang="en-US" smtClean="0"/>
              <a:t>7/5/2017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D6F409B-6932-421B-9FBB-5B44F4936920}" type="slidenum">
              <a:rPr lang="en-US" smtClean="0"/>
              <a:t>‹#›</a:t>
            </a:fld>
            <a:endParaRPr lang="en-US"/>
          </a:p>
        </p:txBody>
      </p:sp>
    </p:spTree>
    <p:extLst>
      <p:ext uri="{BB962C8B-B14F-4D97-AF65-F5344CB8AC3E}">
        <p14:creationId xmlns:p14="http://schemas.microsoft.com/office/powerpoint/2010/main" val="14781402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A31C95-3A7D-4830-AB25-CB96B34A7B3E}" type="datetimeFigureOut">
              <a:rPr lang="en-US" smtClean="0"/>
              <a:t>7/5/2017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6F409B-6932-421B-9FBB-5B44F4936920}" type="slidenum">
              <a:rPr lang="en-US" smtClean="0"/>
              <a:t>‹#›</a:t>
            </a:fld>
            <a:endParaRPr lang="en-US"/>
          </a:p>
        </p:txBody>
      </p:sp>
    </p:spTree>
    <p:extLst>
      <p:ext uri="{BB962C8B-B14F-4D97-AF65-F5344CB8AC3E}">
        <p14:creationId xmlns:p14="http://schemas.microsoft.com/office/powerpoint/2010/main" val="24936809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A31C95-3A7D-4830-AB25-CB96B34A7B3E}" type="datetimeFigureOut">
              <a:rPr lang="en-US" smtClean="0"/>
              <a:t>7/5/2017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6F409B-6932-421B-9FBB-5B44F4936920}" type="slidenum">
              <a:rPr lang="en-US" smtClean="0"/>
              <a:t>‹#›</a:t>
            </a:fld>
            <a:endParaRPr lang="en-US"/>
          </a:p>
        </p:txBody>
      </p:sp>
    </p:spTree>
    <p:extLst>
      <p:ext uri="{BB962C8B-B14F-4D97-AF65-F5344CB8AC3E}">
        <p14:creationId xmlns:p14="http://schemas.microsoft.com/office/powerpoint/2010/main" val="1546544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A31C95-3A7D-4830-AB25-CB96B34A7B3E}" type="datetimeFigureOut">
              <a:rPr lang="en-US" smtClean="0"/>
              <a:t>7/5/2017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6F409B-6932-421B-9FBB-5B44F4936920}" type="slidenum">
              <a:rPr lang="en-US" smtClean="0"/>
              <a:t>‹#›</a:t>
            </a:fld>
            <a:endParaRPr lang="en-US"/>
          </a:p>
        </p:txBody>
      </p:sp>
    </p:spTree>
    <p:extLst>
      <p:ext uri="{BB962C8B-B14F-4D97-AF65-F5344CB8AC3E}">
        <p14:creationId xmlns:p14="http://schemas.microsoft.com/office/powerpoint/2010/main" val="3008466365"/>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130.jp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131.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32.jp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133.jp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134.jp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135.jp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136.jp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137.jp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38.jp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139.jp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140.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60.xml.rels><?xml version="1.0" encoding="UTF-8" standalone="yes"?>
<Relationships xmlns="http://schemas.openxmlformats.org/package/2006/relationships"><Relationship Id="rId2" Type="http://schemas.openxmlformats.org/officeDocument/2006/relationships/image" Target="../media/image141.jp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142.jp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143.jp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144.jp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image" Target="../media/image145.jp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image" Target="../media/image146.jp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image" Target="../media/image147.jp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image" Target="../media/image149.jp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image" Target="../media/image150.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70.xml.rels><?xml version="1.0" encoding="UTF-8" standalone="yes"?>
<Relationships xmlns="http://schemas.openxmlformats.org/package/2006/relationships"><Relationship Id="rId2" Type="http://schemas.openxmlformats.org/officeDocument/2006/relationships/image" Target="../media/image151.jp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image" Target="../media/image152.jp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image" Target="../media/image153.jp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image" Target="../media/image154.jp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2" Type="http://schemas.openxmlformats.org/officeDocument/2006/relationships/image" Target="../media/image155.jp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image" Target="../media/image156.jp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2" Type="http://schemas.openxmlformats.org/officeDocument/2006/relationships/image" Target="../media/image157.jp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2" Type="http://schemas.openxmlformats.org/officeDocument/2006/relationships/image" Target="../media/image158.jp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2" Type="http://schemas.openxmlformats.org/officeDocument/2006/relationships/image" Target="../media/image159.jp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image" Target="../media/image160.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80.xml.rels><?xml version="1.0" encoding="UTF-8" standalone="yes"?>
<Relationships xmlns="http://schemas.openxmlformats.org/package/2006/relationships"><Relationship Id="rId2" Type="http://schemas.openxmlformats.org/officeDocument/2006/relationships/image" Target="../media/image161.jp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image" Target="../media/image162.jp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2" Type="http://schemas.openxmlformats.org/officeDocument/2006/relationships/image" Target="../media/image163.jp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2" Type="http://schemas.openxmlformats.org/officeDocument/2006/relationships/image" Target="../media/image164.jp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2" Type="http://schemas.openxmlformats.org/officeDocument/2006/relationships/image" Target="../media/image165.jpg"/><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2" Type="http://schemas.openxmlformats.org/officeDocument/2006/relationships/image" Target="../media/image166.jpg"/><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2" Type="http://schemas.openxmlformats.org/officeDocument/2006/relationships/image" Target="../media/image167.jpg"/><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2" Type="http://schemas.openxmlformats.org/officeDocument/2006/relationships/image" Target="../media/image168.jpg"/><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2" Type="http://schemas.openxmlformats.org/officeDocument/2006/relationships/image" Target="../media/image169.jpg"/><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2" Type="http://schemas.openxmlformats.org/officeDocument/2006/relationships/image" Target="../media/image170.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hyperlink" Target="http://cs.stanford.edu/people/eroberts/courses/soco/projects/neural-networks/History/history1.html" TargetMode="Externa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171.jpg"/><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2" Type="http://schemas.openxmlformats.org/officeDocument/2006/relationships/image" Target="../media/image172.jpg"/><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2" Type="http://schemas.openxmlformats.org/officeDocument/2006/relationships/image" Target="../media/image173.jpg"/><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2" Type="http://schemas.openxmlformats.org/officeDocument/2006/relationships/image" Target="../media/image174.jpg"/><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2" Type="http://schemas.openxmlformats.org/officeDocument/2006/relationships/image" Target="../media/image175.jpg"/><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2" Type="http://schemas.openxmlformats.org/officeDocument/2006/relationships/image" Target="../media/image176.jpg"/><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2" Type="http://schemas.openxmlformats.org/officeDocument/2006/relationships/image" Target="../media/image177.jpg"/><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2" Type="http://schemas.openxmlformats.org/officeDocument/2006/relationships/image" Target="../media/image178.jpg"/><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2" Type="http://schemas.openxmlformats.org/officeDocument/2006/relationships/image" Target="../media/image179.jpg"/><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2" Type="http://schemas.openxmlformats.org/officeDocument/2006/relationships/image" Target="../media/image18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1.xml.rels><?xml version="1.0" encoding="UTF-8" standalone="yes"?>
<Relationships xmlns="http://schemas.openxmlformats.org/package/2006/relationships"><Relationship Id="rId2" Type="http://schemas.openxmlformats.org/officeDocument/2006/relationships/image" Target="../media/image181.jpg"/><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2" Type="http://schemas.openxmlformats.org/officeDocument/2006/relationships/image" Target="../media/image182.jpg"/><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2" Type="http://schemas.openxmlformats.org/officeDocument/2006/relationships/image" Target="../media/image183.jpg"/><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2" Type="http://schemas.openxmlformats.org/officeDocument/2006/relationships/image" Target="../media/image184.jpg"/><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2" Type="http://schemas.openxmlformats.org/officeDocument/2006/relationships/image" Target="../media/image185.jpg"/><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2" Type="http://schemas.openxmlformats.org/officeDocument/2006/relationships/image" Target="../media/image186.jpg"/><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2" Type="http://schemas.openxmlformats.org/officeDocument/2006/relationships/image" Target="../media/image187.jpg"/><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2" Type="http://schemas.openxmlformats.org/officeDocument/2006/relationships/image" Target="../media/image188.jpg"/><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2" Type="http://schemas.openxmlformats.org/officeDocument/2006/relationships/image" Target="../media/image189.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190.jpg"/><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2" Type="http://schemas.openxmlformats.org/officeDocument/2006/relationships/image" Target="../media/image191.jpg"/><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2" Type="http://schemas.openxmlformats.org/officeDocument/2006/relationships/image" Target="../media/image192.jpg"/><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2" Type="http://schemas.openxmlformats.org/officeDocument/2006/relationships/image" Target="../media/image193.jpg"/><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2" Type="http://schemas.openxmlformats.org/officeDocument/2006/relationships/image" Target="../media/image194.jpg"/><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2" Type="http://schemas.openxmlformats.org/officeDocument/2006/relationships/image" Target="../media/image195.jpg"/><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2" Type="http://schemas.openxmlformats.org/officeDocument/2006/relationships/image" Target="../media/image196.jpg"/><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2" Type="http://schemas.openxmlformats.org/officeDocument/2006/relationships/image" Target="../media/image197.jpg"/><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2" Type="http://schemas.openxmlformats.org/officeDocument/2006/relationships/image" Target="../media/image198.jpg"/><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2" Type="http://schemas.openxmlformats.org/officeDocument/2006/relationships/image" Target="../media/image199.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image" Target="../media/image200.jpg"/><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2" Type="http://schemas.openxmlformats.org/officeDocument/2006/relationships/image" Target="../media/image201.jpg"/><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2" Type="http://schemas.openxmlformats.org/officeDocument/2006/relationships/image" Target="../media/image202.jpg"/><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2" Type="http://schemas.openxmlformats.org/officeDocument/2006/relationships/image" Target="../media/image203.jpg"/><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2" Type="http://schemas.openxmlformats.org/officeDocument/2006/relationships/image" Target="../media/image204.jpg"/><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2" Type="http://schemas.openxmlformats.org/officeDocument/2006/relationships/image" Target="../media/image205.jpg"/><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2" Type="http://schemas.openxmlformats.org/officeDocument/2006/relationships/image" Target="../media/image206.jpg"/><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2" Type="http://schemas.openxmlformats.org/officeDocument/2006/relationships/image" Target="../media/image207.jpg"/><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2" Type="http://schemas.openxmlformats.org/officeDocument/2006/relationships/image" Target="../media/image208.jpg"/><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2" Type="http://schemas.openxmlformats.org/officeDocument/2006/relationships/image" Target="../media/image209.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image" Target="../media/image210.jpg"/><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2" Type="http://schemas.openxmlformats.org/officeDocument/2006/relationships/image" Target="../media/image211.jpg"/><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image" Target="../media/image212.jpg"/><Relationship Id="rId1" Type="http://schemas.openxmlformats.org/officeDocument/2006/relationships/slideLayout" Target="../slideLayouts/slideLayout7.xml"/></Relationships>
</file>

<file path=ppt/slides/_rels/slide234.xml.rels><?xml version="1.0" encoding="UTF-8" standalone="yes"?>
<Relationships xmlns="http://schemas.openxmlformats.org/package/2006/relationships"><Relationship Id="rId2" Type="http://schemas.openxmlformats.org/officeDocument/2006/relationships/image" Target="../media/image213.jpg"/><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2" Type="http://schemas.openxmlformats.org/officeDocument/2006/relationships/image" Target="../media/image214.jpg"/><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2" Type="http://schemas.openxmlformats.org/officeDocument/2006/relationships/image" Target="../media/image215.jpg"/><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2" Type="http://schemas.openxmlformats.org/officeDocument/2006/relationships/image" Target="../media/image216.jpg"/><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2" Type="http://schemas.openxmlformats.org/officeDocument/2006/relationships/image" Target="../media/image217.jpg"/><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2" Type="http://schemas.openxmlformats.org/officeDocument/2006/relationships/image" Target="../media/image218.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image" Target="../media/image219.jpg"/><Relationship Id="rId1" Type="http://schemas.openxmlformats.org/officeDocument/2006/relationships/slideLayout" Target="../slideLayouts/slideLayout7.xml"/></Relationships>
</file>

<file path=ppt/slides/_rels/slide241.xml.rels><?xml version="1.0" encoding="UTF-8" standalone="yes"?>
<Relationships xmlns="http://schemas.openxmlformats.org/package/2006/relationships"><Relationship Id="rId2" Type="http://schemas.openxmlformats.org/officeDocument/2006/relationships/image" Target="../media/image220.jpg"/><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2" Type="http://schemas.openxmlformats.org/officeDocument/2006/relationships/image" Target="../media/image221.jpg"/><Relationship Id="rId1" Type="http://schemas.openxmlformats.org/officeDocument/2006/relationships/slideLayout" Target="../slideLayouts/slideLayout7.xml"/></Relationships>
</file>

<file path=ppt/slides/_rels/slide243.xml.rels><?xml version="1.0" encoding="UTF-8" standalone="yes"?>
<Relationships xmlns="http://schemas.openxmlformats.org/package/2006/relationships"><Relationship Id="rId2" Type="http://schemas.openxmlformats.org/officeDocument/2006/relationships/image" Target="../media/image222.jpg"/><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2" Type="http://schemas.openxmlformats.org/officeDocument/2006/relationships/image" Target="../media/image223.jpg"/><Relationship Id="rId1" Type="http://schemas.openxmlformats.org/officeDocument/2006/relationships/slideLayout" Target="../slideLayouts/slideLayout7.xml"/></Relationships>
</file>

<file path=ppt/slides/_rels/slide245.xml.rels><?xml version="1.0" encoding="UTF-8" standalone="yes"?>
<Relationships xmlns="http://schemas.openxmlformats.org/package/2006/relationships"><Relationship Id="rId2" Type="http://schemas.openxmlformats.org/officeDocument/2006/relationships/image" Target="../media/image224.jpg"/><Relationship Id="rId1" Type="http://schemas.openxmlformats.org/officeDocument/2006/relationships/slideLayout" Target="../slideLayouts/slideLayout7.xml"/></Relationships>
</file>

<file path=ppt/slides/_rels/slide246.xml.rels><?xml version="1.0" encoding="UTF-8" standalone="yes"?>
<Relationships xmlns="http://schemas.openxmlformats.org/package/2006/relationships"><Relationship Id="rId2" Type="http://schemas.openxmlformats.org/officeDocument/2006/relationships/image" Target="../media/image225.jpg"/><Relationship Id="rId1" Type="http://schemas.openxmlformats.org/officeDocument/2006/relationships/slideLayout" Target="../slideLayouts/slideLayout7.xml"/></Relationships>
</file>

<file path=ppt/slides/_rels/slide247.xml.rels><?xml version="1.0" encoding="UTF-8" standalone="yes"?>
<Relationships xmlns="http://schemas.openxmlformats.org/package/2006/relationships"><Relationship Id="rId2" Type="http://schemas.openxmlformats.org/officeDocument/2006/relationships/image" Target="../media/image226.jpg"/><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2" Type="http://schemas.openxmlformats.org/officeDocument/2006/relationships/image" Target="../media/image227.jpg"/><Relationship Id="rId1" Type="http://schemas.openxmlformats.org/officeDocument/2006/relationships/slideLayout" Target="../slideLayouts/slideLayout7.xml"/></Relationships>
</file>

<file path=ppt/slides/_rels/slide249.xml.rels><?xml version="1.0" encoding="UTF-8" standalone="yes"?>
<Relationships xmlns="http://schemas.openxmlformats.org/package/2006/relationships"><Relationship Id="rId2" Type="http://schemas.openxmlformats.org/officeDocument/2006/relationships/image" Target="../media/image228.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2" Type="http://schemas.openxmlformats.org/officeDocument/2006/relationships/image" Target="../media/image229.jpg"/><Relationship Id="rId1" Type="http://schemas.openxmlformats.org/officeDocument/2006/relationships/slideLayout" Target="../slideLayouts/slideLayout7.xml"/></Relationships>
</file>

<file path=ppt/slides/_rels/slide251.xml.rels><?xml version="1.0" encoding="UTF-8" standalone="yes"?>
<Relationships xmlns="http://schemas.openxmlformats.org/package/2006/relationships"><Relationship Id="rId2" Type="http://schemas.openxmlformats.org/officeDocument/2006/relationships/image" Target="../media/image230.jpg"/><Relationship Id="rId1" Type="http://schemas.openxmlformats.org/officeDocument/2006/relationships/slideLayout" Target="../slideLayouts/slideLayout7.xml"/></Relationships>
</file>

<file path=ppt/slides/_rels/slide252.xml.rels><?xml version="1.0" encoding="UTF-8" standalone="yes"?>
<Relationships xmlns="http://schemas.openxmlformats.org/package/2006/relationships"><Relationship Id="rId2" Type="http://schemas.openxmlformats.org/officeDocument/2006/relationships/image" Target="../media/image231.jpg"/><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2" Type="http://schemas.openxmlformats.org/officeDocument/2006/relationships/image" Target="../media/image232.jpg"/><Relationship Id="rId1" Type="http://schemas.openxmlformats.org/officeDocument/2006/relationships/slideLayout" Target="../slideLayouts/slideLayout7.xml"/></Relationships>
</file>

<file path=ppt/slides/_rels/slide254.xml.rels><?xml version="1.0" encoding="UTF-8" standalone="yes"?>
<Relationships xmlns="http://schemas.openxmlformats.org/package/2006/relationships"><Relationship Id="rId2" Type="http://schemas.openxmlformats.org/officeDocument/2006/relationships/image" Target="../media/image233.jpg"/><Relationship Id="rId1" Type="http://schemas.openxmlformats.org/officeDocument/2006/relationships/slideLayout" Target="../slideLayouts/slideLayout7.xml"/></Relationships>
</file>

<file path=ppt/slides/_rels/slide255.xml.rels><?xml version="1.0" encoding="UTF-8" standalone="yes"?>
<Relationships xmlns="http://schemas.openxmlformats.org/package/2006/relationships"><Relationship Id="rId2" Type="http://schemas.openxmlformats.org/officeDocument/2006/relationships/image" Target="../media/image234.jpg"/><Relationship Id="rId1" Type="http://schemas.openxmlformats.org/officeDocument/2006/relationships/slideLayout" Target="../slideLayouts/slideLayout7.xml"/></Relationships>
</file>

<file path=ppt/slides/_rels/slide256.xml.rels><?xml version="1.0" encoding="UTF-8" standalone="yes"?>
<Relationships xmlns="http://schemas.openxmlformats.org/package/2006/relationships"><Relationship Id="rId2" Type="http://schemas.openxmlformats.org/officeDocument/2006/relationships/image" Target="../media/image235.jpg"/><Relationship Id="rId1" Type="http://schemas.openxmlformats.org/officeDocument/2006/relationships/slideLayout" Target="../slideLayouts/slideLayout7.xml"/></Relationships>
</file>

<file path=ppt/slides/_rels/slide257.xml.rels><?xml version="1.0" encoding="UTF-8" standalone="yes"?>
<Relationships xmlns="http://schemas.openxmlformats.org/package/2006/relationships"><Relationship Id="rId2" Type="http://schemas.openxmlformats.org/officeDocument/2006/relationships/image" Target="../media/image236.jpg"/><Relationship Id="rId1" Type="http://schemas.openxmlformats.org/officeDocument/2006/relationships/slideLayout" Target="../slideLayouts/slideLayout7.xml"/></Relationships>
</file>

<file path=ppt/slides/_rels/slide258.xml.rels><?xml version="1.0" encoding="UTF-8" standalone="yes"?>
<Relationships xmlns="http://schemas.openxmlformats.org/package/2006/relationships"><Relationship Id="rId2" Type="http://schemas.openxmlformats.org/officeDocument/2006/relationships/image" Target="../media/image237.jpg"/><Relationship Id="rId1" Type="http://schemas.openxmlformats.org/officeDocument/2006/relationships/slideLayout" Target="../slideLayouts/slideLayout7.xml"/></Relationships>
</file>

<file path=ppt/slides/_rels/slide259.xml.rels><?xml version="1.0" encoding="UTF-8" standalone="yes"?>
<Relationships xmlns="http://schemas.openxmlformats.org/package/2006/relationships"><Relationship Id="rId2" Type="http://schemas.openxmlformats.org/officeDocument/2006/relationships/image" Target="../media/image238.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0.xml.rels><?xml version="1.0" encoding="UTF-8" standalone="yes"?>
<Relationships xmlns="http://schemas.openxmlformats.org/package/2006/relationships"><Relationship Id="rId2" Type="http://schemas.openxmlformats.org/officeDocument/2006/relationships/image" Target="../media/image239.jpg"/><Relationship Id="rId1" Type="http://schemas.openxmlformats.org/officeDocument/2006/relationships/slideLayout" Target="../slideLayouts/slideLayout7.xml"/></Relationships>
</file>

<file path=ppt/slides/_rels/slide261.xml.rels><?xml version="1.0" encoding="UTF-8" standalone="yes"?>
<Relationships xmlns="http://schemas.openxmlformats.org/package/2006/relationships"><Relationship Id="rId2" Type="http://schemas.openxmlformats.org/officeDocument/2006/relationships/image" Target="../media/image240.jpg"/><Relationship Id="rId1" Type="http://schemas.openxmlformats.org/officeDocument/2006/relationships/slideLayout" Target="../slideLayouts/slideLayout7.xml"/></Relationships>
</file>

<file path=ppt/slides/_rels/slide262.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image" Target="../media/image241.png"/><Relationship Id="rId1" Type="http://schemas.openxmlformats.org/officeDocument/2006/relationships/slideLayout" Target="../slideLayouts/slideLayout2.xml"/><Relationship Id="rId5" Type="http://schemas.openxmlformats.org/officeDocument/2006/relationships/image" Target="../media/image244.jpg"/><Relationship Id="rId4" Type="http://schemas.openxmlformats.org/officeDocument/2006/relationships/image" Target="../media/image243.png"/></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5.png"/></Relationships>
</file>

<file path=ppt/slides/_rels/slide2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46.png"/></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47.png"/></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5400" dirty="0" smtClean="0"/>
              <a:t>Introduction to Deep Learning</a:t>
            </a:r>
            <a:endParaRPr lang="en-US" sz="5400" dirty="0"/>
          </a:p>
        </p:txBody>
      </p:sp>
      <p:sp>
        <p:nvSpPr>
          <p:cNvPr id="3" name="Subtitle 2"/>
          <p:cNvSpPr>
            <a:spLocks noGrp="1"/>
          </p:cNvSpPr>
          <p:nvPr>
            <p:ph type="subTitle" idx="1"/>
          </p:nvPr>
        </p:nvSpPr>
        <p:spPr/>
        <p:txBody>
          <a:bodyPr>
            <a:normAutofit/>
          </a:bodyPr>
          <a:lstStyle/>
          <a:p>
            <a:r>
              <a:rPr lang="en-US" smtClean="0"/>
              <a:t>Samuel Cheng</a:t>
            </a:r>
            <a:endParaRPr lang="en-US" dirty="0" smtClean="0"/>
          </a:p>
        </p:txBody>
      </p:sp>
    </p:spTree>
    <p:extLst>
      <p:ext uri="{BB962C8B-B14F-4D97-AF65-F5344CB8AC3E}">
        <p14:creationId xmlns:p14="http://schemas.microsoft.com/office/powerpoint/2010/main" val="30052271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5926" y="418221"/>
            <a:ext cx="10515600" cy="1325563"/>
          </a:xfrm>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5759" y="418221"/>
            <a:ext cx="8011706" cy="5642391"/>
          </a:xfrm>
        </p:spPr>
      </p:pic>
      <p:sp>
        <p:nvSpPr>
          <p:cNvPr id="5" name="Title 9"/>
          <p:cNvSpPr txBox="1">
            <a:spLocks/>
          </p:cNvSpPr>
          <p:nvPr/>
        </p:nvSpPr>
        <p:spPr>
          <a:xfrm>
            <a:off x="815926" y="5908395"/>
            <a:ext cx="10270588" cy="931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400" dirty="0" smtClean="0"/>
              <a:t>From Stanford CS231n</a:t>
            </a:r>
            <a:endParaRPr lang="en-US" sz="2400" dirty="0"/>
          </a:p>
        </p:txBody>
      </p:sp>
    </p:spTree>
    <p:extLst>
      <p:ext uri="{BB962C8B-B14F-4D97-AF65-F5344CB8AC3E}">
        <p14:creationId xmlns:p14="http://schemas.microsoft.com/office/powerpoint/2010/main" val="15936267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2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146878794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2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39052751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2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385226501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Quick summary</a:t>
            </a:r>
            <a:endParaRPr lang="en-US" dirty="0"/>
          </a:p>
        </p:txBody>
      </p:sp>
      <p:sp>
        <p:nvSpPr>
          <p:cNvPr id="3" name="Content Placeholder 2"/>
          <p:cNvSpPr>
            <a:spLocks noGrp="1"/>
          </p:cNvSpPr>
          <p:nvPr>
            <p:ph idx="1"/>
          </p:nvPr>
        </p:nvSpPr>
        <p:spPr/>
        <p:txBody>
          <a:bodyPr/>
          <a:lstStyle/>
          <a:p>
            <a:r>
              <a:rPr lang="en-US" dirty="0" smtClean="0"/>
              <a:t>BP is just chain rule in calculus</a:t>
            </a:r>
          </a:p>
          <a:p>
            <a:r>
              <a:rPr lang="en-US" dirty="0" smtClean="0"/>
              <a:t>Use </a:t>
            </a:r>
            <a:r>
              <a:rPr lang="en-US" dirty="0" err="1" smtClean="0"/>
              <a:t>ReLU</a:t>
            </a:r>
            <a:r>
              <a:rPr lang="en-US" dirty="0" smtClean="0"/>
              <a:t>. Never use Sigmoid as activation</a:t>
            </a:r>
          </a:p>
          <a:p>
            <a:r>
              <a:rPr lang="en-US" dirty="0" smtClean="0"/>
              <a:t>Weight initialization is extremely important</a:t>
            </a:r>
          </a:p>
          <a:p>
            <a:r>
              <a:rPr lang="en-US" dirty="0" smtClean="0"/>
              <a:t>Use batch normalization if you can </a:t>
            </a:r>
          </a:p>
          <a:p>
            <a:r>
              <a:rPr lang="en-US" dirty="0" smtClean="0"/>
              <a:t>Use dropout</a:t>
            </a:r>
            <a:endParaRPr lang="en-US" dirty="0"/>
          </a:p>
        </p:txBody>
      </p:sp>
    </p:spTree>
    <p:extLst>
      <p:ext uri="{BB962C8B-B14F-4D97-AF65-F5344CB8AC3E}">
        <p14:creationId xmlns:p14="http://schemas.microsoft.com/office/powerpoint/2010/main" val="378721383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remark on optimizers</a:t>
            </a:r>
            <a:endParaRPr lang="en-US" dirty="0"/>
          </a:p>
        </p:txBody>
      </p:sp>
      <p:sp>
        <p:nvSpPr>
          <p:cNvPr id="3" name="Content Placeholder 2"/>
          <p:cNvSpPr>
            <a:spLocks noGrp="1"/>
          </p:cNvSpPr>
          <p:nvPr>
            <p:ph idx="1"/>
          </p:nvPr>
        </p:nvSpPr>
        <p:spPr/>
        <p:txBody>
          <a:bodyPr/>
          <a:lstStyle/>
          <a:p>
            <a:r>
              <a:rPr lang="en-US" dirty="0" smtClean="0"/>
              <a:t>Most optimizers are just refinement of gradient descent</a:t>
            </a:r>
          </a:p>
          <a:p>
            <a:r>
              <a:rPr lang="en-US" dirty="0" smtClean="0"/>
              <a:t>To avoid oscillation, it is common to introduce momentum (inertia) to </a:t>
            </a:r>
            <a:r>
              <a:rPr lang="en-US" dirty="0" err="1" smtClean="0"/>
              <a:t>optimzer</a:t>
            </a:r>
            <a:r>
              <a:rPr lang="en-US" dirty="0" smtClean="0"/>
              <a:t> </a:t>
            </a:r>
          </a:p>
          <a:p>
            <a:r>
              <a:rPr lang="en-US" dirty="0" smtClean="0"/>
              <a:t>Another trick is to use only direction (ignoring gradient magnitude) for iteration</a:t>
            </a:r>
          </a:p>
          <a:p>
            <a:r>
              <a:rPr lang="en-US" dirty="0" smtClean="0"/>
              <a:t>Many variations: </a:t>
            </a:r>
            <a:r>
              <a:rPr lang="en-US" dirty="0" err="1" smtClean="0"/>
              <a:t>AdaGrad</a:t>
            </a:r>
            <a:r>
              <a:rPr lang="en-US" dirty="0" smtClean="0"/>
              <a:t>, </a:t>
            </a:r>
            <a:r>
              <a:rPr lang="en-US" dirty="0" err="1" smtClean="0"/>
              <a:t>RMSProp</a:t>
            </a:r>
            <a:r>
              <a:rPr lang="en-US" dirty="0" smtClean="0"/>
              <a:t>, Adam, etc. </a:t>
            </a:r>
          </a:p>
          <a:p>
            <a:pPr lvl="1"/>
            <a:r>
              <a:rPr lang="en-US" dirty="0" smtClean="0"/>
              <a:t>Most recommend </a:t>
            </a:r>
            <a:r>
              <a:rPr lang="en-US" i="1" dirty="0" smtClean="0"/>
              <a:t>Adam</a:t>
            </a:r>
            <a:r>
              <a:rPr lang="en-US" dirty="0" smtClean="0"/>
              <a:t> and it is available in most deep learning packages</a:t>
            </a:r>
          </a:p>
          <a:p>
            <a:r>
              <a:rPr lang="en-US" dirty="0" smtClean="0"/>
              <a:t>If you problem is small (or just don’t have much data), you may also try second order method such as LBFGS</a:t>
            </a:r>
            <a:endParaRPr lang="en-US" dirty="0"/>
          </a:p>
        </p:txBody>
      </p:sp>
    </p:spTree>
    <p:extLst>
      <p:ext uri="{BB962C8B-B14F-4D97-AF65-F5344CB8AC3E}">
        <p14:creationId xmlns:p14="http://schemas.microsoft.com/office/powerpoint/2010/main" val="197081260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CNNs</a:t>
            </a:r>
            <a:endParaRPr lang="en-US" dirty="0"/>
          </a:p>
        </p:txBody>
      </p:sp>
      <p:sp>
        <p:nvSpPr>
          <p:cNvPr id="3" name="Text Placeholder 2"/>
          <p:cNvSpPr>
            <a:spLocks noGrp="1"/>
          </p:cNvSpPr>
          <p:nvPr>
            <p:ph type="body" idx="1"/>
          </p:nvPr>
        </p:nvSpPr>
        <p:spPr/>
        <p:txBody>
          <a:bodyPr/>
          <a:lstStyle/>
          <a:p>
            <a:r>
              <a:rPr lang="en-US" dirty="0" smtClean="0"/>
              <a:t>Convolutional neural networks</a:t>
            </a:r>
            <a:endParaRPr lang="en-US" dirty="0"/>
          </a:p>
        </p:txBody>
      </p:sp>
    </p:spTree>
    <p:extLst>
      <p:ext uri="{BB962C8B-B14F-4D97-AF65-F5344CB8AC3E}">
        <p14:creationId xmlns:p14="http://schemas.microsoft.com/office/powerpoint/2010/main" val="23559269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287464805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232345804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3813971321"/>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4018953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93892" y="661181"/>
            <a:ext cx="8286736" cy="5642391"/>
          </a:xfrm>
        </p:spPr>
      </p:pic>
      <p:sp>
        <p:nvSpPr>
          <p:cNvPr id="5" name="Title 9"/>
          <p:cNvSpPr txBox="1">
            <a:spLocks/>
          </p:cNvSpPr>
          <p:nvPr/>
        </p:nvSpPr>
        <p:spPr>
          <a:xfrm>
            <a:off x="815926" y="5908395"/>
            <a:ext cx="10270588" cy="931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400" dirty="0" smtClean="0"/>
              <a:t>From Stanford CS231n</a:t>
            </a:r>
            <a:endParaRPr lang="en-US" sz="2400" dirty="0"/>
          </a:p>
        </p:txBody>
      </p:sp>
    </p:spTree>
    <p:extLst>
      <p:ext uri="{BB962C8B-B14F-4D97-AF65-F5344CB8AC3E}">
        <p14:creationId xmlns:p14="http://schemas.microsoft.com/office/powerpoint/2010/main" val="3687386828"/>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249378926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537075223"/>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239683108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1113124287"/>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2060281553"/>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4219487972"/>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2170410442"/>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492035869"/>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1406649058"/>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1371411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60231" y="379194"/>
            <a:ext cx="8235461" cy="5641204"/>
          </a:xfrm>
        </p:spPr>
      </p:pic>
      <p:sp>
        <p:nvSpPr>
          <p:cNvPr id="5" name="Title 9"/>
          <p:cNvSpPr txBox="1">
            <a:spLocks/>
          </p:cNvSpPr>
          <p:nvPr/>
        </p:nvSpPr>
        <p:spPr>
          <a:xfrm>
            <a:off x="815926" y="5908395"/>
            <a:ext cx="10270588" cy="931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400" dirty="0" smtClean="0"/>
              <a:t>From Stanford CS231n</a:t>
            </a:r>
            <a:endParaRPr lang="en-US" sz="2400" dirty="0"/>
          </a:p>
        </p:txBody>
      </p:sp>
    </p:spTree>
    <p:extLst>
      <p:ext uri="{BB962C8B-B14F-4D97-AF65-F5344CB8AC3E}">
        <p14:creationId xmlns:p14="http://schemas.microsoft.com/office/powerpoint/2010/main" val="252780283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739249470"/>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2639242136"/>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3384817784"/>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1647272108"/>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3226548640"/>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829041187"/>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723634568"/>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28656406"/>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3463704750"/>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42390984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Natural language processing too…</a:t>
            </a:r>
            <a:endParaRPr lang="en-US" dirty="0"/>
          </a:p>
        </p:txBody>
      </p:sp>
      <p:pic>
        <p:nvPicPr>
          <p:cNvPr id="4" name="Content Placeholder 3"/>
          <p:cNvPicPr>
            <a:picLocks noGrp="1" noChangeAspect="1"/>
          </p:cNvPicPr>
          <p:nvPr>
            <p:ph idx="1"/>
          </p:nvPr>
        </p:nvPicPr>
        <p:blipFill>
          <a:blip r:embed="rId2"/>
          <a:stretch>
            <a:fillRect/>
          </a:stretch>
        </p:blipFill>
        <p:spPr>
          <a:xfrm>
            <a:off x="838201" y="1842153"/>
            <a:ext cx="9548812" cy="3921266"/>
          </a:xfrm>
          <a:prstGeom prst="rect">
            <a:avLst/>
          </a:prstGeom>
        </p:spPr>
      </p:pic>
      <p:sp>
        <p:nvSpPr>
          <p:cNvPr id="5" name="Title 9"/>
          <p:cNvSpPr txBox="1">
            <a:spLocks/>
          </p:cNvSpPr>
          <p:nvPr/>
        </p:nvSpPr>
        <p:spPr>
          <a:xfrm>
            <a:off x="815926" y="5736160"/>
            <a:ext cx="10270588" cy="931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400" dirty="0" smtClean="0"/>
              <a:t>From Hinton’s </a:t>
            </a:r>
            <a:r>
              <a:rPr lang="en-US" sz="2400" dirty="0" err="1" smtClean="0"/>
              <a:t>coursera</a:t>
            </a:r>
            <a:r>
              <a:rPr lang="en-US" sz="2400" dirty="0" smtClean="0"/>
              <a:t> course</a:t>
            </a:r>
            <a:endParaRPr lang="en-US" sz="2400" dirty="0"/>
          </a:p>
        </p:txBody>
      </p:sp>
    </p:spTree>
    <p:extLst>
      <p:ext uri="{BB962C8B-B14F-4D97-AF65-F5344CB8AC3E}">
        <p14:creationId xmlns:p14="http://schemas.microsoft.com/office/powerpoint/2010/main" val="2968200603"/>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3244811118"/>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2066126609"/>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1644515766"/>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328926319"/>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8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589040726"/>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8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505047392"/>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8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470911799"/>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8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3285870526"/>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9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4210153909"/>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9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27733271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(Artificial) neural networks</a:t>
            </a:r>
            <a:endParaRPr lang="en-US" dirty="0"/>
          </a:p>
        </p:txBody>
      </p:sp>
      <p:sp>
        <p:nvSpPr>
          <p:cNvPr id="3" name="Content Placeholder 2"/>
          <p:cNvSpPr>
            <a:spLocks noGrp="1"/>
          </p:cNvSpPr>
          <p:nvPr>
            <p:ph idx="1"/>
          </p:nvPr>
        </p:nvSpPr>
        <p:spPr/>
        <p:txBody>
          <a:bodyPr/>
          <a:lstStyle/>
          <a:p>
            <a:r>
              <a:rPr lang="en-US" dirty="0" smtClean="0"/>
              <a:t>A computing model inspired by the biological brain</a:t>
            </a:r>
          </a:p>
          <a:p>
            <a:r>
              <a:rPr lang="en-US" dirty="0" smtClean="0"/>
              <a:t>Flexible and very powerful</a:t>
            </a:r>
          </a:p>
          <a:p>
            <a:r>
              <a:rPr lang="en-US" dirty="0" smtClean="0"/>
              <a:t>Can be adjusted for different learning tasks (supervised, unsupervised, etc.)</a:t>
            </a:r>
            <a:endParaRPr lang="en-US" dirty="0"/>
          </a:p>
        </p:txBody>
      </p:sp>
    </p:spTree>
    <p:extLst>
      <p:ext uri="{BB962C8B-B14F-4D97-AF65-F5344CB8AC3E}">
        <p14:creationId xmlns:p14="http://schemas.microsoft.com/office/powerpoint/2010/main" val="2120255007"/>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9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2680959515"/>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9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629275455"/>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0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63004733"/>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0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1943245995"/>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0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450390293"/>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0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1718605741"/>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0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1429737040"/>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0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3173943566"/>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0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3223364255"/>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1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30074605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brain</a:t>
            </a:r>
            <a:endParaRPr lang="en-US" dirty="0"/>
          </a:p>
        </p:txBody>
      </p:sp>
      <p:sp>
        <p:nvSpPr>
          <p:cNvPr id="3" name="Content Placeholder 2"/>
          <p:cNvSpPr>
            <a:spLocks noGrp="1"/>
          </p:cNvSpPr>
          <p:nvPr>
            <p:ph idx="1"/>
          </p:nvPr>
        </p:nvSpPr>
        <p:spPr/>
        <p:txBody>
          <a:bodyPr/>
          <a:lstStyle/>
          <a:p>
            <a:r>
              <a:rPr lang="en-US" dirty="0" smtClean="0"/>
              <a:t>Average weight 1.4 kg, about 2% of total body weight</a:t>
            </a:r>
          </a:p>
          <a:p>
            <a:r>
              <a:rPr lang="en-US" dirty="0" smtClean="0"/>
              <a:t>Responsible ~20% of our energy consumption!</a:t>
            </a:r>
          </a:p>
          <a:p>
            <a:pPr lvl="1"/>
            <a:r>
              <a:rPr lang="en-US" dirty="0" smtClean="0"/>
              <a:t>~12.6 Watts</a:t>
            </a:r>
          </a:p>
          <a:p>
            <a:pPr lvl="1"/>
            <a:r>
              <a:rPr lang="en-US" dirty="0" smtClean="0"/>
              <a:t>It sounds a </a:t>
            </a:r>
            <a:r>
              <a:rPr lang="en-US" dirty="0" smtClean="0"/>
              <a:t>lot </a:t>
            </a:r>
            <a:r>
              <a:rPr lang="en-US" dirty="0" smtClean="0"/>
              <a:t>but is extremely efficient. A typical GPU server requires        ~1000 Watts</a:t>
            </a:r>
          </a:p>
          <a:p>
            <a:r>
              <a:rPr lang="en-US" dirty="0" smtClean="0"/>
              <a:t>Composed of neurons interconnected to each other</a:t>
            </a:r>
          </a:p>
        </p:txBody>
      </p:sp>
    </p:spTree>
    <p:extLst>
      <p:ext uri="{BB962C8B-B14F-4D97-AF65-F5344CB8AC3E}">
        <p14:creationId xmlns:p14="http://schemas.microsoft.com/office/powerpoint/2010/main" val="131910342"/>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1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2072215760"/>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1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3480066698"/>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1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1299922886"/>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1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67247104"/>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1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1673613490"/>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1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1501374047"/>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CNN tricks</a:t>
            </a:r>
            <a:endParaRPr lang="en-US" dirty="0"/>
          </a:p>
        </p:txBody>
      </p:sp>
      <p:sp>
        <p:nvSpPr>
          <p:cNvPr id="3" name="Content Placeholder 2"/>
          <p:cNvSpPr>
            <a:spLocks noGrp="1"/>
          </p:cNvSpPr>
          <p:nvPr>
            <p:ph idx="1"/>
          </p:nvPr>
        </p:nvSpPr>
        <p:spPr/>
        <p:txBody>
          <a:bodyPr/>
          <a:lstStyle/>
          <a:p>
            <a:r>
              <a:rPr lang="en-US" dirty="0" smtClean="0"/>
              <a:t>Data augmentation</a:t>
            </a:r>
          </a:p>
          <a:p>
            <a:r>
              <a:rPr lang="en-US" dirty="0" smtClean="0"/>
              <a:t>Transfer learning</a:t>
            </a:r>
          </a:p>
          <a:p>
            <a:r>
              <a:rPr lang="en-US" dirty="0" smtClean="0"/>
              <a:t>Power of small filters</a:t>
            </a:r>
          </a:p>
          <a:p>
            <a:endParaRPr lang="en-US" dirty="0"/>
          </a:p>
        </p:txBody>
      </p:sp>
    </p:spTree>
    <p:extLst>
      <p:ext uri="{BB962C8B-B14F-4D97-AF65-F5344CB8AC3E}">
        <p14:creationId xmlns:p14="http://schemas.microsoft.com/office/powerpoint/2010/main" val="771177678"/>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2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3237078271"/>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2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920542280"/>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2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25275792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Biological neurons</a:t>
            </a:r>
            <a:endParaRPr lang="en-US" dirty="0"/>
          </a:p>
        </p:txBody>
      </p:sp>
      <p:sp>
        <p:nvSpPr>
          <p:cNvPr id="4" name="Content Placeholder 3"/>
          <p:cNvSpPr>
            <a:spLocks noGrp="1"/>
          </p:cNvSpPr>
          <p:nvPr>
            <p:ph sz="half" idx="1"/>
          </p:nvPr>
        </p:nvSpPr>
        <p:spPr/>
        <p:txBody>
          <a:bodyPr/>
          <a:lstStyle/>
          <a:p>
            <a:r>
              <a:rPr lang="en-US" dirty="0" smtClean="0"/>
              <a:t>Dendrites collect chemicals</a:t>
            </a:r>
          </a:p>
          <a:p>
            <a:r>
              <a:rPr lang="en-US" dirty="0" smtClean="0"/>
              <a:t>Neuron may “fire” based on the chemical input</a:t>
            </a:r>
          </a:p>
          <a:p>
            <a:r>
              <a:rPr lang="en-US" dirty="0" smtClean="0"/>
              <a:t>Axon ending will generate chemicals those will in turn be consumed by other neurons</a:t>
            </a:r>
          </a:p>
          <a:p>
            <a:pPr marL="0" indent="0">
              <a:buNone/>
            </a:pPr>
            <a:endParaRPr lang="en-US" dirty="0"/>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2260909"/>
            <a:ext cx="5181600" cy="3480769"/>
          </a:xfrm>
        </p:spPr>
      </p:pic>
    </p:spTree>
    <p:extLst>
      <p:ext uri="{BB962C8B-B14F-4D97-AF65-F5344CB8AC3E}">
        <p14:creationId xmlns:p14="http://schemas.microsoft.com/office/powerpoint/2010/main" val="2330947436"/>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2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3982918751"/>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2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3444800628"/>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2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3054554825"/>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2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2428734039"/>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2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3421352590"/>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2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3436990911"/>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3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1160595059"/>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3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2129023652"/>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3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3238294125"/>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3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13034775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Biological neurons</a:t>
            </a:r>
            <a:endParaRPr lang="en-US" dirty="0"/>
          </a:p>
        </p:txBody>
      </p:sp>
      <p:pic>
        <p:nvPicPr>
          <p:cNvPr id="3" name="Content Placeholder 2"/>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860433"/>
            <a:ext cx="5181600" cy="2281721"/>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260909"/>
            <a:ext cx="5181600" cy="3480769"/>
          </a:xfrm>
        </p:spPr>
      </p:pic>
    </p:spTree>
    <p:extLst>
      <p:ext uri="{BB962C8B-B14F-4D97-AF65-F5344CB8AC3E}">
        <p14:creationId xmlns:p14="http://schemas.microsoft.com/office/powerpoint/2010/main" val="2917395129"/>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3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3705569095"/>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3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2330159247"/>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3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3044139674"/>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3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1118022647"/>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3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4117043680"/>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3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1833877391"/>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4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3407738755"/>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4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2407760526"/>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4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4272844736"/>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4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9500786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Neural networks</a:t>
            </a:r>
            <a:endParaRPr lang="en-US" dirty="0"/>
          </a:p>
        </p:txBody>
      </p:sp>
      <p:sp>
        <p:nvSpPr>
          <p:cNvPr id="7" name="Text Placeholder 6"/>
          <p:cNvSpPr>
            <a:spLocks noGrp="1"/>
          </p:cNvSpPr>
          <p:nvPr>
            <p:ph type="body" idx="1"/>
          </p:nvPr>
        </p:nvSpPr>
        <p:spPr/>
        <p:txBody>
          <a:bodyPr/>
          <a:lstStyle/>
          <a:p>
            <a:pPr algn="ctr"/>
            <a:r>
              <a:rPr lang="en-US" dirty="0" smtClean="0"/>
              <a:t>Single layer network</a:t>
            </a:r>
            <a:endParaRPr lang="en-US" dirty="0"/>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836198" y="2505075"/>
            <a:ext cx="3164966" cy="3684588"/>
          </a:xfrm>
        </p:spPr>
      </p:pic>
      <p:sp>
        <p:nvSpPr>
          <p:cNvPr id="8" name="Text Placeholder 7"/>
          <p:cNvSpPr>
            <a:spLocks noGrp="1"/>
          </p:cNvSpPr>
          <p:nvPr>
            <p:ph type="body" sz="quarter" idx="3"/>
          </p:nvPr>
        </p:nvSpPr>
        <p:spPr/>
        <p:txBody>
          <a:bodyPr/>
          <a:lstStyle/>
          <a:p>
            <a:pPr algn="ctr"/>
            <a:r>
              <a:rPr lang="en-US" dirty="0" smtClean="0"/>
              <a:t>Multiple layer (deep) network</a:t>
            </a:r>
            <a:endParaRPr lang="en-US" dirty="0"/>
          </a:p>
        </p:txBody>
      </p:sp>
      <p:pic>
        <p:nvPicPr>
          <p:cNvPr id="10" name="Content Placeholder 9"/>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374937" y="2505075"/>
            <a:ext cx="4777714" cy="3684588"/>
          </a:xfrm>
        </p:spPr>
      </p:pic>
    </p:spTree>
    <p:extLst>
      <p:ext uri="{BB962C8B-B14F-4D97-AF65-F5344CB8AC3E}">
        <p14:creationId xmlns:p14="http://schemas.microsoft.com/office/powerpoint/2010/main" val="1931793201"/>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4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3893480283"/>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4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4253309996"/>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4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3131357062"/>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4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3334445297"/>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4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3813828300"/>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4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1073096366"/>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5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2501172949"/>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5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1003074283"/>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5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4103566356"/>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5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13466826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very brief history of neural networks</a:t>
            </a:r>
            <a:endParaRPr lang="en-US" dirty="0"/>
          </a:p>
        </p:txBody>
      </p:sp>
      <p:sp>
        <p:nvSpPr>
          <p:cNvPr id="3" name="Content Placeholder 2"/>
          <p:cNvSpPr>
            <a:spLocks noGrp="1"/>
          </p:cNvSpPr>
          <p:nvPr>
            <p:ph idx="1"/>
          </p:nvPr>
        </p:nvSpPr>
        <p:spPr/>
        <p:txBody>
          <a:bodyPr>
            <a:normAutofit lnSpcReduction="10000"/>
          </a:bodyPr>
          <a:lstStyle/>
          <a:p>
            <a:r>
              <a:rPr lang="en-US" dirty="0" smtClean="0"/>
              <a:t>Warren McCulloch and Walter Pitts introduced Threshold Logic Unit as a computational model of neuron in 1943</a:t>
            </a:r>
          </a:p>
          <a:p>
            <a:r>
              <a:rPr lang="en-US" dirty="0" smtClean="0"/>
              <a:t>Donald </a:t>
            </a:r>
            <a:r>
              <a:rPr lang="en-US" dirty="0" err="1" smtClean="0"/>
              <a:t>Hebb</a:t>
            </a:r>
            <a:r>
              <a:rPr lang="en-US" dirty="0" smtClean="0"/>
              <a:t> created a hypothesis of learning (</a:t>
            </a:r>
            <a:r>
              <a:rPr lang="en-US" dirty="0" err="1" smtClean="0"/>
              <a:t>Hebbian</a:t>
            </a:r>
            <a:r>
              <a:rPr lang="en-US" dirty="0" smtClean="0"/>
              <a:t> theory) based on neural plasticity (increase synaptic efficacy by repeated and persistent stimulation) in late 1940’s</a:t>
            </a:r>
          </a:p>
          <a:p>
            <a:r>
              <a:rPr lang="en-US" dirty="0" smtClean="0"/>
              <a:t>Frank Rosenblatt created perceptron in 1958 but no concrete learning method appeared to be described</a:t>
            </a:r>
          </a:p>
          <a:p>
            <a:r>
              <a:rPr lang="en-US" dirty="0" smtClean="0"/>
              <a:t>Bernard </a:t>
            </a:r>
            <a:r>
              <a:rPr lang="en-US" dirty="0" err="1" smtClean="0"/>
              <a:t>Widrow</a:t>
            </a:r>
            <a:r>
              <a:rPr lang="en-US" dirty="0" smtClean="0"/>
              <a:t> and </a:t>
            </a:r>
            <a:r>
              <a:rPr lang="en-US" dirty="0" err="1" smtClean="0"/>
              <a:t>Marcian</a:t>
            </a:r>
            <a:r>
              <a:rPr lang="en-US" dirty="0" smtClean="0"/>
              <a:t> Hoff of Stanford developed “ADALINE” and “MADALINE” (</a:t>
            </a:r>
            <a:r>
              <a:rPr lang="en-US" dirty="0" err="1" smtClean="0"/>
              <a:t>Mulitple</a:t>
            </a:r>
            <a:r>
              <a:rPr lang="en-US" dirty="0" smtClean="0"/>
              <a:t> </a:t>
            </a:r>
            <a:r>
              <a:rPr lang="en-US" dirty="0" err="1" smtClean="0"/>
              <a:t>ADAptive</a:t>
            </a:r>
            <a:r>
              <a:rPr lang="en-US" dirty="0" smtClean="0"/>
              <a:t> </a:t>
            </a:r>
            <a:r>
              <a:rPr lang="en-US" dirty="0" err="1" smtClean="0"/>
              <a:t>LiINear</a:t>
            </a:r>
            <a:r>
              <a:rPr lang="en-US" dirty="0" smtClean="0"/>
              <a:t> Elements) in 1959. First neural network to tackle real world problem. </a:t>
            </a:r>
            <a:r>
              <a:rPr lang="en-US" dirty="0" smtClean="0">
                <a:hlinkClick r:id="rId2"/>
              </a:rPr>
              <a:t>It is still used in air traffic control systems</a:t>
            </a:r>
            <a:r>
              <a:rPr lang="en-US" dirty="0" smtClean="0"/>
              <a:t> (really?)</a:t>
            </a:r>
            <a:endParaRPr lang="en-US" dirty="0"/>
          </a:p>
        </p:txBody>
      </p:sp>
    </p:spTree>
    <p:extLst>
      <p:ext uri="{BB962C8B-B14F-4D97-AF65-F5344CB8AC3E}">
        <p14:creationId xmlns:p14="http://schemas.microsoft.com/office/powerpoint/2010/main" val="2309713291"/>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5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2097003678"/>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5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521365413"/>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5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3183295049"/>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5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2156011596"/>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5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3668405626"/>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5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111729064"/>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6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325857841"/>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6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303719722"/>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6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985600289"/>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6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14308685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Deep learning in 1 slide</a:t>
            </a:r>
            <a:endParaRPr lang="en-US" dirty="0"/>
          </a:p>
        </p:txBody>
      </p:sp>
      <p:sp>
        <p:nvSpPr>
          <p:cNvPr id="3" name="Content Placeholder 2"/>
          <p:cNvSpPr>
            <a:spLocks noGrp="1"/>
          </p:cNvSpPr>
          <p:nvPr>
            <p:ph idx="1"/>
          </p:nvPr>
        </p:nvSpPr>
        <p:spPr/>
        <p:txBody>
          <a:bodyPr/>
          <a:lstStyle/>
          <a:p>
            <a:r>
              <a:rPr lang="en-US" dirty="0" smtClean="0"/>
              <a:t>Wide sense</a:t>
            </a:r>
          </a:p>
          <a:p>
            <a:pPr lvl="1"/>
            <a:r>
              <a:rPr lang="en-US" dirty="0" smtClean="0"/>
              <a:t>(machine) </a:t>
            </a:r>
            <a:r>
              <a:rPr lang="en-US" b="1" dirty="0" smtClean="0"/>
              <a:t>learning</a:t>
            </a:r>
            <a:r>
              <a:rPr lang="en-US" dirty="0" smtClean="0"/>
              <a:t> goes </a:t>
            </a:r>
            <a:r>
              <a:rPr lang="en-US" b="1" dirty="0" smtClean="0"/>
              <a:t>deep </a:t>
            </a:r>
            <a:r>
              <a:rPr lang="en-US" dirty="0" smtClean="0"/>
              <a:t>(with layers of representation)</a:t>
            </a:r>
            <a:endParaRPr lang="en-US" b="1" dirty="0" smtClean="0"/>
          </a:p>
          <a:p>
            <a:r>
              <a:rPr lang="en-US" dirty="0" smtClean="0"/>
              <a:t>Narrow sense</a:t>
            </a:r>
          </a:p>
          <a:p>
            <a:pPr lvl="1"/>
            <a:r>
              <a:rPr lang="en-US" dirty="0" smtClean="0"/>
              <a:t>(Artificial) neural networks with more than one hidden layers</a:t>
            </a:r>
          </a:p>
          <a:p>
            <a:r>
              <a:rPr lang="en-US" dirty="0" smtClean="0"/>
              <a:t>Why so popular?</a:t>
            </a:r>
          </a:p>
          <a:p>
            <a:pPr lvl="1"/>
            <a:r>
              <a:rPr lang="en-US" dirty="0" smtClean="0"/>
              <a:t>Probably the most powerful machine learning technique at this moment</a:t>
            </a:r>
          </a:p>
          <a:p>
            <a:pPr lvl="1"/>
            <a:r>
              <a:rPr lang="en-US" dirty="0" smtClean="0"/>
              <a:t>Won machine learning competition across wide categories with large margins</a:t>
            </a:r>
          </a:p>
        </p:txBody>
      </p:sp>
    </p:spTree>
    <p:extLst>
      <p:ext uri="{BB962C8B-B14F-4D97-AF65-F5344CB8AC3E}">
        <p14:creationId xmlns:p14="http://schemas.microsoft.com/office/powerpoint/2010/main" val="30312904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dark age of neural networks</a:t>
            </a:r>
            <a:endParaRPr lang="en-US" dirty="0"/>
          </a:p>
        </p:txBody>
      </p:sp>
      <p:sp>
        <p:nvSpPr>
          <p:cNvPr id="3" name="Content Placeholder 2"/>
          <p:cNvSpPr>
            <a:spLocks noGrp="1"/>
          </p:cNvSpPr>
          <p:nvPr>
            <p:ph idx="1"/>
          </p:nvPr>
        </p:nvSpPr>
        <p:spPr>
          <a:xfrm rot="21540000">
            <a:off x="838200" y="1825625"/>
            <a:ext cx="10515600" cy="4351338"/>
          </a:xfrm>
        </p:spPr>
        <p:txBody>
          <a:bodyPr/>
          <a:lstStyle/>
          <a:p>
            <a:r>
              <a:rPr lang="en-US" dirty="0" smtClean="0"/>
              <a:t>Perceptron got high expectation in early year but neural science does not catch up. And the traditional von Neumann and Turing architecture took over the computing scene. Ironically, von Neumann himself suggested to imitate neuron function with telegraph relays or vacuum tubes</a:t>
            </a:r>
          </a:p>
          <a:p>
            <a:r>
              <a:rPr lang="en-US" dirty="0" smtClean="0"/>
              <a:t>Neural network research was hit hard by the introduction of the book </a:t>
            </a:r>
            <a:r>
              <a:rPr lang="en-US" dirty="0" err="1" smtClean="0"/>
              <a:t>Perceptrons</a:t>
            </a:r>
            <a:r>
              <a:rPr lang="en-US" dirty="0" smtClean="0"/>
              <a:t> by Marvin </a:t>
            </a:r>
            <a:r>
              <a:rPr lang="en-US" dirty="0" err="1" smtClean="0"/>
              <a:t>Minsky</a:t>
            </a:r>
            <a:r>
              <a:rPr lang="en-US" dirty="0" smtClean="0"/>
              <a:t> and Seymour </a:t>
            </a:r>
            <a:r>
              <a:rPr lang="en-US" dirty="0" err="1" smtClean="0"/>
              <a:t>Papert</a:t>
            </a:r>
            <a:r>
              <a:rPr lang="en-US" dirty="0" smtClean="0"/>
              <a:t>. It proved the limitation of </a:t>
            </a:r>
            <a:r>
              <a:rPr lang="en-US" dirty="0" err="1" smtClean="0"/>
              <a:t>perceptrons</a:t>
            </a:r>
            <a:r>
              <a:rPr lang="en-US" dirty="0" smtClean="0"/>
              <a:t> </a:t>
            </a:r>
            <a:r>
              <a:rPr lang="en-US" dirty="0" smtClean="0"/>
              <a:t>and</a:t>
            </a:r>
            <a:r>
              <a:rPr lang="en-US" dirty="0" smtClean="0"/>
              <a:t> </a:t>
            </a:r>
            <a:r>
              <a:rPr lang="en-US" dirty="0" smtClean="0"/>
              <a:t>combined with the initial hype, people lost trust of the potential of neural networks and we entered the “first dark age” of neural networks</a:t>
            </a:r>
            <a:endParaRPr lang="en-US" dirty="0"/>
          </a:p>
        </p:txBody>
      </p:sp>
    </p:spTree>
    <p:extLst>
      <p:ext uri="{BB962C8B-B14F-4D97-AF65-F5344CB8AC3E}">
        <p14:creationId xmlns:p14="http://schemas.microsoft.com/office/powerpoint/2010/main" val="3610198443"/>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RNNs</a:t>
            </a:r>
            <a:endParaRPr lang="en-US" dirty="0"/>
          </a:p>
        </p:txBody>
      </p:sp>
      <p:sp>
        <p:nvSpPr>
          <p:cNvPr id="3" name="Text Placeholder 2"/>
          <p:cNvSpPr>
            <a:spLocks noGrp="1"/>
          </p:cNvSpPr>
          <p:nvPr>
            <p:ph type="body" idx="1"/>
          </p:nvPr>
        </p:nvSpPr>
        <p:spPr/>
        <p:txBody>
          <a:bodyPr/>
          <a:lstStyle/>
          <a:p>
            <a:r>
              <a:rPr lang="en-US" dirty="0" smtClean="0"/>
              <a:t>Recurrent neural networks</a:t>
            </a:r>
            <a:endParaRPr lang="en-US" dirty="0"/>
          </a:p>
        </p:txBody>
      </p:sp>
    </p:spTree>
    <p:extLst>
      <p:ext uri="{BB962C8B-B14F-4D97-AF65-F5344CB8AC3E}">
        <p14:creationId xmlns:p14="http://schemas.microsoft.com/office/powerpoint/2010/main" val="773756647"/>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272723431"/>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2422408373"/>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1296121390"/>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1504079078"/>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1637312"/>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3918536336"/>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7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3451321329"/>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7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2499015058"/>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7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26572697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Backprop</a:t>
            </a:r>
            <a:r>
              <a:rPr lang="en-US" dirty="0" smtClean="0"/>
              <a:t> and second dark age of NNs</a:t>
            </a:r>
            <a:endParaRPr lang="en-US" dirty="0"/>
          </a:p>
        </p:txBody>
      </p:sp>
      <p:sp>
        <p:nvSpPr>
          <p:cNvPr id="3" name="Content Placeholder 2"/>
          <p:cNvSpPr>
            <a:spLocks noGrp="1"/>
          </p:cNvSpPr>
          <p:nvPr>
            <p:ph idx="1"/>
          </p:nvPr>
        </p:nvSpPr>
        <p:spPr/>
        <p:txBody>
          <a:bodyPr>
            <a:normAutofit fontScale="92500"/>
          </a:bodyPr>
          <a:lstStyle/>
          <a:p>
            <a:r>
              <a:rPr lang="en-US" dirty="0" smtClean="0"/>
              <a:t>The interest to neural network slowly revived with the invention of the </a:t>
            </a:r>
            <a:r>
              <a:rPr lang="en-US" dirty="0" err="1" smtClean="0"/>
              <a:t>backpropagation</a:t>
            </a:r>
            <a:r>
              <a:rPr lang="en-US" dirty="0" smtClean="0"/>
              <a:t> algorithm by Paul </a:t>
            </a:r>
            <a:r>
              <a:rPr lang="en-US" dirty="0" err="1" smtClean="0"/>
              <a:t>Webos</a:t>
            </a:r>
            <a:r>
              <a:rPr lang="en-US" dirty="0" smtClean="0"/>
              <a:t> in 1974. The algorithm was reinvented by many other such as Parker (1985) and </a:t>
            </a:r>
            <a:r>
              <a:rPr lang="en-US" dirty="0" err="1" smtClean="0"/>
              <a:t>LeCun</a:t>
            </a:r>
            <a:r>
              <a:rPr lang="en-US" dirty="0"/>
              <a:t> </a:t>
            </a:r>
            <a:r>
              <a:rPr lang="en-US" dirty="0" smtClean="0"/>
              <a:t>(1985)</a:t>
            </a:r>
          </a:p>
          <a:p>
            <a:r>
              <a:rPr lang="en-US" dirty="0" smtClean="0"/>
              <a:t>Hopfield popularizes a form of bi-directional networks (Hopfield networks) in the 1980’s and neural network research was blooming in that decade</a:t>
            </a:r>
          </a:p>
          <a:p>
            <a:r>
              <a:rPr lang="en-US" dirty="0" smtClean="0"/>
              <a:t>But as the support vector machine (SVM) by </a:t>
            </a:r>
            <a:r>
              <a:rPr lang="en-US" dirty="0" err="1" smtClean="0"/>
              <a:t>Vladmir</a:t>
            </a:r>
            <a:r>
              <a:rPr lang="en-US" dirty="0" smtClean="0"/>
              <a:t> </a:t>
            </a:r>
            <a:r>
              <a:rPr lang="en-US" dirty="0" err="1" smtClean="0"/>
              <a:t>Vapnik</a:t>
            </a:r>
            <a:r>
              <a:rPr lang="en-US" dirty="0" smtClean="0"/>
              <a:t> was popularized in late 1980’s and early 1990’s. Neural network slowly lost favors. SVM took hold instead of neural networks because it has more elegant math and worked better at that time</a:t>
            </a:r>
          </a:p>
          <a:p>
            <a:pPr lvl="1"/>
            <a:r>
              <a:rPr lang="en-US" dirty="0" smtClean="0"/>
              <a:t>Less parameters to tune </a:t>
            </a:r>
          </a:p>
          <a:p>
            <a:pPr lvl="1"/>
            <a:r>
              <a:rPr lang="en-US" dirty="0" smtClean="0"/>
              <a:t>Computers were too slow then and labeled datasets were too small</a:t>
            </a:r>
          </a:p>
          <a:p>
            <a:pPr lvl="1"/>
            <a:endParaRPr lang="en-US" dirty="0"/>
          </a:p>
        </p:txBody>
      </p:sp>
    </p:spTree>
    <p:extLst>
      <p:ext uri="{BB962C8B-B14F-4D97-AF65-F5344CB8AC3E}">
        <p14:creationId xmlns:p14="http://schemas.microsoft.com/office/powerpoint/2010/main" val="1021628921"/>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7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2469062567"/>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7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3533450546"/>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8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1298806080"/>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8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668948691"/>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9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3526433699"/>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9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2024100448"/>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9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2214069151"/>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9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3143766842"/>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9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751896301"/>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9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1754015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Resurgence of neural networks</a:t>
            </a:r>
            <a:endParaRPr lang="en-US" dirty="0"/>
          </a:p>
        </p:txBody>
      </p:sp>
      <p:sp>
        <p:nvSpPr>
          <p:cNvPr id="3" name="Content Placeholder 2"/>
          <p:cNvSpPr>
            <a:spLocks noGrp="1"/>
          </p:cNvSpPr>
          <p:nvPr>
            <p:ph idx="1"/>
          </p:nvPr>
        </p:nvSpPr>
        <p:spPr/>
        <p:txBody>
          <a:bodyPr/>
          <a:lstStyle/>
          <a:p>
            <a:r>
              <a:rPr lang="en-US" dirty="0" smtClean="0"/>
              <a:t>Hinton’s 2006 paper described the first way to train really “deep” networks using “unsupervised </a:t>
            </a:r>
            <a:r>
              <a:rPr lang="en-US" dirty="0" err="1" smtClean="0"/>
              <a:t>pretraining</a:t>
            </a:r>
            <a:r>
              <a:rPr lang="en-US" dirty="0" smtClean="0"/>
              <a:t>”</a:t>
            </a:r>
          </a:p>
          <a:p>
            <a:r>
              <a:rPr lang="en-US" dirty="0" err="1" smtClean="0"/>
              <a:t>Krizhevsky’s</a:t>
            </a:r>
            <a:r>
              <a:rPr lang="en-US" dirty="0" smtClean="0"/>
              <a:t> 2012 (also in Hinton’s group) paper brings deep neural networks to mainstream</a:t>
            </a:r>
          </a:p>
          <a:p>
            <a:r>
              <a:rPr lang="en-US" dirty="0" smtClean="0"/>
              <a:t>Since then, deep neural network models won numerous competitions in both pattern recognition and machine learning domains</a:t>
            </a:r>
          </a:p>
          <a:p>
            <a:r>
              <a:rPr lang="en-US" dirty="0" smtClean="0"/>
              <a:t>Fast GPUs were a key for the come-back. Relatively cheap and powerful computing resources are now widely available. And the wide spread of large public labeled datasets helped a whole lot too</a:t>
            </a:r>
            <a:endParaRPr lang="en-US" dirty="0"/>
          </a:p>
        </p:txBody>
      </p:sp>
    </p:spTree>
    <p:extLst>
      <p:ext uri="{BB962C8B-B14F-4D97-AF65-F5344CB8AC3E}">
        <p14:creationId xmlns:p14="http://schemas.microsoft.com/office/powerpoint/2010/main" val="1912690687"/>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9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3647366527"/>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1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394000334"/>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1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3356849217"/>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1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3399621782"/>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1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2285942092"/>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1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1203461764"/>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1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2133106728"/>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1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2943728508"/>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1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4217101803"/>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2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22873062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took so long? Many ideas were not new…</a:t>
            </a:r>
            <a:endParaRPr lang="en-US" dirty="0"/>
          </a:p>
        </p:txBody>
      </p:sp>
      <p:sp>
        <p:nvSpPr>
          <p:cNvPr id="9" name="Content Placeholder 8"/>
          <p:cNvSpPr>
            <a:spLocks noGrp="1"/>
          </p:cNvSpPr>
          <p:nvPr>
            <p:ph idx="1"/>
          </p:nvPr>
        </p:nvSpPr>
        <p:spPr>
          <a:xfrm>
            <a:off x="838200" y="1825625"/>
            <a:ext cx="5773615" cy="4762744"/>
          </a:xfrm>
        </p:spPr>
        <p:txBody>
          <a:bodyPr>
            <a:normAutofit fontScale="92500" lnSpcReduction="10000"/>
          </a:bodyPr>
          <a:lstStyle/>
          <a:p>
            <a:r>
              <a:rPr lang="en-US" dirty="0" smtClean="0"/>
              <a:t>Mainly two things happened</a:t>
            </a:r>
          </a:p>
          <a:p>
            <a:pPr lvl="1"/>
            <a:r>
              <a:rPr lang="en-US" dirty="0" smtClean="0"/>
              <a:t>Inexpensive computational power</a:t>
            </a:r>
          </a:p>
          <a:p>
            <a:pPr lvl="2"/>
            <a:r>
              <a:rPr lang="en-US" dirty="0" smtClean="0"/>
              <a:t>GPUs</a:t>
            </a:r>
          </a:p>
          <a:p>
            <a:pPr lvl="1"/>
            <a:r>
              <a:rPr lang="en-US" dirty="0" smtClean="0"/>
              <a:t>Large </a:t>
            </a:r>
            <a:r>
              <a:rPr lang="en-US" dirty="0"/>
              <a:t>d</a:t>
            </a:r>
            <a:r>
              <a:rPr lang="en-US" dirty="0" smtClean="0"/>
              <a:t>ataset available</a:t>
            </a:r>
          </a:p>
          <a:p>
            <a:pPr lvl="2"/>
            <a:r>
              <a:rPr lang="en-US" dirty="0" err="1" smtClean="0"/>
              <a:t>ImageNet</a:t>
            </a:r>
            <a:endParaRPr lang="en-US" dirty="0" smtClean="0"/>
          </a:p>
          <a:p>
            <a:pPr lvl="2"/>
            <a:r>
              <a:rPr lang="en-US" dirty="0" smtClean="0"/>
              <a:t>MS COCO</a:t>
            </a:r>
          </a:p>
          <a:p>
            <a:pPr lvl="2"/>
            <a:r>
              <a:rPr lang="en-US" dirty="0" err="1" smtClean="0"/>
              <a:t>Kaggle</a:t>
            </a:r>
            <a:r>
              <a:rPr lang="en-US" dirty="0" smtClean="0"/>
              <a:t> …</a:t>
            </a:r>
          </a:p>
          <a:p>
            <a:r>
              <a:rPr lang="en-US" dirty="0" smtClean="0"/>
              <a:t>Persistent efforts of many researchers</a:t>
            </a:r>
          </a:p>
          <a:p>
            <a:pPr lvl="1"/>
            <a:r>
              <a:rPr lang="en-US" dirty="0" smtClean="0"/>
              <a:t>Hinton (Toronto, Google)</a:t>
            </a:r>
          </a:p>
          <a:p>
            <a:pPr lvl="1"/>
            <a:r>
              <a:rPr lang="en-US" dirty="0" err="1" smtClean="0"/>
              <a:t>Yann</a:t>
            </a:r>
            <a:r>
              <a:rPr lang="en-US" dirty="0" smtClean="0"/>
              <a:t> </a:t>
            </a:r>
            <a:r>
              <a:rPr lang="en-US" dirty="0" err="1" smtClean="0"/>
              <a:t>Lecun</a:t>
            </a:r>
            <a:r>
              <a:rPr lang="en-US" dirty="0" smtClean="0"/>
              <a:t> (NYU, Facebook)</a:t>
            </a:r>
          </a:p>
          <a:p>
            <a:pPr lvl="1"/>
            <a:r>
              <a:rPr lang="en-US" dirty="0" err="1" smtClean="0"/>
              <a:t>Bengio</a:t>
            </a:r>
            <a:r>
              <a:rPr lang="en-US" dirty="0" smtClean="0"/>
              <a:t> (Montreal)</a:t>
            </a:r>
          </a:p>
          <a:p>
            <a:pPr lvl="1"/>
            <a:r>
              <a:rPr lang="en-US" dirty="0" smtClean="0"/>
              <a:t>Andrew Ng (Stanford, Google, </a:t>
            </a:r>
            <a:r>
              <a:rPr lang="en-US" dirty="0" err="1" smtClean="0"/>
              <a:t>Baidu</a:t>
            </a:r>
            <a:r>
              <a:rPr lang="en-US" dirty="0" smtClean="0"/>
              <a:t>)</a:t>
            </a:r>
          </a:p>
          <a:p>
            <a:pPr lvl="1"/>
            <a:r>
              <a:rPr lang="en-US" dirty="0" smtClean="0"/>
              <a:t>…</a:t>
            </a:r>
            <a:endParaRPr lang="en-US" dirty="0"/>
          </a:p>
        </p:txBody>
      </p:sp>
      <p:pic>
        <p:nvPicPr>
          <p:cNvPr id="10"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6893" y="1825625"/>
            <a:ext cx="3522784" cy="2351683"/>
          </a:xfrm>
          <a:prstGeom prst="rect">
            <a:avLst/>
          </a:prstGeom>
        </p:spPr>
      </p:pic>
      <p:pic>
        <p:nvPicPr>
          <p:cNvPr id="11"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7238" y="4177308"/>
            <a:ext cx="4336562" cy="2168281"/>
          </a:xfrm>
          <a:prstGeom prst="rect">
            <a:avLst/>
          </a:prstGeom>
        </p:spPr>
      </p:pic>
    </p:spTree>
    <p:extLst>
      <p:ext uri="{BB962C8B-B14F-4D97-AF65-F5344CB8AC3E}">
        <p14:creationId xmlns:p14="http://schemas.microsoft.com/office/powerpoint/2010/main" val="1470100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11" end="1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2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1653209849"/>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2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3743602355"/>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More results from the Hinton’s group	</a:t>
            </a:r>
            <a:endParaRPr lang="en-US" dirty="0"/>
          </a:p>
        </p:txBody>
      </p:sp>
      <p:sp>
        <p:nvSpPr>
          <p:cNvPr id="9" name="Content Placeholder 8"/>
          <p:cNvSpPr>
            <a:spLocks noGrp="1"/>
          </p:cNvSpPr>
          <p:nvPr>
            <p:ph idx="1"/>
          </p:nvPr>
        </p:nvSpPr>
        <p:spPr/>
        <p:txBody>
          <a:bodyPr/>
          <a:lstStyle/>
          <a:p>
            <a:r>
              <a:rPr lang="en-US" dirty="0" smtClean="0"/>
              <a:t>Use better optimizer</a:t>
            </a:r>
          </a:p>
          <a:p>
            <a:r>
              <a:rPr lang="en-US" dirty="0" smtClean="0"/>
              <a:t>Trained on the entire </a:t>
            </a:r>
            <a:r>
              <a:rPr lang="en-US" dirty="0" err="1" smtClean="0"/>
              <a:t>wikipedia</a:t>
            </a:r>
            <a:endParaRPr lang="en-US" dirty="0"/>
          </a:p>
        </p:txBody>
      </p:sp>
    </p:spTree>
    <p:extLst>
      <p:ext uri="{BB962C8B-B14F-4D97-AF65-F5344CB8AC3E}">
        <p14:creationId xmlns:p14="http://schemas.microsoft.com/office/powerpoint/2010/main" val="2560681061"/>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4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2048860592"/>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4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2923787224"/>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4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713089710"/>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4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1865351031"/>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4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2680648262"/>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4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2130304743"/>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4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283590113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neural networks train?</a:t>
            </a:r>
            <a:endParaRPr lang="en-US" dirty="0"/>
          </a:p>
        </p:txBody>
      </p:sp>
      <p:sp>
        <p:nvSpPr>
          <p:cNvPr id="3" name="Content Placeholder 2"/>
          <p:cNvSpPr>
            <a:spLocks noGrp="1"/>
          </p:cNvSpPr>
          <p:nvPr>
            <p:ph idx="1"/>
          </p:nvPr>
        </p:nvSpPr>
        <p:spPr/>
        <p:txBody>
          <a:bodyPr/>
          <a:lstStyle/>
          <a:p>
            <a:r>
              <a:rPr lang="en-US" dirty="0" smtClean="0"/>
              <a:t>Consider a simple supervised learning problem: </a:t>
            </a:r>
          </a:p>
          <a:p>
            <a:pPr marL="914400" lvl="1" indent="-457200">
              <a:buFont typeface="+mj-lt"/>
              <a:buAutoNum type="arabicPeriod"/>
            </a:pPr>
            <a:r>
              <a:rPr lang="en-US" dirty="0" smtClean="0"/>
              <a:t>Define loss function </a:t>
            </a:r>
          </a:p>
          <a:p>
            <a:pPr marL="914400" lvl="1" indent="-457200">
              <a:buFont typeface="+mj-lt"/>
              <a:buAutoNum type="arabicPeriod"/>
            </a:pPr>
            <a:r>
              <a:rPr lang="en-US" dirty="0" smtClean="0"/>
              <a:t>Train to minimize loss by steep descent</a:t>
            </a:r>
          </a:p>
          <a:p>
            <a:r>
              <a:rPr lang="en-US" dirty="0" smtClean="0"/>
              <a:t>Challenges:</a:t>
            </a:r>
          </a:p>
          <a:p>
            <a:pPr lvl="1"/>
            <a:r>
              <a:rPr lang="en-US" dirty="0" smtClean="0"/>
              <a:t>Millions rather than hundreds of parameters -&gt; extremely high dimension</a:t>
            </a:r>
          </a:p>
          <a:p>
            <a:pPr lvl="1"/>
            <a:r>
              <a:rPr lang="en-US" dirty="0" smtClean="0"/>
              <a:t>Layer structure is thus preferred to reduce computation -&gt; </a:t>
            </a:r>
            <a:r>
              <a:rPr lang="en-US" dirty="0" err="1" smtClean="0"/>
              <a:t>backprop</a:t>
            </a:r>
            <a:endParaRPr lang="en-US" dirty="0" smtClean="0"/>
          </a:p>
          <a:p>
            <a:pPr lvl="1"/>
            <a:r>
              <a:rPr lang="en-US" dirty="0" smtClean="0"/>
              <a:t>Gradient vanishing/exploding problems</a:t>
            </a:r>
          </a:p>
          <a:p>
            <a:r>
              <a:rPr lang="en-US" dirty="0" smtClean="0"/>
              <a:t>Some solutions:</a:t>
            </a:r>
          </a:p>
          <a:p>
            <a:pPr lvl="1"/>
            <a:r>
              <a:rPr lang="en-US" dirty="0" smtClean="0"/>
              <a:t>Better activation functions</a:t>
            </a:r>
          </a:p>
          <a:p>
            <a:pPr lvl="1"/>
            <a:r>
              <a:rPr lang="en-US" dirty="0" smtClean="0"/>
              <a:t>Better weight (parameter) initializations</a:t>
            </a:r>
            <a:endParaRPr lang="en-US" dirty="0"/>
          </a:p>
        </p:txBody>
      </p:sp>
    </p:spTree>
    <p:extLst>
      <p:ext uri="{BB962C8B-B14F-4D97-AF65-F5344CB8AC3E}">
        <p14:creationId xmlns:p14="http://schemas.microsoft.com/office/powerpoint/2010/main" val="1107947322"/>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4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500689473"/>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4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2217636030"/>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5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3093477059"/>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5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1185142893"/>
      </p:ext>
    </p:extLst>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5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1144227440"/>
      </p:ext>
    </p:extLst>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5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790289525"/>
      </p:ext>
    </p:ext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5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2887850794"/>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5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3690651457"/>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5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3895483943"/>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5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5544228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here onwards</a:t>
            </a:r>
            <a:endParaRPr lang="en-US" dirty="0"/>
          </a:p>
        </p:txBody>
      </p:sp>
      <p:sp>
        <p:nvSpPr>
          <p:cNvPr id="3" name="Content Placeholder 2"/>
          <p:cNvSpPr>
            <a:spLocks noGrp="1"/>
          </p:cNvSpPr>
          <p:nvPr>
            <p:ph idx="1"/>
          </p:nvPr>
        </p:nvSpPr>
        <p:spPr/>
        <p:txBody>
          <a:bodyPr/>
          <a:lstStyle/>
          <a:p>
            <a:r>
              <a:rPr lang="en-US" dirty="0" err="1" smtClean="0"/>
              <a:t>Backpropagation</a:t>
            </a:r>
            <a:endParaRPr lang="en-US" dirty="0" smtClean="0"/>
          </a:p>
          <a:p>
            <a:r>
              <a:rPr lang="en-US" dirty="0" smtClean="0"/>
              <a:t>Some common tricks that enable “deep” learning</a:t>
            </a:r>
          </a:p>
          <a:p>
            <a:pPr lvl="1"/>
            <a:r>
              <a:rPr lang="en-US" dirty="0" smtClean="0"/>
              <a:t>Choice of activation function to mitigate gradient vanishing problems</a:t>
            </a:r>
          </a:p>
          <a:p>
            <a:pPr lvl="1"/>
            <a:r>
              <a:rPr lang="en-US" dirty="0" smtClean="0"/>
              <a:t>Appropriate weight initialization to avoid output “explosion” or vanishing</a:t>
            </a:r>
          </a:p>
          <a:p>
            <a:pPr lvl="1"/>
            <a:r>
              <a:rPr lang="en-US" dirty="0" smtClean="0"/>
              <a:t>Batch normalization to improve stability</a:t>
            </a:r>
          </a:p>
          <a:p>
            <a:pPr lvl="1"/>
            <a:r>
              <a:rPr lang="en-US" dirty="0" smtClean="0"/>
              <a:t>Ensemble trick and dropout</a:t>
            </a:r>
          </a:p>
          <a:p>
            <a:r>
              <a:rPr lang="en-US" dirty="0" smtClean="0"/>
              <a:t>Convolutional neural networks (CNNs)</a:t>
            </a:r>
          </a:p>
          <a:p>
            <a:r>
              <a:rPr lang="en-US" dirty="0" smtClean="0"/>
              <a:t>Recurrent neural networks (RNNs)</a:t>
            </a:r>
          </a:p>
          <a:p>
            <a:r>
              <a:rPr lang="en-US" dirty="0" smtClean="0"/>
              <a:t>Very quick skim of other models</a:t>
            </a:r>
            <a:endParaRPr lang="en-US" dirty="0"/>
          </a:p>
        </p:txBody>
      </p:sp>
    </p:spTree>
    <p:extLst>
      <p:ext uri="{BB962C8B-B14F-4D97-AF65-F5344CB8AC3E}">
        <p14:creationId xmlns:p14="http://schemas.microsoft.com/office/powerpoint/2010/main" val="1021515761"/>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5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4205152491"/>
      </p:ext>
    </p:ext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6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947475820"/>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6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2456785535"/>
      </p:ext>
    </p:extLst>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6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2212593952"/>
      </p:ext>
    </p:extLst>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6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1919796727"/>
      </p:ext>
    </p:extLst>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6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1947859044"/>
      </p:ext>
    </p:extLst>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6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1368328926"/>
      </p:ext>
    </p:extLst>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7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1660695702"/>
      </p:ext>
    </p:extLst>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7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3247789768"/>
      </p:ext>
    </p:extLst>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8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16542489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Backpropagation</a:t>
            </a:r>
            <a:r>
              <a:rPr lang="en-US" dirty="0" smtClean="0"/>
              <a:t> algorithm</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4238391015"/>
      </p:ext>
    </p:extLst>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8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3060480519"/>
      </p:ext>
    </p:extLst>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8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1499316390"/>
      </p:ext>
    </p:extLst>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 have went through a lot …</a:t>
            </a:r>
            <a:endParaRPr lang="en-US" dirty="0"/>
          </a:p>
        </p:txBody>
      </p:sp>
      <p:sp>
        <p:nvSpPr>
          <p:cNvPr id="3" name="Content Placeholder 2"/>
          <p:cNvSpPr>
            <a:spLocks noGrp="1"/>
          </p:cNvSpPr>
          <p:nvPr>
            <p:ph idx="1"/>
          </p:nvPr>
        </p:nvSpPr>
        <p:spPr/>
        <p:txBody>
          <a:bodyPr>
            <a:normAutofit/>
          </a:bodyPr>
          <a:lstStyle/>
          <a:p>
            <a:r>
              <a:rPr lang="en-US" dirty="0" err="1" smtClean="0"/>
              <a:t>Backprop</a:t>
            </a:r>
            <a:endParaRPr lang="en-US" dirty="0" smtClean="0"/>
          </a:p>
          <a:p>
            <a:pPr lvl="1"/>
            <a:r>
              <a:rPr lang="en-US" dirty="0" smtClean="0"/>
              <a:t>Issues: gradient vanishing/explosion</a:t>
            </a:r>
          </a:p>
          <a:p>
            <a:r>
              <a:rPr lang="en-US" dirty="0" smtClean="0"/>
              <a:t>Some solutions:</a:t>
            </a:r>
          </a:p>
          <a:p>
            <a:pPr lvl="1"/>
            <a:r>
              <a:rPr lang="en-US" dirty="0" smtClean="0"/>
              <a:t>Different activation functions</a:t>
            </a:r>
          </a:p>
          <a:p>
            <a:pPr lvl="1"/>
            <a:r>
              <a:rPr lang="en-US" dirty="0" smtClean="0"/>
              <a:t>Weight initialization</a:t>
            </a:r>
          </a:p>
          <a:p>
            <a:pPr lvl="1"/>
            <a:r>
              <a:rPr lang="en-US" dirty="0" smtClean="0"/>
              <a:t>Batch normalization</a:t>
            </a:r>
          </a:p>
          <a:p>
            <a:pPr lvl="1"/>
            <a:r>
              <a:rPr lang="en-US" dirty="0" smtClean="0"/>
              <a:t>Dropout</a:t>
            </a:r>
          </a:p>
          <a:p>
            <a:r>
              <a:rPr lang="en-US" dirty="0" smtClean="0"/>
              <a:t>CNNs</a:t>
            </a:r>
          </a:p>
          <a:p>
            <a:r>
              <a:rPr lang="en-US" dirty="0" smtClean="0"/>
              <a:t>RNNs</a:t>
            </a:r>
          </a:p>
          <a:p>
            <a:pPr marL="0" indent="0">
              <a:buNone/>
            </a:pPr>
            <a:endParaRPr lang="en-US" dirty="0" smtClean="0"/>
          </a:p>
          <a:p>
            <a:pPr lvl="1"/>
            <a:endParaRPr lang="en-US" dirty="0" smtClean="0"/>
          </a:p>
        </p:txBody>
      </p:sp>
      <p:pic>
        <p:nvPicPr>
          <p:cNvPr id="7" name="Content Placeholder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9540" y="3738748"/>
            <a:ext cx="4375638" cy="2213780"/>
          </a:xfrm>
          <a:prstGeom prst="rect">
            <a:avLst/>
          </a:prstGeom>
        </p:spPr>
      </p:pic>
      <p:pic>
        <p:nvPicPr>
          <p:cNvPr id="8" name="Content Placehold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22147" y="5281964"/>
            <a:ext cx="4613031" cy="1281397"/>
          </a:xfrm>
          <a:prstGeom prst="rect">
            <a:avLst/>
          </a:prstGeom>
        </p:spPr>
      </p:pic>
      <p:pic>
        <p:nvPicPr>
          <p:cNvPr id="9"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01578" y="1412876"/>
            <a:ext cx="2133600" cy="2743200"/>
          </a:xfrm>
          <a:prstGeom prst="rect">
            <a:avLst/>
          </a:prstGeom>
        </p:spPr>
      </p:pic>
      <p:pic>
        <p:nvPicPr>
          <p:cNvPr id="10" name="Content Placeholder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15478" y="1486940"/>
            <a:ext cx="3086100" cy="2298700"/>
          </a:xfrm>
          <a:prstGeom prst="rect">
            <a:avLst/>
          </a:prstGeom>
        </p:spPr>
      </p:pic>
    </p:spTree>
    <p:extLst>
      <p:ext uri="{BB962C8B-B14F-4D97-AF65-F5344CB8AC3E}">
        <p14:creationId xmlns:p14="http://schemas.microsoft.com/office/powerpoint/2010/main" val="870996316"/>
      </p:ext>
    </p:extLst>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recent research trends</a:t>
            </a:r>
            <a:endParaRPr lang="en-US" dirty="0"/>
          </a:p>
        </p:txBody>
      </p:sp>
      <p:sp>
        <p:nvSpPr>
          <p:cNvPr id="3" name="Content Placeholder 2"/>
          <p:cNvSpPr>
            <a:spLocks noGrp="1"/>
          </p:cNvSpPr>
          <p:nvPr>
            <p:ph idx="1"/>
          </p:nvPr>
        </p:nvSpPr>
        <p:spPr/>
        <p:txBody>
          <a:bodyPr/>
          <a:lstStyle/>
          <a:p>
            <a:r>
              <a:rPr lang="en-US" dirty="0" smtClean="0"/>
              <a:t>More memory models </a:t>
            </a:r>
          </a:p>
          <a:p>
            <a:pPr lvl="1"/>
            <a:r>
              <a:rPr lang="en-US" dirty="0" smtClean="0"/>
              <a:t>Memory nets</a:t>
            </a:r>
          </a:p>
          <a:p>
            <a:pPr lvl="1"/>
            <a:r>
              <a:rPr lang="en-US" dirty="0" smtClean="0"/>
              <a:t>Neural Turing machines</a:t>
            </a:r>
          </a:p>
          <a:p>
            <a:pPr lvl="1"/>
            <a:r>
              <a:rPr lang="en-US" dirty="0" smtClean="0"/>
              <a:t>Fast weights</a:t>
            </a:r>
          </a:p>
          <a:p>
            <a:pPr lvl="1"/>
            <a:r>
              <a:rPr lang="en-US" dirty="0" smtClean="0"/>
              <a:t>…</a:t>
            </a:r>
          </a:p>
          <a:p>
            <a:r>
              <a:rPr lang="en-US" dirty="0" smtClean="0"/>
              <a:t>Generative models</a:t>
            </a:r>
          </a:p>
          <a:p>
            <a:pPr lvl="1"/>
            <a:r>
              <a:rPr lang="en-US" dirty="0" err="1" smtClean="0"/>
              <a:t>Variational</a:t>
            </a:r>
            <a:r>
              <a:rPr lang="en-US" dirty="0" smtClean="0"/>
              <a:t> </a:t>
            </a:r>
            <a:r>
              <a:rPr lang="en-US" dirty="0" err="1" smtClean="0"/>
              <a:t>autoencoders</a:t>
            </a:r>
            <a:endParaRPr lang="en-US" dirty="0" smtClean="0"/>
          </a:p>
          <a:p>
            <a:pPr lvl="1"/>
            <a:r>
              <a:rPr lang="en-US" dirty="0" smtClean="0"/>
              <a:t>Generative adversarial networks</a:t>
            </a:r>
          </a:p>
          <a:p>
            <a:r>
              <a:rPr lang="en-US" dirty="0" smtClean="0"/>
              <a:t>Deep reinforcement learning</a:t>
            </a:r>
          </a:p>
          <a:p>
            <a:endParaRPr lang="en-US" dirty="0"/>
          </a:p>
        </p:txBody>
      </p:sp>
    </p:spTree>
    <p:extLst>
      <p:ext uri="{BB962C8B-B14F-4D97-AF65-F5344CB8AC3E}">
        <p14:creationId xmlns:p14="http://schemas.microsoft.com/office/powerpoint/2010/main" val="2624645619"/>
      </p:ext>
    </p:extLst>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Playing Breakout</a:t>
            </a:r>
            <a:endParaRPr lang="en-US" dirty="0"/>
          </a:p>
        </p:txBody>
      </p:sp>
      <p:pic>
        <p:nvPicPr>
          <p:cNvPr id="4" name="DQN-breakout">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943225" y="1397000"/>
            <a:ext cx="6305550" cy="4729163"/>
          </a:xfrm>
        </p:spPr>
      </p:pic>
    </p:spTree>
    <p:extLst>
      <p:ext uri="{BB962C8B-B14F-4D97-AF65-F5344CB8AC3E}">
        <p14:creationId xmlns:p14="http://schemas.microsoft.com/office/powerpoint/2010/main" val="27584712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Playing Invaders</a:t>
            </a:r>
            <a:endParaRPr lang="en-US" dirty="0"/>
          </a:p>
        </p:txBody>
      </p:sp>
      <p:pic>
        <p:nvPicPr>
          <p:cNvPr id="4" name="DQN-invader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943225" y="1397000"/>
            <a:ext cx="6305550" cy="4729163"/>
          </a:xfrm>
        </p:spPr>
      </p:pic>
    </p:spTree>
    <p:extLst>
      <p:ext uri="{BB962C8B-B14F-4D97-AF65-F5344CB8AC3E}">
        <p14:creationId xmlns:p14="http://schemas.microsoft.com/office/powerpoint/2010/main" val="23448623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650794" cy="1325563"/>
          </a:xfrm>
        </p:spPr>
        <p:txBody>
          <a:bodyPr/>
          <a:lstStyle/>
          <a:p>
            <a:r>
              <a:rPr lang="en-US" dirty="0" smtClean="0"/>
              <a:t>A remark of deep learning vs graphical models</a:t>
            </a:r>
            <a:endParaRPr lang="en-US" dirty="0"/>
          </a:p>
        </p:txBody>
      </p:sp>
      <p:sp>
        <p:nvSpPr>
          <p:cNvPr id="3" name="Content Placeholder 2"/>
          <p:cNvSpPr>
            <a:spLocks noGrp="1"/>
          </p:cNvSpPr>
          <p:nvPr>
            <p:ph idx="1"/>
          </p:nvPr>
        </p:nvSpPr>
        <p:spPr/>
        <p:txBody>
          <a:bodyPr/>
          <a:lstStyle/>
          <a:p>
            <a:r>
              <a:rPr lang="en-US" dirty="0" smtClean="0"/>
              <a:t>Compared to graphical models, deep learning models usually have way more parameters</a:t>
            </a:r>
          </a:p>
          <a:p>
            <a:r>
              <a:rPr lang="en-US" dirty="0" smtClean="0"/>
              <a:t>Moreover, some inherent structures are usually assumed in graphical models. In such a way, the model usually can be made sparse</a:t>
            </a:r>
          </a:p>
          <a:p>
            <a:pPr lvl="1"/>
            <a:r>
              <a:rPr lang="en-US" dirty="0" smtClean="0"/>
              <a:t>“Loopy” belief propagation can be used for inference</a:t>
            </a:r>
          </a:p>
          <a:p>
            <a:r>
              <a:rPr lang="en-US" dirty="0" smtClean="0"/>
              <a:t>Deep learning models make very little assumption with relationship between parameters</a:t>
            </a:r>
          </a:p>
          <a:p>
            <a:pPr lvl="1"/>
            <a:r>
              <a:rPr lang="en-US" dirty="0" smtClean="0"/>
              <a:t>Connections are dense</a:t>
            </a:r>
          </a:p>
          <a:p>
            <a:pPr lvl="1"/>
            <a:r>
              <a:rPr lang="en-US" dirty="0" smtClean="0"/>
              <a:t>Belief propagation does not work well</a:t>
            </a:r>
          </a:p>
        </p:txBody>
      </p:sp>
    </p:spTree>
    <p:extLst>
      <p:ext uri="{BB962C8B-B14F-4D97-AF65-F5344CB8AC3E}">
        <p14:creationId xmlns:p14="http://schemas.microsoft.com/office/powerpoint/2010/main" val="504735018"/>
      </p:ext>
    </p:extLst>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Epilogue</a:t>
            </a:r>
            <a:endParaRPr lang="en-US" dirty="0">
              <a:solidFill>
                <a:srgbClr val="0070C0"/>
              </a:solidFill>
            </a:endParaRPr>
          </a:p>
        </p:txBody>
      </p:sp>
      <p:sp>
        <p:nvSpPr>
          <p:cNvPr id="8" name="Content Placeholder 7"/>
          <p:cNvSpPr>
            <a:spLocks noGrp="1"/>
          </p:cNvSpPr>
          <p:nvPr>
            <p:ph sz="half" idx="1"/>
          </p:nvPr>
        </p:nvSpPr>
        <p:spPr>
          <a:xfrm>
            <a:off x="6379029" y="1690688"/>
            <a:ext cx="5181600" cy="4351338"/>
          </a:xfrm>
        </p:spPr>
        <p:txBody>
          <a:bodyPr>
            <a:normAutofit fontScale="92500" lnSpcReduction="20000"/>
          </a:bodyPr>
          <a:lstStyle/>
          <a:p>
            <a:r>
              <a:rPr lang="en-US" dirty="0" smtClean="0"/>
              <a:t>‘When I was doing my Ph.D., my advisor would tell me that (I was wasting my time) every week. And I would say, “give me six months and I will prove you that it works.” And every six months, I’d say that again’ - Geoffrey Hinton</a:t>
            </a:r>
          </a:p>
          <a:p>
            <a:r>
              <a:rPr lang="en-US" dirty="0" smtClean="0"/>
              <a:t>Don’t easily believe something wouldn’t work just because someone told you so</a:t>
            </a:r>
          </a:p>
          <a:p>
            <a:pPr lvl="1"/>
            <a:r>
              <a:rPr lang="en-US" dirty="0" smtClean="0"/>
              <a:t>Try it yourself!</a:t>
            </a:r>
          </a:p>
          <a:p>
            <a:r>
              <a:rPr lang="en-US" dirty="0" smtClean="0"/>
              <a:t>If you really believe in it, be persistent and enjoy your last laugh</a:t>
            </a:r>
            <a:endParaRPr lang="en-US" dirty="0"/>
          </a:p>
        </p:txBody>
      </p:sp>
      <p:pic>
        <p:nvPicPr>
          <p:cNvPr id="19" name="cut3">
            <a:hlinkClick r:id="" action="ppaction://media"/>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4"/>
          <a:stretch>
            <a:fillRect/>
          </a:stretch>
        </p:blipFill>
        <p:spPr>
          <a:xfrm>
            <a:off x="914400" y="1690688"/>
            <a:ext cx="5181600" cy="3886200"/>
          </a:xfrm>
        </p:spPr>
      </p:pic>
    </p:spTree>
    <p:extLst>
      <p:ext uri="{BB962C8B-B14F-4D97-AF65-F5344CB8AC3E}">
        <p14:creationId xmlns:p14="http://schemas.microsoft.com/office/powerpoint/2010/main" val="1385400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9"/>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19"/>
                                        </p:tgtEl>
                                      </p:cBhvr>
                                    </p:cmd>
                                  </p:childTnLst>
                                </p:cTn>
                              </p:par>
                            </p:childTnLst>
                          </p:cTn>
                        </p:par>
                      </p:childTnLst>
                    </p:cTn>
                  </p:par>
                </p:childTnLst>
              </p:cTn>
              <p:nextCondLst>
                <p:cond evt="onClick" delay="0">
                  <p:tgtEl>
                    <p:spTgt spid="19"/>
                  </p:tgtEl>
                </p:cond>
              </p:nextCondLst>
            </p:seq>
            <p:video>
              <p:cMediaNode vol="100000">
                <p:cTn id="22" fill="hold" display="0">
                  <p:stCondLst>
                    <p:cond delay="indefinite"/>
                  </p:stCondLst>
                </p:cTn>
                <p:tgtEl>
                  <p:spTgt spid="19"/>
                </p:tgtEl>
              </p:cMediaNode>
            </p:video>
          </p:childTnLst>
        </p:cTn>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Shameless advertisement</a:t>
            </a:r>
            <a:endParaRPr lang="en-US" dirty="0"/>
          </a:p>
        </p:txBody>
      </p:sp>
      <p:sp>
        <p:nvSpPr>
          <p:cNvPr id="5" name="Text Placeholder 4"/>
          <p:cNvSpPr>
            <a:spLocks noGrp="1"/>
          </p:cNvSpPr>
          <p:nvPr>
            <p:ph type="body" idx="1"/>
          </p:nvPr>
        </p:nvSpPr>
        <p:spPr/>
        <p:txBody>
          <a:bodyPr/>
          <a:lstStyle/>
          <a:p>
            <a:r>
              <a:rPr lang="en-US" dirty="0" smtClean="0"/>
              <a:t>University of Oklahoma</a:t>
            </a:r>
            <a:endParaRPr lang="en-US" dirty="0"/>
          </a:p>
        </p:txBody>
      </p:sp>
      <p:sp>
        <p:nvSpPr>
          <p:cNvPr id="3" name="Content Placeholder 2"/>
          <p:cNvSpPr>
            <a:spLocks noGrp="1"/>
          </p:cNvSpPr>
          <p:nvPr>
            <p:ph sz="half" idx="2"/>
          </p:nvPr>
        </p:nvSpPr>
        <p:spPr/>
        <p:txBody>
          <a:bodyPr/>
          <a:lstStyle/>
          <a:p>
            <a:r>
              <a:rPr lang="en-US" dirty="0" smtClean="0"/>
              <a:t>Fully support Ph.D. candidate	</a:t>
            </a:r>
          </a:p>
          <a:p>
            <a:r>
              <a:rPr lang="en-US" dirty="0" smtClean="0"/>
              <a:t>Will work in computer vision, deep learning and AI in general</a:t>
            </a:r>
          </a:p>
          <a:p>
            <a:r>
              <a:rPr lang="en-US" dirty="0" smtClean="0"/>
              <a:t>Passionate and self-motivated</a:t>
            </a:r>
          </a:p>
          <a:p>
            <a:r>
              <a:rPr lang="en-US" dirty="0" smtClean="0"/>
              <a:t>Eager to get things done</a:t>
            </a:r>
          </a:p>
          <a:p>
            <a:r>
              <a:rPr lang="en-US" dirty="0" smtClean="0"/>
              <a:t>Good at programming</a:t>
            </a:r>
          </a:p>
          <a:p>
            <a:endParaRPr lang="en-US" dirty="0"/>
          </a:p>
        </p:txBody>
      </p:sp>
      <p:sp>
        <p:nvSpPr>
          <p:cNvPr id="6" name="Text Placeholder 5"/>
          <p:cNvSpPr>
            <a:spLocks noGrp="1"/>
          </p:cNvSpPr>
          <p:nvPr>
            <p:ph type="body" sz="quarter" idx="3"/>
          </p:nvPr>
        </p:nvSpPr>
        <p:spPr/>
        <p:txBody>
          <a:bodyPr/>
          <a:lstStyle/>
          <a:p>
            <a:r>
              <a:rPr lang="en-US" dirty="0" err="1" smtClean="0"/>
              <a:t>Locision</a:t>
            </a:r>
            <a:r>
              <a:rPr lang="en-US" dirty="0" smtClean="0"/>
              <a:t> Ltd (</a:t>
            </a:r>
            <a:r>
              <a:rPr lang="en-US" dirty="0" err="1" smtClean="0"/>
              <a:t>Foshan</a:t>
            </a:r>
            <a:r>
              <a:rPr lang="en-US" dirty="0" smtClean="0"/>
              <a:t>)</a:t>
            </a:r>
            <a:endParaRPr lang="en-US" dirty="0"/>
          </a:p>
        </p:txBody>
      </p:sp>
      <p:sp>
        <p:nvSpPr>
          <p:cNvPr id="7" name="Content Placeholder 6"/>
          <p:cNvSpPr>
            <a:spLocks noGrp="1"/>
          </p:cNvSpPr>
          <p:nvPr>
            <p:ph sz="quarter" idx="4"/>
          </p:nvPr>
        </p:nvSpPr>
        <p:spPr/>
        <p:txBody>
          <a:bodyPr/>
          <a:lstStyle/>
          <a:p>
            <a:r>
              <a:rPr lang="en-US" dirty="0" smtClean="0"/>
              <a:t>Full-time/intern research engineers</a:t>
            </a:r>
          </a:p>
          <a:p>
            <a:r>
              <a:rPr lang="en-US" dirty="0" smtClean="0"/>
              <a:t>With undergrad/master degree in any science/engineering disciplines</a:t>
            </a:r>
          </a:p>
          <a:p>
            <a:r>
              <a:rPr lang="en-US" dirty="0" smtClean="0"/>
              <a:t>Passionate and self-motivated</a:t>
            </a:r>
          </a:p>
          <a:p>
            <a:endParaRPr lang="en-US" dirty="0"/>
          </a:p>
        </p:txBody>
      </p:sp>
    </p:spTree>
    <p:extLst>
      <p:ext uri="{BB962C8B-B14F-4D97-AF65-F5344CB8AC3E}">
        <p14:creationId xmlns:p14="http://schemas.microsoft.com/office/powerpoint/2010/main" val="1668423705"/>
      </p:ext>
    </p:extLst>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589935" y="1579561"/>
            <a:ext cx="10668000" cy="3552876"/>
          </a:xfrm>
        </p:spPr>
        <p:txBody>
          <a:bodyPr>
            <a:normAutofit/>
          </a:bodyPr>
          <a:lstStyle/>
          <a:p>
            <a:r>
              <a:rPr lang="en-US" sz="6600" dirty="0" smtClean="0">
                <a:solidFill>
                  <a:srgbClr val="0070C0"/>
                </a:solidFill>
              </a:rPr>
              <a:t>Wish you all good luck with your finals!</a:t>
            </a:r>
            <a:br>
              <a:rPr lang="en-US" sz="6600" dirty="0" smtClean="0">
                <a:solidFill>
                  <a:srgbClr val="0070C0"/>
                </a:solidFill>
              </a:rPr>
            </a:br>
            <a:r>
              <a:rPr lang="en-US" sz="6600" dirty="0" smtClean="0">
                <a:solidFill>
                  <a:srgbClr val="0070C0"/>
                </a:solidFill>
              </a:rPr>
              <a:t>And have a fruitful </a:t>
            </a:r>
            <a:r>
              <a:rPr lang="en-US" sz="6600" dirty="0" err="1" smtClean="0">
                <a:solidFill>
                  <a:srgbClr val="0070C0"/>
                </a:solidFill>
              </a:rPr>
              <a:t>sem</a:t>
            </a:r>
            <a:r>
              <a:rPr lang="en-US" sz="6600" dirty="0" smtClean="0">
                <a:solidFill>
                  <a:srgbClr val="0070C0"/>
                </a:solidFill>
              </a:rPr>
              <a:t>-break!</a:t>
            </a:r>
            <a:endParaRPr lang="en-US" sz="6600" dirty="0">
              <a:solidFill>
                <a:srgbClr val="0070C0"/>
              </a:solidFill>
            </a:endParaRPr>
          </a:p>
        </p:txBody>
      </p:sp>
    </p:spTree>
    <p:extLst>
      <p:ext uri="{BB962C8B-B14F-4D97-AF65-F5344CB8AC3E}">
        <p14:creationId xmlns:p14="http://schemas.microsoft.com/office/powerpoint/2010/main" val="393079537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Backpropagation</a:t>
            </a:r>
            <a:endParaRPr lang="en-US" dirty="0"/>
          </a:p>
        </p:txBody>
      </p:sp>
      <p:sp>
        <p:nvSpPr>
          <p:cNvPr id="3" name="Content Placeholder 2"/>
          <p:cNvSpPr>
            <a:spLocks noGrp="1"/>
          </p:cNvSpPr>
          <p:nvPr>
            <p:ph idx="1"/>
          </p:nvPr>
        </p:nvSpPr>
        <p:spPr/>
        <p:txBody>
          <a:bodyPr/>
          <a:lstStyle/>
          <a:p>
            <a:r>
              <a:rPr lang="en-US" dirty="0" smtClean="0"/>
              <a:t>The </a:t>
            </a:r>
            <a:r>
              <a:rPr lang="en-US" dirty="0" err="1" smtClean="0"/>
              <a:t>backpropagation</a:t>
            </a:r>
            <a:r>
              <a:rPr lang="en-US" dirty="0" smtClean="0"/>
              <a:t> algorithm has been reinvented many times</a:t>
            </a:r>
          </a:p>
          <a:p>
            <a:r>
              <a:rPr lang="en-US" dirty="0" smtClean="0"/>
              <a:t>At the most fundamental level, it is simply chain rule in calculus</a:t>
            </a:r>
          </a:p>
          <a:p>
            <a:r>
              <a:rPr lang="en-US" dirty="0" smtClean="0"/>
              <a:t>Most easily understood using computational graph</a:t>
            </a:r>
            <a:endParaRPr lang="en-US" dirty="0"/>
          </a:p>
        </p:txBody>
      </p:sp>
    </p:spTree>
    <p:extLst>
      <p:ext uri="{BB962C8B-B14F-4D97-AF65-F5344CB8AC3E}">
        <p14:creationId xmlns:p14="http://schemas.microsoft.com/office/powerpoint/2010/main" val="146383116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305069535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29139626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AI/Machine Learning/Deep Learning</a:t>
            </a:r>
            <a:endParaRPr lang="en-US" dirty="0"/>
          </a:p>
        </p:txBody>
      </p:sp>
      <p:sp>
        <p:nvSpPr>
          <p:cNvPr id="3" name="Content Placeholder 2"/>
          <p:cNvSpPr>
            <a:spLocks noGrp="1"/>
          </p:cNvSpPr>
          <p:nvPr>
            <p:ph idx="1"/>
          </p:nvPr>
        </p:nvSpPr>
        <p:spPr/>
        <p:txBody>
          <a:bodyPr/>
          <a:lstStyle/>
          <a:p>
            <a:endParaRPr lang="en-US" dirty="0"/>
          </a:p>
        </p:txBody>
      </p:sp>
      <p:sp>
        <p:nvSpPr>
          <p:cNvPr id="4" name="Oval 3"/>
          <p:cNvSpPr/>
          <p:nvPr/>
        </p:nvSpPr>
        <p:spPr>
          <a:xfrm>
            <a:off x="2820473" y="2011508"/>
            <a:ext cx="6194738" cy="397957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p:cNvSpPr/>
          <p:nvPr/>
        </p:nvSpPr>
        <p:spPr>
          <a:xfrm>
            <a:off x="4314422" y="3116687"/>
            <a:ext cx="3563156" cy="244698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5314681" y="4001294"/>
            <a:ext cx="1931831" cy="12750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Deep Learning</a:t>
            </a:r>
            <a:endParaRPr lang="en-US" dirty="0"/>
          </a:p>
        </p:txBody>
      </p:sp>
      <p:sp>
        <p:nvSpPr>
          <p:cNvPr id="8" name="TextBox 7"/>
          <p:cNvSpPr txBox="1"/>
          <p:nvPr/>
        </p:nvSpPr>
        <p:spPr>
          <a:xfrm>
            <a:off x="5048516" y="3529258"/>
            <a:ext cx="2464160" cy="369332"/>
          </a:xfrm>
          <a:prstGeom prst="rect">
            <a:avLst/>
          </a:prstGeom>
          <a:noFill/>
        </p:spPr>
        <p:txBody>
          <a:bodyPr wrap="square" rtlCol="0">
            <a:spAutoFit/>
          </a:bodyPr>
          <a:lstStyle/>
          <a:p>
            <a:r>
              <a:rPr lang="en-US" dirty="0" smtClean="0">
                <a:solidFill>
                  <a:schemeClr val="bg1"/>
                </a:solidFill>
              </a:rPr>
              <a:t>Machine Learning</a:t>
            </a:r>
            <a:endParaRPr lang="en-US" dirty="0">
              <a:solidFill>
                <a:schemeClr val="bg1"/>
              </a:solidFill>
            </a:endParaRPr>
          </a:p>
        </p:txBody>
      </p:sp>
      <p:sp>
        <p:nvSpPr>
          <p:cNvPr id="9" name="TextBox 8"/>
          <p:cNvSpPr txBox="1"/>
          <p:nvPr/>
        </p:nvSpPr>
        <p:spPr>
          <a:xfrm>
            <a:off x="4675031" y="2446986"/>
            <a:ext cx="2571481" cy="369332"/>
          </a:xfrm>
          <a:prstGeom prst="rect">
            <a:avLst/>
          </a:prstGeom>
          <a:noFill/>
        </p:spPr>
        <p:txBody>
          <a:bodyPr wrap="square" rtlCol="0">
            <a:spAutoFit/>
          </a:bodyPr>
          <a:lstStyle/>
          <a:p>
            <a:r>
              <a:rPr lang="en-US" dirty="0" smtClean="0"/>
              <a:t>Artificial Intelligence</a:t>
            </a:r>
            <a:endParaRPr lang="en-US" dirty="0"/>
          </a:p>
        </p:txBody>
      </p:sp>
    </p:spTree>
    <p:extLst>
      <p:ext uri="{BB962C8B-B14F-4D97-AF65-F5344CB8AC3E}">
        <p14:creationId xmlns:p14="http://schemas.microsoft.com/office/powerpoint/2010/main" val="118395648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420268058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51108032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305608714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127013744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75345620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341739252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190484758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178092584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Activation function and gradient vanishing</a:t>
            </a:r>
            <a:endParaRPr lang="en-US" dirty="0"/>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5954674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24359047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815926" y="5711446"/>
            <a:ext cx="10270588" cy="931033"/>
          </a:xfrm>
        </p:spPr>
        <p:txBody>
          <a:bodyPr>
            <a:normAutofit/>
          </a:bodyPr>
          <a:lstStyle/>
          <a:p>
            <a:pPr algn="r"/>
            <a:r>
              <a:rPr lang="en-US" sz="2400" dirty="0" smtClean="0"/>
              <a:t>From Hinton’s </a:t>
            </a:r>
            <a:r>
              <a:rPr lang="en-US" sz="2400" dirty="0" err="1" smtClean="0"/>
              <a:t>coursera</a:t>
            </a:r>
            <a:r>
              <a:rPr lang="en-US" sz="2400" dirty="0" smtClean="0"/>
              <a:t> course</a:t>
            </a:r>
            <a:endParaRPr lang="en-US" sz="24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15926" y="462999"/>
            <a:ext cx="8862646" cy="5248447"/>
          </a:xfrm>
        </p:spPr>
      </p:pic>
    </p:spTree>
    <p:extLst>
      <p:ext uri="{BB962C8B-B14F-4D97-AF65-F5344CB8AC3E}">
        <p14:creationId xmlns:p14="http://schemas.microsoft.com/office/powerpoint/2010/main" val="82936423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91078864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287227348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116442169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39630901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82874525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287889949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309694564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189405570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7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123149172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7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3956302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2316" y="365124"/>
            <a:ext cx="9400212" cy="5346321"/>
          </a:xfrm>
        </p:spPr>
      </p:pic>
      <p:sp>
        <p:nvSpPr>
          <p:cNvPr id="5" name="Title 9"/>
          <p:cNvSpPr txBox="1">
            <a:spLocks/>
          </p:cNvSpPr>
          <p:nvPr/>
        </p:nvSpPr>
        <p:spPr>
          <a:xfrm>
            <a:off x="815926" y="5711446"/>
            <a:ext cx="10270588" cy="931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400" dirty="0" smtClean="0"/>
              <a:t>From Hinton’s </a:t>
            </a:r>
            <a:r>
              <a:rPr lang="en-US" sz="2400" dirty="0" err="1" smtClean="0"/>
              <a:t>coursera</a:t>
            </a:r>
            <a:r>
              <a:rPr lang="en-US" sz="2400" dirty="0" smtClean="0"/>
              <a:t> course</a:t>
            </a:r>
            <a:endParaRPr lang="en-US" sz="2400" dirty="0"/>
          </a:p>
        </p:txBody>
      </p:sp>
    </p:spTree>
    <p:extLst>
      <p:ext uri="{BB962C8B-B14F-4D97-AF65-F5344CB8AC3E}">
        <p14:creationId xmlns:p14="http://schemas.microsoft.com/office/powerpoint/2010/main" val="97863463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7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330287575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7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369423236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7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290341990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7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118473896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7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258953627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7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115600041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7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187021412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8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211155994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8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225955193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8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27348298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365125"/>
            <a:ext cx="8263597" cy="5296572"/>
          </a:xfrm>
        </p:spPr>
      </p:pic>
      <p:sp>
        <p:nvSpPr>
          <p:cNvPr id="5" name="Title 9"/>
          <p:cNvSpPr txBox="1">
            <a:spLocks/>
          </p:cNvSpPr>
          <p:nvPr/>
        </p:nvSpPr>
        <p:spPr>
          <a:xfrm>
            <a:off x="815926" y="5711446"/>
            <a:ext cx="10270588" cy="931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400" dirty="0" smtClean="0"/>
              <a:t>From Hinton’s </a:t>
            </a:r>
            <a:r>
              <a:rPr lang="en-US" sz="2400" dirty="0" err="1" smtClean="0"/>
              <a:t>coursera</a:t>
            </a:r>
            <a:r>
              <a:rPr lang="en-US" sz="2400" dirty="0" smtClean="0"/>
              <a:t> course</a:t>
            </a:r>
            <a:endParaRPr lang="en-US" sz="2400" dirty="0"/>
          </a:p>
        </p:txBody>
      </p:sp>
    </p:spTree>
    <p:extLst>
      <p:ext uri="{BB962C8B-B14F-4D97-AF65-F5344CB8AC3E}">
        <p14:creationId xmlns:p14="http://schemas.microsoft.com/office/powerpoint/2010/main" val="228515042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Weight initialization</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0851410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8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116234748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8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131296515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8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21822243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8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404412720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9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399121445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9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7944453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9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374279130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9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389894419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9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36535783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8889" y="0"/>
            <a:ext cx="8593245" cy="5979836"/>
          </a:xfrm>
        </p:spPr>
      </p:pic>
      <p:sp>
        <p:nvSpPr>
          <p:cNvPr id="5" name="Title 9"/>
          <p:cNvSpPr txBox="1">
            <a:spLocks/>
          </p:cNvSpPr>
          <p:nvPr/>
        </p:nvSpPr>
        <p:spPr>
          <a:xfrm>
            <a:off x="815926" y="5908395"/>
            <a:ext cx="10270588" cy="931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400" dirty="0" smtClean="0"/>
              <a:t>From Stanford CS231n</a:t>
            </a:r>
            <a:endParaRPr lang="en-US" sz="2400" dirty="0"/>
          </a:p>
        </p:txBody>
      </p:sp>
    </p:spTree>
    <p:extLst>
      <p:ext uri="{BB962C8B-B14F-4D97-AF65-F5344CB8AC3E}">
        <p14:creationId xmlns:p14="http://schemas.microsoft.com/office/powerpoint/2010/main" val="206947948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9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12809096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9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153948546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9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425182043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9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295893431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9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382694913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0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16010749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0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304532122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0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35351201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0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205694850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0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13786526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63430" y="365125"/>
            <a:ext cx="7851740" cy="5684594"/>
          </a:xfrm>
        </p:spPr>
      </p:pic>
      <p:sp>
        <p:nvSpPr>
          <p:cNvPr id="5" name="Title 9"/>
          <p:cNvSpPr txBox="1">
            <a:spLocks/>
          </p:cNvSpPr>
          <p:nvPr/>
        </p:nvSpPr>
        <p:spPr>
          <a:xfrm>
            <a:off x="815926" y="5908395"/>
            <a:ext cx="10270588" cy="931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400" dirty="0" smtClean="0"/>
              <a:t>From Stanford CS231n</a:t>
            </a:r>
            <a:endParaRPr lang="en-US" sz="2400" dirty="0"/>
          </a:p>
        </p:txBody>
      </p:sp>
    </p:spTree>
    <p:extLst>
      <p:ext uri="{BB962C8B-B14F-4D97-AF65-F5344CB8AC3E}">
        <p14:creationId xmlns:p14="http://schemas.microsoft.com/office/powerpoint/2010/main" val="376201421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Batch normalization</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4909095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0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252574973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0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88875834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0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264146684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0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321751495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1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136839204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1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325645909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Ensemble trick and dropout</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5957783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1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150767145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1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33060156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2107" y="365125"/>
            <a:ext cx="8252306" cy="5811838"/>
          </a:xfrm>
        </p:spPr>
      </p:pic>
      <p:sp>
        <p:nvSpPr>
          <p:cNvPr id="5" name="Title 9"/>
          <p:cNvSpPr txBox="1">
            <a:spLocks/>
          </p:cNvSpPr>
          <p:nvPr/>
        </p:nvSpPr>
        <p:spPr>
          <a:xfrm>
            <a:off x="815926" y="5908395"/>
            <a:ext cx="10270588" cy="931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400" dirty="0" smtClean="0"/>
              <a:t>From Stanford CS231n</a:t>
            </a:r>
            <a:endParaRPr lang="en-US" sz="2400" dirty="0"/>
          </a:p>
        </p:txBody>
      </p:sp>
    </p:spTree>
    <p:extLst>
      <p:ext uri="{BB962C8B-B14F-4D97-AF65-F5344CB8AC3E}">
        <p14:creationId xmlns:p14="http://schemas.microsoft.com/office/powerpoint/2010/main" val="421883044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1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201552702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1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152786150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1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275938449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1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112654369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1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389437837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1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71139774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2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378012252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2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251832377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2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408272511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2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76394340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docProps/app.xml><?xml version="1.0" encoding="utf-8"?>
<Properties xmlns="http://schemas.openxmlformats.org/officeDocument/2006/extended-properties" xmlns:vt="http://schemas.openxmlformats.org/officeDocument/2006/docPropsVTypes">
  <Template>Office Theme</Template>
  <TotalTime>3667</TotalTime>
  <Words>1293</Words>
  <Application>Microsoft Office PowerPoint</Application>
  <PresentationFormat>Widescreen</PresentationFormat>
  <Paragraphs>176</Paragraphs>
  <Slides>269</Slides>
  <Notes>0</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269</vt:i4>
      </vt:variant>
    </vt:vector>
  </HeadingPairs>
  <TitlesOfParts>
    <vt:vector size="273" baseType="lpstr">
      <vt:lpstr>Arial</vt:lpstr>
      <vt:lpstr>Calibri</vt:lpstr>
      <vt:lpstr>Calibri Light</vt:lpstr>
      <vt:lpstr>Office Theme</vt:lpstr>
      <vt:lpstr>Introduction to Deep Learning</vt:lpstr>
      <vt:lpstr>Deep learning in 1 slide</vt:lpstr>
      <vt:lpstr>AI/Machine Learning/Deep Learning</vt:lpstr>
      <vt:lpstr>From Hinton’s coursera course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Natural language processing too…</vt:lpstr>
      <vt:lpstr>(Artificial) neural networks</vt:lpstr>
      <vt:lpstr>Our brain</vt:lpstr>
      <vt:lpstr>Biological neurons</vt:lpstr>
      <vt:lpstr>Biological neurons</vt:lpstr>
      <vt:lpstr>Neural networks</vt:lpstr>
      <vt:lpstr>A very brief history of neural networks</vt:lpstr>
      <vt:lpstr>First dark age of neural networks</vt:lpstr>
      <vt:lpstr>Backprop and second dark age of NNs</vt:lpstr>
      <vt:lpstr>Resurgence of neural networks</vt:lpstr>
      <vt:lpstr>Why took so long? Many ideas were not new…</vt:lpstr>
      <vt:lpstr>How neural networks train?</vt:lpstr>
      <vt:lpstr>From here onwards</vt:lpstr>
      <vt:lpstr>Backpropagation algorithm</vt:lpstr>
      <vt:lpstr>Backpropagation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Activation function and gradient vanishing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Weight initialization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Batch normalization</vt:lpstr>
      <vt:lpstr>PowerPoint Presentation</vt:lpstr>
      <vt:lpstr>PowerPoint Presentation</vt:lpstr>
      <vt:lpstr>PowerPoint Presentation</vt:lpstr>
      <vt:lpstr>PowerPoint Presentation</vt:lpstr>
      <vt:lpstr>PowerPoint Presentation</vt:lpstr>
      <vt:lpstr>PowerPoint Presentation</vt:lpstr>
      <vt:lpstr>Ensemble trick and dropout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Quick summary</vt:lpstr>
      <vt:lpstr>Some remark on optimizers</vt:lpstr>
      <vt:lpstr>CNNs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Some CNN tricks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RNNs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More results from the Hinton’s group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 have went through a lot …</vt:lpstr>
      <vt:lpstr>Some recent research trends</vt:lpstr>
      <vt:lpstr>Playing Breakout</vt:lpstr>
      <vt:lpstr>Playing Invaders</vt:lpstr>
      <vt:lpstr>A remark of deep learning vs graphical models</vt:lpstr>
      <vt:lpstr>Epilogue</vt:lpstr>
      <vt:lpstr>Shameless advertisement</vt:lpstr>
      <vt:lpstr>Wish you all good luck with your finals! And have a fruitful sem-break!</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Deep Learning</dc:title>
  <dc:creator>Samuel cheng</dc:creator>
  <cp:lastModifiedBy>Samuel cheng</cp:lastModifiedBy>
  <cp:revision>84</cp:revision>
  <dcterms:created xsi:type="dcterms:W3CDTF">2017-01-19T14:12:05Z</dcterms:created>
  <dcterms:modified xsi:type="dcterms:W3CDTF">2017-07-05T14:50:24Z</dcterms:modified>
</cp:coreProperties>
</file>